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FF3219-8F14-D94B-B1EA-0C14345D2A49}" type="datetimeFigureOut">
              <a:rPr lang="en-US" smtClean="0"/>
              <a:t>17.03.17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AEAF8E6-811E-D44F-82BB-6A73C48F51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3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Celebrita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320" y="35052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FAVBKalt_1</a:t>
            </a:r>
          </a:p>
          <a:p>
            <a:pPr algn="ctr"/>
            <a:r>
              <a:rPr lang="en-US" dirty="0"/>
              <a:t>18. 3. 2017</a:t>
            </a:r>
          </a:p>
          <a:p>
            <a:pPr algn="ctr"/>
            <a:r>
              <a:rPr lang="en-US" dirty="0"/>
              <a:t>Mgr. Šárka Gmiterková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3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Gwyneth </a:t>
            </a:r>
            <a:r>
              <a:rPr lang="en-US" dirty="0" err="1" smtClean="0"/>
              <a:t>Paltrow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Jasně</a:t>
            </a:r>
            <a:r>
              <a:rPr lang="en-US" dirty="0" smtClean="0"/>
              <a:t> </a:t>
            </a:r>
            <a:r>
              <a:rPr lang="en-US" dirty="0" err="1" smtClean="0"/>
              <a:t>zaškatulkovat</a:t>
            </a:r>
            <a:r>
              <a:rPr lang="en-US" dirty="0" smtClean="0"/>
              <a:t> </a:t>
            </a:r>
            <a:r>
              <a:rPr lang="en-US" dirty="0" err="1" smtClean="0"/>
              <a:t>konkrétní</a:t>
            </a:r>
            <a:r>
              <a:rPr lang="en-US" dirty="0" smtClean="0"/>
              <a:t> </a:t>
            </a:r>
            <a:r>
              <a:rPr lang="en-US" dirty="0" err="1" smtClean="0"/>
              <a:t>hvězdnou</a:t>
            </a:r>
            <a:r>
              <a:rPr lang="en-US" dirty="0" smtClean="0"/>
              <a:t> </a:t>
            </a:r>
            <a:r>
              <a:rPr lang="en-US" dirty="0" err="1" smtClean="0"/>
              <a:t>osobnost</a:t>
            </a:r>
            <a:r>
              <a:rPr lang="en-US" dirty="0" smtClean="0"/>
              <a:t> do </a:t>
            </a:r>
            <a:r>
              <a:rPr lang="en-US" dirty="0" err="1" smtClean="0"/>
              <a:t>některé</a:t>
            </a:r>
            <a:r>
              <a:rPr lang="en-US" dirty="0" smtClean="0"/>
              <a:t> z </a:t>
            </a:r>
            <a:r>
              <a:rPr lang="en-US" dirty="0" err="1" smtClean="0"/>
              <a:t>kategorií</a:t>
            </a:r>
            <a:r>
              <a:rPr lang="en-US" dirty="0" smtClean="0"/>
              <a:t> je </a:t>
            </a:r>
            <a:r>
              <a:rPr lang="en-US" dirty="0" err="1" smtClean="0"/>
              <a:t>problematické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příklad</a:t>
            </a:r>
            <a:r>
              <a:rPr lang="en-US" dirty="0" smtClean="0"/>
              <a:t> Gwyneth </a:t>
            </a:r>
            <a:r>
              <a:rPr lang="en-US" dirty="0" err="1" smtClean="0"/>
              <a:t>Paltrow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 to </a:t>
            </a:r>
            <a:r>
              <a:rPr lang="en-US" dirty="0" err="1" smtClean="0"/>
              <a:t>celebrita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hvězda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performer?</a:t>
            </a:r>
          </a:p>
          <a:p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fáze</a:t>
            </a:r>
            <a:r>
              <a:rPr lang="en-US" dirty="0" smtClean="0"/>
              <a:t> </a:t>
            </a:r>
            <a:r>
              <a:rPr lang="en-US" dirty="0" err="1" smtClean="0"/>
              <a:t>kariéry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status </a:t>
            </a:r>
            <a:r>
              <a:rPr lang="en-US" dirty="0" err="1" smtClean="0"/>
              <a:t>přítelkyně</a:t>
            </a:r>
            <a:r>
              <a:rPr lang="en-US" dirty="0" smtClean="0"/>
              <a:t> </a:t>
            </a:r>
            <a:r>
              <a:rPr lang="en-US" dirty="0" err="1" smtClean="0"/>
              <a:t>Brada</a:t>
            </a:r>
            <a:r>
              <a:rPr lang="en-US" dirty="0" smtClean="0"/>
              <a:t> Pitta </a:t>
            </a:r>
            <a:r>
              <a:rPr lang="en-US" dirty="0" err="1" smtClean="0"/>
              <a:t>ji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řadil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celebrity </a:t>
            </a:r>
            <a:r>
              <a:rPr lang="en-US" dirty="0" err="1" smtClean="0"/>
              <a:t>ještě</a:t>
            </a:r>
            <a:r>
              <a:rPr lang="en-US" dirty="0" smtClean="0"/>
              <a:t> </a:t>
            </a:r>
            <a:r>
              <a:rPr lang="en-US" dirty="0" err="1" smtClean="0"/>
              <a:t>předtím</a:t>
            </a:r>
            <a:r>
              <a:rPr lang="en-US" dirty="0" smtClean="0"/>
              <a:t>,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prorazila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výraznější</a:t>
            </a:r>
            <a:r>
              <a:rPr lang="en-US" dirty="0" smtClean="0"/>
              <a:t> </a:t>
            </a:r>
            <a:r>
              <a:rPr lang="en-US" dirty="0" err="1" smtClean="0"/>
              <a:t>roli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9f40e944dfbb9532dbd98a3003721ec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87" y="4126789"/>
            <a:ext cx="1753713" cy="2509497"/>
          </a:xfrm>
          <a:prstGeom prst="rect">
            <a:avLst/>
          </a:prstGeom>
        </p:spPr>
      </p:pic>
      <p:pic>
        <p:nvPicPr>
          <p:cNvPr id="5" name="Picture 4" descr="article-2589395-1C90D7C500000578-627_634x8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47" y="4126789"/>
            <a:ext cx="1865206" cy="2509497"/>
          </a:xfrm>
          <a:prstGeom prst="rect">
            <a:avLst/>
          </a:prstGeom>
        </p:spPr>
      </p:pic>
      <p:pic>
        <p:nvPicPr>
          <p:cNvPr id="6" name="Picture 5" descr="Gwyneth-Paltrow-August-10-Vogue-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82" y="4111777"/>
            <a:ext cx="1853936" cy="25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Gwyneth </a:t>
            </a:r>
            <a:r>
              <a:rPr lang="en-US" dirty="0" err="1" smtClean="0"/>
              <a:t>Paltrow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performer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Paltrow</a:t>
            </a:r>
            <a:r>
              <a:rPr lang="en-GB" dirty="0"/>
              <a:t> </a:t>
            </a:r>
            <a:r>
              <a:rPr lang="en-GB" dirty="0" smtClean="0"/>
              <a:t>je </a:t>
            </a:r>
            <a:r>
              <a:rPr lang="en-GB" dirty="0" err="1" smtClean="0"/>
              <a:t>dcera</a:t>
            </a:r>
            <a:r>
              <a:rPr lang="en-GB" dirty="0" smtClean="0"/>
              <a:t> </a:t>
            </a:r>
            <a:r>
              <a:rPr lang="en-GB" dirty="0" err="1" smtClean="0"/>
              <a:t>známé</a:t>
            </a:r>
            <a:r>
              <a:rPr lang="en-GB" dirty="0" smtClean="0"/>
              <a:t> </a:t>
            </a:r>
            <a:r>
              <a:rPr lang="en-GB" dirty="0" err="1" smtClean="0"/>
              <a:t>divadelní</a:t>
            </a:r>
            <a:r>
              <a:rPr lang="en-GB" dirty="0" smtClean="0"/>
              <a:t> </a:t>
            </a:r>
            <a:r>
              <a:rPr lang="en-GB" dirty="0" err="1" smtClean="0"/>
              <a:t>herečky</a:t>
            </a:r>
            <a:r>
              <a:rPr lang="en-GB" dirty="0" smtClean="0"/>
              <a:t> Blythe </a:t>
            </a:r>
            <a:r>
              <a:rPr lang="en-GB" dirty="0"/>
              <a:t>Danner.</a:t>
            </a:r>
          </a:p>
          <a:p>
            <a:endParaRPr lang="en-GB" sz="700" dirty="0"/>
          </a:p>
          <a:p>
            <a:r>
              <a:rPr lang="en-GB" dirty="0" err="1" smtClean="0"/>
              <a:t>Prorazila</a:t>
            </a:r>
            <a:r>
              <a:rPr lang="en-GB" dirty="0" smtClean="0"/>
              <a:t> v </a:t>
            </a:r>
            <a:r>
              <a:rPr lang="en-GB" dirty="0" err="1" smtClean="0"/>
              <a:t>hlavní</a:t>
            </a:r>
            <a:r>
              <a:rPr lang="en-GB" dirty="0" smtClean="0"/>
              <a:t> </a:t>
            </a:r>
            <a:r>
              <a:rPr lang="en-GB" dirty="0" err="1" smtClean="0"/>
              <a:t>roli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filmu</a:t>
            </a:r>
            <a:r>
              <a:rPr lang="en-GB" dirty="0" smtClean="0"/>
              <a:t> </a:t>
            </a:r>
            <a:r>
              <a:rPr lang="en-GB" b="1" i="1" dirty="0"/>
              <a:t>Emma</a:t>
            </a:r>
            <a:r>
              <a:rPr lang="en-GB" dirty="0"/>
              <a:t> (Douglas McGrath, 1996).</a:t>
            </a:r>
          </a:p>
          <a:p>
            <a:endParaRPr lang="en-GB" sz="700" dirty="0"/>
          </a:p>
          <a:p>
            <a:r>
              <a:rPr lang="en-GB" dirty="0" err="1" smtClean="0"/>
              <a:t>Další</a:t>
            </a:r>
            <a:r>
              <a:rPr lang="en-GB" dirty="0" smtClean="0"/>
              <a:t> </a:t>
            </a:r>
            <a:r>
              <a:rPr lang="en-GB" dirty="0" err="1" smtClean="0"/>
              <a:t>hlavní</a:t>
            </a:r>
            <a:r>
              <a:rPr lang="en-GB" dirty="0" smtClean="0"/>
              <a:t> role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snímku</a:t>
            </a:r>
            <a:r>
              <a:rPr lang="en-GB" dirty="0" smtClean="0"/>
              <a:t> </a:t>
            </a:r>
            <a:r>
              <a:rPr lang="en-GB" b="1" i="1" dirty="0" err="1"/>
              <a:t>Zamilovaný</a:t>
            </a:r>
            <a:r>
              <a:rPr lang="en-GB" dirty="0" smtClean="0"/>
              <a:t> </a:t>
            </a:r>
            <a:r>
              <a:rPr lang="en-GB" b="1" i="1" dirty="0" smtClean="0"/>
              <a:t>Shakespeare </a:t>
            </a:r>
            <a:r>
              <a:rPr lang="en-GB" dirty="0"/>
              <a:t>(John Madden, 1998) </a:t>
            </a:r>
            <a:r>
              <a:rPr lang="en-GB" dirty="0" err="1" smtClean="0"/>
              <a:t>ukázala</a:t>
            </a:r>
            <a:r>
              <a:rPr lang="en-GB" dirty="0" smtClean="0"/>
              <a:t> </a:t>
            </a:r>
            <a:r>
              <a:rPr lang="en-GB" dirty="0" err="1" smtClean="0"/>
              <a:t>její</a:t>
            </a:r>
            <a:r>
              <a:rPr lang="en-GB" dirty="0" smtClean="0"/>
              <a:t> </a:t>
            </a:r>
            <a:r>
              <a:rPr lang="en-GB" dirty="0" err="1" smtClean="0"/>
              <a:t>herecké</a:t>
            </a:r>
            <a:r>
              <a:rPr lang="en-GB" dirty="0" smtClean="0"/>
              <a:t> </a:t>
            </a:r>
            <a:r>
              <a:rPr lang="en-GB" dirty="0" err="1" smtClean="0"/>
              <a:t>schopnosti</a:t>
            </a:r>
            <a:r>
              <a:rPr lang="en-GB" dirty="0" smtClean="0"/>
              <a:t> (</a:t>
            </a:r>
            <a:r>
              <a:rPr lang="en-GB" dirty="0" err="1" smtClean="0"/>
              <a:t>britský</a:t>
            </a:r>
            <a:r>
              <a:rPr lang="en-GB" dirty="0" smtClean="0"/>
              <a:t> </a:t>
            </a:r>
            <a:r>
              <a:rPr lang="en-GB" dirty="0" err="1" smtClean="0"/>
              <a:t>akcent</a:t>
            </a:r>
            <a:r>
              <a:rPr lang="en-GB" dirty="0" smtClean="0"/>
              <a:t>). </a:t>
            </a:r>
            <a:endParaRPr lang="en-GB" dirty="0"/>
          </a:p>
          <a:p>
            <a:endParaRPr lang="en-GB" sz="800" dirty="0"/>
          </a:p>
          <a:p>
            <a:r>
              <a:rPr lang="en-GB" dirty="0" err="1" smtClean="0"/>
              <a:t>Odmítla</a:t>
            </a:r>
            <a:r>
              <a:rPr lang="en-GB" dirty="0" smtClean="0"/>
              <a:t> </a:t>
            </a:r>
            <a:r>
              <a:rPr lang="en-GB" dirty="0" err="1" smtClean="0"/>
              <a:t>hlavní</a:t>
            </a:r>
            <a:r>
              <a:rPr lang="en-GB" dirty="0" smtClean="0"/>
              <a:t> </a:t>
            </a:r>
            <a:r>
              <a:rPr lang="en-GB" dirty="0" err="1" smtClean="0"/>
              <a:t>roli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filmu</a:t>
            </a:r>
            <a:r>
              <a:rPr lang="en-GB" dirty="0" smtClean="0"/>
              <a:t> </a:t>
            </a:r>
            <a:r>
              <a:rPr lang="en-GB" i="1" dirty="0" smtClean="0"/>
              <a:t>Titanic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1997, James Cameron)a </a:t>
            </a:r>
            <a:r>
              <a:rPr lang="en-GB" dirty="0" err="1" smtClean="0"/>
              <a:t>místo</a:t>
            </a:r>
            <a:r>
              <a:rPr lang="en-GB" dirty="0" smtClean="0"/>
              <a:t> </a:t>
            </a:r>
            <a:r>
              <a:rPr lang="en-GB" dirty="0" err="1" smtClean="0"/>
              <a:t>toho</a:t>
            </a:r>
            <a:r>
              <a:rPr lang="en-GB" dirty="0" smtClean="0"/>
              <a:t> </a:t>
            </a:r>
            <a:r>
              <a:rPr lang="en-GB" dirty="0" err="1" smtClean="0"/>
              <a:t>hrála</a:t>
            </a:r>
            <a:r>
              <a:rPr lang="en-GB" dirty="0" smtClean="0"/>
              <a:t> v </a:t>
            </a:r>
            <a:r>
              <a:rPr lang="en-GB" dirty="0" err="1" smtClean="0"/>
              <a:t>nízkorozpčtových</a:t>
            </a:r>
            <a:r>
              <a:rPr lang="en-GB" dirty="0" smtClean="0"/>
              <a:t> </a:t>
            </a:r>
            <a:r>
              <a:rPr lang="en-GB" dirty="0" err="1" smtClean="0"/>
              <a:t>filmech</a:t>
            </a:r>
            <a:r>
              <a:rPr lang="en-GB" b="1" i="1" dirty="0" smtClean="0"/>
              <a:t> </a:t>
            </a:r>
            <a:r>
              <a:rPr lang="en-GB" b="1" i="1" dirty="0" err="1" smtClean="0"/>
              <a:t>Srdcová</a:t>
            </a:r>
            <a:r>
              <a:rPr lang="en-GB" b="1" i="1" dirty="0" smtClean="0"/>
              <a:t> </a:t>
            </a:r>
            <a:r>
              <a:rPr lang="en-GB" b="1" i="1" dirty="0" err="1" smtClean="0"/>
              <a:t>sedma</a:t>
            </a:r>
            <a:r>
              <a:rPr lang="en-GB" b="1" dirty="0" smtClean="0"/>
              <a:t> </a:t>
            </a:r>
            <a:r>
              <a:rPr lang="en-GB" dirty="0"/>
              <a:t>(Peter </a:t>
            </a:r>
            <a:r>
              <a:rPr lang="en-GB" dirty="0" err="1"/>
              <a:t>Howitt</a:t>
            </a:r>
            <a:r>
              <a:rPr lang="en-GB" dirty="0"/>
              <a:t>, 1998)</a:t>
            </a:r>
            <a:r>
              <a:rPr lang="en-GB" dirty="0" smtClean="0"/>
              <a:t>, </a:t>
            </a:r>
            <a:r>
              <a:rPr lang="en-GB" b="1" i="1" dirty="0" err="1"/>
              <a:t>Posedlost</a:t>
            </a:r>
            <a:r>
              <a:rPr lang="en-GB" b="1" i="1" dirty="0"/>
              <a:t> </a:t>
            </a:r>
            <a:r>
              <a:rPr lang="en-GB" dirty="0"/>
              <a:t>(Farley Bros., 2002) </a:t>
            </a:r>
            <a:r>
              <a:rPr lang="en-GB" dirty="0" smtClean="0"/>
              <a:t>a </a:t>
            </a:r>
            <a:r>
              <a:rPr lang="en-GB" b="1" i="1" dirty="0" err="1" smtClean="0"/>
              <a:t>Taková</a:t>
            </a:r>
            <a:r>
              <a:rPr lang="en-GB" b="1" i="1" dirty="0" smtClean="0"/>
              <a:t> </a:t>
            </a:r>
            <a:r>
              <a:rPr lang="en-GB" b="1" i="1" dirty="0" err="1" smtClean="0"/>
              <a:t>zvláštní</a:t>
            </a:r>
            <a:r>
              <a:rPr lang="en-GB" b="1" i="1" dirty="0" smtClean="0"/>
              <a:t> </a:t>
            </a:r>
            <a:r>
              <a:rPr lang="en-GB" b="1" i="1" dirty="0" err="1" smtClean="0"/>
              <a:t>rodinka</a:t>
            </a:r>
            <a:r>
              <a:rPr lang="en-GB" dirty="0" smtClean="0"/>
              <a:t> </a:t>
            </a:r>
            <a:r>
              <a:rPr lang="en-GB" dirty="0"/>
              <a:t>(Wes Anderson, 2002).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1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171062_fu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21" r="-2692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4052" y="534769"/>
            <a:ext cx="2456223" cy="5839399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800" dirty="0" err="1" smtClean="0"/>
              <a:t>Mezi</a:t>
            </a:r>
            <a:r>
              <a:rPr lang="en-GB" sz="1800" dirty="0" smtClean="0"/>
              <a:t> </a:t>
            </a:r>
            <a:r>
              <a:rPr lang="en-GB" sz="1800" dirty="0" err="1" smtClean="0"/>
              <a:t>její</a:t>
            </a:r>
            <a:r>
              <a:rPr lang="en-GB" sz="1800" dirty="0" smtClean="0"/>
              <a:t> </a:t>
            </a:r>
            <a:r>
              <a:rPr lang="en-GB" sz="1800" dirty="0" err="1" smtClean="0"/>
              <a:t>ceněné</a:t>
            </a:r>
            <a:r>
              <a:rPr lang="en-GB" sz="1800" dirty="0" smtClean="0"/>
              <a:t> </a:t>
            </a:r>
            <a:r>
              <a:rPr lang="en-GB" sz="1800" dirty="0" err="1" smtClean="0"/>
              <a:t>počiny</a:t>
            </a:r>
            <a:r>
              <a:rPr lang="en-GB" sz="1800" dirty="0" smtClean="0"/>
              <a:t> </a:t>
            </a:r>
            <a:r>
              <a:rPr lang="en-GB" sz="1800" dirty="0" err="1" smtClean="0"/>
              <a:t>patří</a:t>
            </a:r>
            <a:r>
              <a:rPr lang="en-GB" sz="1800" dirty="0" smtClean="0"/>
              <a:t> </a:t>
            </a:r>
            <a:r>
              <a:rPr lang="en-GB" sz="1800" dirty="0" err="1" smtClean="0"/>
              <a:t>hlavní</a:t>
            </a:r>
            <a:r>
              <a:rPr lang="en-GB" sz="1800" dirty="0" smtClean="0"/>
              <a:t> role </a:t>
            </a:r>
            <a:r>
              <a:rPr lang="en-GB" sz="1800" dirty="0" err="1" smtClean="0"/>
              <a:t>ve</a:t>
            </a:r>
            <a:r>
              <a:rPr lang="en-GB" sz="1800" dirty="0" smtClean="0"/>
              <a:t> </a:t>
            </a:r>
            <a:r>
              <a:rPr lang="en-GB" sz="1800" dirty="0" err="1" smtClean="0"/>
              <a:t>filmu</a:t>
            </a:r>
            <a:r>
              <a:rPr lang="en-GB" sz="1800" dirty="0" smtClean="0"/>
              <a:t> </a:t>
            </a:r>
            <a:r>
              <a:rPr lang="en-GB" sz="1800" b="1" i="1" dirty="0" smtClean="0"/>
              <a:t>Sylvia</a:t>
            </a:r>
            <a:r>
              <a:rPr lang="en-GB" sz="1800" dirty="0" smtClean="0"/>
              <a:t> </a:t>
            </a:r>
            <a:r>
              <a:rPr lang="en-GB" sz="1800" dirty="0"/>
              <a:t>(Christine </a:t>
            </a:r>
            <a:r>
              <a:rPr lang="en-GB" sz="1800" dirty="0" err="1"/>
              <a:t>Jeffs</a:t>
            </a:r>
            <a:r>
              <a:rPr lang="en-GB" sz="1800" dirty="0"/>
              <a:t>, 2003</a:t>
            </a:r>
            <a:r>
              <a:rPr lang="en-GB" sz="1800" dirty="0" smtClean="0"/>
              <a:t>)</a:t>
            </a:r>
            <a:r>
              <a:rPr lang="en-GB" sz="1800" dirty="0"/>
              <a:t> </a:t>
            </a:r>
            <a:r>
              <a:rPr lang="mr-IN" sz="1800" dirty="0" smtClean="0"/>
              <a:t>–</a:t>
            </a:r>
            <a:r>
              <a:rPr lang="en-GB" sz="1800" dirty="0" smtClean="0"/>
              <a:t> </a:t>
            </a:r>
            <a:r>
              <a:rPr lang="en-GB" sz="1800" dirty="0" err="1" smtClean="0"/>
              <a:t>životopisný</a:t>
            </a:r>
            <a:r>
              <a:rPr lang="en-GB" sz="1800" dirty="0" smtClean="0"/>
              <a:t> film o </a:t>
            </a:r>
            <a:r>
              <a:rPr lang="en-GB" sz="1800" dirty="0" err="1" smtClean="0"/>
              <a:t>básnířce</a:t>
            </a:r>
            <a:r>
              <a:rPr lang="en-GB" sz="1800" dirty="0" smtClean="0"/>
              <a:t> </a:t>
            </a:r>
            <a:r>
              <a:rPr lang="en-GB" sz="1800" dirty="0" err="1" smtClean="0"/>
              <a:t>Sylvii</a:t>
            </a:r>
            <a:r>
              <a:rPr lang="en-GB" sz="1800" dirty="0" smtClean="0"/>
              <a:t> Plath.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V </a:t>
            </a:r>
            <a:r>
              <a:rPr lang="en-GB" sz="1800" dirty="0" err="1" smtClean="0"/>
              <a:t>rcoe</a:t>
            </a:r>
            <a:r>
              <a:rPr lang="en-GB" sz="1800" dirty="0" smtClean="0"/>
              <a:t> 2005 </a:t>
            </a:r>
            <a:r>
              <a:rPr lang="en-GB" sz="1800" dirty="0" err="1" smtClean="0"/>
              <a:t>ztvárnila</a:t>
            </a:r>
            <a:r>
              <a:rPr lang="en-GB" sz="1800" dirty="0" smtClean="0"/>
              <a:t> </a:t>
            </a:r>
            <a:r>
              <a:rPr lang="en-GB" sz="1800" dirty="0" err="1" smtClean="0"/>
              <a:t>hlavní</a:t>
            </a:r>
            <a:r>
              <a:rPr lang="en-GB" sz="1800" dirty="0" smtClean="0"/>
              <a:t> </a:t>
            </a:r>
            <a:r>
              <a:rPr lang="en-GB" sz="1800" dirty="0" err="1" smtClean="0"/>
              <a:t>roli</a:t>
            </a:r>
            <a:r>
              <a:rPr lang="en-GB" sz="1800" dirty="0" smtClean="0"/>
              <a:t> </a:t>
            </a:r>
            <a:r>
              <a:rPr lang="en-GB" sz="1800" dirty="0" err="1" smtClean="0"/>
              <a:t>ve</a:t>
            </a:r>
            <a:r>
              <a:rPr lang="en-GB" sz="1800" dirty="0" smtClean="0"/>
              <a:t> </a:t>
            </a:r>
            <a:r>
              <a:rPr lang="en-GB" sz="1800" dirty="0" err="1" smtClean="0"/>
              <a:t>snímku</a:t>
            </a:r>
            <a:r>
              <a:rPr lang="en-GB" sz="1800" dirty="0" smtClean="0"/>
              <a:t> </a:t>
            </a:r>
            <a:r>
              <a:rPr lang="en-GB" sz="1800" b="1" i="1" dirty="0" err="1"/>
              <a:t>Důkaz</a:t>
            </a:r>
            <a:r>
              <a:rPr lang="en-GB" sz="1800" dirty="0" smtClean="0"/>
              <a:t> </a:t>
            </a:r>
            <a:r>
              <a:rPr lang="mr-IN" sz="1800" dirty="0" smtClean="0"/>
              <a:t>–</a:t>
            </a:r>
            <a:r>
              <a:rPr lang="en-GB" sz="1800" dirty="0" smtClean="0"/>
              <a:t> </a:t>
            </a:r>
            <a:r>
              <a:rPr lang="en-GB" sz="1800" dirty="0" err="1" smtClean="0"/>
              <a:t>adaptace</a:t>
            </a:r>
            <a:r>
              <a:rPr lang="en-GB" sz="1800" dirty="0" smtClean="0"/>
              <a:t> </a:t>
            </a:r>
            <a:r>
              <a:rPr lang="en-GB" sz="1800" dirty="0" err="1" smtClean="0"/>
              <a:t>divadelní</a:t>
            </a:r>
            <a:r>
              <a:rPr lang="en-GB" sz="1800" dirty="0" smtClean="0"/>
              <a:t> </a:t>
            </a:r>
            <a:r>
              <a:rPr lang="en-GB" sz="1800" dirty="0" err="1" smtClean="0"/>
              <a:t>hry</a:t>
            </a:r>
            <a:r>
              <a:rPr lang="en-GB" sz="1800" dirty="0" smtClean="0"/>
              <a:t> </a:t>
            </a:r>
            <a:r>
              <a:rPr lang="en-GB" sz="1800" dirty="0" err="1" smtClean="0"/>
              <a:t>oceněné</a:t>
            </a:r>
            <a:r>
              <a:rPr lang="en-GB" sz="1800" dirty="0" smtClean="0"/>
              <a:t> </a:t>
            </a:r>
            <a:r>
              <a:rPr lang="en-GB" sz="1800" dirty="0" err="1" smtClean="0"/>
              <a:t>Pulitzerovou</a:t>
            </a:r>
            <a:r>
              <a:rPr lang="en-GB" sz="1800" dirty="0" smtClean="0"/>
              <a:t> </a:t>
            </a:r>
            <a:r>
              <a:rPr lang="en-GB" sz="1800" dirty="0" err="1" smtClean="0"/>
              <a:t>cenou</a:t>
            </a:r>
            <a:r>
              <a:rPr lang="en-GB" sz="1800" dirty="0" smtClean="0"/>
              <a:t> (</a:t>
            </a:r>
            <a:r>
              <a:rPr lang="en-GB" sz="1800" dirty="0"/>
              <a:t>John Madden, 2005)</a:t>
            </a:r>
            <a:r>
              <a:rPr lang="en-GB" sz="18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Pod </a:t>
            </a:r>
            <a:r>
              <a:rPr lang="en-GB" sz="1800" dirty="0" err="1" smtClean="0"/>
              <a:t>povrchem</a:t>
            </a:r>
            <a:r>
              <a:rPr lang="en-GB" sz="1800" dirty="0" smtClean="0"/>
              <a:t> </a:t>
            </a:r>
            <a:r>
              <a:rPr lang="en-GB" sz="1800" dirty="0" err="1" smtClean="0"/>
              <a:t>hvězdy</a:t>
            </a:r>
            <a:r>
              <a:rPr lang="en-GB" sz="1800" dirty="0" smtClean="0"/>
              <a:t> </a:t>
            </a:r>
            <a:r>
              <a:rPr lang="mr-IN" sz="1800" dirty="0" smtClean="0"/>
              <a:t>–</a:t>
            </a:r>
            <a:r>
              <a:rPr lang="en-GB" sz="1800" dirty="0" smtClean="0"/>
              <a:t> celebrity se </a:t>
            </a:r>
            <a:r>
              <a:rPr lang="en-GB" sz="1800" dirty="0" err="1" smtClean="0"/>
              <a:t>ve</a:t>
            </a:r>
            <a:r>
              <a:rPr lang="en-GB" sz="1800" dirty="0" smtClean="0"/>
              <a:t> </a:t>
            </a:r>
            <a:r>
              <a:rPr lang="en-GB" sz="1800" dirty="0" err="1" smtClean="0"/>
              <a:t>skutečnosti</a:t>
            </a:r>
            <a:r>
              <a:rPr lang="en-GB" sz="1800" dirty="0" smtClean="0"/>
              <a:t> </a:t>
            </a:r>
            <a:r>
              <a:rPr lang="en-GB" sz="1800" dirty="0" err="1" smtClean="0"/>
              <a:t>skrývá</a:t>
            </a:r>
            <a:r>
              <a:rPr lang="en-GB" sz="1800" dirty="0" smtClean="0"/>
              <a:t> </a:t>
            </a:r>
            <a:r>
              <a:rPr lang="en-GB" sz="1800" dirty="0" err="1" smtClean="0"/>
              <a:t>nadaná</a:t>
            </a:r>
            <a:r>
              <a:rPr lang="en-GB" sz="1800" dirty="0" smtClean="0"/>
              <a:t> </a:t>
            </a:r>
            <a:r>
              <a:rPr lang="en-GB" sz="1800" dirty="0" err="1" smtClean="0"/>
              <a:t>herečka</a:t>
            </a:r>
            <a:r>
              <a:rPr lang="en-GB" sz="1800" dirty="0" smtClean="0"/>
              <a:t>?</a:t>
            </a:r>
            <a:endParaRPr lang="en-GB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932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Keeping up with the </a:t>
            </a:r>
            <a:r>
              <a:rPr lang="en-US" dirty="0" err="1" smtClean="0"/>
              <a:t>Kardashians</a:t>
            </a:r>
            <a:r>
              <a:rPr lang="en-US" dirty="0" smtClean="0"/>
              <a:t> (KUWTK)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Nejčistší</a:t>
            </a:r>
            <a:r>
              <a:rPr lang="en-US" dirty="0" smtClean="0"/>
              <a:t> forma </a:t>
            </a:r>
            <a:r>
              <a:rPr lang="en-US" dirty="0" err="1" smtClean="0"/>
              <a:t>připsaného</a:t>
            </a:r>
            <a:r>
              <a:rPr lang="en-US" dirty="0" smtClean="0"/>
              <a:t> (attributed) celebrity </a:t>
            </a:r>
            <a:r>
              <a:rPr lang="en-US" dirty="0" err="1" smtClean="0"/>
              <a:t>statusu</a:t>
            </a:r>
            <a:r>
              <a:rPr lang="en-US" dirty="0" smtClean="0"/>
              <a:t> (Chris </a:t>
            </a:r>
            <a:r>
              <a:rPr lang="en-US" dirty="0" err="1" smtClean="0"/>
              <a:t>Rojek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saturovaná</a:t>
            </a:r>
            <a:r>
              <a:rPr lang="en-US" dirty="0" smtClean="0"/>
              <a:t> </a:t>
            </a:r>
            <a:r>
              <a:rPr lang="en-US" dirty="0" err="1" smtClean="0"/>
              <a:t>mediální</a:t>
            </a:r>
            <a:r>
              <a:rPr lang="en-US" dirty="0" smtClean="0"/>
              <a:t> </a:t>
            </a:r>
            <a:r>
              <a:rPr lang="en-US" dirty="0" err="1" smtClean="0"/>
              <a:t>přítomnost</a:t>
            </a:r>
            <a:endParaRPr lang="en-US" dirty="0" smtClean="0"/>
          </a:p>
          <a:p>
            <a:r>
              <a:rPr lang="en-US" dirty="0" err="1" smtClean="0"/>
              <a:t>Sláva</a:t>
            </a:r>
            <a:r>
              <a:rPr lang="en-US" dirty="0" smtClean="0"/>
              <a:t> </a:t>
            </a:r>
            <a:r>
              <a:rPr lang="en-US" dirty="0" err="1" smtClean="0"/>
              <a:t>rodinného</a:t>
            </a:r>
            <a:r>
              <a:rPr lang="en-US" dirty="0" smtClean="0"/>
              <a:t> </a:t>
            </a:r>
            <a:r>
              <a:rPr lang="en-US" dirty="0" err="1" smtClean="0"/>
              <a:t>klanu</a:t>
            </a:r>
            <a:r>
              <a:rPr lang="en-US" dirty="0" smtClean="0"/>
              <a:t> se </a:t>
            </a:r>
            <a:r>
              <a:rPr lang="en-US" dirty="0" err="1" smtClean="0"/>
              <a:t>datuje</a:t>
            </a:r>
            <a:r>
              <a:rPr lang="en-US" dirty="0" smtClean="0"/>
              <a:t> od </a:t>
            </a:r>
            <a:r>
              <a:rPr lang="en-US" dirty="0" err="1" smtClean="0"/>
              <a:t>roku</a:t>
            </a:r>
            <a:r>
              <a:rPr lang="en-US" dirty="0" smtClean="0"/>
              <a:t> 2006, </a:t>
            </a:r>
            <a:r>
              <a:rPr lang="en-US" dirty="0" err="1" smtClean="0"/>
              <a:t>kdy</a:t>
            </a:r>
            <a:r>
              <a:rPr lang="en-US" dirty="0" smtClean="0"/>
              <a:t> se </a:t>
            </a:r>
            <a:r>
              <a:rPr lang="en-US" dirty="0" err="1" smtClean="0"/>
              <a:t>začala</a:t>
            </a:r>
            <a:r>
              <a:rPr lang="en-US" dirty="0" smtClean="0"/>
              <a:t> </a:t>
            </a:r>
            <a:r>
              <a:rPr lang="en-US" dirty="0" err="1" smtClean="0"/>
              <a:t>vysílat</a:t>
            </a:r>
            <a:r>
              <a:rPr lang="en-US" dirty="0" smtClean="0"/>
              <a:t> </a:t>
            </a:r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 KUWTK </a:t>
            </a:r>
          </a:p>
          <a:p>
            <a:r>
              <a:rPr lang="en-US" dirty="0" err="1" smtClean="0"/>
              <a:t>Kontext</a:t>
            </a:r>
            <a:r>
              <a:rPr lang="en-US" dirty="0" smtClean="0"/>
              <a:t>:</a:t>
            </a:r>
          </a:p>
          <a:p>
            <a:pPr lvl="1">
              <a:buFont typeface="Courier New"/>
              <a:buChar char="o"/>
            </a:pPr>
            <a:r>
              <a:rPr lang="en-US" dirty="0" err="1" smtClean="0"/>
              <a:t>Kolem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2000 se </a:t>
            </a:r>
            <a:r>
              <a:rPr lang="en-US" dirty="0" err="1" smtClean="0"/>
              <a:t>vysílá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 </a:t>
            </a:r>
            <a:r>
              <a:rPr lang="en-US" dirty="0" err="1" smtClean="0"/>
              <a:t>rodinných</a:t>
            </a:r>
            <a:r>
              <a:rPr lang="en-US" dirty="0" smtClean="0"/>
              <a:t> celebrity shows (</a:t>
            </a:r>
            <a:r>
              <a:rPr lang="en-US" b="1" i="1" dirty="0" err="1" smtClean="0"/>
              <a:t>Osbournovi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4 </a:t>
            </a:r>
            <a:r>
              <a:rPr lang="en-US" dirty="0" err="1" smtClean="0"/>
              <a:t>sezony</a:t>
            </a:r>
            <a:r>
              <a:rPr lang="en-US" dirty="0" smtClean="0"/>
              <a:t>, 2002 </a:t>
            </a:r>
            <a:r>
              <a:rPr lang="mr-IN" dirty="0" smtClean="0"/>
              <a:t>–</a:t>
            </a:r>
            <a:r>
              <a:rPr lang="en-US" dirty="0" smtClean="0"/>
              <a:t> 2005; </a:t>
            </a:r>
            <a:r>
              <a:rPr lang="en-US" b="1" i="1" dirty="0" smtClean="0"/>
              <a:t>Britney and Kevin</a:t>
            </a:r>
            <a:r>
              <a:rPr lang="en-US" dirty="0" smtClean="0"/>
              <a:t>: </a:t>
            </a:r>
            <a:r>
              <a:rPr lang="en-US" b="1" i="1" dirty="0" smtClean="0"/>
              <a:t>Chaotic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1 </a:t>
            </a:r>
            <a:r>
              <a:rPr lang="en-US" dirty="0" err="1" smtClean="0"/>
              <a:t>sezona</a:t>
            </a:r>
            <a:r>
              <a:rPr lang="en-US" dirty="0" smtClean="0"/>
              <a:t>, 2004; </a:t>
            </a:r>
            <a:r>
              <a:rPr lang="en-US" b="1" i="1" dirty="0" smtClean="0"/>
              <a:t>Being Bobby Brown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1 </a:t>
            </a:r>
            <a:r>
              <a:rPr lang="en-US" dirty="0" err="1" smtClean="0"/>
              <a:t>sezona</a:t>
            </a:r>
            <a:r>
              <a:rPr lang="en-US" dirty="0" smtClean="0"/>
              <a:t>, 2005)</a:t>
            </a:r>
          </a:p>
          <a:p>
            <a:pPr lvl="1">
              <a:buFont typeface="Courier New"/>
              <a:buChar char="o"/>
            </a:pPr>
            <a:r>
              <a:rPr lang="en-US" dirty="0" err="1" smtClean="0"/>
              <a:t>Matka</a:t>
            </a:r>
            <a:r>
              <a:rPr lang="en-US" dirty="0" smtClean="0"/>
              <a:t> Kris Jenner </a:t>
            </a:r>
            <a:r>
              <a:rPr lang="en-US" dirty="0" err="1" smtClean="0"/>
              <a:t>známá</a:t>
            </a:r>
            <a:r>
              <a:rPr lang="en-US" dirty="0" smtClean="0"/>
              <a:t> </a:t>
            </a:r>
            <a:r>
              <a:rPr lang="en-US" dirty="0" err="1" smtClean="0"/>
              <a:t>díky</a:t>
            </a:r>
            <a:r>
              <a:rPr lang="en-US" dirty="0" smtClean="0"/>
              <a:t> </a:t>
            </a:r>
            <a:r>
              <a:rPr lang="en-US" dirty="0" err="1" smtClean="0"/>
              <a:t>manželství</a:t>
            </a:r>
            <a:r>
              <a:rPr lang="en-US" dirty="0" smtClean="0"/>
              <a:t> s </a:t>
            </a:r>
            <a:r>
              <a:rPr lang="en-US" dirty="0" err="1" smtClean="0"/>
              <a:t>olympijským</a:t>
            </a:r>
            <a:r>
              <a:rPr lang="en-US" dirty="0" smtClean="0"/>
              <a:t> </a:t>
            </a:r>
            <a:r>
              <a:rPr lang="en-US" dirty="0" err="1" smtClean="0"/>
              <a:t>vítězem</a:t>
            </a:r>
            <a:r>
              <a:rPr lang="en-US" dirty="0" smtClean="0"/>
              <a:t> v v </a:t>
            </a:r>
            <a:r>
              <a:rPr lang="en-US" dirty="0" err="1" smtClean="0"/>
              <a:t>desetiboji</a:t>
            </a:r>
            <a:r>
              <a:rPr lang="en-US" dirty="0" smtClean="0"/>
              <a:t> </a:t>
            </a:r>
            <a:r>
              <a:rPr lang="en-US" dirty="0" err="1" smtClean="0"/>
              <a:t>Brucem</a:t>
            </a:r>
            <a:r>
              <a:rPr lang="en-US" dirty="0" smtClean="0"/>
              <a:t> (</a:t>
            </a:r>
            <a:r>
              <a:rPr lang="en-US" dirty="0" err="1" smtClean="0"/>
              <a:t>dnes</a:t>
            </a:r>
            <a:r>
              <a:rPr lang="en-US" dirty="0" smtClean="0"/>
              <a:t> Caitlin) </a:t>
            </a:r>
            <a:r>
              <a:rPr lang="en-US" dirty="0" err="1" smtClean="0"/>
              <a:t>Jennerem</a:t>
            </a:r>
            <a:r>
              <a:rPr lang="en-US" dirty="0"/>
              <a:t> </a:t>
            </a:r>
            <a:r>
              <a:rPr lang="en-US" dirty="0" smtClean="0"/>
              <a:t>=&gt; </a:t>
            </a:r>
            <a:r>
              <a:rPr lang="en-US" dirty="0" err="1" smtClean="0"/>
              <a:t>vlastní</a:t>
            </a:r>
            <a:r>
              <a:rPr lang="en-US" dirty="0" smtClean="0"/>
              <a:t> program </a:t>
            </a:r>
            <a:r>
              <a:rPr lang="en-US" i="1" dirty="0" err="1" smtClean="0"/>
              <a:t>Superfit</a:t>
            </a:r>
            <a:r>
              <a:rPr lang="en-US" i="1" dirty="0" smtClean="0"/>
              <a:t> with Bruce and Kris Jenner</a:t>
            </a:r>
          </a:p>
          <a:p>
            <a:pPr lvl="1">
              <a:buFont typeface="Courier New"/>
              <a:buChar char="o"/>
            </a:pPr>
            <a:r>
              <a:rPr lang="en-US" dirty="0" err="1" smtClean="0"/>
              <a:t>Otec</a:t>
            </a:r>
            <a:r>
              <a:rPr lang="en-US" dirty="0"/>
              <a:t> </a:t>
            </a:r>
            <a:r>
              <a:rPr lang="en-US" dirty="0" err="1" smtClean="0"/>
              <a:t>Khloe</a:t>
            </a:r>
            <a:r>
              <a:rPr lang="en-US" dirty="0" smtClean="0"/>
              <a:t>, Kim a </a:t>
            </a:r>
            <a:r>
              <a:rPr lang="en-US" dirty="0" err="1" smtClean="0"/>
              <a:t>Kourtney</a:t>
            </a:r>
            <a:r>
              <a:rPr lang="en-US" dirty="0" smtClean="0"/>
              <a:t> je Robert </a:t>
            </a:r>
            <a:r>
              <a:rPr lang="en-US" dirty="0" err="1" smtClean="0"/>
              <a:t>Kardashian</a:t>
            </a:r>
            <a:r>
              <a:rPr lang="en-US" dirty="0" smtClean="0"/>
              <a:t>, </a:t>
            </a:r>
            <a:r>
              <a:rPr lang="en-US" dirty="0" err="1" smtClean="0"/>
              <a:t>právník</a:t>
            </a:r>
            <a:r>
              <a:rPr lang="en-US" dirty="0" smtClean="0"/>
              <a:t> v </a:t>
            </a:r>
            <a:r>
              <a:rPr lang="en-US" dirty="0" err="1" smtClean="0"/>
              <a:t>extrémně</a:t>
            </a:r>
            <a:r>
              <a:rPr lang="en-US" dirty="0" smtClean="0"/>
              <a:t> </a:t>
            </a:r>
            <a:r>
              <a:rPr lang="en-US" dirty="0" err="1" smtClean="0"/>
              <a:t>medializovaném</a:t>
            </a:r>
            <a:r>
              <a:rPr lang="en-US" dirty="0" smtClean="0"/>
              <a:t> </a:t>
            </a:r>
            <a:r>
              <a:rPr lang="en-US" dirty="0" err="1" smtClean="0"/>
              <a:t>případu</a:t>
            </a:r>
            <a:r>
              <a:rPr lang="en-US" dirty="0" smtClean="0"/>
              <a:t> s O. J. </a:t>
            </a:r>
            <a:r>
              <a:rPr lang="en-US" dirty="0" err="1" smtClean="0"/>
              <a:t>Simpsonem</a:t>
            </a:r>
            <a:r>
              <a:rPr lang="en-US" i="1" dirty="0" smtClean="0"/>
              <a:t>    </a:t>
            </a:r>
          </a:p>
          <a:p>
            <a:pPr marL="27432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077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735013"/>
            <a:ext cx="8872479" cy="574198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Matka</a:t>
            </a:r>
            <a:r>
              <a:rPr lang="en-US" dirty="0" smtClean="0"/>
              <a:t> Kris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centrální</a:t>
            </a:r>
            <a:r>
              <a:rPr lang="en-US" dirty="0" smtClean="0"/>
              <a:t> </a:t>
            </a:r>
            <a:r>
              <a:rPr lang="en-US" dirty="0" err="1" smtClean="0"/>
              <a:t>osobnost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vzbuzuje</a:t>
            </a:r>
            <a:r>
              <a:rPr lang="en-US" dirty="0" smtClean="0"/>
              <a:t> </a:t>
            </a:r>
            <a:r>
              <a:rPr lang="en-US" dirty="0" err="1" smtClean="0"/>
              <a:t>polarizující</a:t>
            </a:r>
            <a:r>
              <a:rPr lang="en-US" dirty="0" smtClean="0"/>
              <a:t> </a:t>
            </a:r>
            <a:r>
              <a:rPr lang="en-US" dirty="0" err="1" smtClean="0"/>
              <a:t>reakce</a:t>
            </a:r>
            <a:r>
              <a:rPr lang="en-US" dirty="0" smtClean="0"/>
              <a:t> &gt;&gt; </a:t>
            </a:r>
            <a:r>
              <a:rPr lang="en-US" dirty="0" err="1" smtClean="0"/>
              <a:t>slávou</a:t>
            </a:r>
            <a:r>
              <a:rPr lang="en-US" dirty="0" smtClean="0"/>
              <a:t> </a:t>
            </a:r>
            <a:r>
              <a:rPr lang="en-US" dirty="0" err="1" smtClean="0"/>
              <a:t>posedlá</a:t>
            </a:r>
            <a:r>
              <a:rPr lang="en-US" dirty="0" smtClean="0"/>
              <a:t> “</a:t>
            </a:r>
            <a:r>
              <a:rPr lang="en-US" dirty="0" err="1" smtClean="0"/>
              <a:t>momager</a:t>
            </a:r>
            <a:r>
              <a:rPr lang="en-US" dirty="0" smtClean="0"/>
              <a:t>”, </a:t>
            </a:r>
            <a:r>
              <a:rPr lang="en-US" dirty="0" err="1" smtClean="0"/>
              <a:t>která</a:t>
            </a:r>
            <a:r>
              <a:rPr lang="en-US" dirty="0" smtClean="0"/>
              <a:t> </a:t>
            </a:r>
            <a:r>
              <a:rPr lang="en-US" dirty="0" err="1" smtClean="0"/>
              <a:t>neváhá</a:t>
            </a:r>
            <a:r>
              <a:rPr lang="en-US" dirty="0" smtClean="0"/>
              <a:t> </a:t>
            </a:r>
            <a:r>
              <a:rPr lang="en-US" dirty="0" err="1" smtClean="0"/>
              <a:t>vydělávat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vlastních</a:t>
            </a:r>
            <a:r>
              <a:rPr lang="en-US" dirty="0" smtClean="0"/>
              <a:t> </a:t>
            </a:r>
            <a:r>
              <a:rPr lang="en-US" dirty="0" err="1" smtClean="0"/>
              <a:t>potomcích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stranu</a:t>
            </a:r>
            <a:r>
              <a:rPr lang="en-US" dirty="0" smtClean="0"/>
              <a:t> </a:t>
            </a:r>
            <a:r>
              <a:rPr lang="en-US" dirty="0" err="1" smtClean="0"/>
              <a:t>druhou</a:t>
            </a:r>
            <a:r>
              <a:rPr lang="en-US" dirty="0" smtClean="0"/>
              <a:t> se </a:t>
            </a:r>
            <a:r>
              <a:rPr lang="en-US" dirty="0" err="1" smtClean="0"/>
              <a:t>dobrovolně</a:t>
            </a:r>
            <a:r>
              <a:rPr lang="en-US" dirty="0" smtClean="0"/>
              <a:t> </a:t>
            </a:r>
            <a:r>
              <a:rPr lang="en-US" dirty="0" err="1" smtClean="0"/>
              <a:t>staví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terč</a:t>
            </a:r>
            <a:r>
              <a:rPr lang="en-US" dirty="0" smtClean="0"/>
              <a:t> </a:t>
            </a:r>
            <a:r>
              <a:rPr lang="en-US" dirty="0" err="1" smtClean="0"/>
              <a:t>kritiky</a:t>
            </a:r>
            <a:r>
              <a:rPr lang="en-US" dirty="0" smtClean="0"/>
              <a:t> </a:t>
            </a:r>
            <a:r>
              <a:rPr lang="en-US" dirty="0" err="1" smtClean="0"/>
              <a:t>vůči</a:t>
            </a:r>
            <a:r>
              <a:rPr lang="en-US" dirty="0" smtClean="0"/>
              <a:t> </a:t>
            </a:r>
            <a:r>
              <a:rPr lang="en-US" dirty="0" err="1" smtClean="0"/>
              <a:t>vykonstruovanému</a:t>
            </a:r>
            <a:r>
              <a:rPr lang="en-US" dirty="0" smtClean="0"/>
              <a:t> a </a:t>
            </a:r>
            <a:r>
              <a:rPr lang="en-US" dirty="0" err="1" smtClean="0"/>
              <a:t>agresivnímu</a:t>
            </a:r>
            <a:r>
              <a:rPr lang="en-US" dirty="0" smtClean="0"/>
              <a:t> </a:t>
            </a:r>
            <a:r>
              <a:rPr lang="en-US" dirty="0" err="1" smtClean="0"/>
              <a:t>vlastnímu</a:t>
            </a:r>
            <a:r>
              <a:rPr lang="en-US" dirty="0" smtClean="0"/>
              <a:t> </a:t>
            </a:r>
            <a:r>
              <a:rPr lang="en-US" dirty="0" err="1" smtClean="0"/>
              <a:t>marketingu</a:t>
            </a:r>
            <a:r>
              <a:rPr lang="en-US" dirty="0" smtClean="0"/>
              <a:t>, </a:t>
            </a:r>
            <a:r>
              <a:rPr lang="en-US" dirty="0" err="1" smtClean="0"/>
              <a:t>zatímco</a:t>
            </a:r>
            <a:r>
              <a:rPr lang="en-US" dirty="0" smtClean="0"/>
              <a:t> </a:t>
            </a:r>
            <a:r>
              <a:rPr lang="en-US" dirty="0" err="1" smtClean="0"/>
              <a:t>její</a:t>
            </a:r>
            <a:r>
              <a:rPr lang="en-US" dirty="0" smtClean="0"/>
              <a:t> </a:t>
            </a:r>
            <a:r>
              <a:rPr lang="en-US" dirty="0" err="1" smtClean="0"/>
              <a:t>dcery</a:t>
            </a:r>
            <a:r>
              <a:rPr lang="en-US" dirty="0" smtClean="0"/>
              <a:t> </a:t>
            </a:r>
            <a:r>
              <a:rPr lang="en-US" dirty="0" err="1" smtClean="0"/>
              <a:t>mohou</a:t>
            </a:r>
            <a:r>
              <a:rPr lang="en-US" dirty="0" smtClean="0"/>
              <a:t> </a:t>
            </a:r>
            <a:r>
              <a:rPr lang="en-US" dirty="0" err="1" smtClean="0"/>
              <a:t>působit</a:t>
            </a:r>
            <a:r>
              <a:rPr lang="en-US" dirty="0" smtClean="0"/>
              <a:t> o </a:t>
            </a:r>
            <a:r>
              <a:rPr lang="en-US" dirty="0" err="1" smtClean="0"/>
              <a:t>něco</a:t>
            </a:r>
            <a:r>
              <a:rPr lang="en-US" dirty="0" smtClean="0"/>
              <a:t> </a:t>
            </a:r>
            <a:r>
              <a:rPr lang="en-US" dirty="0" err="1" smtClean="0"/>
              <a:t>autentičtějším</a:t>
            </a:r>
            <a:r>
              <a:rPr lang="en-US" dirty="0" smtClean="0"/>
              <a:t>, </a:t>
            </a:r>
            <a:r>
              <a:rPr lang="en-US" dirty="0" err="1" smtClean="0"/>
              <a:t>spontánnějším</a:t>
            </a:r>
            <a:r>
              <a:rPr lang="en-US" dirty="0" smtClean="0"/>
              <a:t> </a:t>
            </a:r>
            <a:r>
              <a:rPr lang="en-US" dirty="0" err="1" smtClean="0"/>
              <a:t>dojmem</a:t>
            </a:r>
            <a:r>
              <a:rPr lang="en-US" dirty="0" smtClean="0"/>
              <a:t> (romance, </a:t>
            </a:r>
            <a:r>
              <a:rPr lang="en-US" dirty="0" err="1" smtClean="0"/>
              <a:t>svatby</a:t>
            </a:r>
            <a:r>
              <a:rPr lang="en-US" dirty="0" smtClean="0"/>
              <a:t>, </a:t>
            </a:r>
            <a:r>
              <a:rPr lang="en-US" dirty="0" err="1" smtClean="0"/>
              <a:t>zklamání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Naprosto</a:t>
            </a:r>
            <a:r>
              <a:rPr lang="en-US" dirty="0" smtClean="0"/>
              <a:t> </a:t>
            </a:r>
            <a:r>
              <a:rPr lang="en-US" dirty="0" err="1" smtClean="0"/>
              <a:t>bezprecedentní</a:t>
            </a:r>
            <a:r>
              <a:rPr lang="en-US" dirty="0" smtClean="0"/>
              <a:t> </a:t>
            </a:r>
            <a:r>
              <a:rPr lang="en-US" dirty="0" err="1" smtClean="0"/>
              <a:t>využívání</a:t>
            </a:r>
            <a:r>
              <a:rPr lang="en-US" dirty="0" smtClean="0"/>
              <a:t> a </a:t>
            </a:r>
            <a:r>
              <a:rPr lang="en-US" dirty="0" err="1" smtClean="0"/>
              <a:t>závislost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sociálních</a:t>
            </a:r>
            <a:r>
              <a:rPr lang="en-US" dirty="0" smtClean="0"/>
              <a:t> </a:t>
            </a:r>
            <a:r>
              <a:rPr lang="en-US" dirty="0" err="1" smtClean="0"/>
              <a:t>médiích</a:t>
            </a:r>
            <a:r>
              <a:rPr lang="en-US" dirty="0" smtClean="0"/>
              <a:t> 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jednu</a:t>
            </a:r>
            <a:r>
              <a:rPr lang="en-US" dirty="0" smtClean="0"/>
              <a:t> </a:t>
            </a:r>
            <a:r>
              <a:rPr lang="en-US" dirty="0" err="1" smtClean="0"/>
              <a:t>stranu</a:t>
            </a:r>
            <a:r>
              <a:rPr lang="en-US" dirty="0" smtClean="0"/>
              <a:t> </a:t>
            </a:r>
            <a:r>
              <a:rPr lang="en-US" dirty="0" err="1" smtClean="0"/>
              <a:t>rodinné</a:t>
            </a:r>
            <a:r>
              <a:rPr lang="en-US" dirty="0" smtClean="0"/>
              <a:t> </a:t>
            </a:r>
            <a:r>
              <a:rPr lang="en-US" dirty="0" err="1" smtClean="0"/>
              <a:t>impérium</a:t>
            </a:r>
            <a:r>
              <a:rPr lang="en-US" dirty="0" smtClean="0"/>
              <a:t> </a:t>
            </a:r>
            <a:r>
              <a:rPr lang="en-US" dirty="0" err="1" smtClean="0"/>
              <a:t>neustále</a:t>
            </a:r>
            <a:r>
              <a:rPr lang="en-US" dirty="0" smtClean="0"/>
              <a:t> </a:t>
            </a:r>
            <a:r>
              <a:rPr lang="en-US" dirty="0" err="1" smtClean="0"/>
              <a:t>tvrdí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nic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tabu</a:t>
            </a:r>
            <a:r>
              <a:rPr lang="en-US" dirty="0" smtClean="0"/>
              <a:t>, </a:t>
            </a:r>
            <a:r>
              <a:rPr lang="en-US" dirty="0" err="1" smtClean="0"/>
              <a:t>vše</a:t>
            </a:r>
            <a:r>
              <a:rPr lang="en-US" dirty="0" smtClean="0"/>
              <a:t> je </a:t>
            </a:r>
            <a:r>
              <a:rPr lang="en-US" dirty="0" err="1" smtClean="0"/>
              <a:t>veřejné</a:t>
            </a:r>
            <a:r>
              <a:rPr lang="en-US" dirty="0"/>
              <a:t> </a:t>
            </a:r>
            <a:r>
              <a:rPr lang="en-US" dirty="0" smtClean="0"/>
              <a:t>x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stranu</a:t>
            </a:r>
            <a:r>
              <a:rPr lang="en-US" dirty="0" smtClean="0"/>
              <a:t> </a:t>
            </a:r>
            <a:r>
              <a:rPr lang="en-US" dirty="0" err="1" smtClean="0"/>
              <a:t>druhou</a:t>
            </a:r>
            <a:r>
              <a:rPr lang="en-US" dirty="0" smtClean="0"/>
              <a:t> </a:t>
            </a:r>
            <a:r>
              <a:rPr lang="en-US" dirty="0" err="1" smtClean="0"/>
              <a:t>neustále</a:t>
            </a:r>
            <a:r>
              <a:rPr lang="en-US" dirty="0" smtClean="0"/>
              <a:t> </a:t>
            </a:r>
            <a:r>
              <a:rPr lang="en-US" dirty="0" err="1" smtClean="0"/>
              <a:t>připomínají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vytvářejí</a:t>
            </a:r>
            <a:r>
              <a:rPr lang="en-US" dirty="0" smtClean="0"/>
              <a:t> </a:t>
            </a:r>
            <a:r>
              <a:rPr lang="en-US" dirty="0" err="1" smtClean="0"/>
              <a:t>značku</a:t>
            </a:r>
            <a:r>
              <a:rPr lang="en-US" dirty="0" smtClean="0"/>
              <a:t> (brand)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jde</a:t>
            </a:r>
            <a:r>
              <a:rPr lang="en-US" dirty="0" smtClean="0"/>
              <a:t> o </a:t>
            </a:r>
            <a:r>
              <a:rPr lang="en-US" dirty="0" err="1" smtClean="0"/>
              <a:t>specifický</a:t>
            </a:r>
            <a:r>
              <a:rPr lang="en-US" dirty="0" smtClean="0"/>
              <a:t> </a:t>
            </a:r>
            <a:r>
              <a:rPr lang="en-US" dirty="0" err="1" smtClean="0"/>
              <a:t>druh</a:t>
            </a:r>
            <a:r>
              <a:rPr lang="en-US" dirty="0" smtClean="0"/>
              <a:t> </a:t>
            </a:r>
            <a:r>
              <a:rPr lang="en-US" dirty="0" err="1" smtClean="0"/>
              <a:t>tvůrčí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endParaRPr lang="en-US" dirty="0" smtClean="0"/>
          </a:p>
          <a:p>
            <a:r>
              <a:rPr lang="en-US" dirty="0" smtClean="0"/>
              <a:t>Je to </a:t>
            </a:r>
            <a:r>
              <a:rPr lang="en-US" dirty="0" err="1" smtClean="0"/>
              <a:t>zcela</a:t>
            </a:r>
            <a:r>
              <a:rPr lang="en-US" dirty="0" smtClean="0"/>
              <a:t> </a:t>
            </a:r>
            <a:r>
              <a:rPr lang="en-US" dirty="0" err="1" smtClean="0"/>
              <a:t>vykonstruovaná</a:t>
            </a:r>
            <a:r>
              <a:rPr lang="en-US" dirty="0" smtClean="0"/>
              <a:t> </a:t>
            </a:r>
            <a:r>
              <a:rPr lang="en-US" dirty="0" err="1" smtClean="0"/>
              <a:t>realita</a:t>
            </a:r>
            <a:r>
              <a:rPr lang="en-US" dirty="0" smtClean="0"/>
              <a:t>, </a:t>
            </a:r>
            <a:r>
              <a:rPr lang="en-US" dirty="0" err="1" smtClean="0"/>
              <a:t>která</a:t>
            </a:r>
            <a:r>
              <a:rPr lang="en-US" dirty="0" smtClean="0"/>
              <a:t> ale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této</a:t>
            </a:r>
            <a:r>
              <a:rPr lang="en-US" dirty="0" smtClean="0"/>
              <a:t> </a:t>
            </a:r>
            <a:r>
              <a:rPr lang="en-US" dirty="0" err="1" smtClean="0"/>
              <a:t>konstrukce</a:t>
            </a:r>
            <a:endParaRPr lang="en-US" dirty="0" smtClean="0"/>
          </a:p>
          <a:p>
            <a:r>
              <a:rPr lang="en-US" dirty="0" err="1" smtClean="0"/>
              <a:t>Hyperfemininní</a:t>
            </a:r>
            <a:r>
              <a:rPr lang="en-US" dirty="0" smtClean="0"/>
              <a:t> </a:t>
            </a:r>
            <a:r>
              <a:rPr lang="en-US" dirty="0" err="1" smtClean="0"/>
              <a:t>svět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3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Texty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King, Barry (2003): Embodying an elastic self: The </a:t>
            </a:r>
            <a:r>
              <a:rPr lang="en-US" dirty="0" err="1"/>
              <a:t>parametrics</a:t>
            </a:r>
            <a:r>
              <a:rPr lang="en-US" dirty="0"/>
              <a:t> of contemporary stardom. In: Austin, Thomas </a:t>
            </a:r>
            <a:r>
              <a:rPr lang="mr-IN" dirty="0"/>
              <a:t>–</a:t>
            </a:r>
            <a:r>
              <a:rPr lang="en-US" dirty="0"/>
              <a:t> Barker, Martin (eds.) (2003): </a:t>
            </a:r>
            <a:r>
              <a:rPr lang="en-US" i="1" dirty="0"/>
              <a:t>Contemporary Hollywood stardom</a:t>
            </a:r>
            <a:r>
              <a:rPr lang="en-US" dirty="0"/>
              <a:t>. London: Arnold, s. 45 </a:t>
            </a:r>
            <a:r>
              <a:rPr lang="mr-IN" dirty="0"/>
              <a:t>–</a:t>
            </a:r>
            <a:r>
              <a:rPr lang="en-US" dirty="0"/>
              <a:t> 61. </a:t>
            </a:r>
            <a:endParaRPr lang="en-US" dirty="0" smtClean="0"/>
          </a:p>
          <a:p>
            <a:r>
              <a:rPr lang="en-US" dirty="0" err="1" smtClean="0"/>
              <a:t>Geraghty</a:t>
            </a:r>
            <a:r>
              <a:rPr lang="en-US" dirty="0" smtClean="0"/>
              <a:t>, Christine (2000): Re-examining Stardom: questions of texts, bodies and performance. In: Holmes, Su </a:t>
            </a:r>
            <a:r>
              <a:rPr lang="mr-IN" dirty="0" smtClean="0"/>
              <a:t>–</a:t>
            </a:r>
            <a:r>
              <a:rPr lang="en-US" dirty="0" smtClean="0"/>
              <a:t> Redmond, Sean (eds.) (2007): </a:t>
            </a:r>
            <a:r>
              <a:rPr lang="en-US" i="1" dirty="0" smtClean="0"/>
              <a:t>Stardom and celebrity.</a:t>
            </a:r>
            <a:r>
              <a:rPr lang="en-US" dirty="0" smtClean="0"/>
              <a:t> A reader. London and New York: Sage </a:t>
            </a:r>
            <a:r>
              <a:rPr lang="en-US" dirty="0" err="1" smtClean="0"/>
              <a:t>Publictions</a:t>
            </a:r>
            <a:r>
              <a:rPr lang="en-US" dirty="0" smtClean="0"/>
              <a:t>, s. 98 </a:t>
            </a:r>
            <a:r>
              <a:rPr lang="mr-IN" dirty="0" smtClean="0"/>
              <a:t>–</a:t>
            </a:r>
            <a:r>
              <a:rPr lang="en-US" dirty="0" smtClean="0"/>
              <a:t> 100.     </a:t>
            </a:r>
            <a:endParaRPr lang="en-US" dirty="0"/>
          </a:p>
          <a:p>
            <a:r>
              <a:rPr lang="en-US" dirty="0" err="1" smtClean="0"/>
              <a:t>Rojek</a:t>
            </a:r>
            <a:r>
              <a:rPr lang="en-US" dirty="0" smtClean="0"/>
              <a:t>, Chris (2001): </a:t>
            </a:r>
            <a:r>
              <a:rPr lang="en-US" i="1" dirty="0" smtClean="0"/>
              <a:t>Celebrity</a:t>
            </a:r>
            <a:r>
              <a:rPr lang="en-US" dirty="0" smtClean="0"/>
              <a:t>. London: </a:t>
            </a:r>
            <a:r>
              <a:rPr lang="en-US" dirty="0" err="1" smtClean="0"/>
              <a:t>Reaktion</a:t>
            </a:r>
            <a:r>
              <a:rPr lang="en-US" dirty="0" smtClean="0"/>
              <a:t> books, s. 9 </a:t>
            </a:r>
            <a:r>
              <a:rPr lang="mr-IN" dirty="0" smtClean="0"/>
              <a:t>–</a:t>
            </a:r>
            <a:r>
              <a:rPr lang="en-US" dirty="0" smtClean="0"/>
              <a:t> 49.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7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Současná</a:t>
            </a:r>
            <a:r>
              <a:rPr lang="en-US" dirty="0" smtClean="0"/>
              <a:t> </a:t>
            </a:r>
            <a:r>
              <a:rPr lang="en-US" dirty="0" err="1" smtClean="0"/>
              <a:t>hvězdná</a:t>
            </a:r>
            <a:r>
              <a:rPr lang="en-US" dirty="0" smtClean="0"/>
              <a:t> </a:t>
            </a:r>
            <a:r>
              <a:rPr lang="en-US" dirty="0" err="1" smtClean="0"/>
              <a:t>osobnost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Hollywodské</a:t>
            </a:r>
            <a:r>
              <a:rPr lang="en-GB" dirty="0" smtClean="0"/>
              <a:t> </a:t>
            </a:r>
            <a:r>
              <a:rPr lang="en-GB" dirty="0" err="1" smtClean="0"/>
              <a:t>hvězdy</a:t>
            </a:r>
            <a:r>
              <a:rPr lang="en-GB" dirty="0" smtClean="0"/>
              <a:t> </a:t>
            </a:r>
            <a:r>
              <a:rPr lang="en-GB" dirty="0" err="1" smtClean="0"/>
              <a:t>dnes</a:t>
            </a:r>
            <a:r>
              <a:rPr lang="en-GB" dirty="0" smtClean="0"/>
              <a:t> </a:t>
            </a:r>
            <a:r>
              <a:rPr lang="en-GB" dirty="0" err="1" smtClean="0"/>
              <a:t>disponují</a:t>
            </a:r>
            <a:r>
              <a:rPr lang="en-GB" dirty="0" smtClean="0"/>
              <a:t> </a:t>
            </a:r>
            <a:r>
              <a:rPr lang="en-GB" dirty="0" err="1" smtClean="0"/>
              <a:t>řadou</a:t>
            </a:r>
            <a:r>
              <a:rPr lang="en-GB" dirty="0" smtClean="0"/>
              <a:t> </a:t>
            </a:r>
            <a:r>
              <a:rPr lang="en-GB" dirty="0" err="1" smtClean="0"/>
              <a:t>proměnlivých</a:t>
            </a:r>
            <a:r>
              <a:rPr lang="en-GB" dirty="0" smtClean="0"/>
              <a:t> </a:t>
            </a:r>
            <a:r>
              <a:rPr lang="en-GB" dirty="0" err="1" smtClean="0"/>
              <a:t>identit</a:t>
            </a:r>
            <a:r>
              <a:rPr lang="en-GB" dirty="0" smtClean="0"/>
              <a:t>. </a:t>
            </a:r>
            <a:r>
              <a:rPr lang="en-GB" dirty="0" err="1" smtClean="0"/>
              <a:t>Žádná</a:t>
            </a:r>
            <a:r>
              <a:rPr lang="en-GB" dirty="0" smtClean="0"/>
              <a:t> z </a:t>
            </a:r>
            <a:r>
              <a:rPr lang="en-GB" dirty="0" err="1" smtClean="0"/>
              <a:t>nich</a:t>
            </a:r>
            <a:r>
              <a:rPr lang="en-GB" dirty="0" smtClean="0"/>
              <a:t> </a:t>
            </a:r>
            <a:r>
              <a:rPr lang="en-GB" dirty="0" err="1" smtClean="0"/>
              <a:t>není</a:t>
            </a:r>
            <a:r>
              <a:rPr lang="en-GB" dirty="0" smtClean="0"/>
              <a:t> pro </a:t>
            </a:r>
            <a:r>
              <a:rPr lang="en-GB" dirty="0" err="1" smtClean="0"/>
              <a:t>hvězdu</a:t>
            </a:r>
            <a:r>
              <a:rPr lang="en-GB" dirty="0" smtClean="0"/>
              <a:t> </a:t>
            </a:r>
            <a:r>
              <a:rPr lang="en-GB" dirty="0" err="1" smtClean="0"/>
              <a:t>určující</a:t>
            </a:r>
            <a:r>
              <a:rPr lang="en-GB" dirty="0" smtClean="0"/>
              <a:t> a </a:t>
            </a:r>
            <a:r>
              <a:rPr lang="en-GB" dirty="0" err="1" smtClean="0"/>
              <a:t>všechny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přiznaně</a:t>
            </a:r>
            <a:r>
              <a:rPr lang="en-GB" dirty="0" smtClean="0"/>
              <a:t> </a:t>
            </a:r>
            <a:r>
              <a:rPr lang="en-GB" dirty="0" err="1" smtClean="0"/>
              <a:t>performativní</a:t>
            </a:r>
            <a:r>
              <a:rPr lang="en-GB" dirty="0" smtClean="0"/>
              <a:t>. </a:t>
            </a:r>
            <a:r>
              <a:rPr lang="en-GB" dirty="0" err="1" smtClean="0"/>
              <a:t>Jejich</a:t>
            </a:r>
            <a:r>
              <a:rPr lang="en-GB" dirty="0" smtClean="0"/>
              <a:t> </a:t>
            </a:r>
            <a:r>
              <a:rPr lang="en-GB" dirty="0" err="1" smtClean="0"/>
              <a:t>fanoušci</a:t>
            </a:r>
            <a:r>
              <a:rPr lang="en-GB" dirty="0" smtClean="0"/>
              <a:t> </a:t>
            </a:r>
            <a:r>
              <a:rPr lang="en-GB" dirty="0" err="1" smtClean="0"/>
              <a:t>tedy</a:t>
            </a:r>
            <a:r>
              <a:rPr lang="en-GB" dirty="0" smtClean="0"/>
              <a:t> </a:t>
            </a:r>
            <a:r>
              <a:rPr lang="en-GB" dirty="0" err="1" smtClean="0"/>
              <a:t>nevidí</a:t>
            </a:r>
            <a:r>
              <a:rPr lang="en-GB" dirty="0" smtClean="0"/>
              <a:t> </a:t>
            </a:r>
            <a:r>
              <a:rPr lang="en-GB" dirty="0" err="1" smtClean="0"/>
              <a:t>jednu</a:t>
            </a:r>
            <a:r>
              <a:rPr lang="en-GB" dirty="0" smtClean="0"/>
              <a:t> </a:t>
            </a:r>
            <a:r>
              <a:rPr lang="en-GB" dirty="0" err="1" smtClean="0"/>
              <a:t>identitu</a:t>
            </a:r>
            <a:r>
              <a:rPr lang="en-GB" dirty="0" smtClean="0"/>
              <a:t>, </a:t>
            </a:r>
            <a:r>
              <a:rPr lang="en-GB" dirty="0" err="1" smtClean="0"/>
              <a:t>kterou</a:t>
            </a:r>
            <a:r>
              <a:rPr lang="en-GB" dirty="0" smtClean="0"/>
              <a:t> </a:t>
            </a:r>
            <a:r>
              <a:rPr lang="en-GB" dirty="0" err="1" smtClean="0"/>
              <a:t>mohou</a:t>
            </a:r>
            <a:r>
              <a:rPr lang="en-GB" dirty="0" smtClean="0"/>
              <a:t> </a:t>
            </a:r>
            <a:r>
              <a:rPr lang="en-GB" dirty="0" err="1" smtClean="0"/>
              <a:t>různá</a:t>
            </a:r>
            <a:r>
              <a:rPr lang="en-GB" dirty="0" smtClean="0"/>
              <a:t> </a:t>
            </a:r>
            <a:r>
              <a:rPr lang="en-GB" dirty="0" err="1" smtClean="0"/>
              <a:t>publika</a:t>
            </a:r>
            <a:r>
              <a:rPr lang="en-GB" dirty="0" smtClean="0"/>
              <a:t> </a:t>
            </a:r>
            <a:r>
              <a:rPr lang="en-GB" dirty="0" err="1" smtClean="0"/>
              <a:t>číst</a:t>
            </a:r>
            <a:r>
              <a:rPr lang="en-GB" dirty="0" smtClean="0"/>
              <a:t> </a:t>
            </a:r>
            <a:r>
              <a:rPr lang="en-GB" dirty="0" err="1" smtClean="0"/>
              <a:t>různými</a:t>
            </a:r>
            <a:r>
              <a:rPr lang="en-GB" dirty="0" smtClean="0"/>
              <a:t> </a:t>
            </a:r>
            <a:r>
              <a:rPr lang="en-GB" dirty="0" err="1" smtClean="0"/>
              <a:t>způsoby</a:t>
            </a:r>
            <a:r>
              <a:rPr lang="en-GB" dirty="0" smtClean="0"/>
              <a:t>, ale </a:t>
            </a:r>
            <a:r>
              <a:rPr lang="en-GB" dirty="0" err="1" smtClean="0"/>
              <a:t>mohou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mezi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r>
              <a:rPr lang="en-GB" dirty="0" smtClean="0"/>
              <a:t> </a:t>
            </a:r>
            <a:r>
              <a:rPr lang="en-GB" dirty="0" err="1" smtClean="0"/>
              <a:t>vybírat</a:t>
            </a:r>
            <a:r>
              <a:rPr lang="en-GB" dirty="0" smtClean="0"/>
              <a:t>. </a:t>
            </a:r>
          </a:p>
          <a:p>
            <a:r>
              <a:rPr lang="en-GB" sz="2000" dirty="0" smtClean="0"/>
              <a:t>‘</a:t>
            </a:r>
            <a:r>
              <a:rPr lang="en-GB" dirty="0"/>
              <a:t>Pro </a:t>
            </a:r>
            <a:r>
              <a:rPr lang="en-GB" dirty="0" err="1"/>
              <a:t>současné</a:t>
            </a:r>
            <a:r>
              <a:rPr lang="en-GB" dirty="0"/>
              <a:t> </a:t>
            </a:r>
            <a:r>
              <a:rPr lang="en-GB" dirty="0" err="1"/>
              <a:t>hvězdy</a:t>
            </a:r>
            <a:r>
              <a:rPr lang="en-GB" dirty="0"/>
              <a:t> </a:t>
            </a:r>
            <a:r>
              <a:rPr lang="en-GB" dirty="0" err="1" smtClean="0"/>
              <a:t>představuje</a:t>
            </a:r>
            <a:r>
              <a:rPr lang="en-GB" dirty="0" smtClean="0"/>
              <a:t> </a:t>
            </a:r>
            <a:r>
              <a:rPr lang="en-GB" dirty="0" err="1"/>
              <a:t>stmelení</a:t>
            </a:r>
            <a:r>
              <a:rPr lang="en-GB" dirty="0"/>
              <a:t> a </a:t>
            </a:r>
            <a:r>
              <a:rPr lang="en-GB" dirty="0" err="1"/>
              <a:t>soudržnost</a:t>
            </a:r>
            <a:r>
              <a:rPr lang="en-GB" dirty="0"/>
              <a:t> </a:t>
            </a:r>
            <a:r>
              <a:rPr lang="en-GB" dirty="0" err="1"/>
              <a:t>hvězdné</a:t>
            </a:r>
            <a:r>
              <a:rPr lang="en-GB" dirty="0"/>
              <a:t> </a:t>
            </a:r>
            <a:r>
              <a:rPr lang="en-GB" dirty="0" err="1"/>
              <a:t>osobnosti</a:t>
            </a:r>
            <a:r>
              <a:rPr lang="en-GB" dirty="0"/>
              <a:t> </a:t>
            </a:r>
            <a:r>
              <a:rPr lang="en-GB" dirty="0" err="1"/>
              <a:t>zásadní</a:t>
            </a:r>
            <a:r>
              <a:rPr lang="en-GB" dirty="0"/>
              <a:t> </a:t>
            </a:r>
            <a:r>
              <a:rPr lang="en-GB" dirty="0" err="1"/>
              <a:t>výzvu</a:t>
            </a:r>
            <a:r>
              <a:rPr lang="en-GB" dirty="0"/>
              <a:t>. V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 smtClean="0"/>
              <a:t>jménu</a:t>
            </a:r>
            <a:r>
              <a:rPr lang="en-GB" dirty="0" smtClean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totiž</a:t>
            </a:r>
            <a:r>
              <a:rPr lang="en-GB" dirty="0"/>
              <a:t> </a:t>
            </a:r>
            <a:r>
              <a:rPr lang="en-GB" dirty="0" err="1"/>
              <a:t>realizovány</a:t>
            </a:r>
            <a:r>
              <a:rPr lang="en-GB" dirty="0"/>
              <a:t> </a:t>
            </a:r>
            <a:r>
              <a:rPr lang="en-GB" dirty="0" err="1"/>
              <a:t>četné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dirty="0" err="1"/>
              <a:t>propagační</a:t>
            </a:r>
            <a:r>
              <a:rPr lang="en-GB" dirty="0"/>
              <a:t> </a:t>
            </a:r>
            <a:r>
              <a:rPr lang="en-GB" dirty="0" err="1"/>
              <a:t>praktiky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komplikují</a:t>
            </a:r>
            <a:r>
              <a:rPr lang="en-GB" dirty="0"/>
              <a:t> </a:t>
            </a:r>
            <a:r>
              <a:rPr lang="en-GB" dirty="0" err="1"/>
              <a:t>vytváření</a:t>
            </a:r>
            <a:r>
              <a:rPr lang="en-GB" dirty="0"/>
              <a:t> a </a:t>
            </a:r>
            <a:r>
              <a:rPr lang="en-GB" dirty="0" err="1"/>
              <a:t>sdílení</a:t>
            </a:r>
            <a:r>
              <a:rPr lang="en-GB" dirty="0"/>
              <a:t> </a:t>
            </a:r>
            <a:r>
              <a:rPr lang="en-GB" dirty="0" err="1"/>
              <a:t>koherentní</a:t>
            </a:r>
            <a:r>
              <a:rPr lang="en-GB" dirty="0"/>
              <a:t> a </a:t>
            </a:r>
            <a:r>
              <a:rPr lang="en-GB" dirty="0" err="1"/>
              <a:t>srozumitelné</a:t>
            </a:r>
            <a:r>
              <a:rPr lang="en-GB" dirty="0"/>
              <a:t> </a:t>
            </a:r>
            <a:r>
              <a:rPr lang="en-GB" dirty="0" err="1" smtClean="0"/>
              <a:t>osobnosti</a:t>
            </a:r>
            <a:r>
              <a:rPr lang="en-GB" dirty="0" smtClean="0"/>
              <a:t>.</a:t>
            </a:r>
            <a:r>
              <a:rPr lang="en-GB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Million </a:t>
            </a:r>
            <a:r>
              <a:rPr lang="en-US" i="1" dirty="0" err="1"/>
              <a:t>Dolar</a:t>
            </a:r>
            <a:r>
              <a:rPr lang="en-US" i="1" dirty="0"/>
              <a:t> Baby</a:t>
            </a:r>
            <a:br>
              <a:rPr lang="en-US" i="1" dirty="0"/>
            </a:br>
            <a:r>
              <a:rPr lang="en-US" dirty="0"/>
              <a:t>r. Clint Eastwood, USA 2004</a:t>
            </a:r>
          </a:p>
        </p:txBody>
      </p:sp>
      <p:pic>
        <p:nvPicPr>
          <p:cNvPr id="8" name="Content Placeholder 7" descr="_40757079_hilary_swank_203warner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" b="10635"/>
          <a:stretch/>
        </p:blipFill>
        <p:spPr>
          <a:xfrm>
            <a:off x="457200" y="1673352"/>
            <a:ext cx="4038600" cy="5184648"/>
          </a:xfrm>
        </p:spPr>
      </p:pic>
      <p:pic>
        <p:nvPicPr>
          <p:cNvPr id="9" name="Content Placeholder 8" descr="74cd30d1e6bfc28f8f5b9742e33fb875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b="17711"/>
          <a:stretch/>
        </p:blipFill>
        <p:spPr>
          <a:xfrm>
            <a:off x="4648200" y="1673352"/>
            <a:ext cx="4038600" cy="5184648"/>
          </a:xfrm>
        </p:spPr>
      </p:pic>
    </p:spTree>
    <p:extLst>
      <p:ext uri="{BB962C8B-B14F-4D97-AF65-F5344CB8AC3E}">
        <p14:creationId xmlns:p14="http://schemas.microsoft.com/office/powerpoint/2010/main" val="129001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err="1"/>
              <a:t>Hodiny</a:t>
            </a:r>
            <a:r>
              <a:rPr lang="en-US" dirty="0"/>
              <a:t> (The Hours)</a:t>
            </a:r>
            <a:br>
              <a:rPr lang="en-US" dirty="0"/>
            </a:br>
            <a:r>
              <a:rPr lang="en-US" dirty="0"/>
              <a:t>r. Stephen </a:t>
            </a:r>
            <a:r>
              <a:rPr lang="en-US" dirty="0" err="1"/>
              <a:t>Daldry</a:t>
            </a:r>
            <a:r>
              <a:rPr lang="en-US" dirty="0"/>
              <a:t>, USA 2002</a:t>
            </a:r>
          </a:p>
        </p:txBody>
      </p:sp>
      <p:pic>
        <p:nvPicPr>
          <p:cNvPr id="6" name="Content Placeholder 5" descr="CpPEGX8rX4E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r="21597"/>
          <a:stretch>
            <a:fillRect/>
          </a:stretch>
        </p:blipFill>
        <p:spPr/>
      </p:pic>
      <p:pic>
        <p:nvPicPr>
          <p:cNvPr id="5" name="Content Placeholder 4" descr="nk2-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b="4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578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Edith Piaf </a:t>
            </a:r>
            <a:r>
              <a:rPr lang="en-US" dirty="0"/>
              <a:t>(La </a:t>
            </a:r>
            <a:r>
              <a:rPr lang="en-US" dirty="0" err="1"/>
              <a:t>Mome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r. Olivier </a:t>
            </a:r>
            <a:r>
              <a:rPr lang="en-US" dirty="0" err="1"/>
              <a:t>Dahan</a:t>
            </a:r>
            <a:r>
              <a:rPr lang="en-US" dirty="0"/>
              <a:t>, </a:t>
            </a:r>
            <a:r>
              <a:rPr lang="en-US" dirty="0" err="1"/>
              <a:t>Francie</a:t>
            </a:r>
            <a:r>
              <a:rPr lang="en-US" dirty="0"/>
              <a:t> 2007</a:t>
            </a:r>
          </a:p>
        </p:txBody>
      </p:sp>
      <p:pic>
        <p:nvPicPr>
          <p:cNvPr id="5" name="Content Placeholder 4" descr="Marion-Cotillard-affirme-avoir-ete-possedee-par-le-fantome-d-Edith-Piaf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17900"/>
          <a:stretch>
            <a:fillRect/>
          </a:stretch>
        </p:blipFill>
        <p:spPr/>
      </p:pic>
      <p:pic>
        <p:nvPicPr>
          <p:cNvPr id="6" name="Content Placeholder 5" descr="663de7fa3c6202268bf4c6813cc5453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 b="11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899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3317"/>
            <a:ext cx="8229600" cy="990600"/>
          </a:xfrm>
        </p:spPr>
        <p:txBody>
          <a:bodyPr/>
          <a:lstStyle/>
          <a:p>
            <a:pPr algn="ctr"/>
            <a:r>
              <a:rPr lang="en-US" dirty="0" err="1" smtClean="0"/>
              <a:t>Elastická</a:t>
            </a:r>
            <a:r>
              <a:rPr lang="en-US" dirty="0" smtClean="0"/>
              <a:t> a </a:t>
            </a:r>
            <a:r>
              <a:rPr lang="en-US" dirty="0" err="1" smtClean="0"/>
              <a:t>autografická</a:t>
            </a:r>
            <a:r>
              <a:rPr lang="en-US" dirty="0" smtClean="0"/>
              <a:t> </a:t>
            </a:r>
            <a:r>
              <a:rPr lang="en-US" dirty="0" err="1" smtClean="0"/>
              <a:t>sláva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7705" y="1147462"/>
            <a:ext cx="7803288" cy="53295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Současná</a:t>
            </a:r>
            <a:r>
              <a:rPr lang="en-US" dirty="0" smtClean="0"/>
              <a:t> forma </a:t>
            </a:r>
            <a:r>
              <a:rPr lang="en-US" dirty="0" err="1" smtClean="0"/>
              <a:t>slávy</a:t>
            </a:r>
            <a:r>
              <a:rPr lang="en-US" dirty="0" smtClean="0"/>
              <a:t> je </a:t>
            </a:r>
            <a:r>
              <a:rPr lang="en-US" dirty="0" err="1" smtClean="0"/>
              <a:t>výrazně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autografická</a:t>
            </a:r>
            <a:r>
              <a:rPr lang="en-US" dirty="0" smtClean="0"/>
              <a:t>:</a:t>
            </a:r>
          </a:p>
          <a:p>
            <a:pPr lvl="1"/>
            <a:r>
              <a:rPr lang="en-GB" dirty="0" err="1" smtClean="0"/>
              <a:t>Hvězdy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nuceny</a:t>
            </a:r>
            <a:r>
              <a:rPr lang="en-GB" dirty="0" smtClean="0"/>
              <a:t> </a:t>
            </a:r>
            <a:r>
              <a:rPr lang="en-GB" dirty="0" err="1" smtClean="0"/>
              <a:t>neustále</a:t>
            </a:r>
            <a:r>
              <a:rPr lang="en-GB" dirty="0" smtClean="0"/>
              <a:t> </a:t>
            </a:r>
            <a:r>
              <a:rPr lang="en-GB" dirty="0" err="1" smtClean="0"/>
              <a:t>přepisovat</a:t>
            </a:r>
            <a:r>
              <a:rPr lang="en-GB" dirty="0" smtClean="0"/>
              <a:t> </a:t>
            </a:r>
            <a:r>
              <a:rPr lang="en-GB" dirty="0" err="1" smtClean="0"/>
              <a:t>okolnosti</a:t>
            </a:r>
            <a:r>
              <a:rPr lang="en-GB" dirty="0" smtClean="0"/>
              <a:t> </a:t>
            </a:r>
            <a:r>
              <a:rPr lang="en-GB" dirty="0" err="1" smtClean="0"/>
              <a:t>svých</a:t>
            </a:r>
            <a:r>
              <a:rPr lang="en-GB" dirty="0" smtClean="0"/>
              <a:t> </a:t>
            </a:r>
            <a:r>
              <a:rPr lang="en-GB" dirty="0" err="1" smtClean="0"/>
              <a:t>reprezentací</a:t>
            </a:r>
            <a:r>
              <a:rPr lang="en-GB" dirty="0" smtClean="0"/>
              <a:t> a </a:t>
            </a:r>
            <a:r>
              <a:rPr lang="en-GB" dirty="0" err="1" smtClean="0"/>
              <a:t>tento</a:t>
            </a:r>
            <a:r>
              <a:rPr lang="en-GB" dirty="0" smtClean="0"/>
              <a:t> </a:t>
            </a:r>
            <a:r>
              <a:rPr lang="en-GB" dirty="0" err="1" smtClean="0"/>
              <a:t>autografický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tzn</a:t>
            </a:r>
            <a:r>
              <a:rPr lang="en-GB" dirty="0" smtClean="0"/>
              <a:t>. </a:t>
            </a:r>
            <a:r>
              <a:rPr lang="en-GB" dirty="0" err="1"/>
              <a:t>s</a:t>
            </a:r>
            <a:r>
              <a:rPr lang="en-GB" dirty="0" err="1" smtClean="0"/>
              <a:t>ebe-přepisující</a:t>
            </a:r>
            <a:r>
              <a:rPr lang="en-GB" dirty="0" smtClean="0"/>
              <a:t>) </a:t>
            </a:r>
            <a:r>
              <a:rPr lang="en-GB" dirty="0" err="1" smtClean="0"/>
              <a:t>proces</a:t>
            </a:r>
            <a:r>
              <a:rPr lang="en-GB" dirty="0" smtClean="0"/>
              <a:t> je pro </a:t>
            </a:r>
            <a:r>
              <a:rPr lang="en-GB" dirty="0" err="1" smtClean="0"/>
              <a:t>konstrukci</a:t>
            </a:r>
            <a:r>
              <a:rPr lang="en-GB" dirty="0" smtClean="0"/>
              <a:t> </a:t>
            </a:r>
            <a:r>
              <a:rPr lang="en-GB" dirty="0" err="1" smtClean="0"/>
              <a:t>hvězdné</a:t>
            </a:r>
            <a:r>
              <a:rPr lang="en-GB" dirty="0" smtClean="0"/>
              <a:t> </a:t>
            </a:r>
            <a:r>
              <a:rPr lang="en-GB" dirty="0" err="1" smtClean="0"/>
              <a:t>osobnosti</a:t>
            </a:r>
            <a:r>
              <a:rPr lang="en-GB" dirty="0" smtClean="0"/>
              <a:t> </a:t>
            </a:r>
            <a:r>
              <a:rPr lang="en-GB" dirty="0" err="1" smtClean="0"/>
              <a:t>záasadní</a:t>
            </a:r>
            <a:r>
              <a:rPr lang="en-GB" dirty="0" smtClean="0"/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N</a:t>
            </a:r>
            <a:r>
              <a:rPr lang="en-GB" dirty="0" err="1" smtClean="0"/>
              <a:t>ová</a:t>
            </a:r>
            <a:r>
              <a:rPr lang="en-GB" dirty="0" smtClean="0"/>
              <a:t> </a:t>
            </a:r>
            <a:r>
              <a:rPr lang="en-GB" dirty="0" err="1" smtClean="0"/>
              <a:t>generace</a:t>
            </a:r>
            <a:r>
              <a:rPr lang="en-GB" dirty="0" smtClean="0"/>
              <a:t> </a:t>
            </a:r>
            <a:r>
              <a:rPr lang="en-GB" dirty="0" err="1" smtClean="0"/>
              <a:t>hvězd</a:t>
            </a:r>
            <a:r>
              <a:rPr lang="en-GB" dirty="0" smtClean="0"/>
              <a:t> </a:t>
            </a:r>
            <a:r>
              <a:rPr lang="en-GB" dirty="0" err="1" smtClean="0"/>
              <a:t>funguje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fragmentárním</a:t>
            </a:r>
            <a:r>
              <a:rPr lang="en-GB" dirty="0" smtClean="0"/>
              <a:t>, </a:t>
            </a:r>
            <a:r>
              <a:rPr lang="en-GB" dirty="0" err="1" smtClean="0"/>
              <a:t>vysoce</a:t>
            </a:r>
            <a:r>
              <a:rPr lang="en-GB" dirty="0" smtClean="0"/>
              <a:t> </a:t>
            </a:r>
            <a:r>
              <a:rPr lang="en-GB" dirty="0" err="1" smtClean="0"/>
              <a:t>soutěživém</a:t>
            </a:r>
            <a:r>
              <a:rPr lang="en-GB" dirty="0" smtClean="0"/>
              <a:t>, </a:t>
            </a:r>
            <a:r>
              <a:rPr lang="en-GB" dirty="0" err="1" smtClean="0"/>
              <a:t>ostře</a:t>
            </a:r>
            <a:r>
              <a:rPr lang="en-GB" dirty="0" smtClean="0"/>
              <a:t> </a:t>
            </a:r>
            <a:r>
              <a:rPr lang="en-GB" dirty="0" err="1" smtClean="0"/>
              <a:t>sledovaném</a:t>
            </a:r>
            <a:r>
              <a:rPr lang="en-GB" dirty="0" smtClean="0"/>
              <a:t> a </a:t>
            </a:r>
            <a:r>
              <a:rPr lang="en-GB" dirty="0" err="1" smtClean="0"/>
              <a:t>globálním</a:t>
            </a:r>
            <a:r>
              <a:rPr lang="en-GB" dirty="0" smtClean="0"/>
              <a:t> </a:t>
            </a:r>
            <a:r>
              <a:rPr lang="en-GB" dirty="0" err="1" smtClean="0"/>
              <a:t>trhu</a:t>
            </a:r>
            <a:r>
              <a:rPr lang="en-GB" dirty="0" smtClean="0"/>
              <a:t>. </a:t>
            </a:r>
            <a:r>
              <a:rPr lang="en-GB" dirty="0" err="1" smtClean="0"/>
              <a:t>Tyto</a:t>
            </a:r>
            <a:r>
              <a:rPr lang="en-GB" dirty="0" smtClean="0"/>
              <a:t> </a:t>
            </a:r>
            <a:r>
              <a:rPr lang="en-GB" dirty="0" err="1" smtClean="0"/>
              <a:t>hvězdné</a:t>
            </a:r>
            <a:r>
              <a:rPr lang="en-GB" dirty="0" smtClean="0"/>
              <a:t> </a:t>
            </a:r>
            <a:r>
              <a:rPr lang="en-GB" dirty="0" err="1" smtClean="0"/>
              <a:t>osobnosti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tudíž</a:t>
            </a:r>
            <a:r>
              <a:rPr lang="en-GB" dirty="0" smtClean="0"/>
              <a:t> </a:t>
            </a:r>
            <a:r>
              <a:rPr lang="en-GB" dirty="0" err="1" smtClean="0"/>
              <a:t>nuceny</a:t>
            </a:r>
            <a:r>
              <a:rPr lang="en-GB" dirty="0" smtClean="0"/>
              <a:t> </a:t>
            </a:r>
            <a:r>
              <a:rPr lang="en-GB" dirty="0" err="1" smtClean="0"/>
              <a:t>koordinovat</a:t>
            </a:r>
            <a:r>
              <a:rPr lang="en-GB" dirty="0" smtClean="0"/>
              <a:t> </a:t>
            </a:r>
            <a:r>
              <a:rPr lang="en-GB" dirty="0" err="1" smtClean="0"/>
              <a:t>své</a:t>
            </a:r>
            <a:r>
              <a:rPr lang="en-GB" dirty="0" smtClean="0"/>
              <a:t> </a:t>
            </a:r>
            <a:r>
              <a:rPr lang="en-GB" dirty="0" err="1" smtClean="0"/>
              <a:t>kariéry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smyslu</a:t>
            </a:r>
            <a:r>
              <a:rPr lang="en-GB" dirty="0" smtClean="0"/>
              <a:t> </a:t>
            </a:r>
            <a:r>
              <a:rPr lang="en-GB" b="1" dirty="0" err="1" smtClean="0"/>
              <a:t>protahování</a:t>
            </a:r>
            <a:r>
              <a:rPr lang="en-GB" b="1" dirty="0" smtClean="0"/>
              <a:t> </a:t>
            </a:r>
            <a:r>
              <a:rPr lang="en-GB" dirty="0" smtClean="0"/>
              <a:t>(stretching) </a:t>
            </a:r>
            <a:r>
              <a:rPr lang="en-GB" dirty="0" err="1" smtClean="0"/>
              <a:t>svých</a:t>
            </a:r>
            <a:r>
              <a:rPr lang="en-GB" dirty="0" smtClean="0"/>
              <a:t> </a:t>
            </a:r>
            <a:r>
              <a:rPr lang="en-GB" dirty="0" err="1" smtClean="0"/>
              <a:t>osobních</a:t>
            </a:r>
            <a:r>
              <a:rPr lang="en-GB" dirty="0" smtClean="0"/>
              <a:t> </a:t>
            </a:r>
            <a:r>
              <a:rPr lang="en-GB" dirty="0" err="1" smtClean="0"/>
              <a:t>vlastností</a:t>
            </a:r>
            <a:r>
              <a:rPr lang="en-GB" dirty="0" smtClean="0"/>
              <a:t> </a:t>
            </a:r>
            <a:r>
              <a:rPr lang="en-GB" dirty="0" err="1" smtClean="0"/>
              <a:t>tak</a:t>
            </a:r>
            <a:r>
              <a:rPr lang="en-GB" dirty="0" smtClean="0"/>
              <a:t>, </a:t>
            </a:r>
            <a:r>
              <a:rPr lang="en-GB" dirty="0" err="1" smtClean="0"/>
              <a:t>aby</a:t>
            </a:r>
            <a:r>
              <a:rPr lang="en-GB" dirty="0" smtClean="0"/>
              <a:t> </a:t>
            </a:r>
            <a:r>
              <a:rPr lang="en-GB" dirty="0" err="1" smtClean="0"/>
              <a:t>pokryly</a:t>
            </a:r>
            <a:r>
              <a:rPr lang="en-GB" dirty="0" smtClean="0"/>
              <a:t> </a:t>
            </a:r>
            <a:r>
              <a:rPr lang="en-GB" dirty="0" err="1" smtClean="0"/>
              <a:t>všechny</a:t>
            </a:r>
            <a:r>
              <a:rPr lang="en-GB" dirty="0" smtClean="0"/>
              <a:t> </a:t>
            </a:r>
            <a:r>
              <a:rPr lang="en-GB" dirty="0" err="1" smtClean="0"/>
              <a:t>kariérní</a:t>
            </a:r>
            <a:r>
              <a:rPr lang="en-GB" dirty="0" smtClean="0"/>
              <a:t> </a:t>
            </a:r>
            <a:r>
              <a:rPr lang="en-GB" dirty="0" err="1" smtClean="0"/>
              <a:t>možnosti</a:t>
            </a:r>
            <a:r>
              <a:rPr lang="en-GB" dirty="0" smtClean="0"/>
              <a:t> (v </a:t>
            </a:r>
            <a:r>
              <a:rPr lang="en-GB" dirty="0" err="1" smtClean="0"/>
              <a:t>daném</a:t>
            </a:r>
            <a:r>
              <a:rPr lang="en-GB" dirty="0" smtClean="0"/>
              <a:t> </a:t>
            </a:r>
            <a:r>
              <a:rPr lang="en-GB" dirty="0" err="1" smtClean="0"/>
              <a:t>momentu</a:t>
            </a:r>
            <a:r>
              <a:rPr lang="en-GB" dirty="0" smtClean="0"/>
              <a:t>) a </a:t>
            </a:r>
            <a:r>
              <a:rPr lang="en-GB" dirty="0" err="1" smtClean="0"/>
              <a:t>zdůvodnily</a:t>
            </a:r>
            <a:r>
              <a:rPr lang="en-GB" dirty="0" smtClean="0"/>
              <a:t> </a:t>
            </a:r>
            <a:r>
              <a:rPr lang="en-GB" dirty="0" err="1" smtClean="0"/>
              <a:t>veškeré</a:t>
            </a:r>
            <a:r>
              <a:rPr lang="en-GB" dirty="0" smtClean="0"/>
              <a:t> </a:t>
            </a:r>
            <a:r>
              <a:rPr lang="en-GB" dirty="0" err="1" smtClean="0"/>
              <a:t>změny</a:t>
            </a:r>
            <a:r>
              <a:rPr lang="en-GB" dirty="0" smtClean="0"/>
              <a:t> a </a:t>
            </a:r>
            <a:r>
              <a:rPr lang="en-GB" dirty="0" err="1" smtClean="0"/>
              <a:t>nahodilosti</a:t>
            </a:r>
            <a:r>
              <a:rPr lang="en-GB" dirty="0" smtClean="0"/>
              <a:t> </a:t>
            </a:r>
            <a:r>
              <a:rPr lang="en-GB" dirty="0" err="1" smtClean="0"/>
              <a:t>jako</a:t>
            </a:r>
            <a:r>
              <a:rPr lang="en-GB" dirty="0" smtClean="0"/>
              <a:t> </a:t>
            </a:r>
            <a:r>
              <a:rPr lang="en-GB" dirty="0" err="1" smtClean="0"/>
              <a:t>kontinuální</a:t>
            </a:r>
            <a:r>
              <a:rPr lang="en-GB" dirty="0" smtClean="0"/>
              <a:t> </a:t>
            </a:r>
            <a:r>
              <a:rPr lang="en-GB" dirty="0" err="1" smtClean="0"/>
              <a:t>součást</a:t>
            </a:r>
            <a:r>
              <a:rPr lang="en-GB" dirty="0" smtClean="0"/>
              <a:t> </a:t>
            </a:r>
            <a:r>
              <a:rPr lang="en-GB" dirty="0" err="1" smtClean="0"/>
              <a:t>své</a:t>
            </a:r>
            <a:r>
              <a:rPr lang="en-GB" dirty="0" smtClean="0"/>
              <a:t> </a:t>
            </a:r>
            <a:r>
              <a:rPr lang="en-GB" dirty="0" err="1" smtClean="0"/>
              <a:t>osobnosti</a:t>
            </a:r>
            <a:r>
              <a:rPr lang="en-GB" dirty="0" smtClean="0"/>
              <a:t>.   </a:t>
            </a:r>
          </a:p>
          <a:p>
            <a:pPr lvl="1"/>
            <a:r>
              <a:rPr lang="en-GB" b="1" u="sng" dirty="0" smtClean="0">
                <a:solidFill>
                  <a:srgbClr val="FF6600"/>
                </a:solidFill>
              </a:rPr>
              <a:t>Na </a:t>
            </a:r>
            <a:r>
              <a:rPr lang="en-GB" b="1" u="sng" dirty="0" err="1" smtClean="0">
                <a:solidFill>
                  <a:srgbClr val="FF6600"/>
                </a:solidFill>
              </a:rPr>
              <a:t>rozdíl</a:t>
            </a:r>
            <a:r>
              <a:rPr lang="en-GB" b="1" u="sng" dirty="0" smtClean="0">
                <a:solidFill>
                  <a:srgbClr val="FF6600"/>
                </a:solidFill>
              </a:rPr>
              <a:t> od </a:t>
            </a:r>
            <a:r>
              <a:rPr lang="en-GB" b="1" u="sng" dirty="0" err="1" smtClean="0">
                <a:solidFill>
                  <a:srgbClr val="FF6600"/>
                </a:solidFill>
              </a:rPr>
              <a:t>dřívějších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plastických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hvězdných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obrazů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jsou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současné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hvězdné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osobnosti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ve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zvýšené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míře</a:t>
            </a:r>
            <a:r>
              <a:rPr lang="en-GB" b="1" u="sng" dirty="0" smtClean="0">
                <a:solidFill>
                  <a:srgbClr val="FF6600"/>
                </a:solidFill>
              </a:rPr>
              <a:t> </a:t>
            </a:r>
            <a:r>
              <a:rPr lang="en-GB" b="1" u="sng" dirty="0" err="1" smtClean="0">
                <a:solidFill>
                  <a:srgbClr val="FF6600"/>
                </a:solidFill>
              </a:rPr>
              <a:t>elastické</a:t>
            </a:r>
            <a:r>
              <a:rPr lang="en-GB" dirty="0" smtClean="0"/>
              <a:t>.  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876" y="2572206"/>
            <a:ext cx="1464677" cy="19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0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Tři</a:t>
            </a:r>
            <a:r>
              <a:rPr lang="en-US" dirty="0" smtClean="0"/>
              <a:t> </a:t>
            </a:r>
            <a:r>
              <a:rPr lang="en-US" dirty="0" err="1" smtClean="0"/>
              <a:t>různé</a:t>
            </a:r>
            <a:r>
              <a:rPr lang="en-US" dirty="0" smtClean="0"/>
              <a:t> </a:t>
            </a:r>
            <a:r>
              <a:rPr lang="en-US" dirty="0" err="1" smtClean="0"/>
              <a:t>podoby</a:t>
            </a:r>
            <a:r>
              <a:rPr lang="en-US" dirty="0" smtClean="0"/>
              <a:t> </a:t>
            </a:r>
            <a:r>
              <a:rPr lang="en-US" dirty="0" err="1" smtClean="0"/>
              <a:t>filmové</a:t>
            </a:r>
            <a:r>
              <a:rPr lang="en-US" dirty="0" smtClean="0"/>
              <a:t> </a:t>
            </a:r>
            <a:r>
              <a:rPr lang="en-US" dirty="0" err="1" smtClean="0"/>
              <a:t>hvězdy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Britská</a:t>
            </a:r>
            <a:r>
              <a:rPr lang="en-US" dirty="0" smtClean="0"/>
              <a:t> </a:t>
            </a:r>
            <a:r>
              <a:rPr lang="en-US" dirty="0" err="1" smtClean="0"/>
              <a:t>filmová</a:t>
            </a:r>
            <a:r>
              <a:rPr lang="en-US" dirty="0" smtClean="0"/>
              <a:t> </a:t>
            </a:r>
            <a:r>
              <a:rPr lang="en-US" dirty="0" err="1" smtClean="0"/>
              <a:t>teroetička</a:t>
            </a:r>
            <a:r>
              <a:rPr lang="en-US" dirty="0" smtClean="0"/>
              <a:t> a </a:t>
            </a:r>
            <a:r>
              <a:rPr lang="en-US" dirty="0" err="1" smtClean="0"/>
              <a:t>historička</a:t>
            </a:r>
            <a:r>
              <a:rPr lang="en-US" dirty="0" smtClean="0"/>
              <a:t> Christine </a:t>
            </a:r>
            <a:r>
              <a:rPr lang="en-US" dirty="0" err="1" smtClean="0"/>
              <a:t>Geraghty</a:t>
            </a:r>
            <a:r>
              <a:rPr lang="en-US" dirty="0" smtClean="0"/>
              <a:t> </a:t>
            </a:r>
            <a:r>
              <a:rPr lang="en-US" dirty="0" err="1" smtClean="0"/>
              <a:t>identifikovala</a:t>
            </a:r>
            <a:r>
              <a:rPr lang="en-US" dirty="0" smtClean="0"/>
              <a:t> </a:t>
            </a:r>
            <a:r>
              <a:rPr lang="en-US" dirty="0" err="1" smtClean="0"/>
              <a:t>tři</a:t>
            </a:r>
            <a:r>
              <a:rPr lang="en-US" dirty="0" smtClean="0"/>
              <a:t> </a:t>
            </a:r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filmových</a:t>
            </a:r>
            <a:r>
              <a:rPr lang="en-US" dirty="0" smtClean="0"/>
              <a:t> </a:t>
            </a:r>
            <a:r>
              <a:rPr lang="en-US" dirty="0" err="1" smtClean="0"/>
              <a:t>hvězd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sz="2200" b="1" dirty="0" err="1" smtClean="0">
                <a:solidFill>
                  <a:srgbClr val="FF6600"/>
                </a:solidFill>
              </a:rPr>
              <a:t>Hvězda</a:t>
            </a:r>
            <a:r>
              <a:rPr lang="en-US" sz="2200" b="1" dirty="0" smtClean="0">
                <a:solidFill>
                  <a:srgbClr val="FF6600"/>
                </a:solidFill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</a:rPr>
              <a:t>jako</a:t>
            </a:r>
            <a:r>
              <a:rPr lang="en-US" sz="2200" b="1" dirty="0" smtClean="0">
                <a:solidFill>
                  <a:srgbClr val="FF6600"/>
                </a:solidFill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</a:rPr>
              <a:t>celebrita</a:t>
            </a:r>
            <a:endParaRPr lang="en-US" sz="2200" b="1" dirty="0" smtClean="0">
              <a:solidFill>
                <a:srgbClr val="FF6600"/>
              </a:solidFill>
            </a:endParaRPr>
          </a:p>
          <a:p>
            <a:pPr lvl="1">
              <a:buFont typeface="Courier New"/>
              <a:buChar char="o"/>
            </a:pPr>
            <a:r>
              <a:rPr lang="en-US" sz="2200" b="1" dirty="0" err="1" smtClean="0">
                <a:solidFill>
                  <a:srgbClr val="FF6600"/>
                </a:solidFill>
              </a:rPr>
              <a:t>Hvězda</a:t>
            </a:r>
            <a:r>
              <a:rPr lang="en-US" sz="2200" b="1" dirty="0" smtClean="0">
                <a:solidFill>
                  <a:srgbClr val="FF6600"/>
                </a:solidFill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</a:rPr>
              <a:t>jako</a:t>
            </a:r>
            <a:r>
              <a:rPr lang="en-US" sz="2200" b="1" dirty="0" smtClean="0">
                <a:solidFill>
                  <a:srgbClr val="FF6600"/>
                </a:solidFill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</a:rPr>
              <a:t>profesionál</a:t>
            </a:r>
            <a:endParaRPr lang="en-US" sz="2200" b="1" dirty="0" smtClean="0">
              <a:solidFill>
                <a:srgbClr val="FF6600"/>
              </a:solidFill>
            </a:endParaRPr>
          </a:p>
          <a:p>
            <a:pPr lvl="1">
              <a:buFont typeface="Courier New"/>
              <a:buChar char="o"/>
            </a:pPr>
            <a:r>
              <a:rPr lang="en-US" sz="2200" b="1" dirty="0" err="1" smtClean="0">
                <a:solidFill>
                  <a:srgbClr val="FF6600"/>
                </a:solidFill>
              </a:rPr>
              <a:t>Hvězda</a:t>
            </a:r>
            <a:r>
              <a:rPr lang="en-US" sz="2200" b="1" dirty="0" smtClean="0">
                <a:solidFill>
                  <a:srgbClr val="FF6600"/>
                </a:solidFill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</a:rPr>
              <a:t>jako</a:t>
            </a:r>
            <a:r>
              <a:rPr lang="en-US" sz="2200" b="1" dirty="0" smtClean="0">
                <a:solidFill>
                  <a:srgbClr val="FF6600"/>
                </a:solidFill>
              </a:rPr>
              <a:t> performer (</a:t>
            </a:r>
            <a:r>
              <a:rPr lang="en-US" sz="2200" b="1" dirty="0" err="1" smtClean="0">
                <a:solidFill>
                  <a:srgbClr val="FF6600"/>
                </a:solidFill>
              </a:rPr>
              <a:t>herec</a:t>
            </a:r>
            <a:r>
              <a:rPr lang="en-US" sz="2200" b="1" dirty="0" smtClean="0">
                <a:solidFill>
                  <a:srgbClr val="FF6600"/>
                </a:solidFill>
              </a:rPr>
              <a:t>)</a:t>
            </a:r>
          </a:p>
          <a:p>
            <a:pPr marL="274320" lvl="1" indent="0">
              <a:buNone/>
            </a:pPr>
            <a:endParaRPr lang="en-US" b="1" dirty="0" smtClean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Jednotlivé</a:t>
            </a:r>
            <a:r>
              <a:rPr lang="en-US" dirty="0" smtClean="0"/>
              <a:t> </a:t>
            </a:r>
            <a:r>
              <a:rPr lang="en-US" dirty="0" err="1" smtClean="0"/>
              <a:t>osobnosti</a:t>
            </a:r>
            <a:r>
              <a:rPr lang="en-US" dirty="0" smtClean="0"/>
              <a:t> se do </a:t>
            </a:r>
            <a:r>
              <a:rPr lang="en-US" dirty="0" err="1" smtClean="0"/>
              <a:t>těchto</a:t>
            </a:r>
            <a:r>
              <a:rPr lang="en-US" dirty="0" smtClean="0"/>
              <a:t> </a:t>
            </a:r>
            <a:r>
              <a:rPr lang="en-US" dirty="0" err="1" smtClean="0"/>
              <a:t>kategorií</a:t>
            </a:r>
            <a:r>
              <a:rPr lang="en-US" dirty="0" smtClean="0"/>
              <a:t> </a:t>
            </a:r>
            <a:r>
              <a:rPr lang="en-US" dirty="0" err="1" smtClean="0"/>
              <a:t>dělí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toho</a:t>
            </a:r>
            <a:r>
              <a:rPr lang="en-US" dirty="0" smtClean="0"/>
              <a:t>, do </a:t>
            </a:r>
            <a:r>
              <a:rPr lang="en-US" dirty="0" err="1" smtClean="0"/>
              <a:t>jaké</a:t>
            </a:r>
            <a:r>
              <a:rPr lang="en-US" dirty="0" smtClean="0"/>
              <a:t> </a:t>
            </a:r>
            <a:r>
              <a:rPr lang="en-US" dirty="0" err="1" smtClean="0"/>
              <a:t>míry</a:t>
            </a:r>
            <a:r>
              <a:rPr lang="en-US" dirty="0" smtClean="0"/>
              <a:t> je </a:t>
            </a:r>
            <a:r>
              <a:rPr lang="en-US" dirty="0" err="1" smtClean="0"/>
              <a:t>exponovaný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soukromý</a:t>
            </a:r>
            <a:r>
              <a:rPr lang="en-US" dirty="0" smtClean="0"/>
              <a:t> </a:t>
            </a:r>
            <a:r>
              <a:rPr lang="en-US" dirty="0" err="1" smtClean="0"/>
              <a:t>život</a:t>
            </a:r>
            <a:r>
              <a:rPr lang="en-US" dirty="0" smtClean="0"/>
              <a:t> a do </a:t>
            </a:r>
            <a:r>
              <a:rPr lang="en-US" dirty="0" err="1" smtClean="0"/>
              <a:t>jaké</a:t>
            </a:r>
            <a:r>
              <a:rPr lang="en-US" dirty="0" smtClean="0"/>
              <a:t> </a:t>
            </a:r>
            <a:r>
              <a:rPr lang="en-US" dirty="0" err="1" smtClean="0"/>
              <a:t>míry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zdůraz</a:t>
            </a:r>
            <a:r>
              <a:rPr lang="en-US" dirty="0" err="1" smtClean="0"/>
              <a:t>ňovné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herecké</a:t>
            </a:r>
            <a:r>
              <a:rPr lang="en-US" dirty="0" smtClean="0"/>
              <a:t> </a:t>
            </a:r>
            <a:r>
              <a:rPr lang="en-US" dirty="0" err="1" smtClean="0"/>
              <a:t>schopnosti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35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8975"/>
            <a:ext cx="6824663" cy="578802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FF6600"/>
                </a:solidFill>
              </a:rPr>
              <a:t>Hvězda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jako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celebrita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mr-IN" dirty="0" smtClean="0"/>
              <a:t>–</a:t>
            </a:r>
            <a:r>
              <a:rPr lang="en-US" dirty="0" smtClean="0"/>
              <a:t> ten </a:t>
            </a:r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err="1" smtClean="0"/>
              <a:t>hvězdy</a:t>
            </a:r>
            <a:r>
              <a:rPr lang="en-US" dirty="0" smtClean="0"/>
              <a:t>, o </a:t>
            </a:r>
            <a:r>
              <a:rPr lang="en-US" dirty="0" err="1" smtClean="0"/>
              <a:t>jejímž</a:t>
            </a:r>
            <a:r>
              <a:rPr lang="en-US" dirty="0" smtClean="0"/>
              <a:t> </a:t>
            </a:r>
            <a:r>
              <a:rPr lang="en-US" dirty="0" err="1" smtClean="0"/>
              <a:t>soukromí</a:t>
            </a:r>
            <a:r>
              <a:rPr lang="en-US" dirty="0" smtClean="0"/>
              <a:t>, </a:t>
            </a:r>
            <a:r>
              <a:rPr lang="en-US" dirty="0" err="1" smtClean="0"/>
              <a:t>případně</a:t>
            </a:r>
            <a:r>
              <a:rPr lang="en-US" dirty="0" smtClean="0"/>
              <a:t> </a:t>
            </a:r>
            <a:r>
              <a:rPr lang="en-US" dirty="0" err="1" smtClean="0"/>
              <a:t>životním</a:t>
            </a:r>
            <a:r>
              <a:rPr lang="en-US" dirty="0" smtClean="0"/>
              <a:t> </a:t>
            </a:r>
            <a:r>
              <a:rPr lang="en-US" dirty="0" err="1" smtClean="0"/>
              <a:t>stylu</a:t>
            </a:r>
            <a:r>
              <a:rPr lang="en-US" dirty="0" smtClean="0"/>
              <a:t> </a:t>
            </a:r>
            <a:r>
              <a:rPr lang="en-US" dirty="0" err="1" smtClean="0"/>
              <a:t>máme</a:t>
            </a:r>
            <a:r>
              <a:rPr lang="en-US" dirty="0" smtClean="0"/>
              <a:t> </a:t>
            </a:r>
            <a:r>
              <a:rPr lang="en-US" dirty="0" err="1" smtClean="0"/>
              <a:t>nejvíce</a:t>
            </a:r>
            <a:r>
              <a:rPr lang="en-US" dirty="0" smtClean="0"/>
              <a:t> </a:t>
            </a:r>
            <a:r>
              <a:rPr lang="en-US" dirty="0" err="1" smtClean="0"/>
              <a:t>informací</a:t>
            </a:r>
            <a:r>
              <a:rPr lang="en-US" dirty="0" smtClean="0"/>
              <a:t>. Filmy </a:t>
            </a:r>
            <a:r>
              <a:rPr lang="en-US" dirty="0" err="1" smtClean="0"/>
              <a:t>jsou</a:t>
            </a:r>
            <a:r>
              <a:rPr lang="en-US" dirty="0" smtClean="0"/>
              <a:t> pro </a:t>
            </a:r>
            <a:r>
              <a:rPr lang="en-US" dirty="0" err="1" smtClean="0"/>
              <a:t>analýzu</a:t>
            </a:r>
            <a:r>
              <a:rPr lang="en-US" dirty="0" smtClean="0"/>
              <a:t> </a:t>
            </a:r>
            <a:r>
              <a:rPr lang="en-US" dirty="0" err="1" smtClean="0"/>
              <a:t>tohoto</a:t>
            </a:r>
            <a:r>
              <a:rPr lang="en-US" dirty="0" smtClean="0"/>
              <a:t> </a:t>
            </a:r>
            <a:r>
              <a:rPr lang="en-US" dirty="0" err="1" smtClean="0"/>
              <a:t>typu</a:t>
            </a:r>
            <a:r>
              <a:rPr lang="en-US" dirty="0" smtClean="0"/>
              <a:t> </a:t>
            </a:r>
            <a:r>
              <a:rPr lang="en-US" dirty="0" err="1" smtClean="0"/>
              <a:t>druhotné</a:t>
            </a:r>
            <a:r>
              <a:rPr lang="en-US" dirty="0" smtClean="0"/>
              <a:t>, </a:t>
            </a:r>
            <a:r>
              <a:rPr lang="en-US" dirty="0" err="1" smtClean="0"/>
              <a:t>převládá</a:t>
            </a:r>
            <a:r>
              <a:rPr lang="en-US" dirty="0" smtClean="0"/>
              <a:t> </a:t>
            </a:r>
            <a:r>
              <a:rPr lang="en-US" dirty="0" err="1" smtClean="0"/>
              <a:t>mimofilmový</a:t>
            </a:r>
            <a:r>
              <a:rPr lang="en-US" dirty="0" smtClean="0"/>
              <a:t> </a:t>
            </a:r>
            <a:r>
              <a:rPr lang="en-US" dirty="0" err="1" smtClean="0"/>
              <a:t>diskurz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FF6600"/>
                </a:solidFill>
              </a:rPr>
              <a:t>Hvězda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jako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profesionál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hvězda</a:t>
            </a:r>
            <a:r>
              <a:rPr lang="en-US" dirty="0" smtClean="0"/>
              <a:t>, </a:t>
            </a:r>
            <a:r>
              <a:rPr lang="en-US" dirty="0" err="1" smtClean="0"/>
              <a:t>kterou</a:t>
            </a:r>
            <a:r>
              <a:rPr lang="en-US" dirty="0" smtClean="0"/>
              <a:t> </a:t>
            </a:r>
            <a:r>
              <a:rPr lang="en-US" dirty="0" err="1" smtClean="0"/>
              <a:t>definuje</a:t>
            </a:r>
            <a:r>
              <a:rPr lang="en-US" dirty="0" smtClean="0"/>
              <a:t> </a:t>
            </a:r>
            <a:r>
              <a:rPr lang="en-US" dirty="0" err="1" smtClean="0"/>
              <a:t>korpus</a:t>
            </a:r>
            <a:r>
              <a:rPr lang="en-US" dirty="0" smtClean="0"/>
              <a:t> </a:t>
            </a:r>
            <a:r>
              <a:rPr lang="en-US" dirty="0" err="1" smtClean="0"/>
              <a:t>natočených</a:t>
            </a:r>
            <a:r>
              <a:rPr lang="en-US" dirty="0" smtClean="0"/>
              <a:t> </a:t>
            </a:r>
            <a:r>
              <a:rPr lang="en-US" dirty="0" err="1" smtClean="0"/>
              <a:t>filmů</a:t>
            </a:r>
            <a:r>
              <a:rPr lang="en-US" dirty="0" smtClean="0"/>
              <a:t> (</a:t>
            </a:r>
            <a:r>
              <a:rPr lang="en-US" dirty="0" err="1" smtClean="0"/>
              <a:t>žánr</a:t>
            </a:r>
            <a:r>
              <a:rPr lang="en-US" dirty="0" smtClean="0"/>
              <a:t>). </a:t>
            </a:r>
            <a:r>
              <a:rPr lang="en-US" dirty="0" err="1" smtClean="0"/>
              <a:t>Soukromý</a:t>
            </a:r>
            <a:r>
              <a:rPr lang="en-US" dirty="0" smtClean="0"/>
              <a:t> </a:t>
            </a:r>
            <a:r>
              <a:rPr lang="en-US" dirty="0" err="1" smtClean="0"/>
              <a:t>život</a:t>
            </a:r>
            <a:r>
              <a:rPr lang="en-US" dirty="0" smtClean="0"/>
              <a:t> je </a:t>
            </a:r>
            <a:r>
              <a:rPr lang="en-US" dirty="0" err="1" smtClean="0"/>
              <a:t>upozaděný</a:t>
            </a:r>
            <a:r>
              <a:rPr lang="en-US" dirty="0" smtClean="0"/>
              <a:t>, </a:t>
            </a:r>
            <a:r>
              <a:rPr lang="en-US" dirty="0" err="1" smtClean="0"/>
              <a:t>hvězdná</a:t>
            </a:r>
            <a:r>
              <a:rPr lang="en-US" dirty="0" smtClean="0"/>
              <a:t> </a:t>
            </a:r>
            <a:r>
              <a:rPr lang="en-US" dirty="0" err="1" smtClean="0"/>
              <a:t>osobnost</a:t>
            </a:r>
            <a:r>
              <a:rPr lang="en-US" dirty="0" smtClean="0"/>
              <a:t> je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kozistentní</a:t>
            </a:r>
            <a:r>
              <a:rPr lang="en-US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FF6600"/>
                </a:solidFill>
              </a:rPr>
              <a:t>Hvězda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jako</a:t>
            </a:r>
            <a:r>
              <a:rPr lang="en-US" b="1" dirty="0" smtClean="0">
                <a:solidFill>
                  <a:srgbClr val="FF6600"/>
                </a:solidFill>
              </a:rPr>
              <a:t> performer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zdůrazněn</a:t>
            </a:r>
            <a:r>
              <a:rPr lang="en-US" dirty="0" smtClean="0"/>
              <a:t> </a:t>
            </a:r>
            <a:r>
              <a:rPr lang="en-US" dirty="0" err="1" smtClean="0"/>
              <a:t>performativní</a:t>
            </a:r>
            <a:r>
              <a:rPr lang="en-US" dirty="0" smtClean="0"/>
              <a:t> talent </a:t>
            </a:r>
            <a:r>
              <a:rPr lang="en-US" dirty="0" err="1" smtClean="0"/>
              <a:t>hvězdy</a:t>
            </a:r>
            <a:r>
              <a:rPr lang="en-US" dirty="0" smtClean="0"/>
              <a:t>, </a:t>
            </a:r>
            <a:r>
              <a:rPr lang="en-US" dirty="0" err="1" smtClean="0"/>
              <a:t>její</a:t>
            </a:r>
            <a:r>
              <a:rPr lang="en-US" dirty="0" smtClean="0"/>
              <a:t> /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herecké</a:t>
            </a:r>
            <a:r>
              <a:rPr lang="en-US" dirty="0" smtClean="0"/>
              <a:t> </a:t>
            </a:r>
            <a:r>
              <a:rPr lang="en-US" dirty="0" err="1" smtClean="0"/>
              <a:t>schopnosti</a:t>
            </a:r>
            <a:r>
              <a:rPr lang="en-US" dirty="0" smtClean="0"/>
              <a:t>; </a:t>
            </a:r>
            <a:r>
              <a:rPr lang="en-US" dirty="0" err="1" smtClean="0"/>
              <a:t>naopak</a:t>
            </a:r>
            <a:r>
              <a:rPr lang="en-US" dirty="0" smtClean="0"/>
              <a:t> </a:t>
            </a:r>
            <a:r>
              <a:rPr lang="en-US" dirty="0" err="1" smtClean="0"/>
              <a:t>soukromý</a:t>
            </a:r>
            <a:r>
              <a:rPr lang="en-US" dirty="0" smtClean="0"/>
              <a:t> </a:t>
            </a:r>
            <a:r>
              <a:rPr lang="en-US" dirty="0" err="1" smtClean="0"/>
              <a:t>diskurz</a:t>
            </a:r>
            <a:r>
              <a:rPr lang="en-US" dirty="0" smtClean="0"/>
              <a:t> </a:t>
            </a:r>
            <a:r>
              <a:rPr lang="en-US" dirty="0" err="1" smtClean="0"/>
              <a:t>téměř</a:t>
            </a:r>
            <a:r>
              <a:rPr lang="en-US" dirty="0" smtClean="0"/>
              <a:t> </a:t>
            </a:r>
            <a:r>
              <a:rPr lang="en-US" dirty="0" err="1" smtClean="0"/>
              <a:t>chybí</a:t>
            </a:r>
            <a:r>
              <a:rPr lang="en-US" dirty="0" smtClean="0"/>
              <a:t>. </a:t>
            </a:r>
            <a:r>
              <a:rPr lang="en-US" dirty="0" err="1" smtClean="0"/>
              <a:t>Hrají</a:t>
            </a:r>
            <a:r>
              <a:rPr lang="en-US" dirty="0" smtClean="0"/>
              <a:t> </a:t>
            </a:r>
            <a:r>
              <a:rPr lang="en-US" dirty="0" err="1" smtClean="0"/>
              <a:t>nejrůznější</a:t>
            </a:r>
            <a:r>
              <a:rPr lang="en-US" dirty="0" smtClean="0"/>
              <a:t> </a:t>
            </a:r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postav</a:t>
            </a:r>
            <a:r>
              <a:rPr lang="en-US" dirty="0" smtClean="0"/>
              <a:t>, proto v </a:t>
            </a:r>
            <a:r>
              <a:rPr lang="en-US" dirty="0" err="1" smtClean="0"/>
              <a:t>případě</a:t>
            </a:r>
            <a:r>
              <a:rPr lang="en-US" dirty="0" smtClean="0"/>
              <a:t> </a:t>
            </a:r>
            <a:r>
              <a:rPr lang="en-US" dirty="0" err="1" smtClean="0"/>
              <a:t>absentujícího</a:t>
            </a:r>
            <a:r>
              <a:rPr lang="en-US" dirty="0" smtClean="0"/>
              <a:t> </a:t>
            </a:r>
            <a:r>
              <a:rPr lang="en-US" dirty="0" err="1" smtClean="0"/>
              <a:t>mimofilmového</a:t>
            </a:r>
            <a:r>
              <a:rPr lang="en-US" dirty="0" smtClean="0"/>
              <a:t> </a:t>
            </a:r>
            <a:r>
              <a:rPr lang="en-US" dirty="0" err="1" smtClean="0"/>
              <a:t>rozměru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jít</a:t>
            </a:r>
            <a:r>
              <a:rPr lang="en-US" dirty="0" smtClean="0"/>
              <a:t> o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proměnlivou</a:t>
            </a:r>
            <a:r>
              <a:rPr lang="en-US" dirty="0" smtClean="0"/>
              <a:t> </a:t>
            </a:r>
            <a:r>
              <a:rPr lang="en-US" dirty="0" err="1" smtClean="0"/>
              <a:t>hvězdnou</a:t>
            </a:r>
            <a:r>
              <a:rPr lang="en-US" dirty="0" smtClean="0"/>
              <a:t> </a:t>
            </a:r>
            <a:r>
              <a:rPr lang="en-US" dirty="0" err="1" smtClean="0"/>
              <a:t>osobnost</a:t>
            </a:r>
            <a:r>
              <a:rPr lang="en-US" dirty="0" smtClean="0"/>
              <a:t>.    </a:t>
            </a:r>
            <a:endParaRPr lang="en-US" dirty="0"/>
          </a:p>
        </p:txBody>
      </p:sp>
      <p:pic>
        <p:nvPicPr>
          <p:cNvPr id="4" name="Picture 3" descr="brad-pitt-angelina-jolie-oscars-2004-03022014-01-407x5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/>
          <a:stretch/>
        </p:blipFill>
        <p:spPr>
          <a:xfrm>
            <a:off x="7332360" y="688975"/>
            <a:ext cx="1436202" cy="1872767"/>
          </a:xfrm>
          <a:prstGeom prst="rect">
            <a:avLst/>
          </a:prstGeom>
        </p:spPr>
      </p:pic>
      <p:pic>
        <p:nvPicPr>
          <p:cNvPr id="5" name="Picture 4" descr="Denzel-Washington-Hollywood-Stars-Rich-and-Famous-Celebrities-Movie-Stars-Star-of-the-Week-Beverly-Hills-Magazine-Hollywood-Magazin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93" y="2700499"/>
            <a:ext cx="1624975" cy="1895015"/>
          </a:xfrm>
          <a:prstGeom prst="rect">
            <a:avLst/>
          </a:prstGeom>
        </p:spPr>
      </p:pic>
      <p:pic>
        <p:nvPicPr>
          <p:cNvPr id="6" name="Picture 5" descr="Meryl-Stree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4655982"/>
            <a:ext cx="1544346" cy="20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6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430</TotalTime>
  <Words>952</Words>
  <Application>Microsoft Macintosh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3 – Celebrita </vt:lpstr>
      <vt:lpstr>Texty</vt:lpstr>
      <vt:lpstr>Současná hvězdná osobnost </vt:lpstr>
      <vt:lpstr>Million Dolar Baby r. Clint Eastwood, USA 2004</vt:lpstr>
      <vt:lpstr>Hodiny (The Hours) r. Stephen Daldry, USA 2002</vt:lpstr>
      <vt:lpstr>Edith Piaf (La Mome) r. Olivier Dahan, Francie 2007</vt:lpstr>
      <vt:lpstr>Elastická a autografická sláva</vt:lpstr>
      <vt:lpstr>Tři různé podoby filmové hvězdy</vt:lpstr>
      <vt:lpstr>PowerPoint Presentation</vt:lpstr>
      <vt:lpstr>Gwyneth Paltrow</vt:lpstr>
      <vt:lpstr>Gwyneth Paltrow jako performer</vt:lpstr>
      <vt:lpstr>PowerPoint Presentation</vt:lpstr>
      <vt:lpstr>Keeping up with the Kardashians (KUWTK)</vt:lpstr>
      <vt:lpstr>PowerPoint Presentation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– Celebrita </dc:title>
  <dc:creator>Šárka Gmiterková</dc:creator>
  <cp:lastModifiedBy>Šárka Gmiterková</cp:lastModifiedBy>
  <cp:revision>20</cp:revision>
  <dcterms:created xsi:type="dcterms:W3CDTF">2017-03-17T13:53:18Z</dcterms:created>
  <dcterms:modified xsi:type="dcterms:W3CDTF">2017-03-17T21:03:23Z</dcterms:modified>
</cp:coreProperties>
</file>