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42"/>
  </p:notesMasterIdLst>
  <p:sldIdLst>
    <p:sldId id="256" r:id="rId2"/>
    <p:sldId id="260" r:id="rId3"/>
    <p:sldId id="261" r:id="rId4"/>
    <p:sldId id="271" r:id="rId5"/>
    <p:sldId id="262" r:id="rId6"/>
    <p:sldId id="264" r:id="rId7"/>
    <p:sldId id="259" r:id="rId8"/>
    <p:sldId id="263" r:id="rId9"/>
    <p:sldId id="265" r:id="rId10"/>
    <p:sldId id="266" r:id="rId11"/>
    <p:sldId id="269" r:id="rId12"/>
    <p:sldId id="268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5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14494-FC41-2943-B2BE-F1E2097976BD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29EEA-463B-584B-93D2-863A2AE7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8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633B2-94BB-6048-A0AA-81FF34E39E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0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7CD317D-0B29-6E4A-AE3C-8672764E7779}" type="datetimeFigureOut">
              <a:rPr lang="en-US" smtClean="0"/>
              <a:t>17.03.17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8FA7FB4-2A9A-7A47-B784-D94B6E1C50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vimeo.com/14539463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1 </a:t>
            </a:r>
            <a:r>
              <a:rPr lang="mr-IN" sz="3200" dirty="0" smtClean="0"/>
              <a:t>–</a:t>
            </a:r>
            <a:r>
              <a:rPr lang="en-US" dirty="0" smtClean="0"/>
              <a:t> </a:t>
            </a:r>
            <a:r>
              <a:rPr lang="en-US" sz="3600" dirty="0" err="1" smtClean="0"/>
              <a:t>filmová</a:t>
            </a:r>
            <a:r>
              <a:rPr lang="en-US" sz="3600" dirty="0" smtClean="0"/>
              <a:t> </a:t>
            </a:r>
            <a:r>
              <a:rPr lang="en-US" sz="3600" dirty="0" err="1" smtClean="0"/>
              <a:t>hvězda</a:t>
            </a:r>
            <a:r>
              <a:rPr lang="en-US" sz="3600" dirty="0" smtClean="0"/>
              <a:t> / Richard Dyer a </a:t>
            </a:r>
            <a:r>
              <a:rPr lang="en-US" sz="3600" dirty="0" err="1" smtClean="0"/>
              <a:t>jeho</a:t>
            </a:r>
            <a:r>
              <a:rPr lang="en-US" sz="3600" dirty="0" smtClean="0"/>
              <a:t> </a:t>
            </a:r>
            <a:r>
              <a:rPr lang="en-US" sz="3600" dirty="0" err="1" smtClean="0"/>
              <a:t>paradigma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9672" y="3505200"/>
            <a:ext cx="6400800" cy="2672792"/>
          </a:xfrm>
        </p:spPr>
        <p:txBody>
          <a:bodyPr>
            <a:normAutofit/>
          </a:bodyPr>
          <a:lstStyle/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FAVBK_alt_1</a:t>
            </a:r>
            <a:endParaRPr lang="en-US" sz="3200" dirty="0"/>
          </a:p>
          <a:p>
            <a:pPr algn="ctr"/>
            <a:r>
              <a:rPr lang="en-US" dirty="0" smtClean="0"/>
              <a:t>18. 3. 2017</a:t>
            </a:r>
          </a:p>
          <a:p>
            <a:pPr algn="ctr"/>
            <a:r>
              <a:rPr lang="en-US" dirty="0" smtClean="0"/>
              <a:t>Mgr. Šárka Gmiterková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8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Individualita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jedinci</a:t>
            </a:r>
            <a:r>
              <a:rPr lang="en-US" dirty="0" smtClean="0"/>
              <a:t> </a:t>
            </a:r>
            <a:r>
              <a:rPr lang="en-US" dirty="0" err="1" smtClean="0"/>
              <a:t>nejsme</a:t>
            </a:r>
            <a:r>
              <a:rPr lang="en-US" dirty="0" smtClean="0"/>
              <a:t> </a:t>
            </a:r>
            <a:r>
              <a:rPr lang="en-US" dirty="0" err="1" smtClean="0"/>
              <a:t>redukováni</a:t>
            </a:r>
            <a:r>
              <a:rPr lang="en-US" dirty="0" smtClean="0"/>
              <a:t> </a:t>
            </a:r>
            <a:r>
              <a:rPr lang="en-US" dirty="0" err="1" smtClean="0"/>
              <a:t>jenom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sumu</a:t>
            </a:r>
            <a:r>
              <a:rPr lang="en-US" dirty="0" smtClean="0"/>
              <a:t> </a:t>
            </a:r>
            <a:r>
              <a:rPr lang="en-US" dirty="0" err="1" smtClean="0"/>
              <a:t>sociálních</a:t>
            </a:r>
            <a:r>
              <a:rPr lang="en-US" dirty="0" smtClean="0"/>
              <a:t> </a:t>
            </a:r>
            <a:r>
              <a:rPr lang="en-US" dirty="0" err="1" smtClean="0"/>
              <a:t>rolí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činů</a:t>
            </a:r>
            <a:r>
              <a:rPr lang="en-US" dirty="0" smtClean="0"/>
              <a:t>. </a:t>
            </a:r>
            <a:r>
              <a:rPr lang="en-US" dirty="0" err="1" smtClean="0"/>
              <a:t>Představa</a:t>
            </a:r>
            <a:r>
              <a:rPr lang="en-US" dirty="0" smtClean="0"/>
              <a:t> </a:t>
            </a:r>
            <a:r>
              <a:rPr lang="en-US" dirty="0" err="1" smtClean="0"/>
              <a:t>vnitřního</a:t>
            </a:r>
            <a:r>
              <a:rPr lang="en-US" dirty="0" smtClean="0"/>
              <a:t>, </a:t>
            </a:r>
            <a:r>
              <a:rPr lang="en-US" dirty="0" err="1" smtClean="0"/>
              <a:t>neměnného</a:t>
            </a:r>
            <a:r>
              <a:rPr lang="en-US" dirty="0" smtClean="0"/>
              <a:t> a </a:t>
            </a:r>
            <a:r>
              <a:rPr lang="en-US" dirty="0" err="1" smtClean="0"/>
              <a:t>unikátního</a:t>
            </a:r>
            <a:r>
              <a:rPr lang="en-US" dirty="0" smtClean="0"/>
              <a:t> </a:t>
            </a:r>
            <a:r>
              <a:rPr lang="en-US" dirty="0" err="1" smtClean="0"/>
              <a:t>jádra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dává</a:t>
            </a:r>
            <a:r>
              <a:rPr lang="en-US" dirty="0" smtClean="0"/>
              <a:t> </a:t>
            </a:r>
            <a:r>
              <a:rPr lang="en-US" dirty="0" err="1" smtClean="0"/>
              <a:t>smysl</a:t>
            </a:r>
            <a:r>
              <a:rPr lang="en-US" dirty="0" smtClean="0"/>
              <a:t> </a:t>
            </a:r>
            <a:r>
              <a:rPr lang="en-US" dirty="0" err="1" smtClean="0"/>
              <a:t>našim</a:t>
            </a:r>
            <a:r>
              <a:rPr lang="en-US" dirty="0" smtClean="0"/>
              <a:t> </a:t>
            </a:r>
            <a:r>
              <a:rPr lang="en-US" dirty="0" err="1" smtClean="0"/>
              <a:t>činům</a:t>
            </a:r>
            <a:r>
              <a:rPr lang="en-US" dirty="0" smtClean="0"/>
              <a:t>, </a:t>
            </a:r>
            <a:r>
              <a:rPr lang="en-US" dirty="0" err="1" smtClean="0"/>
              <a:t>pocitům</a:t>
            </a:r>
            <a:r>
              <a:rPr lang="en-US" dirty="0" smtClean="0"/>
              <a:t> a </a:t>
            </a:r>
            <a:r>
              <a:rPr lang="en-US" dirty="0" err="1" smtClean="0"/>
              <a:t>reakcím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Demokratická</a:t>
            </a:r>
            <a:r>
              <a:rPr lang="en-US" dirty="0" smtClean="0"/>
              <a:t>, </a:t>
            </a:r>
            <a:r>
              <a:rPr lang="en-US" dirty="0" err="1" smtClean="0"/>
              <a:t>svobodná</a:t>
            </a:r>
            <a:r>
              <a:rPr lang="en-US" dirty="0" smtClean="0"/>
              <a:t> (</a:t>
            </a:r>
            <a:r>
              <a:rPr lang="en-US" dirty="0" err="1" smtClean="0"/>
              <a:t>kapitalistická</a:t>
            </a:r>
            <a:r>
              <a:rPr lang="en-US" dirty="0" smtClean="0"/>
              <a:t>) </a:t>
            </a:r>
            <a:r>
              <a:rPr lang="en-US" dirty="0" err="1" smtClean="0"/>
              <a:t>společnost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oslovení</a:t>
            </a:r>
            <a:r>
              <a:rPr lang="en-US" dirty="0" smtClean="0"/>
              <a:t> </a:t>
            </a:r>
            <a:r>
              <a:rPr lang="en-US" dirty="0" err="1" smtClean="0"/>
              <a:t>každého</a:t>
            </a:r>
            <a:r>
              <a:rPr lang="en-US" dirty="0" smtClean="0"/>
              <a:t> z </a:t>
            </a:r>
            <a:r>
              <a:rPr lang="en-US" dirty="0" err="1" smtClean="0"/>
              <a:t>nás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konzumenta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svépravného</a:t>
            </a:r>
            <a:r>
              <a:rPr lang="en-US" dirty="0" smtClean="0"/>
              <a:t> </a:t>
            </a:r>
            <a:r>
              <a:rPr lang="en-US" dirty="0" err="1" smtClean="0"/>
              <a:t>subjektu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voliče</a:t>
            </a:r>
            <a:r>
              <a:rPr lang="en-US" dirty="0" smtClean="0"/>
              <a:t>,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nositele</a:t>
            </a:r>
            <a:r>
              <a:rPr lang="en-US" dirty="0" smtClean="0"/>
              <a:t> </a:t>
            </a:r>
            <a:r>
              <a:rPr lang="en-US" dirty="0" err="1" smtClean="0"/>
              <a:t>určitého</a:t>
            </a:r>
            <a:r>
              <a:rPr lang="en-US" dirty="0" smtClean="0"/>
              <a:t> </a:t>
            </a:r>
            <a:r>
              <a:rPr lang="en-US" dirty="0" err="1" smtClean="0"/>
              <a:t>světonázoru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můžeme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ohledu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majetek</a:t>
            </a:r>
            <a:r>
              <a:rPr lang="en-US" dirty="0" smtClean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postavení</a:t>
            </a:r>
            <a:r>
              <a:rPr lang="en-US" dirty="0" smtClean="0"/>
              <a:t> </a:t>
            </a:r>
            <a:r>
              <a:rPr lang="en-US" dirty="0" err="1" smtClean="0"/>
              <a:t>svobodně</a:t>
            </a:r>
            <a:r>
              <a:rPr lang="en-US" dirty="0" smtClean="0"/>
              <a:t> </a:t>
            </a:r>
            <a:r>
              <a:rPr lang="en-US" dirty="0" err="1" smtClean="0"/>
              <a:t>vyjadřovat</a:t>
            </a:r>
            <a:endParaRPr lang="en-US" dirty="0"/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Ačkoliv</a:t>
            </a:r>
            <a:r>
              <a:rPr lang="en-US" dirty="0" smtClean="0"/>
              <a:t> je </a:t>
            </a:r>
            <a:r>
              <a:rPr lang="en-US" dirty="0" err="1" smtClean="0"/>
              <a:t>koncept</a:t>
            </a:r>
            <a:r>
              <a:rPr lang="en-US" dirty="0" smtClean="0"/>
              <a:t> individuality </a:t>
            </a:r>
            <a:r>
              <a:rPr lang="en-US" dirty="0" err="1" smtClean="0"/>
              <a:t>často</a:t>
            </a:r>
            <a:r>
              <a:rPr lang="en-US" dirty="0" smtClean="0"/>
              <a:t> </a:t>
            </a:r>
            <a:r>
              <a:rPr lang="en-US" dirty="0" err="1" smtClean="0"/>
              <a:t>napadán</a:t>
            </a:r>
            <a:r>
              <a:rPr lang="en-US" dirty="0" smtClean="0"/>
              <a:t>,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nezbytnou</a:t>
            </a:r>
            <a:r>
              <a:rPr lang="en-US" dirty="0" smtClean="0"/>
              <a:t> </a:t>
            </a:r>
            <a:r>
              <a:rPr lang="en-US" dirty="0" err="1" smtClean="0"/>
              <a:t>fikci</a:t>
            </a:r>
            <a:r>
              <a:rPr lang="en-US" dirty="0" smtClean="0"/>
              <a:t> k </a:t>
            </a:r>
            <a:r>
              <a:rPr lang="en-US" dirty="0" err="1" smtClean="0"/>
              <a:t>reprodukci</a:t>
            </a:r>
            <a:r>
              <a:rPr lang="en-US" dirty="0" smtClean="0"/>
              <a:t> </a:t>
            </a:r>
            <a:r>
              <a:rPr lang="en-US" dirty="0" err="1" smtClean="0"/>
              <a:t>tohoto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dirty="0" err="1" smtClean="0"/>
              <a:t>společenského</a:t>
            </a:r>
            <a:r>
              <a:rPr lang="en-US" dirty="0" smtClean="0"/>
              <a:t> </a:t>
            </a:r>
            <a:r>
              <a:rPr lang="en-US" dirty="0" err="1" smtClean="0"/>
              <a:t>uspořádání</a:t>
            </a:r>
            <a:r>
              <a:rPr lang="en-US" dirty="0" smtClean="0"/>
              <a:t>.</a:t>
            </a:r>
          </a:p>
          <a:p>
            <a:pPr lvl="1"/>
            <a:r>
              <a:rPr lang="en-US" b="1" dirty="0" err="1" smtClean="0">
                <a:solidFill>
                  <a:srgbClr val="FF6600"/>
                </a:solidFill>
              </a:rPr>
              <a:t>Hvězdy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vyjadřují</a:t>
            </a:r>
            <a:r>
              <a:rPr lang="en-US" b="1" dirty="0" smtClean="0">
                <a:solidFill>
                  <a:srgbClr val="FF6600"/>
                </a:solidFill>
              </a:rPr>
              <a:t> a </a:t>
            </a:r>
            <a:r>
              <a:rPr lang="en-US" b="1" dirty="0" err="1" smtClean="0">
                <a:solidFill>
                  <a:srgbClr val="FF6600"/>
                </a:solidFill>
              </a:rPr>
              <a:t>ztělesňují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tyto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koncepce</a:t>
            </a:r>
            <a:r>
              <a:rPr lang="en-US" b="1" dirty="0" smtClean="0">
                <a:solidFill>
                  <a:srgbClr val="FF6600"/>
                </a:solidFill>
              </a:rPr>
              <a:t> individuality.   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4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nejenže</a:t>
            </a:r>
            <a:r>
              <a:rPr lang="en-US" dirty="0" smtClean="0"/>
              <a:t> </a:t>
            </a:r>
            <a:r>
              <a:rPr lang="en-US" dirty="0" err="1" smtClean="0"/>
              <a:t>ukazují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funkci</a:t>
            </a:r>
            <a:r>
              <a:rPr lang="en-US" dirty="0" smtClean="0"/>
              <a:t> </a:t>
            </a:r>
            <a:r>
              <a:rPr lang="en-US" dirty="0" err="1" smtClean="0"/>
              <a:t>vnitřní</a:t>
            </a:r>
            <a:r>
              <a:rPr lang="en-US" dirty="0" smtClean="0"/>
              <a:t>, </a:t>
            </a:r>
            <a:r>
              <a:rPr lang="en-US" dirty="0" err="1" smtClean="0"/>
              <a:t>soukromé</a:t>
            </a:r>
            <a:r>
              <a:rPr lang="en-US" dirty="0" smtClean="0"/>
              <a:t> identity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pravdivé</a:t>
            </a:r>
            <a:r>
              <a:rPr lang="en-US" dirty="0" smtClean="0"/>
              <a:t> (VD, </a:t>
            </a:r>
            <a:r>
              <a:rPr lang="en-US" dirty="0" err="1" smtClean="0"/>
              <a:t>neautorizované</a:t>
            </a:r>
            <a:r>
              <a:rPr lang="en-US" dirty="0" smtClean="0"/>
              <a:t> </a:t>
            </a:r>
            <a:r>
              <a:rPr lang="en-US" dirty="0" err="1" smtClean="0"/>
              <a:t>biografie</a:t>
            </a:r>
            <a:r>
              <a:rPr lang="en-US" dirty="0" smtClean="0"/>
              <a:t>, </a:t>
            </a:r>
            <a:r>
              <a:rPr lang="en-US" dirty="0" err="1" smtClean="0"/>
              <a:t>pohled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scénu</a:t>
            </a:r>
            <a:r>
              <a:rPr lang="en-US" dirty="0" smtClean="0"/>
              <a:t>), ale </a:t>
            </a:r>
            <a:r>
              <a:rPr lang="en-US" dirty="0" err="1" smtClean="0"/>
              <a:t>také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je </a:t>
            </a:r>
            <a:r>
              <a:rPr lang="en-US" dirty="0" err="1" smtClean="0"/>
              <a:t>tato</a:t>
            </a:r>
            <a:r>
              <a:rPr lang="en-US" dirty="0" smtClean="0"/>
              <a:t> </a:t>
            </a:r>
            <a:r>
              <a:rPr lang="en-US" dirty="0" err="1" smtClean="0"/>
              <a:t>pravdivost</a:t>
            </a:r>
            <a:r>
              <a:rPr lang="en-US" dirty="0" smtClean="0"/>
              <a:t> </a:t>
            </a:r>
            <a:r>
              <a:rPr lang="en-US" dirty="0" err="1" smtClean="0"/>
              <a:t>artikulována</a:t>
            </a:r>
            <a:r>
              <a:rPr lang="en-US" dirty="0" smtClean="0"/>
              <a:t> </a:t>
            </a:r>
            <a:r>
              <a:rPr lang="en-US" dirty="0" err="1" smtClean="0"/>
              <a:t>skrz</a:t>
            </a:r>
            <a:r>
              <a:rPr lang="en-US" dirty="0" smtClean="0"/>
              <a:t> </a:t>
            </a:r>
            <a:r>
              <a:rPr lang="en-US" dirty="0" err="1" smtClean="0"/>
              <a:t>těla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“Particular ways of making sense of the body” 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těla</a:t>
            </a:r>
            <a:r>
              <a:rPr lang="en-US" dirty="0" smtClean="0"/>
              <a:t> </a:t>
            </a:r>
            <a:r>
              <a:rPr lang="en-US" dirty="0" err="1" smtClean="0"/>
              <a:t>dostávají</a:t>
            </a:r>
            <a:r>
              <a:rPr lang="en-US" dirty="0" smtClean="0"/>
              <a:t> </a:t>
            </a:r>
            <a:r>
              <a:rPr lang="en-US" dirty="0" err="1" smtClean="0"/>
              <a:t>smysl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konkrétním</a:t>
            </a:r>
            <a:r>
              <a:rPr lang="en-US" dirty="0" smtClean="0"/>
              <a:t>, </a:t>
            </a:r>
            <a:r>
              <a:rPr lang="en-US" dirty="0" err="1" smtClean="0"/>
              <a:t>historickým</a:t>
            </a:r>
            <a:r>
              <a:rPr lang="en-US" dirty="0" smtClean="0"/>
              <a:t> a </a:t>
            </a:r>
            <a:r>
              <a:rPr lang="en-US" dirty="0" err="1" smtClean="0"/>
              <a:t>kulturně</a:t>
            </a:r>
            <a:r>
              <a:rPr lang="en-US" dirty="0" smtClean="0"/>
              <a:t> </a:t>
            </a:r>
            <a:r>
              <a:rPr lang="en-US" dirty="0" err="1" smtClean="0"/>
              <a:t>specifickým</a:t>
            </a:r>
            <a:r>
              <a:rPr lang="en-US" dirty="0" smtClean="0"/>
              <a:t> </a:t>
            </a:r>
            <a:r>
              <a:rPr lang="en-US" dirty="0" err="1" smtClean="0"/>
              <a:t>představám</a:t>
            </a:r>
            <a:r>
              <a:rPr lang="en-US" dirty="0" smtClean="0"/>
              <a:t> o </a:t>
            </a:r>
            <a:r>
              <a:rPr lang="en-US" dirty="0" err="1" smtClean="0"/>
              <a:t>sexualitě</a:t>
            </a:r>
            <a:r>
              <a:rPr lang="en-US" dirty="0" smtClean="0"/>
              <a:t>, </a:t>
            </a:r>
            <a:r>
              <a:rPr lang="en-US" dirty="0" err="1" smtClean="0"/>
              <a:t>rase</a:t>
            </a:r>
            <a:r>
              <a:rPr lang="en-US" dirty="0" smtClean="0"/>
              <a:t>, </a:t>
            </a:r>
            <a:r>
              <a:rPr lang="en-US" dirty="0" err="1" smtClean="0"/>
              <a:t>genderu</a:t>
            </a:r>
            <a:r>
              <a:rPr lang="en-US" dirty="0"/>
              <a:t> </a:t>
            </a:r>
            <a:r>
              <a:rPr lang="en-US" dirty="0" err="1" smtClean="0"/>
              <a:t>či</a:t>
            </a:r>
            <a:r>
              <a:rPr lang="en-US" dirty="0" smtClean="0"/>
              <a:t> </a:t>
            </a:r>
            <a:r>
              <a:rPr lang="en-US" dirty="0" err="1" smtClean="0"/>
              <a:t>kráse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Právě</a:t>
            </a:r>
            <a:r>
              <a:rPr lang="en-US" dirty="0" smtClean="0"/>
              <a:t> </a:t>
            </a:r>
            <a:r>
              <a:rPr lang="en-US" dirty="0" err="1" smtClean="0"/>
              <a:t>toto</a:t>
            </a:r>
            <a:r>
              <a:rPr lang="en-US" dirty="0" smtClean="0"/>
              <a:t> </a:t>
            </a:r>
            <a:r>
              <a:rPr lang="en-US" dirty="0" err="1" smtClean="0"/>
              <a:t>ztělesnění</a:t>
            </a:r>
            <a:r>
              <a:rPr lang="en-US" dirty="0" smtClean="0"/>
              <a:t> </a:t>
            </a:r>
            <a:r>
              <a:rPr lang="en-US" dirty="0" err="1" smtClean="0"/>
              <a:t>dobových</a:t>
            </a:r>
            <a:r>
              <a:rPr lang="en-US" dirty="0" smtClean="0"/>
              <a:t> </a:t>
            </a:r>
            <a:r>
              <a:rPr lang="en-US" dirty="0" err="1" smtClean="0"/>
              <a:t>diskurzů</a:t>
            </a:r>
            <a:r>
              <a:rPr lang="en-US" dirty="0" smtClean="0"/>
              <a:t> </a:t>
            </a:r>
            <a:r>
              <a:rPr lang="en-US" dirty="0" err="1" smtClean="0"/>
              <a:t>hvězdám</a:t>
            </a:r>
            <a:r>
              <a:rPr lang="en-US" dirty="0" smtClean="0"/>
              <a:t> </a:t>
            </a:r>
            <a:r>
              <a:rPr lang="en-US" dirty="0" err="1" smtClean="0"/>
              <a:t>dodává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autentičnosti</a:t>
            </a:r>
            <a:r>
              <a:rPr lang="en-US" dirty="0" smtClean="0"/>
              <a:t>, </a:t>
            </a:r>
            <a:r>
              <a:rPr lang="en-US" dirty="0" err="1" smtClean="0"/>
              <a:t>byť</a:t>
            </a:r>
            <a:r>
              <a:rPr lang="en-US" dirty="0" smtClean="0"/>
              <a:t> </a:t>
            </a:r>
            <a:r>
              <a:rPr lang="en-US" dirty="0" err="1" smtClean="0"/>
              <a:t>jde</a:t>
            </a:r>
            <a:r>
              <a:rPr lang="en-US" dirty="0" smtClean="0"/>
              <a:t> o </a:t>
            </a:r>
            <a:r>
              <a:rPr lang="en-US" dirty="0" err="1" smtClean="0"/>
              <a:t>konstruované</a:t>
            </a:r>
            <a:r>
              <a:rPr lang="en-US" dirty="0" smtClean="0"/>
              <a:t> </a:t>
            </a:r>
            <a:r>
              <a:rPr lang="en-US" dirty="0" err="1" smtClean="0"/>
              <a:t>obrazy</a:t>
            </a:r>
            <a:r>
              <a:rPr lang="en-US" dirty="0" smtClean="0"/>
              <a:t>.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1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monroe_izzad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 b="3701"/>
          <a:stretch/>
        </p:blipFill>
        <p:spPr>
          <a:xfrm>
            <a:off x="457200" y="1215290"/>
            <a:ext cx="4038600" cy="4718304"/>
          </a:xfrm>
        </p:spPr>
      </p:pic>
      <p:pic>
        <p:nvPicPr>
          <p:cNvPr id="8" name="Content Placeholder 7" descr="6a00d83451cb7469e2017d3efbf34b970c-600wi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9" r="29269"/>
          <a:stretch>
            <a:fillRect/>
          </a:stretch>
        </p:blipFill>
        <p:spPr>
          <a:xfrm>
            <a:off x="4648200" y="1256932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1919202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4778" b="4778"/>
          <a:stretch>
            <a:fillRect/>
          </a:stretch>
        </p:blipFill>
        <p:spPr>
          <a:xfrm>
            <a:off x="457200" y="1277753"/>
            <a:ext cx="4038600" cy="4718304"/>
          </a:xfrm>
        </p:spPr>
      </p:pic>
      <p:pic>
        <p:nvPicPr>
          <p:cNvPr id="6" name="Content Placeholder 5" descr="0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5" b="8625"/>
          <a:stretch>
            <a:fillRect/>
          </a:stretch>
        </p:blipFill>
        <p:spPr>
          <a:xfrm>
            <a:off x="4648200" y="1319395"/>
            <a:ext cx="4038600" cy="4718304"/>
          </a:xfrm>
        </p:spPr>
      </p:pic>
    </p:spTree>
    <p:extLst>
      <p:ext uri="{BB962C8B-B14F-4D97-AF65-F5344CB8AC3E}">
        <p14:creationId xmlns:p14="http://schemas.microsoft.com/office/powerpoint/2010/main" val="77363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err="1" smtClean="0"/>
              <a:t>Resumé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konstrukt</a:t>
            </a:r>
            <a:r>
              <a:rPr lang="en-US" dirty="0" smtClean="0"/>
              <a:t> </a:t>
            </a:r>
            <a:r>
              <a:rPr lang="en-US" dirty="0" err="1" smtClean="0"/>
              <a:t>sestávající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soukromé</a:t>
            </a:r>
            <a:r>
              <a:rPr lang="en-US" dirty="0" smtClean="0"/>
              <a:t>  </a:t>
            </a:r>
            <a:r>
              <a:rPr lang="en-US" dirty="0" err="1" smtClean="0"/>
              <a:t>veřejné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. </a:t>
            </a:r>
            <a:r>
              <a:rPr lang="en-US" dirty="0" err="1" smtClean="0"/>
              <a:t>Existuje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vícero</a:t>
            </a:r>
            <a:r>
              <a:rPr lang="en-US" dirty="0" smtClean="0"/>
              <a:t> </a:t>
            </a:r>
            <a:r>
              <a:rPr lang="en-US" dirty="0" err="1" smtClean="0"/>
              <a:t>mediálních</a:t>
            </a:r>
            <a:r>
              <a:rPr lang="en-US" dirty="0" smtClean="0"/>
              <a:t> </a:t>
            </a:r>
            <a:r>
              <a:rPr lang="en-US" dirty="0" err="1" smtClean="0"/>
              <a:t>platformách</a:t>
            </a:r>
            <a:r>
              <a:rPr lang="en-US" dirty="0" smtClean="0"/>
              <a:t> &gt;&gt; </a:t>
            </a:r>
            <a:r>
              <a:rPr lang="en-US" dirty="0" err="1" smtClean="0"/>
              <a:t>jde</a:t>
            </a:r>
            <a:r>
              <a:rPr lang="en-US" dirty="0" smtClean="0"/>
              <a:t>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 smtClean="0"/>
              <a:t>dál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jednotlivé</a:t>
            </a:r>
            <a:r>
              <a:rPr lang="en-US" dirty="0" smtClean="0"/>
              <a:t> filmy.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sice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konstruovné</a:t>
            </a:r>
            <a:r>
              <a:rPr lang="en-US" dirty="0" smtClean="0"/>
              <a:t> </a:t>
            </a:r>
            <a:r>
              <a:rPr lang="en-US" dirty="0" err="1" smtClean="0"/>
              <a:t>objekty</a:t>
            </a:r>
            <a:r>
              <a:rPr lang="en-US" dirty="0" smtClean="0"/>
              <a:t>, ale </a:t>
            </a:r>
            <a:r>
              <a:rPr lang="en-US" dirty="0" err="1" smtClean="0"/>
              <a:t>obsažené</a:t>
            </a:r>
            <a:r>
              <a:rPr lang="en-US" dirty="0" smtClean="0"/>
              <a:t> a </a:t>
            </a:r>
            <a:r>
              <a:rPr lang="en-US" dirty="0" err="1" smtClean="0"/>
              <a:t>komunikované</a:t>
            </a:r>
            <a:r>
              <a:rPr lang="en-US" dirty="0" smtClean="0"/>
              <a:t> </a:t>
            </a:r>
            <a:r>
              <a:rPr lang="en-US" dirty="0" err="1" smtClean="0"/>
              <a:t>významy</a:t>
            </a:r>
            <a:r>
              <a:rPr lang="en-US" dirty="0" smtClean="0"/>
              <a:t>, </a:t>
            </a:r>
            <a:r>
              <a:rPr lang="en-US" dirty="0" err="1" smtClean="0"/>
              <a:t>pocity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postoje</a:t>
            </a:r>
            <a:r>
              <a:rPr lang="en-US" dirty="0" smtClean="0"/>
              <a:t> </a:t>
            </a:r>
            <a:r>
              <a:rPr lang="en-US" dirty="0" err="1" smtClean="0"/>
              <a:t>plně</a:t>
            </a:r>
            <a:r>
              <a:rPr lang="en-US" dirty="0" smtClean="0"/>
              <a:t> </a:t>
            </a:r>
            <a:r>
              <a:rPr lang="en-US" dirty="0" err="1" smtClean="0"/>
              <a:t>neovládá</a:t>
            </a:r>
            <a:r>
              <a:rPr lang="en-US" dirty="0" smtClean="0"/>
              <a:t> </a:t>
            </a:r>
            <a:r>
              <a:rPr lang="en-US" dirty="0" err="1" smtClean="0"/>
              <a:t>ani</a:t>
            </a:r>
            <a:r>
              <a:rPr lang="en-US" dirty="0" smtClean="0"/>
              <a:t> studio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sama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klíčová</a:t>
            </a:r>
            <a:r>
              <a:rPr lang="en-US" dirty="0" smtClean="0"/>
              <a:t> role </a:t>
            </a:r>
            <a:r>
              <a:rPr lang="en-US" dirty="0" err="1" smtClean="0"/>
              <a:t>publika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vyjadřují</a:t>
            </a:r>
            <a:r>
              <a:rPr lang="en-US" dirty="0" smtClean="0"/>
              <a:t> a </a:t>
            </a:r>
            <a:r>
              <a:rPr lang="en-US" dirty="0" err="1" smtClean="0"/>
              <a:t>ztělesňují</a:t>
            </a:r>
            <a:r>
              <a:rPr lang="en-US" dirty="0" smtClean="0"/>
              <a:t> </a:t>
            </a:r>
            <a:r>
              <a:rPr lang="en-US" dirty="0" err="1" smtClean="0"/>
              <a:t>dobové</a:t>
            </a:r>
            <a:r>
              <a:rPr lang="en-US" dirty="0" smtClean="0"/>
              <a:t> </a:t>
            </a:r>
            <a:r>
              <a:rPr lang="en-US" dirty="0" err="1" smtClean="0"/>
              <a:t>koncepce</a:t>
            </a:r>
            <a:r>
              <a:rPr lang="en-US" dirty="0" smtClean="0"/>
              <a:t> individuality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vztahu</a:t>
            </a:r>
            <a:r>
              <a:rPr lang="en-US" dirty="0" smtClean="0"/>
              <a:t> k </a:t>
            </a:r>
            <a:r>
              <a:rPr lang="en-US" dirty="0" err="1" smtClean="0"/>
              <a:t>sociálním</a:t>
            </a:r>
            <a:r>
              <a:rPr lang="en-US" dirty="0" smtClean="0"/>
              <a:t> </a:t>
            </a:r>
            <a:r>
              <a:rPr lang="en-US" dirty="0" err="1" smtClean="0"/>
              <a:t>rolím</a:t>
            </a:r>
            <a:r>
              <a:rPr lang="en-US" dirty="0" smtClean="0"/>
              <a:t>, </a:t>
            </a:r>
            <a:r>
              <a:rPr lang="en-US" dirty="0" err="1" smtClean="0"/>
              <a:t>diskurzům</a:t>
            </a:r>
            <a:r>
              <a:rPr lang="en-US" dirty="0" smtClean="0"/>
              <a:t> a </a:t>
            </a:r>
            <a:r>
              <a:rPr lang="en-US" dirty="0" err="1" smtClean="0"/>
              <a:t>stereotypům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6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Prof. Richard Dyer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fakto</a:t>
            </a:r>
            <a:r>
              <a:rPr lang="en-US" dirty="0" smtClean="0"/>
              <a:t> </a:t>
            </a:r>
            <a:r>
              <a:rPr lang="en-US" dirty="0" err="1" smtClean="0"/>
              <a:t>zakladatel</a:t>
            </a:r>
            <a:r>
              <a:rPr lang="en-US" dirty="0" smtClean="0"/>
              <a:t> </a:t>
            </a:r>
            <a:r>
              <a:rPr lang="en-US" dirty="0" err="1" smtClean="0"/>
              <a:t>metodologie</a:t>
            </a:r>
            <a:r>
              <a:rPr lang="en-US" dirty="0" smtClean="0"/>
              <a:t> star studies</a:t>
            </a:r>
          </a:p>
          <a:p>
            <a:pPr lvl="1"/>
            <a:r>
              <a:rPr lang="en-US" i="1" dirty="0" smtClean="0"/>
              <a:t>Stars</a:t>
            </a:r>
            <a:r>
              <a:rPr lang="en-US" dirty="0" smtClean="0"/>
              <a:t> (1979, </a:t>
            </a:r>
            <a:r>
              <a:rPr lang="en-US" dirty="0" err="1" smtClean="0"/>
              <a:t>reedice</a:t>
            </a:r>
            <a:r>
              <a:rPr lang="en-US" dirty="0" smtClean="0"/>
              <a:t> 1998)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vlastní</a:t>
            </a:r>
            <a:r>
              <a:rPr lang="en-US" dirty="0" smtClean="0"/>
              <a:t> </a:t>
            </a:r>
            <a:r>
              <a:rPr lang="en-US" dirty="0" err="1" smtClean="0"/>
              <a:t>monografie</a:t>
            </a:r>
            <a:endParaRPr lang="en-US" dirty="0" smtClean="0"/>
          </a:p>
          <a:p>
            <a:pPr lvl="1"/>
            <a:r>
              <a:rPr lang="en-US" i="1" dirty="0" smtClean="0"/>
              <a:t>Heavenly bodies</a:t>
            </a:r>
            <a:r>
              <a:rPr lang="en-US" dirty="0" smtClean="0"/>
              <a:t> (1986)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praktická</a:t>
            </a:r>
            <a:r>
              <a:rPr lang="en-US" dirty="0" smtClean="0"/>
              <a:t> </a:t>
            </a:r>
            <a:r>
              <a:rPr lang="en-US" dirty="0" err="1" smtClean="0"/>
              <a:t>aplikace</a:t>
            </a:r>
            <a:r>
              <a:rPr lang="en-US" dirty="0" smtClean="0"/>
              <a:t> </a:t>
            </a:r>
            <a:r>
              <a:rPr lang="en-US" dirty="0" err="1" smtClean="0"/>
              <a:t>představené</a:t>
            </a:r>
            <a:r>
              <a:rPr lang="en-US" dirty="0" smtClean="0"/>
              <a:t> </a:t>
            </a:r>
            <a:r>
              <a:rPr lang="en-US" dirty="0" err="1" smtClean="0"/>
              <a:t>metody</a:t>
            </a:r>
            <a:endParaRPr lang="en-US" dirty="0" smtClean="0"/>
          </a:p>
          <a:p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výzkumu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Koncepce</a:t>
            </a:r>
            <a:r>
              <a:rPr lang="en-US" dirty="0" smtClean="0"/>
              <a:t> </a:t>
            </a:r>
            <a:r>
              <a:rPr lang="en-US" dirty="0" err="1" smtClean="0"/>
              <a:t>zábavy</a:t>
            </a:r>
            <a:r>
              <a:rPr lang="en-US" dirty="0" smtClean="0"/>
              <a:t> (</a:t>
            </a:r>
            <a:r>
              <a:rPr lang="en-US" i="1" dirty="0"/>
              <a:t>Only entertainment</a:t>
            </a:r>
            <a:r>
              <a:rPr lang="en-US" dirty="0" smtClean="0"/>
              <a:t>, 2002)</a:t>
            </a:r>
          </a:p>
          <a:p>
            <a:pPr lvl="1"/>
            <a:r>
              <a:rPr lang="en-US" dirty="0" smtClean="0"/>
              <a:t>Queer </a:t>
            </a:r>
            <a:r>
              <a:rPr lang="en-US" dirty="0" err="1" smtClean="0"/>
              <a:t>teorie</a:t>
            </a:r>
            <a:r>
              <a:rPr lang="en-US" dirty="0" smtClean="0"/>
              <a:t> ( </a:t>
            </a:r>
            <a:r>
              <a:rPr lang="en-US" i="1" dirty="0" smtClean="0"/>
              <a:t>The Culture of queers</a:t>
            </a:r>
            <a:r>
              <a:rPr lang="en-US" dirty="0" smtClean="0"/>
              <a:t>, 2001; </a:t>
            </a:r>
            <a:r>
              <a:rPr lang="en-US" i="1" dirty="0" smtClean="0"/>
              <a:t>Now you see it</a:t>
            </a:r>
            <a:r>
              <a:rPr lang="en-US" dirty="0" smtClean="0"/>
              <a:t>, 1990)  </a:t>
            </a:r>
          </a:p>
          <a:p>
            <a:pPr lvl="1"/>
            <a:r>
              <a:rPr lang="en-US" dirty="0" err="1" smtClean="0"/>
              <a:t>Problematika</a:t>
            </a:r>
            <a:r>
              <a:rPr lang="en-US" dirty="0" smtClean="0"/>
              <a:t> </a:t>
            </a:r>
            <a:r>
              <a:rPr lang="en-US" dirty="0" err="1" smtClean="0"/>
              <a:t>rasy</a:t>
            </a:r>
            <a:r>
              <a:rPr lang="en-US" dirty="0" smtClean="0"/>
              <a:t> </a:t>
            </a:r>
            <a:r>
              <a:rPr lang="en-US" i="1" dirty="0" smtClean="0"/>
              <a:t>(White</a:t>
            </a:r>
            <a:r>
              <a:rPr lang="en-US" dirty="0" smtClean="0"/>
              <a:t>, 1997)</a:t>
            </a:r>
          </a:p>
          <a:p>
            <a:pPr lvl="1"/>
            <a:r>
              <a:rPr lang="en-US" dirty="0" err="1" smtClean="0"/>
              <a:t>Pastiš</a:t>
            </a:r>
            <a:r>
              <a:rPr lang="en-US" dirty="0" smtClean="0"/>
              <a:t> (</a:t>
            </a:r>
            <a:r>
              <a:rPr lang="en-US" i="1" dirty="0" smtClean="0"/>
              <a:t>Pastiche</a:t>
            </a:r>
            <a:r>
              <a:rPr lang="en-US" dirty="0" smtClean="0"/>
              <a:t>, 2007)</a:t>
            </a:r>
          </a:p>
          <a:p>
            <a:pPr lvl="1"/>
            <a:r>
              <a:rPr lang="en-US" dirty="0" err="1" smtClean="0"/>
              <a:t>Hudba</a:t>
            </a:r>
            <a:r>
              <a:rPr lang="en-US" dirty="0" smtClean="0"/>
              <a:t> a </a:t>
            </a:r>
            <a:r>
              <a:rPr lang="en-US" dirty="0" err="1" smtClean="0"/>
              <a:t>písně</a:t>
            </a:r>
            <a:r>
              <a:rPr lang="en-US" dirty="0" smtClean="0"/>
              <a:t> v </a:t>
            </a:r>
            <a:r>
              <a:rPr lang="en-US" dirty="0" err="1" smtClean="0"/>
              <a:t>kinematografii</a:t>
            </a:r>
            <a:r>
              <a:rPr lang="en-US" dirty="0" smtClean="0"/>
              <a:t> (</a:t>
            </a:r>
            <a:r>
              <a:rPr lang="en-US" i="1" dirty="0" smtClean="0"/>
              <a:t>Nino Rota</a:t>
            </a:r>
            <a:r>
              <a:rPr lang="en-US" dirty="0" smtClean="0"/>
              <a:t>, 2010</a:t>
            </a:r>
            <a:r>
              <a:rPr lang="en-US" i="1" dirty="0" smtClean="0"/>
              <a:t>; In the space of a song</a:t>
            </a:r>
            <a:r>
              <a:rPr lang="en-US" dirty="0" smtClean="0"/>
              <a:t>, 2011) </a:t>
            </a:r>
          </a:p>
          <a:p>
            <a:pPr lvl="1"/>
            <a:r>
              <a:rPr lang="en-US" dirty="0" err="1" smtClean="0"/>
              <a:t>Masoví</a:t>
            </a:r>
            <a:r>
              <a:rPr lang="en-US" dirty="0" smtClean="0"/>
              <a:t> </a:t>
            </a:r>
            <a:r>
              <a:rPr lang="en-US" dirty="0" err="1" smtClean="0"/>
              <a:t>vrazi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(</a:t>
            </a:r>
            <a:r>
              <a:rPr lang="en-US" i="1" dirty="0" smtClean="0"/>
              <a:t>Lethal repetition</a:t>
            </a:r>
            <a:r>
              <a:rPr lang="en-US" dirty="0" smtClean="0"/>
              <a:t>, 2015)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1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 </a:t>
            </a:r>
            <a:r>
              <a:rPr lang="en-US" sz="3200" dirty="0" err="1" smtClean="0"/>
              <a:t>marxismu</a:t>
            </a:r>
            <a:r>
              <a:rPr lang="en-US" sz="3200" dirty="0" smtClean="0"/>
              <a:t>, </a:t>
            </a:r>
            <a:r>
              <a:rPr lang="en-US" sz="3200" dirty="0" err="1" smtClean="0"/>
              <a:t>zábavě</a:t>
            </a:r>
            <a:r>
              <a:rPr lang="en-US" sz="3200" dirty="0" smtClean="0"/>
              <a:t>, </a:t>
            </a:r>
            <a:r>
              <a:rPr lang="en-US" sz="3200" dirty="0" err="1" smtClean="0"/>
              <a:t>tělech</a:t>
            </a:r>
            <a:r>
              <a:rPr lang="en-US" sz="3200" dirty="0" smtClean="0"/>
              <a:t> a </a:t>
            </a:r>
            <a:r>
              <a:rPr lang="en-US" sz="3200" dirty="0" err="1" smtClean="0"/>
              <a:t>stereotypech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Lidé</a:t>
            </a:r>
            <a:r>
              <a:rPr lang="en-US" dirty="0" smtClean="0"/>
              <a:t> </a:t>
            </a:r>
            <a:r>
              <a:rPr lang="en-US" dirty="0" err="1" smtClean="0"/>
              <a:t>prožívají</a:t>
            </a:r>
            <a:r>
              <a:rPr lang="en-US" dirty="0" smtClean="0"/>
              <a:t> </a:t>
            </a:r>
            <a:r>
              <a:rPr lang="en-US" dirty="0" err="1" smtClean="0"/>
              <a:t>své</a:t>
            </a:r>
            <a:r>
              <a:rPr lang="en-US" dirty="0" smtClean="0"/>
              <a:t> </a:t>
            </a:r>
            <a:r>
              <a:rPr lang="en-US" dirty="0" err="1" smtClean="0"/>
              <a:t>životní</a:t>
            </a:r>
            <a:r>
              <a:rPr lang="en-US" dirty="0" smtClean="0"/>
              <a:t> </a:t>
            </a:r>
            <a:r>
              <a:rPr lang="en-US" dirty="0" err="1" smtClean="0"/>
              <a:t>příběhy</a:t>
            </a:r>
            <a:r>
              <a:rPr lang="en-US" dirty="0" smtClean="0"/>
              <a:t>, ale ne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podmínek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sami</a:t>
            </a:r>
            <a:r>
              <a:rPr lang="en-US" dirty="0" smtClean="0"/>
              <a:t> </a:t>
            </a:r>
            <a:r>
              <a:rPr lang="en-US" dirty="0" err="1" smtClean="0"/>
              <a:t>zvolí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Zábava</a:t>
            </a:r>
            <a:r>
              <a:rPr lang="en-US" dirty="0" smtClean="0"/>
              <a:t> </a:t>
            </a:r>
            <a:r>
              <a:rPr lang="en-US" dirty="0" err="1" smtClean="0"/>
              <a:t>nám</a:t>
            </a:r>
            <a:r>
              <a:rPr lang="en-US" dirty="0" smtClean="0"/>
              <a:t> </a:t>
            </a:r>
            <a:r>
              <a:rPr lang="en-US" dirty="0" err="1" smtClean="0"/>
              <a:t>nabízí</a:t>
            </a:r>
            <a:r>
              <a:rPr lang="en-US" dirty="0" smtClean="0"/>
              <a:t> </a:t>
            </a:r>
            <a:r>
              <a:rPr lang="en-US" dirty="0" err="1" smtClean="0"/>
              <a:t>vizi</a:t>
            </a:r>
            <a:r>
              <a:rPr lang="en-US" dirty="0" smtClean="0"/>
              <a:t> </a:t>
            </a:r>
            <a:r>
              <a:rPr lang="en-US" dirty="0" err="1" smtClean="0"/>
              <a:t>něčeho</a:t>
            </a:r>
            <a:r>
              <a:rPr lang="en-US" dirty="0" smtClean="0"/>
              <a:t> </a:t>
            </a:r>
            <a:r>
              <a:rPr lang="en-US" dirty="0" err="1" smtClean="0"/>
              <a:t>lepšího</a:t>
            </a:r>
            <a:r>
              <a:rPr lang="en-US" dirty="0" smtClean="0"/>
              <a:t>, </a:t>
            </a:r>
            <a:r>
              <a:rPr lang="en-US" dirty="0" err="1" smtClean="0"/>
              <a:t>kam</a:t>
            </a:r>
            <a:r>
              <a:rPr lang="en-US" dirty="0" smtClean="0"/>
              <a:t> </a:t>
            </a:r>
            <a:r>
              <a:rPr lang="en-US" dirty="0" err="1" smtClean="0"/>
              <a:t>můžeme</a:t>
            </a:r>
            <a:r>
              <a:rPr lang="en-US" dirty="0" smtClean="0"/>
              <a:t> </a:t>
            </a:r>
            <a:r>
              <a:rPr lang="en-US" dirty="0" err="1" smtClean="0"/>
              <a:t>uniknout</a:t>
            </a:r>
            <a:r>
              <a:rPr lang="en-US" dirty="0" smtClean="0"/>
              <a:t> </a:t>
            </a:r>
            <a:r>
              <a:rPr lang="mr-IN" dirty="0" smtClean="0"/>
              <a:t>…</a:t>
            </a:r>
            <a:r>
              <a:rPr lang="cs-CZ" dirty="0" smtClean="0"/>
              <a:t> ten pocit, že věci mohou být lepšími; že něco dokonalejšího než co právě je, může existovat v představách a může být realizováno.“</a:t>
            </a:r>
          </a:p>
          <a:p>
            <a:r>
              <a:rPr lang="cs-CZ" dirty="0" smtClean="0"/>
              <a:t>„Funkcí stereotypů je zviditelnit neviditelné, aby nás tyto kulturní a společenské předpoklady nezaskočily nepřipravené.“</a:t>
            </a:r>
          </a:p>
          <a:p>
            <a:r>
              <a:rPr lang="cs-CZ" dirty="0" smtClean="0"/>
              <a:t>„Společnost organizuje lidské tělo </a:t>
            </a:r>
            <a:r>
              <a:rPr lang="mr-IN" dirty="0" smtClean="0"/>
              <a:t>–</a:t>
            </a:r>
            <a:r>
              <a:rPr lang="cs-CZ" dirty="0" smtClean="0"/>
              <a:t> jak prožíváme svá těla a co jim a s nimi děláme.“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6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podle</a:t>
            </a:r>
            <a:r>
              <a:rPr lang="en-US" dirty="0" smtClean="0"/>
              <a:t> </a:t>
            </a:r>
            <a:r>
              <a:rPr lang="en-US" dirty="0" err="1" smtClean="0"/>
              <a:t>Richarda</a:t>
            </a:r>
            <a:r>
              <a:rPr lang="en-US" dirty="0" smtClean="0"/>
              <a:t> </a:t>
            </a:r>
            <a:r>
              <a:rPr lang="en-US" dirty="0" err="1" smtClean="0"/>
              <a:t>Dyera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200" dirty="0" err="1" smtClean="0"/>
              <a:t>Hvězda</a:t>
            </a:r>
            <a:r>
              <a:rPr lang="en-US" sz="3200" dirty="0" smtClean="0"/>
              <a:t> </a:t>
            </a:r>
            <a:r>
              <a:rPr lang="en-US" sz="3200" dirty="0" err="1" smtClean="0"/>
              <a:t>jako</a:t>
            </a:r>
            <a:r>
              <a:rPr lang="en-US" sz="3200" dirty="0" smtClean="0"/>
              <a:t> </a:t>
            </a:r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6600"/>
                </a:solidFill>
              </a:rPr>
              <a:t>hvězdný</a:t>
            </a:r>
            <a:r>
              <a:rPr lang="en-US" sz="3200" b="1" dirty="0" smtClean="0">
                <a:solidFill>
                  <a:srgbClr val="FF6600"/>
                </a:solidFill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</a:rPr>
              <a:t>obraz</a:t>
            </a:r>
            <a:endParaRPr lang="en-US" sz="3200" b="1" dirty="0" smtClean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rgbClr val="FF6600"/>
              </a:solidFill>
            </a:endParaRPr>
          </a:p>
          <a:p>
            <a:pPr algn="ctr"/>
            <a:r>
              <a:rPr lang="en-US" sz="3200" dirty="0" err="1" smtClean="0"/>
              <a:t>Hvězdný</a:t>
            </a:r>
            <a:r>
              <a:rPr lang="en-US" sz="3200" dirty="0" smtClean="0"/>
              <a:t> </a:t>
            </a:r>
            <a:r>
              <a:rPr lang="en-US" sz="3200" dirty="0" err="1" smtClean="0"/>
              <a:t>obraz</a:t>
            </a:r>
            <a:r>
              <a:rPr lang="en-US" sz="3200" dirty="0" smtClean="0"/>
              <a:t> </a:t>
            </a:r>
            <a:r>
              <a:rPr lang="en-US" sz="3200" dirty="0" err="1" smtClean="0"/>
              <a:t>jako</a:t>
            </a:r>
            <a:r>
              <a:rPr lang="en-US" sz="3200" dirty="0" smtClean="0"/>
              <a:t> </a:t>
            </a:r>
            <a:endParaRPr lang="en-US" sz="3200" dirty="0"/>
          </a:p>
          <a:p>
            <a:pPr marL="0" indent="0" algn="ctr">
              <a:buNone/>
            </a:pPr>
            <a:r>
              <a:rPr lang="en-US" sz="3200" b="1" dirty="0" err="1" smtClean="0">
                <a:solidFill>
                  <a:srgbClr val="FF6600"/>
                </a:solidFill>
              </a:rPr>
              <a:t>strukturovaná</a:t>
            </a:r>
            <a:r>
              <a:rPr lang="en-US" sz="3200" b="1" dirty="0" smtClean="0">
                <a:solidFill>
                  <a:srgbClr val="FF6600"/>
                </a:solidFill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</a:rPr>
              <a:t>polysémie</a:t>
            </a:r>
            <a:endParaRPr lang="en-US" sz="3200" b="1" dirty="0" smtClean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sz="3200" b="1" dirty="0" smtClean="0">
              <a:solidFill>
                <a:srgbClr val="FF6600"/>
              </a:solidFill>
            </a:endParaRPr>
          </a:p>
          <a:p>
            <a:pPr marL="342900" indent="-342900" algn="ctr">
              <a:buFont typeface="Arial"/>
              <a:buChar char="•"/>
            </a:pPr>
            <a:r>
              <a:rPr lang="en-US" sz="2600" dirty="0" err="1"/>
              <a:t>Hvězdný</a:t>
            </a:r>
            <a:r>
              <a:rPr lang="en-US" sz="2600" dirty="0"/>
              <a:t> </a:t>
            </a:r>
            <a:r>
              <a:rPr lang="en-US" sz="2600" dirty="0" err="1"/>
              <a:t>obraz</a:t>
            </a:r>
            <a:r>
              <a:rPr lang="en-US" sz="2600" dirty="0"/>
              <a:t> </a:t>
            </a:r>
            <a:r>
              <a:rPr lang="en-US" sz="2600" dirty="0" err="1"/>
              <a:t>díky</a:t>
            </a:r>
            <a:r>
              <a:rPr lang="en-US" sz="2600" dirty="0"/>
              <a:t> </a:t>
            </a:r>
            <a:r>
              <a:rPr lang="en-US" sz="2600" dirty="0" err="1"/>
              <a:t>strukturované</a:t>
            </a:r>
            <a:r>
              <a:rPr lang="en-US" sz="2600" dirty="0"/>
              <a:t> </a:t>
            </a:r>
            <a:r>
              <a:rPr lang="en-US" sz="2600" dirty="0" err="1"/>
              <a:t>polysémii</a:t>
            </a:r>
            <a:r>
              <a:rPr lang="en-US" sz="2600" dirty="0"/>
              <a:t> </a:t>
            </a:r>
            <a:r>
              <a:rPr lang="en-US" sz="2600" dirty="0" err="1"/>
              <a:t>vyjadřuje</a:t>
            </a:r>
            <a:r>
              <a:rPr lang="en-US" sz="2600" dirty="0"/>
              <a:t> </a:t>
            </a:r>
            <a:r>
              <a:rPr lang="en-US" sz="2600" dirty="0" err="1"/>
              <a:t>různé</a:t>
            </a:r>
            <a:r>
              <a:rPr lang="en-US" sz="2600" dirty="0"/>
              <a:t> </a:t>
            </a:r>
            <a:r>
              <a:rPr lang="en-US" sz="2600" dirty="0" err="1" smtClean="0"/>
              <a:t>dobové</a:t>
            </a:r>
            <a:r>
              <a:rPr lang="en-US" sz="2600" dirty="0" smtClean="0"/>
              <a:t> </a:t>
            </a:r>
            <a:r>
              <a:rPr lang="en-US" sz="2600" dirty="0" err="1"/>
              <a:t>ideologické</a:t>
            </a:r>
            <a:r>
              <a:rPr lang="en-US" sz="2600" dirty="0"/>
              <a:t> </a:t>
            </a:r>
            <a:r>
              <a:rPr lang="en-US" sz="2600" dirty="0" err="1"/>
              <a:t>kontradikce</a:t>
            </a:r>
            <a:r>
              <a:rPr lang="en-US" sz="2600" dirty="0"/>
              <a:t>, </a:t>
            </a:r>
            <a:r>
              <a:rPr lang="en-US" sz="2600" dirty="0" err="1"/>
              <a:t>které</a:t>
            </a:r>
            <a:r>
              <a:rPr lang="en-US" sz="2600" dirty="0"/>
              <a:t> </a:t>
            </a:r>
            <a:r>
              <a:rPr lang="en-US" sz="2600" dirty="0" err="1"/>
              <a:t>jsou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této</a:t>
            </a:r>
            <a:r>
              <a:rPr lang="en-US" sz="2600" dirty="0"/>
              <a:t> </a:t>
            </a:r>
            <a:r>
              <a:rPr lang="en-US" sz="2600" dirty="0" err="1"/>
              <a:t>symbolické</a:t>
            </a:r>
            <a:r>
              <a:rPr lang="en-US" sz="2600" dirty="0"/>
              <a:t> </a:t>
            </a:r>
            <a:r>
              <a:rPr lang="en-US" sz="2600" dirty="0" smtClean="0"/>
              <a:t> </a:t>
            </a:r>
            <a:r>
              <a:rPr lang="en-US" sz="2600" dirty="0" err="1"/>
              <a:t>rovině</a:t>
            </a:r>
            <a:r>
              <a:rPr lang="en-US" sz="2600" dirty="0"/>
              <a:t> </a:t>
            </a:r>
            <a:r>
              <a:rPr lang="en-US" sz="2600" dirty="0" err="1"/>
              <a:t>maskovány</a:t>
            </a:r>
            <a:r>
              <a:rPr lang="en-US" sz="2600" dirty="0"/>
              <a:t> </a:t>
            </a:r>
            <a:r>
              <a:rPr lang="en-US" sz="2600" dirty="0" err="1"/>
              <a:t>nebo</a:t>
            </a:r>
            <a:r>
              <a:rPr lang="en-US" sz="2600" dirty="0"/>
              <a:t> </a:t>
            </a:r>
            <a:r>
              <a:rPr lang="en-US" sz="2600" dirty="0" err="1"/>
              <a:t>naopak</a:t>
            </a:r>
            <a:r>
              <a:rPr lang="en-US" sz="2600" dirty="0"/>
              <a:t> </a:t>
            </a:r>
            <a:r>
              <a:rPr lang="en-US" sz="2600" dirty="0" err="1"/>
              <a:t>odhalovány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87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851073"/>
            <a:ext cx="7848600" cy="1927225"/>
          </a:xfrm>
        </p:spPr>
        <p:txBody>
          <a:bodyPr/>
          <a:lstStyle/>
          <a:p>
            <a:pPr algn="ctr"/>
            <a:r>
              <a:rPr lang="en-US" sz="3600" cap="none" dirty="0" err="1" smtClean="0">
                <a:cs typeface="Times"/>
              </a:rPr>
              <a:t>Představují</a:t>
            </a:r>
            <a:r>
              <a:rPr lang="en-US" sz="3600" cap="none" dirty="0" smtClean="0">
                <a:cs typeface="Times"/>
              </a:rPr>
              <a:t> filmy </a:t>
            </a:r>
            <a:r>
              <a:rPr lang="en-US" sz="3600" cap="none" dirty="0" err="1" smtClean="0">
                <a:cs typeface="Times"/>
              </a:rPr>
              <a:t>jako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takové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jediný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vhodný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materiál</a:t>
            </a:r>
            <a:r>
              <a:rPr lang="en-US" sz="3600" cap="none" dirty="0" smtClean="0">
                <a:cs typeface="Times"/>
              </a:rPr>
              <a:t> pro </a:t>
            </a:r>
            <a:r>
              <a:rPr lang="en-US" sz="3600" cap="none" dirty="0" err="1" smtClean="0">
                <a:cs typeface="Times"/>
              </a:rPr>
              <a:t>výzkum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hvězdných</a:t>
            </a:r>
            <a:r>
              <a:rPr lang="en-US" sz="3600" cap="none" dirty="0" smtClean="0">
                <a:cs typeface="Times"/>
              </a:rPr>
              <a:t> </a:t>
            </a:r>
            <a:r>
              <a:rPr lang="en-US" sz="3600" cap="none" dirty="0" err="1" smtClean="0">
                <a:cs typeface="Times"/>
              </a:rPr>
              <a:t>obrazů</a:t>
            </a:r>
            <a:r>
              <a:rPr lang="en-US" sz="3600" cap="none" dirty="0" smtClean="0">
                <a:cs typeface="Times"/>
              </a:rPr>
              <a:t>?</a:t>
            </a:r>
            <a:endParaRPr lang="en-US" sz="3600" cap="none" dirty="0">
              <a:cs typeface="Times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16347" y="3505200"/>
            <a:ext cx="8493458" cy="2949388"/>
          </a:xfrm>
        </p:spPr>
        <p:txBody>
          <a:bodyPr>
            <a:normAutofit/>
          </a:bodyPr>
          <a:lstStyle/>
          <a:p>
            <a:r>
              <a:rPr lang="en-US" dirty="0" err="1" smtClean="0"/>
              <a:t>Nikoliv</a:t>
            </a:r>
            <a:r>
              <a:rPr lang="en-US" dirty="0"/>
              <a:t>.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materiálů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je </a:t>
            </a:r>
            <a:r>
              <a:rPr lang="en-US" dirty="0" err="1"/>
              <a:t>zapotřebí</a:t>
            </a:r>
            <a:r>
              <a:rPr lang="en-US" dirty="0"/>
              <a:t> do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obrazů</a:t>
            </a:r>
            <a:r>
              <a:rPr lang="en-US" dirty="0" smtClean="0"/>
              <a:t> </a:t>
            </a:r>
            <a:r>
              <a:rPr lang="en-US" dirty="0" err="1"/>
              <a:t>zahrnout</a:t>
            </a:r>
            <a:r>
              <a:rPr lang="en-US" dirty="0"/>
              <a:t>,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následující</a:t>
            </a:r>
            <a:r>
              <a:rPr lang="en-US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 smtClean="0">
                <a:solidFill>
                  <a:srgbClr val="FF6600"/>
                </a:solidFill>
              </a:rPr>
              <a:t>Propagační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materiály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dirty="0"/>
              <a:t>(</a:t>
            </a:r>
            <a:r>
              <a:rPr lang="en-US" dirty="0" err="1"/>
              <a:t>plakáty</a:t>
            </a:r>
            <a:r>
              <a:rPr lang="en-US" dirty="0"/>
              <a:t>, making of</a:t>
            </a:r>
            <a:r>
              <a:rPr lang="en-US" dirty="0" smtClean="0"/>
              <a:t>, </a:t>
            </a:r>
            <a:r>
              <a:rPr lang="en-US" dirty="0" err="1" smtClean="0"/>
              <a:t>trailery,rozhovory</a:t>
            </a:r>
            <a:r>
              <a:rPr lang="en-US" dirty="0"/>
              <a:t>, </a:t>
            </a:r>
            <a:r>
              <a:rPr lang="en-US" dirty="0" err="1" smtClean="0"/>
              <a:t>festivaly</a:t>
            </a:r>
            <a:r>
              <a:rPr lang="en-US" dirty="0" smtClean="0"/>
              <a:t>, </a:t>
            </a:r>
            <a:r>
              <a:rPr lang="en-US" dirty="0" err="1" smtClean="0"/>
              <a:t>sociální</a:t>
            </a:r>
            <a:r>
              <a:rPr lang="en-US" dirty="0" smtClean="0"/>
              <a:t> </a:t>
            </a:r>
            <a:r>
              <a:rPr lang="en-US" dirty="0" err="1" smtClean="0"/>
              <a:t>média</a:t>
            </a:r>
            <a:r>
              <a:rPr lang="en-US" dirty="0" smtClean="0"/>
              <a:t>)</a:t>
            </a:r>
            <a:r>
              <a:rPr lang="en-US" dirty="0"/>
              <a:t>;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P</a:t>
            </a:r>
            <a:r>
              <a:rPr lang="en-US" b="1" dirty="0" err="1" smtClean="0">
                <a:solidFill>
                  <a:srgbClr val="FF6600"/>
                </a:solidFill>
              </a:rPr>
              <a:t>ublicita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neautorizované</a:t>
            </a:r>
            <a:r>
              <a:rPr lang="en-US" dirty="0"/>
              <a:t> </a:t>
            </a:r>
            <a:r>
              <a:rPr lang="en-US" dirty="0" err="1"/>
              <a:t>články</a:t>
            </a:r>
            <a:r>
              <a:rPr lang="en-US" dirty="0"/>
              <a:t>, </a:t>
            </a:r>
            <a:r>
              <a:rPr lang="en-US" dirty="0" err="1" smtClean="0"/>
              <a:t>skandály</a:t>
            </a:r>
            <a:r>
              <a:rPr lang="en-US" dirty="0" smtClean="0"/>
              <a:t>, </a:t>
            </a:r>
            <a:r>
              <a:rPr lang="en-US" dirty="0" err="1" smtClean="0"/>
              <a:t>diskuze</a:t>
            </a:r>
            <a:r>
              <a:rPr lang="en-US" dirty="0" smtClean="0"/>
              <a:t>)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FF6600"/>
                </a:solidFill>
              </a:rPr>
              <a:t>K</a:t>
            </a:r>
            <a:r>
              <a:rPr lang="en-US" b="1" dirty="0" err="1" smtClean="0">
                <a:solidFill>
                  <a:srgbClr val="FF6600"/>
                </a:solidFill>
              </a:rPr>
              <a:t>ritiky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>
                <a:solidFill>
                  <a:srgbClr val="FF6600"/>
                </a:solidFill>
              </a:rPr>
              <a:t>a </a:t>
            </a:r>
            <a:r>
              <a:rPr lang="en-US" b="1" dirty="0" err="1">
                <a:solidFill>
                  <a:srgbClr val="FF6600"/>
                </a:solidFill>
              </a:rPr>
              <a:t>komentáře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dirty="0"/>
              <a:t>k </a:t>
            </a:r>
            <a:r>
              <a:rPr lang="en-US" dirty="0" err="1"/>
              <a:t>jednotlivým</a:t>
            </a:r>
            <a:r>
              <a:rPr lang="en-US" dirty="0"/>
              <a:t> </a:t>
            </a:r>
            <a:r>
              <a:rPr lang="en-US" dirty="0" err="1"/>
              <a:t>filmům</a:t>
            </a:r>
            <a:r>
              <a:rPr lang="en-US" dirty="0"/>
              <a:t> (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memoárů</a:t>
            </a:r>
            <a:r>
              <a:rPr lang="en-US" dirty="0"/>
              <a:t>, </a:t>
            </a:r>
            <a:r>
              <a:rPr lang="en-US" dirty="0" err="1"/>
              <a:t>pamětí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/>
              <a:t>biografií</a:t>
            </a:r>
            <a:r>
              <a:rPr lang="en-US" dirty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64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Samotné</a:t>
            </a:r>
            <a:r>
              <a:rPr lang="en-US" dirty="0" smtClean="0"/>
              <a:t> </a:t>
            </a:r>
            <a:r>
              <a:rPr lang="en-US" dirty="0"/>
              <a:t>filmy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Dyera</a:t>
            </a:r>
            <a:r>
              <a:rPr lang="en-US" dirty="0"/>
              <a:t> </a:t>
            </a:r>
            <a:r>
              <a:rPr lang="en-US" dirty="0" err="1"/>
              <a:t>hlavním</a:t>
            </a:r>
            <a:r>
              <a:rPr lang="en-US" dirty="0"/>
              <a:t> </a:t>
            </a:r>
            <a:r>
              <a:rPr lang="en-US" dirty="0" err="1"/>
              <a:t>klíčem</a:t>
            </a:r>
            <a:r>
              <a:rPr lang="en-US" dirty="0"/>
              <a:t> k </a:t>
            </a:r>
            <a:r>
              <a:rPr lang="en-US" dirty="0" err="1"/>
              <a:t>pochopení</a:t>
            </a:r>
            <a:r>
              <a:rPr lang="en-US" dirty="0"/>
              <a:t> </a:t>
            </a:r>
            <a:r>
              <a:rPr lang="en-US" dirty="0" err="1" smtClean="0"/>
              <a:t>úlohy</a:t>
            </a:r>
            <a:r>
              <a:rPr lang="en-US" dirty="0" smtClean="0"/>
              <a:t> </a:t>
            </a:r>
            <a:r>
              <a:rPr lang="en-US" dirty="0" err="1"/>
              <a:t>hvězd</a:t>
            </a:r>
            <a:r>
              <a:rPr lang="en-US" dirty="0"/>
              <a:t> v </a:t>
            </a:r>
            <a:r>
              <a:rPr lang="en-US" dirty="0" err="1"/>
              <a:t>celé</a:t>
            </a:r>
            <a:r>
              <a:rPr lang="en-US" dirty="0"/>
              <a:t> </a:t>
            </a:r>
            <a:r>
              <a:rPr lang="en-US" dirty="0" err="1"/>
              <a:t>kinematografické</a:t>
            </a:r>
            <a:r>
              <a:rPr lang="en-US" dirty="0"/>
              <a:t> </a:t>
            </a:r>
            <a:r>
              <a:rPr lang="en-US" dirty="0" err="1"/>
              <a:t>instituci</a:t>
            </a:r>
            <a:r>
              <a:rPr lang="en-US" dirty="0"/>
              <a:t> a to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bázi</a:t>
            </a:r>
            <a:r>
              <a:rPr lang="en-US" dirty="0" smtClean="0"/>
              <a:t> </a:t>
            </a:r>
            <a:r>
              <a:rPr lang="en-US" dirty="0" err="1" smtClean="0"/>
              <a:t>hereckého</a:t>
            </a:r>
            <a:r>
              <a:rPr lang="en-US" dirty="0" smtClean="0"/>
              <a:t> </a:t>
            </a:r>
            <a:r>
              <a:rPr lang="en-US" dirty="0" err="1"/>
              <a:t>výkonu</a:t>
            </a:r>
            <a:r>
              <a:rPr lang="en-US" dirty="0"/>
              <a:t> (performance),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recepce</a:t>
            </a:r>
            <a:r>
              <a:rPr lang="en-US" dirty="0"/>
              <a:t> (</a:t>
            </a:r>
            <a:r>
              <a:rPr lang="en-US" dirty="0" err="1"/>
              <a:t>kritická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laická</a:t>
            </a:r>
            <a:r>
              <a:rPr lang="en-US" dirty="0"/>
              <a:t>) se </a:t>
            </a:r>
            <a:r>
              <a:rPr lang="en-US" dirty="0" err="1" smtClean="0"/>
              <a:t>liší</a:t>
            </a:r>
            <a:r>
              <a:rPr lang="en-US" dirty="0" smtClean="0"/>
              <a:t> </a:t>
            </a:r>
            <a:r>
              <a:rPr lang="en-US" dirty="0"/>
              <a:t>od </a:t>
            </a:r>
            <a:r>
              <a:rPr lang="en-US" dirty="0" err="1"/>
              <a:t>vnímání</a:t>
            </a:r>
            <a:r>
              <a:rPr lang="en-US" dirty="0"/>
              <a:t> </a:t>
            </a:r>
            <a:r>
              <a:rPr lang="en-US" dirty="0" err="1"/>
              <a:t>hereckých</a:t>
            </a:r>
            <a:r>
              <a:rPr lang="en-US" dirty="0"/>
              <a:t> </a:t>
            </a:r>
            <a:r>
              <a:rPr lang="en-US" dirty="0" err="1"/>
              <a:t>výkonů</a:t>
            </a:r>
            <a:r>
              <a:rPr lang="en-US" dirty="0"/>
              <a:t> </a:t>
            </a:r>
            <a:r>
              <a:rPr lang="en-US" dirty="0" err="1"/>
              <a:t>bez</a:t>
            </a:r>
            <a:r>
              <a:rPr lang="en-US" dirty="0"/>
              <a:t> </a:t>
            </a:r>
            <a:r>
              <a:rPr lang="en-US" dirty="0" err="1"/>
              <a:t>hvězdné</a:t>
            </a:r>
            <a:r>
              <a:rPr lang="en-US" dirty="0"/>
              <a:t> </a:t>
            </a:r>
            <a:r>
              <a:rPr lang="en-US" dirty="0" err="1"/>
              <a:t>aury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mr-IN" dirty="0" smtClean="0">
                <a:hlinkClick r:id="rId2"/>
              </a:rPr>
              <a:t>https://vimeo.com/145394630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5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Proč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významným</a:t>
            </a:r>
            <a:r>
              <a:rPr lang="en-US" dirty="0" smtClean="0"/>
              <a:t> </a:t>
            </a:r>
            <a:r>
              <a:rPr lang="en-US" dirty="0" err="1" smtClean="0"/>
              <a:t>činitelem</a:t>
            </a:r>
            <a:r>
              <a:rPr lang="en-US" dirty="0" smtClean="0"/>
              <a:t> </a:t>
            </a:r>
            <a:r>
              <a:rPr lang="en-US" dirty="0" err="1" smtClean="0"/>
              <a:t>filmové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širší</a:t>
            </a:r>
            <a:r>
              <a:rPr lang="en-US" dirty="0" smtClean="0"/>
              <a:t> </a:t>
            </a:r>
            <a:r>
              <a:rPr lang="en-US" dirty="0" err="1" smtClean="0"/>
              <a:t>kulturní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Jejich</a:t>
            </a:r>
            <a:r>
              <a:rPr lang="en-US" dirty="0" smtClean="0"/>
              <a:t> </a:t>
            </a:r>
            <a:r>
              <a:rPr lang="en-US" dirty="0" err="1" smtClean="0"/>
              <a:t>přítomnost</a:t>
            </a:r>
            <a:r>
              <a:rPr lang="en-US" dirty="0" smtClean="0"/>
              <a:t> v </a:t>
            </a:r>
            <a:r>
              <a:rPr lang="en-US" dirty="0" err="1" smtClean="0"/>
              <a:t>konkrétním</a:t>
            </a:r>
            <a:r>
              <a:rPr lang="en-US" dirty="0" smtClean="0"/>
              <a:t> </a:t>
            </a:r>
            <a:r>
              <a:rPr lang="en-US" dirty="0" err="1" smtClean="0"/>
              <a:t>filmovém</a:t>
            </a:r>
            <a:r>
              <a:rPr lang="en-US" dirty="0" smtClean="0"/>
              <a:t> </a:t>
            </a:r>
            <a:r>
              <a:rPr lang="en-US" dirty="0" err="1" smtClean="0"/>
              <a:t>díle</a:t>
            </a:r>
            <a:r>
              <a:rPr lang="en-US" dirty="0" smtClean="0"/>
              <a:t> </a:t>
            </a:r>
            <a:r>
              <a:rPr lang="en-US" dirty="0" err="1" smtClean="0"/>
              <a:t>ovlivňuje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žánrové</a:t>
            </a:r>
            <a:r>
              <a:rPr lang="en-US" dirty="0" smtClean="0"/>
              <a:t> </a:t>
            </a:r>
            <a:r>
              <a:rPr lang="en-US" dirty="0" err="1" smtClean="0"/>
              <a:t>zařazení</a:t>
            </a:r>
            <a:r>
              <a:rPr lang="en-US" dirty="0" smtClean="0"/>
              <a:t>, </a:t>
            </a:r>
            <a:r>
              <a:rPr lang="en-US" dirty="0" err="1" smtClean="0"/>
              <a:t>styl</a:t>
            </a:r>
            <a:r>
              <a:rPr lang="en-US" dirty="0" smtClean="0"/>
              <a:t>, </a:t>
            </a:r>
            <a:r>
              <a:rPr lang="en-US" dirty="0" err="1" smtClean="0"/>
              <a:t>produkci</a:t>
            </a:r>
            <a:r>
              <a:rPr lang="en-US" dirty="0" smtClean="0"/>
              <a:t>, marketing, </a:t>
            </a:r>
            <a:r>
              <a:rPr lang="en-US" dirty="0" err="1" smtClean="0"/>
              <a:t>popularitu</a:t>
            </a:r>
            <a:r>
              <a:rPr lang="en-US" dirty="0" smtClean="0"/>
              <a:t> a </a:t>
            </a:r>
            <a:r>
              <a:rPr lang="en-US" dirty="0" err="1" smtClean="0"/>
              <a:t>úspěšnost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Představují</a:t>
            </a:r>
            <a:r>
              <a:rPr lang="en-US" dirty="0" smtClean="0"/>
              <a:t> </a:t>
            </a:r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kulturní</a:t>
            </a:r>
            <a:r>
              <a:rPr lang="en-US" dirty="0" smtClean="0"/>
              <a:t>, </a:t>
            </a:r>
            <a:r>
              <a:rPr lang="en-US" dirty="0" err="1" smtClean="0"/>
              <a:t>ideologické</a:t>
            </a:r>
            <a:r>
              <a:rPr lang="en-US" dirty="0" smtClean="0"/>
              <a:t> a </a:t>
            </a:r>
            <a:r>
              <a:rPr lang="en-US" dirty="0" err="1" smtClean="0"/>
              <a:t>národní</a:t>
            </a:r>
            <a:r>
              <a:rPr lang="en-US" dirty="0" smtClean="0"/>
              <a:t> </a:t>
            </a:r>
            <a:r>
              <a:rPr lang="en-US" dirty="0" err="1" smtClean="0"/>
              <a:t>symboly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všudypřítomné</a:t>
            </a:r>
            <a:r>
              <a:rPr lang="en-US" dirty="0" smtClean="0"/>
              <a:t> - </a:t>
            </a:r>
            <a:r>
              <a:rPr lang="en-US" dirty="0" err="1"/>
              <a:t>p</a:t>
            </a:r>
            <a:r>
              <a:rPr lang="en-US" dirty="0" err="1" smtClean="0"/>
              <a:t>ropojují</a:t>
            </a:r>
            <a:r>
              <a:rPr lang="en-US" dirty="0" smtClean="0"/>
              <a:t> film s </a:t>
            </a:r>
            <a:r>
              <a:rPr lang="en-US" dirty="0" err="1" smtClean="0"/>
              <a:t>řadou</a:t>
            </a:r>
            <a:r>
              <a:rPr lang="en-US" dirty="0" smtClean="0"/>
              <a:t> </a:t>
            </a:r>
            <a:r>
              <a:rPr lang="en-US" dirty="0" err="1" smtClean="0"/>
              <a:t>dalších</a:t>
            </a:r>
            <a:r>
              <a:rPr lang="en-US" dirty="0" smtClean="0"/>
              <a:t> </a:t>
            </a:r>
            <a:r>
              <a:rPr lang="en-US" dirty="0" err="1" smtClean="0"/>
              <a:t>médií</a:t>
            </a:r>
            <a:r>
              <a:rPr lang="en-US" dirty="0" smtClean="0"/>
              <a:t> a </a:t>
            </a:r>
            <a:r>
              <a:rPr lang="en-US" dirty="0" err="1" smtClean="0"/>
              <a:t>uměleckých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Vzbuzují</a:t>
            </a:r>
            <a:r>
              <a:rPr lang="en-US" dirty="0" smtClean="0"/>
              <a:t> </a:t>
            </a:r>
            <a:r>
              <a:rPr lang="en-US" dirty="0" err="1" smtClean="0"/>
              <a:t>silné</a:t>
            </a:r>
            <a:r>
              <a:rPr lang="en-US" dirty="0" smtClean="0"/>
              <a:t> </a:t>
            </a:r>
            <a:r>
              <a:rPr lang="en-US" dirty="0" err="1" smtClean="0"/>
              <a:t>divácké</a:t>
            </a:r>
            <a:r>
              <a:rPr lang="en-US" dirty="0" smtClean="0"/>
              <a:t> </a:t>
            </a:r>
            <a:r>
              <a:rPr lang="en-US" dirty="0" err="1" smtClean="0"/>
              <a:t>reakce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Výzkum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korpus</a:t>
            </a:r>
            <a:r>
              <a:rPr lang="en-US" dirty="0" smtClean="0"/>
              <a:t> </a:t>
            </a:r>
            <a:r>
              <a:rPr lang="en-US" dirty="0" err="1" smtClean="0"/>
              <a:t>relevantních</a:t>
            </a:r>
            <a:r>
              <a:rPr lang="en-US" dirty="0" smtClean="0"/>
              <a:t> </a:t>
            </a:r>
            <a:r>
              <a:rPr lang="en-US" dirty="0" err="1" smtClean="0"/>
              <a:t>akademických</a:t>
            </a:r>
            <a:r>
              <a:rPr lang="en-US" dirty="0" smtClean="0"/>
              <a:t> </a:t>
            </a:r>
            <a:r>
              <a:rPr lang="en-US" dirty="0" err="1" smtClean="0"/>
              <a:t>studií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678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Jaká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slabá</a:t>
            </a:r>
            <a:r>
              <a:rPr lang="en-US" dirty="0"/>
              <a:t> </a:t>
            </a:r>
            <a:r>
              <a:rPr lang="en-US" dirty="0" err="1"/>
              <a:t>místa</a:t>
            </a:r>
            <a:r>
              <a:rPr lang="en-US" dirty="0"/>
              <a:t> </a:t>
            </a:r>
            <a:r>
              <a:rPr lang="en-US" dirty="0" err="1"/>
              <a:t>Dyerovy</a:t>
            </a:r>
            <a:r>
              <a:rPr lang="en-US" dirty="0"/>
              <a:t> </a:t>
            </a:r>
            <a:r>
              <a:rPr lang="en-US" dirty="0" err="1"/>
              <a:t>analýzy</a:t>
            </a:r>
            <a:r>
              <a:rPr lang="en-US" dirty="0"/>
              <a:t> </a:t>
            </a:r>
            <a:r>
              <a:rPr lang="en-US" dirty="0" err="1"/>
              <a:t>hvězdných</a:t>
            </a:r>
            <a:r>
              <a:rPr lang="en-US" dirty="0"/>
              <a:t> </a:t>
            </a:r>
            <a:r>
              <a:rPr lang="en-US" dirty="0" err="1"/>
              <a:t>obrazů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 err="1" smtClean="0"/>
              <a:t>jisté</a:t>
            </a:r>
            <a:r>
              <a:rPr lang="en-US" dirty="0" smtClean="0"/>
              <a:t> </a:t>
            </a:r>
            <a:r>
              <a:rPr lang="en-US" dirty="0" err="1" smtClean="0"/>
              <a:t>míry</a:t>
            </a:r>
            <a:r>
              <a:rPr lang="en-US" dirty="0" smtClean="0"/>
              <a:t> </a:t>
            </a:r>
            <a:r>
              <a:rPr lang="en-US" dirty="0" err="1" smtClean="0"/>
              <a:t>univerzálně</a:t>
            </a:r>
            <a:r>
              <a:rPr lang="en-US" dirty="0" smtClean="0"/>
              <a:t> </a:t>
            </a:r>
            <a:r>
              <a:rPr lang="en-US" dirty="0" err="1" smtClean="0"/>
              <a:t>platná</a:t>
            </a:r>
            <a:r>
              <a:rPr lang="en-US" dirty="0" smtClean="0"/>
              <a:t> </a:t>
            </a:r>
            <a:r>
              <a:rPr lang="en-US" dirty="0" err="1" smtClean="0"/>
              <a:t>teorie</a:t>
            </a:r>
            <a:r>
              <a:rPr lang="en-US" dirty="0" smtClean="0"/>
              <a:t>, </a:t>
            </a:r>
            <a:r>
              <a:rPr lang="en-US" dirty="0" err="1" smtClean="0"/>
              <a:t>použitelná</a:t>
            </a:r>
            <a:r>
              <a:rPr lang="en-US" dirty="0" smtClean="0"/>
              <a:t> k </a:t>
            </a:r>
            <a:r>
              <a:rPr lang="en-US" dirty="0" err="1" smtClean="0"/>
              <a:t>analýze</a:t>
            </a:r>
            <a:r>
              <a:rPr lang="en-US" dirty="0" smtClean="0"/>
              <a:t> </a:t>
            </a:r>
            <a:r>
              <a:rPr lang="en-US" dirty="0" err="1" smtClean="0"/>
              <a:t>diskurzu</a:t>
            </a:r>
            <a:r>
              <a:rPr lang="en-US" dirty="0" smtClean="0"/>
              <a:t> o </a:t>
            </a:r>
            <a:r>
              <a:rPr lang="en-US" dirty="0" err="1" smtClean="0"/>
              <a:t>jakékoliv</a:t>
            </a:r>
            <a:r>
              <a:rPr lang="en-US" dirty="0" smtClean="0"/>
              <a:t> </a:t>
            </a:r>
            <a:r>
              <a:rPr lang="en-US" dirty="0" err="1" smtClean="0"/>
              <a:t>veřejně</a:t>
            </a:r>
            <a:r>
              <a:rPr lang="en-US" dirty="0" smtClean="0"/>
              <a:t> </a:t>
            </a:r>
            <a:r>
              <a:rPr lang="en-US" dirty="0" err="1" smtClean="0"/>
              <a:t>známé</a:t>
            </a:r>
            <a:r>
              <a:rPr lang="en-US" dirty="0" smtClean="0"/>
              <a:t> </a:t>
            </a:r>
            <a:r>
              <a:rPr lang="en-US" dirty="0" err="1" smtClean="0"/>
              <a:t>osobnosti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Formulována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bázi</a:t>
            </a:r>
            <a:r>
              <a:rPr lang="en-US" dirty="0" smtClean="0"/>
              <a:t> </a:t>
            </a:r>
            <a:r>
              <a:rPr lang="en-US" dirty="0" err="1" smtClean="0"/>
              <a:t>klasického</a:t>
            </a:r>
            <a:r>
              <a:rPr lang="en-US" dirty="0" smtClean="0"/>
              <a:t> </a:t>
            </a:r>
            <a:r>
              <a:rPr lang="en-US" dirty="0" err="1" smtClean="0"/>
              <a:t>Hollywoodu</a:t>
            </a:r>
            <a:r>
              <a:rPr lang="en-US" dirty="0" smtClean="0"/>
              <a:t>, proto je </a:t>
            </a:r>
            <a:r>
              <a:rPr lang="en-US" dirty="0" err="1" smtClean="0"/>
              <a:t>zapotřebí</a:t>
            </a:r>
            <a:r>
              <a:rPr lang="en-US" dirty="0" smtClean="0"/>
              <a:t> </a:t>
            </a:r>
            <a:r>
              <a:rPr lang="en-US" dirty="0" err="1" smtClean="0"/>
              <a:t>ji</a:t>
            </a:r>
            <a:r>
              <a:rPr lang="en-US" dirty="0" smtClean="0"/>
              <a:t> </a:t>
            </a:r>
            <a:r>
              <a:rPr lang="en-US" dirty="0" err="1" smtClean="0"/>
              <a:t>modifikovat</a:t>
            </a:r>
            <a:r>
              <a:rPr lang="en-US" dirty="0" smtClean="0"/>
              <a:t> a </a:t>
            </a:r>
            <a:r>
              <a:rPr lang="en-US" dirty="0" err="1" smtClean="0"/>
              <a:t>rozšířit</a:t>
            </a:r>
            <a:r>
              <a:rPr lang="en-US" dirty="0" smtClean="0"/>
              <a:t> pro </a:t>
            </a:r>
            <a:r>
              <a:rPr lang="en-US" dirty="0" err="1" smtClean="0"/>
              <a:t>popis</a:t>
            </a:r>
            <a:r>
              <a:rPr lang="en-US" dirty="0" smtClean="0"/>
              <a:t> a </a:t>
            </a:r>
            <a:r>
              <a:rPr lang="en-US" dirty="0" err="1" smtClean="0"/>
              <a:t>analýzu</a:t>
            </a:r>
            <a:r>
              <a:rPr lang="en-US" dirty="0" smtClean="0"/>
              <a:t> </a:t>
            </a:r>
            <a:r>
              <a:rPr lang="en-US" dirty="0" err="1" smtClean="0"/>
              <a:t>pozdějších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 </a:t>
            </a:r>
            <a:r>
              <a:rPr lang="en-US" dirty="0" err="1" smtClean="0"/>
              <a:t>slávy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fenomén</a:t>
            </a:r>
            <a:r>
              <a:rPr lang="en-US" dirty="0" smtClean="0"/>
              <a:t> </a:t>
            </a:r>
            <a:r>
              <a:rPr lang="en-US" dirty="0" err="1" smtClean="0"/>
              <a:t>konzumpce</a:t>
            </a:r>
            <a:r>
              <a:rPr lang="en-US" dirty="0" smtClean="0"/>
              <a:t> a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fenomén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 &gt;&gt; </a:t>
            </a:r>
            <a:r>
              <a:rPr lang="en-US" dirty="0" err="1" smtClean="0"/>
              <a:t>druhé</a:t>
            </a:r>
            <a:r>
              <a:rPr lang="en-US" dirty="0" smtClean="0"/>
              <a:t> </a:t>
            </a:r>
            <a:r>
              <a:rPr lang="en-US" dirty="0" err="1" smtClean="0"/>
              <a:t>hledisko</a:t>
            </a:r>
            <a:r>
              <a:rPr lang="en-US" dirty="0" smtClean="0"/>
              <a:t> je </a:t>
            </a:r>
            <a:r>
              <a:rPr lang="en-US" dirty="0" err="1" smtClean="0"/>
              <a:t>však</a:t>
            </a:r>
            <a:r>
              <a:rPr lang="en-US" dirty="0" smtClean="0"/>
              <a:t> u </a:t>
            </a:r>
            <a:r>
              <a:rPr lang="en-US" dirty="0" err="1" smtClean="0"/>
              <a:t>Dyera</a:t>
            </a:r>
            <a:r>
              <a:rPr lang="en-US" dirty="0" smtClean="0"/>
              <a:t> </a:t>
            </a:r>
            <a:r>
              <a:rPr lang="en-US" dirty="0" err="1" smtClean="0"/>
              <a:t>potlačeno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prospěch</a:t>
            </a:r>
            <a:r>
              <a:rPr lang="en-US" dirty="0" smtClean="0"/>
              <a:t> </a:t>
            </a:r>
            <a:r>
              <a:rPr lang="en-US" dirty="0" err="1" smtClean="0"/>
              <a:t>prvního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94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Frances Ethel </a:t>
            </a:r>
            <a:r>
              <a:rPr lang="en-US" dirty="0" err="1" smtClean="0"/>
              <a:t>Gumm</a:t>
            </a:r>
            <a:r>
              <a:rPr lang="en-US" dirty="0" smtClean="0"/>
              <a:t> = Judy Garland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Narozena</a:t>
            </a:r>
            <a:r>
              <a:rPr lang="en-US" dirty="0" smtClean="0"/>
              <a:t> </a:t>
            </a:r>
            <a:r>
              <a:rPr lang="en-US" dirty="0" err="1" smtClean="0"/>
              <a:t>roku</a:t>
            </a:r>
            <a:r>
              <a:rPr lang="en-US" dirty="0" smtClean="0"/>
              <a:t> 1922 v </a:t>
            </a:r>
            <a:r>
              <a:rPr lang="en-US" dirty="0" err="1" smtClean="0"/>
              <a:t>Minnesotě</a:t>
            </a:r>
            <a:r>
              <a:rPr lang="en-US" dirty="0" smtClean="0"/>
              <a:t>, </a:t>
            </a:r>
            <a:r>
              <a:rPr lang="en-US" dirty="0" err="1" smtClean="0"/>
              <a:t>otec</a:t>
            </a:r>
            <a:r>
              <a:rPr lang="en-US" dirty="0" smtClean="0"/>
              <a:t> Frank a </a:t>
            </a:r>
            <a:r>
              <a:rPr lang="en-US" dirty="0" err="1" smtClean="0"/>
              <a:t>matka</a:t>
            </a:r>
            <a:r>
              <a:rPr lang="en-US" dirty="0" smtClean="0"/>
              <a:t> Ethel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vaudevilloví</a:t>
            </a:r>
            <a:r>
              <a:rPr lang="en-US" dirty="0" smtClean="0"/>
              <a:t> </a:t>
            </a:r>
            <a:r>
              <a:rPr lang="en-US" dirty="0" err="1" smtClean="0"/>
              <a:t>umělci</a:t>
            </a:r>
            <a:endParaRPr lang="en-US" dirty="0" smtClean="0"/>
          </a:p>
          <a:p>
            <a:r>
              <a:rPr lang="en-US" dirty="0" smtClean="0"/>
              <a:t>Na </a:t>
            </a:r>
            <a:r>
              <a:rPr lang="en-US" dirty="0" err="1" smtClean="0"/>
              <a:t>jevišti</a:t>
            </a:r>
            <a:r>
              <a:rPr lang="en-US" dirty="0" smtClean="0"/>
              <a:t> </a:t>
            </a:r>
            <a:r>
              <a:rPr lang="en-US" dirty="0" err="1" smtClean="0"/>
              <a:t>poprvé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věku</a:t>
            </a:r>
            <a:r>
              <a:rPr lang="en-US" dirty="0" smtClean="0"/>
              <a:t> 2 let, </a:t>
            </a:r>
            <a:r>
              <a:rPr lang="en-US" dirty="0" err="1" smtClean="0"/>
              <a:t>spolu</a:t>
            </a:r>
            <a:r>
              <a:rPr lang="en-US" dirty="0" smtClean="0"/>
              <a:t> se </a:t>
            </a:r>
            <a:r>
              <a:rPr lang="en-US" dirty="0" err="1" smtClean="0"/>
              <a:t>sestrou</a:t>
            </a:r>
            <a:r>
              <a:rPr lang="en-US" dirty="0" smtClean="0"/>
              <a:t> Suzy a Jimmie </a:t>
            </a:r>
            <a:r>
              <a:rPr lang="en-US" dirty="0" err="1" smtClean="0"/>
              <a:t>vystupují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trio The </a:t>
            </a:r>
            <a:r>
              <a:rPr lang="en-US" dirty="0" err="1" smtClean="0"/>
              <a:t>Gumm</a:t>
            </a:r>
            <a:r>
              <a:rPr lang="en-US" dirty="0" smtClean="0"/>
              <a:t> sisters </a:t>
            </a:r>
            <a:r>
              <a:rPr lang="en-US" dirty="0" err="1" smtClean="0"/>
              <a:t>až</a:t>
            </a:r>
            <a:r>
              <a:rPr lang="en-US" dirty="0" smtClean="0"/>
              <a:t> do </a:t>
            </a:r>
            <a:r>
              <a:rPr lang="en-US" dirty="0" err="1" smtClean="0"/>
              <a:t>roku</a:t>
            </a:r>
            <a:r>
              <a:rPr lang="en-US" dirty="0" smtClean="0"/>
              <a:t> 1934. 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1935 </a:t>
            </a:r>
            <a:r>
              <a:rPr lang="en-US" dirty="0" err="1" smtClean="0"/>
              <a:t>podepsala</a:t>
            </a:r>
            <a:r>
              <a:rPr lang="en-US" dirty="0" smtClean="0"/>
              <a:t> </a:t>
            </a:r>
            <a:r>
              <a:rPr lang="en-US" dirty="0" err="1" smtClean="0"/>
              <a:t>smlouvu</a:t>
            </a:r>
            <a:r>
              <a:rPr lang="en-US" dirty="0" smtClean="0"/>
              <a:t> se </a:t>
            </a:r>
            <a:r>
              <a:rPr lang="en-US" dirty="0" err="1" smtClean="0"/>
              <a:t>studiem</a:t>
            </a:r>
            <a:r>
              <a:rPr lang="en-US" dirty="0" smtClean="0"/>
              <a:t> MGM.</a:t>
            </a:r>
          </a:p>
          <a:p>
            <a:r>
              <a:rPr lang="en-US" dirty="0" err="1" smtClean="0"/>
              <a:t>Následovaly</a:t>
            </a:r>
            <a:r>
              <a:rPr lang="en-US" dirty="0" smtClean="0"/>
              <a:t>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modifikace</a:t>
            </a:r>
            <a:r>
              <a:rPr lang="en-US" dirty="0" smtClean="0"/>
              <a:t> </a:t>
            </a:r>
            <a:r>
              <a:rPr lang="en-US" dirty="0" err="1" smtClean="0"/>
              <a:t>zevnějšku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úprava</a:t>
            </a:r>
            <a:r>
              <a:rPr lang="en-US" dirty="0" smtClean="0"/>
              <a:t> </a:t>
            </a:r>
            <a:r>
              <a:rPr lang="en-US" dirty="0" err="1" smtClean="0"/>
              <a:t>zubů</a:t>
            </a:r>
            <a:r>
              <a:rPr lang="en-US" dirty="0" smtClean="0"/>
              <a:t> a </a:t>
            </a:r>
            <a:r>
              <a:rPr lang="en-US" dirty="0" err="1" smtClean="0"/>
              <a:t>vyztužení</a:t>
            </a:r>
            <a:r>
              <a:rPr lang="en-US" dirty="0" smtClean="0"/>
              <a:t> </a:t>
            </a:r>
            <a:r>
              <a:rPr lang="en-US" dirty="0" err="1" smtClean="0"/>
              <a:t>nosu</a:t>
            </a:r>
            <a:r>
              <a:rPr lang="en-US" dirty="0" smtClean="0"/>
              <a:t>.</a:t>
            </a:r>
          </a:p>
          <a:p>
            <a:r>
              <a:rPr lang="en-US" b="1" i="1" dirty="0"/>
              <a:t>Every Sunday </a:t>
            </a:r>
            <a:r>
              <a:rPr lang="en-US" dirty="0" smtClean="0"/>
              <a:t>(1936</a:t>
            </a:r>
            <a:r>
              <a:rPr lang="en-US" dirty="0"/>
              <a:t>) </a:t>
            </a:r>
            <a:r>
              <a:rPr lang="en-US" dirty="0" err="1" smtClean="0"/>
              <a:t>hudební</a:t>
            </a:r>
            <a:r>
              <a:rPr lang="en-US" dirty="0" smtClean="0"/>
              <a:t> </a:t>
            </a:r>
            <a:r>
              <a:rPr lang="en-US" dirty="0" err="1" smtClean="0"/>
              <a:t>komedie</a:t>
            </a:r>
            <a:r>
              <a:rPr lang="en-US" dirty="0" smtClean="0"/>
              <a:t> s </a:t>
            </a:r>
            <a:r>
              <a:rPr lang="en-US" dirty="0" err="1" smtClean="0"/>
              <a:t>Deannou</a:t>
            </a:r>
            <a:r>
              <a:rPr lang="en-US" dirty="0" smtClean="0"/>
              <a:t> </a:t>
            </a:r>
            <a:r>
              <a:rPr lang="en-US" dirty="0"/>
              <a:t>Durbin.</a:t>
            </a:r>
          </a:p>
          <a:p>
            <a:endParaRPr lang="en-US" sz="800" b="1" i="1" dirty="0"/>
          </a:p>
          <a:p>
            <a:r>
              <a:rPr lang="en-US" b="1" i="1" dirty="0"/>
              <a:t>Broadway Melody </a:t>
            </a:r>
            <a:r>
              <a:rPr lang="en-US" dirty="0" smtClean="0"/>
              <a:t>(1938</a:t>
            </a:r>
            <a:r>
              <a:rPr lang="en-US" dirty="0"/>
              <a:t>), </a:t>
            </a:r>
            <a:r>
              <a:rPr lang="en-US" dirty="0" err="1" smtClean="0"/>
              <a:t>vystupovala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/>
              <a:t>4 </a:t>
            </a:r>
            <a:r>
              <a:rPr lang="en-US" dirty="0" err="1" smtClean="0"/>
              <a:t>písních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2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2727"/>
            <a:ext cx="8229600" cy="990600"/>
          </a:xfrm>
        </p:spPr>
        <p:txBody>
          <a:bodyPr/>
          <a:lstStyle/>
          <a:p>
            <a:pPr algn="ctr"/>
            <a:r>
              <a:rPr lang="en-US" dirty="0"/>
              <a:t>Mickey Rooney &amp; Judy Garland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73" y="1415845"/>
            <a:ext cx="8784901" cy="544215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Dvojice</a:t>
            </a:r>
            <a:r>
              <a:rPr lang="en-US" dirty="0" smtClean="0"/>
              <a:t> s Mickey </a:t>
            </a:r>
            <a:r>
              <a:rPr lang="en-US" dirty="0" err="1" smtClean="0"/>
              <a:t>Rooneym</a:t>
            </a:r>
            <a:r>
              <a:rPr lang="en-US" dirty="0" smtClean="0"/>
              <a:t> v </a:t>
            </a:r>
            <a:r>
              <a:rPr lang="en-US" dirty="0" err="1" smtClean="0"/>
              <a:t>sérii</a:t>
            </a:r>
            <a:r>
              <a:rPr lang="en-US" dirty="0" smtClean="0"/>
              <a:t> o </a:t>
            </a:r>
            <a:r>
              <a:rPr lang="en-US" dirty="0"/>
              <a:t>Andy </a:t>
            </a:r>
            <a:r>
              <a:rPr lang="en-US" dirty="0" err="1" smtClean="0"/>
              <a:t>Hardym</a:t>
            </a:r>
            <a:r>
              <a:rPr lang="en-US" dirty="0" smtClean="0"/>
              <a:t>: </a:t>
            </a:r>
            <a:r>
              <a:rPr lang="en-US" i="1" dirty="0"/>
              <a:t>Love Finds Andy Hardy </a:t>
            </a:r>
            <a:r>
              <a:rPr lang="en-US" dirty="0"/>
              <a:t>(1938), </a:t>
            </a:r>
            <a:r>
              <a:rPr lang="en-US" i="1" dirty="0"/>
              <a:t>Andy Hardy Meets Debutante</a:t>
            </a:r>
            <a:r>
              <a:rPr lang="en-US" dirty="0"/>
              <a:t> (1940) and </a:t>
            </a:r>
            <a:r>
              <a:rPr lang="en-US" i="1" dirty="0"/>
              <a:t>Life Begins for Andy Hardy </a:t>
            </a:r>
            <a:r>
              <a:rPr lang="en-US" dirty="0"/>
              <a:t>(1941).</a:t>
            </a:r>
          </a:p>
          <a:p>
            <a:r>
              <a:rPr lang="en-US" b="1" i="1" dirty="0"/>
              <a:t>The Wizard of Oz </a:t>
            </a:r>
            <a:r>
              <a:rPr lang="en-US" dirty="0"/>
              <a:t>(Victor Fleming &amp; George Cukor, 1939)</a:t>
            </a:r>
          </a:p>
          <a:p>
            <a:r>
              <a:rPr lang="en-US" b="1" i="1" dirty="0"/>
              <a:t>Babes in Arms </a:t>
            </a:r>
            <a:r>
              <a:rPr lang="en-US" dirty="0"/>
              <a:t>(Busby Berkeley, 1939) </a:t>
            </a:r>
            <a:r>
              <a:rPr lang="en-US" dirty="0" err="1" smtClean="0"/>
              <a:t>opět</a:t>
            </a:r>
            <a:r>
              <a:rPr lang="en-US" dirty="0" smtClean="0"/>
              <a:t> s </a:t>
            </a:r>
            <a:r>
              <a:rPr lang="en-US" dirty="0"/>
              <a:t>Mickey </a:t>
            </a:r>
            <a:r>
              <a:rPr lang="en-US" dirty="0" err="1" smtClean="0"/>
              <a:t>Rooneym</a:t>
            </a:r>
            <a:endParaRPr lang="en-US" dirty="0"/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1940 </a:t>
            </a:r>
            <a:r>
              <a:rPr lang="en-US" dirty="0" err="1" smtClean="0"/>
              <a:t>získala</a:t>
            </a:r>
            <a:r>
              <a:rPr lang="en-US" dirty="0" smtClean="0"/>
              <a:t> “</a:t>
            </a:r>
            <a:r>
              <a:rPr lang="en-US" dirty="0" err="1" smtClean="0"/>
              <a:t>mládežnického</a:t>
            </a:r>
            <a:r>
              <a:rPr lang="en-US" dirty="0" smtClean="0"/>
              <a:t>” </a:t>
            </a:r>
            <a:r>
              <a:rPr lang="en-US" dirty="0" err="1" smtClean="0"/>
              <a:t>Oscara</a:t>
            </a:r>
            <a:r>
              <a:rPr lang="en-US" dirty="0" smtClean="0"/>
              <a:t> (Juvenile </a:t>
            </a:r>
            <a:r>
              <a:rPr lang="en-US" dirty="0"/>
              <a:t>award at the </a:t>
            </a:r>
            <a:r>
              <a:rPr lang="en-US" dirty="0" smtClean="0"/>
              <a:t>Oscars).</a:t>
            </a:r>
            <a:endParaRPr lang="en-US" dirty="0"/>
          </a:p>
          <a:p>
            <a:r>
              <a:rPr lang="en-US" b="1" i="1" dirty="0"/>
              <a:t>Little Nelly Kelly </a:t>
            </a:r>
            <a:r>
              <a:rPr lang="en-US" dirty="0"/>
              <a:t>(Norman </a:t>
            </a:r>
            <a:r>
              <a:rPr lang="en-US" dirty="0" err="1"/>
              <a:t>Taurog</a:t>
            </a:r>
            <a:r>
              <a:rPr lang="en-US" dirty="0"/>
              <a:t>, 1940) </a:t>
            </a:r>
            <a:r>
              <a:rPr lang="en-US" dirty="0" smtClean="0"/>
              <a:t>je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dospělá</a:t>
            </a:r>
            <a:r>
              <a:rPr lang="en-US" dirty="0" smtClean="0"/>
              <a:t> role.</a:t>
            </a:r>
            <a:endParaRPr lang="en-US" dirty="0"/>
          </a:p>
          <a:p>
            <a:r>
              <a:rPr lang="en-US" dirty="0" err="1" smtClean="0"/>
              <a:t>Hrála</a:t>
            </a:r>
            <a:r>
              <a:rPr lang="en-US" dirty="0" smtClean="0"/>
              <a:t> </a:t>
            </a:r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 err="1" smtClean="0"/>
              <a:t>Jamesem</a:t>
            </a:r>
            <a:r>
              <a:rPr lang="en-US" dirty="0" smtClean="0"/>
              <a:t> </a:t>
            </a:r>
            <a:r>
              <a:rPr lang="en-US" dirty="0" err="1" smtClean="0"/>
              <a:t>Stewartem</a:t>
            </a:r>
            <a:r>
              <a:rPr lang="en-US" dirty="0" smtClean="0"/>
              <a:t>, </a:t>
            </a:r>
            <a:r>
              <a:rPr lang="en-US" dirty="0" err="1"/>
              <a:t>Hedy</a:t>
            </a:r>
            <a:r>
              <a:rPr lang="en-US" dirty="0"/>
              <a:t> </a:t>
            </a:r>
            <a:r>
              <a:rPr lang="en-US" dirty="0" err="1"/>
              <a:t>Lamarr</a:t>
            </a:r>
            <a:r>
              <a:rPr lang="en-US" dirty="0"/>
              <a:t> &amp; </a:t>
            </a:r>
            <a:r>
              <a:rPr lang="en-US" dirty="0" err="1" smtClean="0"/>
              <a:t>Lanou</a:t>
            </a:r>
            <a:r>
              <a:rPr lang="en-US" dirty="0" smtClean="0"/>
              <a:t> </a:t>
            </a:r>
            <a:r>
              <a:rPr lang="en-US" dirty="0"/>
              <a:t>Turner v</a:t>
            </a:r>
            <a:r>
              <a:rPr lang="en-US" dirty="0" smtClean="0"/>
              <a:t> </a:t>
            </a:r>
            <a:r>
              <a:rPr lang="en-US" b="1" i="1" dirty="0"/>
              <a:t>Ziegfeld Girl </a:t>
            </a:r>
            <a:r>
              <a:rPr lang="en-US" dirty="0"/>
              <a:t>(Robert Z. Leonard &amp; Busby Berkeley, 1941)</a:t>
            </a:r>
          </a:p>
          <a:p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r>
              <a:rPr lang="en-US" dirty="0" smtClean="0"/>
              <a:t> </a:t>
            </a:r>
            <a:r>
              <a:rPr lang="en-US" dirty="0" err="1" smtClean="0"/>
              <a:t>poprvé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For Me and My Girl </a:t>
            </a:r>
            <a:r>
              <a:rPr lang="en-US" dirty="0"/>
              <a:t>(B. Berkeley, 1942) </a:t>
            </a:r>
            <a:r>
              <a:rPr lang="en-US" dirty="0" err="1" smtClean="0"/>
              <a:t>spolu</a:t>
            </a:r>
            <a:r>
              <a:rPr lang="en-US" dirty="0" smtClean="0"/>
              <a:t> s  </a:t>
            </a:r>
            <a:r>
              <a:rPr lang="en-US" dirty="0" err="1" smtClean="0"/>
              <a:t>Genem</a:t>
            </a:r>
            <a:r>
              <a:rPr lang="en-US" dirty="0" smtClean="0"/>
              <a:t> Kelly</a:t>
            </a:r>
            <a:endParaRPr lang="en-US" dirty="0"/>
          </a:p>
          <a:p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vizuálně</a:t>
            </a:r>
            <a:r>
              <a:rPr lang="en-US" dirty="0" smtClean="0"/>
              <a:t> </a:t>
            </a:r>
            <a:r>
              <a:rPr lang="en-US" dirty="0" err="1" smtClean="0"/>
              <a:t>atraktivní</a:t>
            </a:r>
            <a:r>
              <a:rPr lang="en-US" dirty="0" smtClean="0"/>
              <a:t> </a:t>
            </a:r>
            <a:r>
              <a:rPr lang="en-US" dirty="0" err="1" smtClean="0"/>
              <a:t>žena</a:t>
            </a:r>
            <a:r>
              <a:rPr lang="en-US" dirty="0" smtClean="0"/>
              <a:t> </a:t>
            </a:r>
            <a:r>
              <a:rPr lang="en-US" dirty="0" err="1" smtClean="0"/>
              <a:t>poprvé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Presenting Lily Mars </a:t>
            </a:r>
            <a:r>
              <a:rPr lang="en-US" dirty="0"/>
              <a:t>(Norman </a:t>
            </a:r>
            <a:r>
              <a:rPr lang="en-US" dirty="0" err="1"/>
              <a:t>Taurog</a:t>
            </a:r>
            <a:r>
              <a:rPr lang="en-US" dirty="0"/>
              <a:t>, 1943)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věku</a:t>
            </a:r>
            <a:r>
              <a:rPr lang="en-US" dirty="0" smtClean="0"/>
              <a:t> 21 let.</a:t>
            </a:r>
            <a:endParaRPr lang="en-US" dirty="0"/>
          </a:p>
          <a:p>
            <a:r>
              <a:rPr lang="en-US" b="1" i="1" dirty="0"/>
              <a:t>Meet Me in St. Louis </a:t>
            </a:r>
            <a:r>
              <a:rPr lang="en-US" dirty="0"/>
              <a:t>(</a:t>
            </a:r>
            <a:r>
              <a:rPr lang="en-US" dirty="0" err="1"/>
              <a:t>Vincente</a:t>
            </a:r>
            <a:r>
              <a:rPr lang="en-US" dirty="0"/>
              <a:t> Minnelli, 1944)</a:t>
            </a:r>
            <a:r>
              <a:rPr lang="en-US" dirty="0" smtClean="0"/>
              <a:t>. </a:t>
            </a:r>
            <a:r>
              <a:rPr lang="en-US" dirty="0" err="1" smtClean="0"/>
              <a:t>Posunutá</a:t>
            </a:r>
            <a:r>
              <a:rPr lang="en-US" dirty="0" smtClean="0"/>
              <a:t> </a:t>
            </a:r>
            <a:r>
              <a:rPr lang="en-US" dirty="0" err="1" smtClean="0"/>
              <a:t>linie</a:t>
            </a:r>
            <a:r>
              <a:rPr lang="en-US" dirty="0" smtClean="0"/>
              <a:t> </a:t>
            </a:r>
            <a:r>
              <a:rPr lang="en-US" dirty="0" err="1" smtClean="0"/>
              <a:t>vlasů</a:t>
            </a:r>
            <a:r>
              <a:rPr lang="en-US" dirty="0" smtClean="0"/>
              <a:t> a </a:t>
            </a:r>
            <a:r>
              <a:rPr lang="en-US" dirty="0" err="1" smtClean="0"/>
              <a:t>změněné</a:t>
            </a:r>
            <a:r>
              <a:rPr lang="en-US" dirty="0" smtClean="0"/>
              <a:t> </a:t>
            </a:r>
            <a:r>
              <a:rPr lang="en-US" dirty="0" err="1" smtClean="0"/>
              <a:t>obočí</a:t>
            </a:r>
            <a:r>
              <a:rPr lang="en-US" dirty="0" smtClean="0"/>
              <a:t>. Oskar pro Margaret O’Brien.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Judy Garland </a:t>
            </a:r>
            <a:r>
              <a:rPr lang="en-US" dirty="0"/>
              <a:t>&amp; </a:t>
            </a:r>
            <a:r>
              <a:rPr lang="en-US" dirty="0" err="1" smtClean="0"/>
              <a:t>Vincente</a:t>
            </a:r>
            <a:r>
              <a:rPr lang="en-US" dirty="0" smtClean="0"/>
              <a:t> Minnelli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Vzali</a:t>
            </a:r>
            <a:r>
              <a:rPr lang="en-US" dirty="0" smtClean="0"/>
              <a:t> se v </a:t>
            </a:r>
            <a:r>
              <a:rPr lang="en-US" dirty="0" err="1" smtClean="0"/>
              <a:t>červnu</a:t>
            </a:r>
            <a:r>
              <a:rPr lang="en-US" dirty="0" smtClean="0"/>
              <a:t> 1945. </a:t>
            </a:r>
            <a:r>
              <a:rPr lang="en-US" dirty="0" err="1" smtClean="0"/>
              <a:t>Dcera</a:t>
            </a:r>
            <a:r>
              <a:rPr lang="en-US" dirty="0" smtClean="0"/>
              <a:t> </a:t>
            </a:r>
            <a:r>
              <a:rPr lang="en-US" dirty="0"/>
              <a:t>Liza </a:t>
            </a:r>
            <a:r>
              <a:rPr lang="en-US" dirty="0" smtClean="0"/>
              <a:t>se </a:t>
            </a:r>
            <a:r>
              <a:rPr lang="en-US" dirty="0" err="1" smtClean="0"/>
              <a:t>narodila</a:t>
            </a:r>
            <a:r>
              <a:rPr lang="en-US" dirty="0" smtClean="0"/>
              <a:t> v </a:t>
            </a:r>
            <a:r>
              <a:rPr lang="en-US" dirty="0" err="1" smtClean="0"/>
              <a:t>roce</a:t>
            </a:r>
            <a:r>
              <a:rPr lang="en-US" dirty="0" smtClean="0"/>
              <a:t> </a:t>
            </a:r>
            <a:r>
              <a:rPr lang="en-US" dirty="0"/>
              <a:t>1946.</a:t>
            </a:r>
          </a:p>
          <a:p>
            <a:endParaRPr lang="en-US" sz="800" dirty="0"/>
          </a:p>
          <a:p>
            <a:r>
              <a:rPr lang="en-US" dirty="0" err="1" smtClean="0"/>
              <a:t>Během</a:t>
            </a:r>
            <a:r>
              <a:rPr lang="en-US" dirty="0" smtClean="0"/>
              <a:t> </a:t>
            </a:r>
            <a:r>
              <a:rPr lang="en-US" dirty="0" err="1" smtClean="0"/>
              <a:t>natáčení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The Pirate </a:t>
            </a:r>
            <a:r>
              <a:rPr lang="en-US" dirty="0"/>
              <a:t>(1948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se Garland </a:t>
            </a:r>
            <a:r>
              <a:rPr lang="en-US" dirty="0" err="1" smtClean="0"/>
              <a:t>nervově</a:t>
            </a:r>
            <a:r>
              <a:rPr lang="en-US" dirty="0" smtClean="0"/>
              <a:t> </a:t>
            </a:r>
            <a:r>
              <a:rPr lang="en-US" dirty="0" err="1" smtClean="0"/>
              <a:t>zhroutila</a:t>
            </a:r>
            <a:r>
              <a:rPr lang="en-US" dirty="0" smtClean="0"/>
              <a:t>. Film </a:t>
            </a:r>
            <a:r>
              <a:rPr lang="en-US" dirty="0" err="1" smtClean="0"/>
              <a:t>propadl</a:t>
            </a:r>
            <a:r>
              <a:rPr lang="en-US" dirty="0" smtClean="0"/>
              <a:t>. </a:t>
            </a:r>
            <a:endParaRPr lang="en-US" dirty="0"/>
          </a:p>
          <a:p>
            <a:endParaRPr lang="en-US" sz="800" dirty="0"/>
          </a:p>
          <a:p>
            <a:r>
              <a:rPr lang="en-US" dirty="0" err="1" smtClean="0"/>
              <a:t>Naopak</a:t>
            </a:r>
            <a:r>
              <a:rPr lang="en-US" dirty="0" smtClean="0"/>
              <a:t> </a:t>
            </a:r>
            <a:r>
              <a:rPr lang="en-US" dirty="0" err="1" smtClean="0"/>
              <a:t>snímek</a:t>
            </a:r>
            <a:r>
              <a:rPr lang="en-US" dirty="0" smtClean="0"/>
              <a:t> </a:t>
            </a:r>
            <a:r>
              <a:rPr lang="en-US" b="1" i="1" dirty="0"/>
              <a:t>Easter Parade </a:t>
            </a:r>
            <a:r>
              <a:rPr lang="en-US" dirty="0"/>
              <a:t>(Charles Walters, 1948</a:t>
            </a:r>
            <a:r>
              <a:rPr lang="en-US" dirty="0" smtClean="0"/>
              <a:t>), v </a:t>
            </a:r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roli</a:t>
            </a:r>
            <a:r>
              <a:rPr lang="en-US" dirty="0" smtClean="0"/>
              <a:t> s </a:t>
            </a:r>
            <a:r>
              <a:rPr lang="en-US" dirty="0" err="1" smtClean="0"/>
              <a:t>Fredem</a:t>
            </a:r>
            <a:r>
              <a:rPr lang="en-US" dirty="0" smtClean="0"/>
              <a:t> </a:t>
            </a:r>
            <a:r>
              <a:rPr lang="en-US" dirty="0" err="1" smtClean="0"/>
              <a:t>Astairem</a:t>
            </a:r>
            <a:r>
              <a:rPr lang="en-US" dirty="0" smtClean="0"/>
              <a:t>,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obrovský</a:t>
            </a:r>
            <a:r>
              <a:rPr lang="en-US" dirty="0" smtClean="0"/>
              <a:t> </a:t>
            </a:r>
            <a:r>
              <a:rPr lang="en-US" dirty="0" err="1" smtClean="0"/>
              <a:t>divácký</a:t>
            </a:r>
            <a:r>
              <a:rPr lang="en-US" dirty="0" smtClean="0"/>
              <a:t> hit.</a:t>
            </a:r>
            <a:endParaRPr lang="en-US" dirty="0"/>
          </a:p>
          <a:p>
            <a:endParaRPr lang="en-US" sz="800" dirty="0"/>
          </a:p>
          <a:p>
            <a:r>
              <a:rPr lang="en-US" dirty="0" err="1" smtClean="0"/>
              <a:t>Stažena</a:t>
            </a:r>
            <a:r>
              <a:rPr lang="en-US" dirty="0" smtClean="0"/>
              <a:t> z </a:t>
            </a:r>
            <a:r>
              <a:rPr lang="en-US" dirty="0" err="1" smtClean="0"/>
              <a:t>práce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The </a:t>
            </a:r>
            <a:r>
              <a:rPr lang="en-US" b="1" i="1" dirty="0" err="1"/>
              <a:t>Barkleys</a:t>
            </a:r>
            <a:r>
              <a:rPr lang="en-US" b="1" i="1" dirty="0"/>
              <a:t> of Broadway </a:t>
            </a:r>
            <a:r>
              <a:rPr lang="en-US" dirty="0"/>
              <a:t>(Charles Walters, 1949) </a:t>
            </a:r>
            <a:r>
              <a:rPr lang="en-US" dirty="0" smtClean="0"/>
              <a:t>a </a:t>
            </a:r>
            <a:r>
              <a:rPr lang="en-US" dirty="0" err="1" smtClean="0"/>
              <a:t>nahrazena</a:t>
            </a:r>
            <a:r>
              <a:rPr lang="en-US" dirty="0" smtClean="0"/>
              <a:t> </a:t>
            </a:r>
            <a:r>
              <a:rPr lang="en-US" dirty="0"/>
              <a:t>Ginger </a:t>
            </a:r>
            <a:r>
              <a:rPr lang="en-US" dirty="0" err="1" smtClean="0"/>
              <a:t>Rogersovou</a:t>
            </a:r>
            <a:r>
              <a:rPr lang="en-US" dirty="0" smtClean="0"/>
              <a:t>. </a:t>
            </a:r>
            <a:r>
              <a:rPr lang="en-US" dirty="0" err="1" smtClean="0"/>
              <a:t>Výměnu</a:t>
            </a:r>
            <a:r>
              <a:rPr lang="en-US" dirty="0" smtClean="0"/>
              <a:t> </a:t>
            </a:r>
            <a:r>
              <a:rPr lang="en-US" dirty="0" err="1" smtClean="0"/>
              <a:t>způsobily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 s </a:t>
            </a:r>
            <a:r>
              <a:rPr lang="en-US" dirty="0" err="1" smtClean="0"/>
              <a:t>alkoholem</a:t>
            </a:r>
            <a:r>
              <a:rPr lang="en-US" dirty="0" smtClean="0"/>
              <a:t> a </a:t>
            </a:r>
            <a:r>
              <a:rPr lang="en-US" dirty="0" err="1" smtClean="0"/>
              <a:t>drogami</a:t>
            </a:r>
            <a:r>
              <a:rPr lang="en-US" dirty="0" smtClean="0"/>
              <a:t>. </a:t>
            </a:r>
            <a:r>
              <a:rPr lang="en-US" dirty="0" err="1" smtClean="0"/>
              <a:t>Činnost</a:t>
            </a:r>
            <a:r>
              <a:rPr lang="en-US" dirty="0" smtClean="0"/>
              <a:t> </a:t>
            </a:r>
            <a:r>
              <a:rPr lang="en-US" dirty="0" err="1" smtClean="0"/>
              <a:t>pozastavena</a:t>
            </a:r>
            <a:r>
              <a:rPr lang="en-US" dirty="0" smtClean="0"/>
              <a:t>, </a:t>
            </a:r>
            <a:r>
              <a:rPr lang="en-US" dirty="0" err="1" smtClean="0"/>
              <a:t>dokud</a:t>
            </a:r>
            <a:r>
              <a:rPr lang="en-US" dirty="0" smtClean="0"/>
              <a:t> se Garland </a:t>
            </a:r>
            <a:r>
              <a:rPr lang="en-US" dirty="0" err="1" smtClean="0"/>
              <a:t>nevzpamatuje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závislosti</a:t>
            </a:r>
            <a:r>
              <a:rPr lang="en-US" dirty="0" smtClean="0"/>
              <a:t>. </a:t>
            </a:r>
            <a:endParaRPr lang="en-US" sz="800" b="1" i="1" dirty="0"/>
          </a:p>
          <a:p>
            <a:r>
              <a:rPr lang="en-US" b="1" i="1" dirty="0"/>
              <a:t>Words and Music </a:t>
            </a:r>
            <a:r>
              <a:rPr lang="en-US" dirty="0"/>
              <a:t>(Norman </a:t>
            </a:r>
            <a:r>
              <a:rPr lang="en-US" dirty="0" err="1"/>
              <a:t>Taurog</a:t>
            </a:r>
            <a:r>
              <a:rPr lang="en-US" dirty="0"/>
              <a:t>, 1948</a:t>
            </a:r>
            <a:r>
              <a:rPr lang="en-US" dirty="0" smtClean="0"/>
              <a:t>)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poslední</a:t>
            </a:r>
            <a:r>
              <a:rPr lang="en-US" dirty="0" smtClean="0"/>
              <a:t> film Garland a Mickey </a:t>
            </a:r>
            <a:r>
              <a:rPr lang="en-US" dirty="0" err="1" smtClean="0"/>
              <a:t>Rooneyho</a:t>
            </a:r>
            <a:r>
              <a:rPr lang="en-US" dirty="0" smtClean="0"/>
              <a:t>. V </a:t>
            </a:r>
            <a:r>
              <a:rPr lang="en-US" dirty="0" err="1" smtClean="0"/>
              <a:t>kinech</a:t>
            </a:r>
            <a:r>
              <a:rPr lang="en-US" dirty="0" smtClean="0"/>
              <a:t> a u </a:t>
            </a:r>
            <a:r>
              <a:rPr lang="en-US" dirty="0" err="1" smtClean="0"/>
              <a:t>diváků</a:t>
            </a:r>
            <a:r>
              <a:rPr lang="en-US" dirty="0" smtClean="0"/>
              <a:t> </a:t>
            </a:r>
            <a:r>
              <a:rPr lang="en-US" dirty="0" err="1" smtClean="0"/>
              <a:t>neuspěl</a:t>
            </a:r>
            <a:r>
              <a:rPr lang="en-US" dirty="0" smtClean="0"/>
              <a:t>. </a:t>
            </a:r>
            <a:endParaRPr lang="en-US" dirty="0"/>
          </a:p>
          <a:p>
            <a:endParaRPr lang="en-US" sz="800" dirty="0"/>
          </a:p>
          <a:p>
            <a:r>
              <a:rPr lang="en-US" dirty="0" err="1" smtClean="0"/>
              <a:t>Stažena</a:t>
            </a:r>
            <a:r>
              <a:rPr lang="en-US" dirty="0" smtClean="0"/>
              <a:t> z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 smtClean="0"/>
              <a:t>Annie </a:t>
            </a:r>
            <a:r>
              <a:rPr lang="en-US" b="1" i="1" dirty="0"/>
              <a:t>Get Your Gun</a:t>
            </a:r>
            <a:r>
              <a:rPr lang="en-US" dirty="0"/>
              <a:t> (George Sidney &amp; Busby Berkeley, 1950</a:t>
            </a:r>
            <a:r>
              <a:rPr lang="en-US" dirty="0" smtClean="0"/>
              <a:t>) a </a:t>
            </a:r>
            <a:r>
              <a:rPr lang="en-US" dirty="0" err="1" smtClean="0"/>
              <a:t>nahrazena</a:t>
            </a:r>
            <a:r>
              <a:rPr lang="en-US" dirty="0" smtClean="0"/>
              <a:t> Betty Hutton.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7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16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Judy Garland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královna</a:t>
            </a:r>
            <a:r>
              <a:rPr lang="en-US" dirty="0" smtClean="0"/>
              <a:t> </a:t>
            </a:r>
            <a:r>
              <a:rPr lang="en-US" dirty="0" err="1" smtClean="0"/>
              <a:t>comebacku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224" y="1308760"/>
            <a:ext cx="8971776" cy="536359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Spolu</a:t>
            </a:r>
            <a:r>
              <a:rPr lang="en-US" dirty="0" smtClean="0"/>
              <a:t> s </a:t>
            </a:r>
            <a:r>
              <a:rPr lang="en-US" dirty="0"/>
              <a:t>Gene </a:t>
            </a:r>
            <a:r>
              <a:rPr lang="en-US" dirty="0" err="1" smtClean="0"/>
              <a:t>Kellym</a:t>
            </a:r>
            <a:r>
              <a:rPr lang="en-US" dirty="0" smtClean="0"/>
              <a:t> </a:t>
            </a:r>
            <a:r>
              <a:rPr lang="en-US" dirty="0" err="1" smtClean="0"/>
              <a:t>hraje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/>
              <a:t>Summer Stock</a:t>
            </a:r>
            <a:r>
              <a:rPr lang="en-US" dirty="0"/>
              <a:t> (Charles Walters, 1950</a:t>
            </a:r>
            <a:r>
              <a:rPr lang="en-US" dirty="0" smtClean="0"/>
              <a:t>). </a:t>
            </a:r>
            <a:r>
              <a:rPr lang="en-US" dirty="0" err="1" smtClean="0"/>
              <a:t>Výrazně</a:t>
            </a:r>
            <a:r>
              <a:rPr lang="en-US" dirty="0" smtClean="0"/>
              <a:t> </a:t>
            </a:r>
            <a:r>
              <a:rPr lang="en-US" dirty="0" err="1" smtClean="0"/>
              <a:t>kolísající</a:t>
            </a:r>
            <a:r>
              <a:rPr lang="en-US" dirty="0" smtClean="0"/>
              <a:t> </a:t>
            </a:r>
            <a:r>
              <a:rPr lang="en-US" dirty="0" err="1" smtClean="0"/>
              <a:t>váha</a:t>
            </a:r>
            <a:r>
              <a:rPr lang="en-US" dirty="0" smtClean="0"/>
              <a:t>, </a:t>
            </a:r>
            <a:r>
              <a:rPr lang="en-US" dirty="0" err="1" smtClean="0"/>
              <a:t>opětovné</a:t>
            </a:r>
            <a:r>
              <a:rPr lang="en-US" dirty="0" smtClean="0"/>
              <a:t> </a:t>
            </a:r>
            <a:r>
              <a:rPr lang="en-US" dirty="0" err="1" smtClean="0"/>
              <a:t>problémy</a:t>
            </a:r>
            <a:r>
              <a:rPr lang="en-US" dirty="0" smtClean="0"/>
              <a:t> s </a:t>
            </a:r>
            <a:r>
              <a:rPr lang="en-US" dirty="0" err="1" smtClean="0"/>
              <a:t>narkotiky</a:t>
            </a:r>
            <a:r>
              <a:rPr lang="en-US" dirty="0"/>
              <a:t> </a:t>
            </a:r>
            <a:r>
              <a:rPr lang="en-US" dirty="0" err="1" smtClean="0"/>
              <a:t>brzdí</a:t>
            </a:r>
            <a:r>
              <a:rPr lang="en-US" dirty="0" smtClean="0"/>
              <a:t> </a:t>
            </a:r>
            <a:r>
              <a:rPr lang="en-US" dirty="0" err="1" smtClean="0"/>
              <a:t>produkci</a:t>
            </a:r>
            <a:r>
              <a:rPr lang="en-US" dirty="0" smtClean="0"/>
              <a:t>. </a:t>
            </a:r>
            <a:endParaRPr lang="en-US" sz="800" dirty="0"/>
          </a:p>
          <a:p>
            <a:r>
              <a:rPr lang="en-US" dirty="0" err="1" smtClean="0"/>
              <a:t>Díky</a:t>
            </a:r>
            <a:r>
              <a:rPr lang="en-US" dirty="0" smtClean="0"/>
              <a:t> </a:t>
            </a:r>
            <a:r>
              <a:rPr lang="en-US" dirty="0" err="1" smtClean="0"/>
              <a:t>časté</a:t>
            </a:r>
            <a:r>
              <a:rPr lang="en-US" dirty="0" smtClean="0"/>
              <a:t> </a:t>
            </a:r>
            <a:r>
              <a:rPr lang="en-US" dirty="0" err="1" smtClean="0"/>
              <a:t>nepřítomnosti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place </a:t>
            </a:r>
            <a:r>
              <a:rPr lang="en-US" dirty="0" err="1"/>
              <a:t>s</a:t>
            </a:r>
            <a:r>
              <a:rPr lang="en-US" dirty="0" err="1" smtClean="0"/>
              <a:t>tažena</a:t>
            </a:r>
            <a:r>
              <a:rPr lang="en-US" dirty="0" smtClean="0"/>
              <a:t> z </a:t>
            </a:r>
            <a:r>
              <a:rPr lang="en-US" dirty="0" err="1" smtClean="0"/>
              <a:t>filmu</a:t>
            </a:r>
            <a:r>
              <a:rPr lang="en-US" dirty="0" smtClean="0"/>
              <a:t> </a:t>
            </a:r>
            <a:r>
              <a:rPr lang="en-US" b="1" i="1" dirty="0" smtClean="0"/>
              <a:t>Royal </a:t>
            </a:r>
            <a:r>
              <a:rPr lang="en-US" b="1" i="1" dirty="0"/>
              <a:t>Wedding </a:t>
            </a:r>
            <a:r>
              <a:rPr lang="en-US" dirty="0"/>
              <a:t>(Stanley </a:t>
            </a:r>
            <a:r>
              <a:rPr lang="en-US" dirty="0" err="1"/>
              <a:t>Donen</a:t>
            </a:r>
            <a:r>
              <a:rPr lang="en-US" dirty="0"/>
              <a:t>, 1951) </a:t>
            </a:r>
            <a:r>
              <a:rPr lang="en-US" dirty="0" smtClean="0"/>
              <a:t>s </a:t>
            </a:r>
            <a:r>
              <a:rPr lang="en-US" dirty="0" err="1" smtClean="0"/>
              <a:t>Fredem</a:t>
            </a:r>
            <a:r>
              <a:rPr lang="en-US" dirty="0" smtClean="0"/>
              <a:t> </a:t>
            </a:r>
            <a:r>
              <a:rPr lang="en-US" dirty="0" err="1" smtClean="0"/>
              <a:t>Astairem</a:t>
            </a:r>
            <a:r>
              <a:rPr lang="en-US" dirty="0" smtClean="0"/>
              <a:t> a </a:t>
            </a:r>
            <a:r>
              <a:rPr lang="en-US" dirty="0" err="1" smtClean="0"/>
              <a:t>nahrazena</a:t>
            </a:r>
            <a:r>
              <a:rPr lang="en-US" dirty="0" smtClean="0"/>
              <a:t> </a:t>
            </a:r>
            <a:r>
              <a:rPr lang="en-US" dirty="0"/>
              <a:t>Jane </a:t>
            </a:r>
            <a:r>
              <a:rPr lang="en-US" dirty="0" smtClean="0"/>
              <a:t>Powell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Pokus</a:t>
            </a:r>
            <a:r>
              <a:rPr lang="en-US" dirty="0" smtClean="0"/>
              <a:t> o </a:t>
            </a:r>
            <a:r>
              <a:rPr lang="en-US" dirty="0" err="1" smtClean="0"/>
              <a:t>sebevraždu</a:t>
            </a:r>
            <a:r>
              <a:rPr lang="en-US" dirty="0" smtClean="0"/>
              <a:t> a </a:t>
            </a:r>
            <a:r>
              <a:rPr lang="en-US" dirty="0" err="1" smtClean="0"/>
              <a:t>konec</a:t>
            </a:r>
            <a:r>
              <a:rPr lang="en-US" dirty="0" smtClean="0"/>
              <a:t> </a:t>
            </a:r>
            <a:r>
              <a:rPr lang="en-US" dirty="0" err="1" smtClean="0"/>
              <a:t>kontraktu</a:t>
            </a:r>
            <a:r>
              <a:rPr lang="en-US" dirty="0" smtClean="0"/>
              <a:t> s MGM.</a:t>
            </a:r>
            <a:endParaRPr lang="en-US" dirty="0"/>
          </a:p>
          <a:p>
            <a:endParaRPr lang="en-US" sz="800" dirty="0"/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1951 </a:t>
            </a:r>
            <a:r>
              <a:rPr lang="en-US" dirty="0" err="1" smtClean="0"/>
              <a:t>najala</a:t>
            </a:r>
            <a:r>
              <a:rPr lang="en-US" dirty="0" smtClean="0"/>
              <a:t> </a:t>
            </a:r>
            <a:r>
              <a:rPr lang="en-US" dirty="0" err="1" smtClean="0"/>
              <a:t>manažera</a:t>
            </a:r>
            <a:r>
              <a:rPr lang="en-US" dirty="0" smtClean="0"/>
              <a:t> </a:t>
            </a:r>
            <a:r>
              <a:rPr lang="en-US" dirty="0" err="1" smtClean="0"/>
              <a:t>Sida</a:t>
            </a:r>
            <a:r>
              <a:rPr lang="en-US" dirty="0" smtClean="0"/>
              <a:t> </a:t>
            </a:r>
            <a:r>
              <a:rPr lang="en-US" dirty="0" err="1" smtClean="0"/>
              <a:t>Lufta</a:t>
            </a:r>
            <a:r>
              <a:rPr lang="en-US" dirty="0" smtClean="0"/>
              <a:t>. </a:t>
            </a:r>
            <a:r>
              <a:rPr lang="en-US" dirty="0" err="1" smtClean="0"/>
              <a:t>Následoval</a:t>
            </a:r>
            <a:r>
              <a:rPr lang="en-US" dirty="0" smtClean="0"/>
              <a:t> </a:t>
            </a:r>
            <a:r>
              <a:rPr lang="en-US" dirty="0" err="1" smtClean="0"/>
              <a:t>rozvod</a:t>
            </a:r>
            <a:r>
              <a:rPr lang="en-US" dirty="0" smtClean="0"/>
              <a:t> s </a:t>
            </a:r>
            <a:r>
              <a:rPr lang="en-US" dirty="0" err="1" smtClean="0"/>
              <a:t>Minellim</a:t>
            </a:r>
            <a:r>
              <a:rPr lang="en-US" dirty="0" smtClean="0"/>
              <a:t>. </a:t>
            </a:r>
            <a:r>
              <a:rPr lang="en-US" dirty="0" err="1" smtClean="0"/>
              <a:t>Zcela</a:t>
            </a:r>
            <a:r>
              <a:rPr lang="en-US" dirty="0" smtClean="0"/>
              <a:t> </a:t>
            </a:r>
            <a:r>
              <a:rPr lang="en-US" dirty="0" err="1" smtClean="0"/>
              <a:t>vyprodané</a:t>
            </a:r>
            <a:r>
              <a:rPr lang="en-US" dirty="0" smtClean="0"/>
              <a:t> </a:t>
            </a:r>
            <a:r>
              <a:rPr lang="en-US" dirty="0" err="1" smtClean="0"/>
              <a:t>vyprodané</a:t>
            </a:r>
            <a:r>
              <a:rPr lang="en-US" dirty="0" smtClean="0"/>
              <a:t> </a:t>
            </a:r>
            <a:r>
              <a:rPr lang="en-US" dirty="0" err="1" smtClean="0"/>
              <a:t>koncertní</a:t>
            </a:r>
            <a:r>
              <a:rPr lang="en-US" dirty="0" smtClean="0"/>
              <a:t> </a:t>
            </a:r>
            <a:r>
              <a:rPr lang="en-US" dirty="0" err="1" smtClean="0"/>
              <a:t>turné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Spojeném</a:t>
            </a:r>
            <a:r>
              <a:rPr lang="en-US" dirty="0" smtClean="0"/>
              <a:t> </a:t>
            </a:r>
            <a:r>
              <a:rPr lang="en-US" dirty="0" err="1" smtClean="0"/>
              <a:t>království</a:t>
            </a:r>
            <a:r>
              <a:rPr lang="en-US" dirty="0" smtClean="0"/>
              <a:t>. V </a:t>
            </a:r>
            <a:r>
              <a:rPr lang="en-US" dirty="0" err="1" smtClean="0"/>
              <a:t>říjnu</a:t>
            </a:r>
            <a:r>
              <a:rPr lang="en-US" dirty="0" smtClean="0"/>
              <a:t> </a:t>
            </a:r>
            <a:r>
              <a:rPr lang="en-US" dirty="0" err="1" smtClean="0"/>
              <a:t>vyprodala</a:t>
            </a:r>
            <a:r>
              <a:rPr lang="en-US" dirty="0" smtClean="0"/>
              <a:t> </a:t>
            </a:r>
            <a:r>
              <a:rPr lang="en-US" dirty="0" err="1" smtClean="0"/>
              <a:t>svoji</a:t>
            </a:r>
            <a:r>
              <a:rPr lang="en-US" dirty="0" smtClean="0"/>
              <a:t> show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Broadwayi</a:t>
            </a:r>
            <a:r>
              <a:rPr lang="en-US" dirty="0" smtClean="0"/>
              <a:t>.</a:t>
            </a:r>
          </a:p>
          <a:p>
            <a:endParaRPr lang="en-US" sz="800" dirty="0"/>
          </a:p>
          <a:p>
            <a:r>
              <a:rPr lang="en-US" dirty="0" smtClean="0"/>
              <a:t>V </a:t>
            </a:r>
            <a:r>
              <a:rPr lang="en-US" dirty="0" err="1" smtClean="0"/>
              <a:t>roce</a:t>
            </a:r>
            <a:r>
              <a:rPr lang="en-US" dirty="0" smtClean="0"/>
              <a:t> 1952 </a:t>
            </a:r>
            <a:r>
              <a:rPr lang="en-US" dirty="0" err="1" smtClean="0"/>
              <a:t>si</a:t>
            </a:r>
            <a:r>
              <a:rPr lang="en-US" dirty="0" smtClean="0"/>
              <a:t> Garland </a:t>
            </a:r>
            <a:r>
              <a:rPr lang="en-US" dirty="0" err="1" smtClean="0"/>
              <a:t>vzala</a:t>
            </a:r>
            <a:r>
              <a:rPr lang="en-US" dirty="0" smtClean="0"/>
              <a:t> </a:t>
            </a:r>
            <a:r>
              <a:rPr lang="en-US" dirty="0" err="1" smtClean="0"/>
              <a:t>Sida</a:t>
            </a:r>
            <a:r>
              <a:rPr lang="en-US" dirty="0" smtClean="0"/>
              <a:t> </a:t>
            </a:r>
            <a:r>
              <a:rPr lang="en-US" dirty="0" err="1" smtClean="0"/>
              <a:t>Lufta</a:t>
            </a:r>
            <a:r>
              <a:rPr lang="en-US" dirty="0" smtClean="0"/>
              <a:t>. </a:t>
            </a:r>
            <a:r>
              <a:rPr lang="en-US" dirty="0" err="1" smtClean="0"/>
              <a:t>Založili</a:t>
            </a:r>
            <a:r>
              <a:rPr lang="en-US" dirty="0" smtClean="0"/>
              <a:t> </a:t>
            </a:r>
            <a:r>
              <a:rPr lang="en-US" dirty="0" err="1" smtClean="0"/>
              <a:t>produkční</a:t>
            </a:r>
            <a:r>
              <a:rPr lang="en-US" dirty="0" smtClean="0"/>
              <a:t> </a:t>
            </a:r>
            <a:r>
              <a:rPr lang="en-US" dirty="0" err="1" smtClean="0"/>
              <a:t>společnost</a:t>
            </a:r>
            <a:r>
              <a:rPr lang="en-US" dirty="0" smtClean="0"/>
              <a:t> </a:t>
            </a:r>
            <a:r>
              <a:rPr lang="en-US" dirty="0" err="1"/>
              <a:t>Transcona</a:t>
            </a:r>
            <a:r>
              <a:rPr lang="en-US" dirty="0"/>
              <a:t> </a:t>
            </a:r>
            <a:r>
              <a:rPr lang="en-US" dirty="0" smtClean="0"/>
              <a:t>Enterprises, </a:t>
            </a:r>
            <a:r>
              <a:rPr lang="en-US" dirty="0" err="1" smtClean="0"/>
              <a:t>která</a:t>
            </a:r>
            <a:r>
              <a:rPr lang="en-US" dirty="0" smtClean="0"/>
              <a:t> </a:t>
            </a:r>
            <a:r>
              <a:rPr lang="en-US" dirty="0" err="1" smtClean="0"/>
              <a:t>spolu</a:t>
            </a:r>
            <a:r>
              <a:rPr lang="en-US" dirty="0" smtClean="0"/>
              <a:t> se </a:t>
            </a:r>
            <a:r>
              <a:rPr lang="en-US" dirty="0" err="1" smtClean="0"/>
              <a:t>studiem</a:t>
            </a:r>
            <a:r>
              <a:rPr lang="en-US" dirty="0" smtClean="0"/>
              <a:t> Warner Bros </a:t>
            </a:r>
            <a:r>
              <a:rPr lang="en-US" dirty="0" err="1" smtClean="0"/>
              <a:t>vytvořila</a:t>
            </a:r>
            <a:r>
              <a:rPr lang="en-US" dirty="0" smtClean="0"/>
              <a:t> </a:t>
            </a:r>
            <a:r>
              <a:rPr lang="en-US" dirty="0" err="1" smtClean="0"/>
              <a:t>snímek</a:t>
            </a:r>
            <a:r>
              <a:rPr lang="en-US" dirty="0" smtClean="0"/>
              <a:t> </a:t>
            </a:r>
            <a:r>
              <a:rPr lang="en-US" b="1" i="1" dirty="0"/>
              <a:t>A Star is Born </a:t>
            </a:r>
            <a:r>
              <a:rPr lang="en-US" dirty="0"/>
              <a:t>(George Cukor, 1954</a:t>
            </a:r>
            <a:r>
              <a:rPr lang="en-US" dirty="0" smtClean="0"/>
              <a:t>). </a:t>
            </a:r>
            <a:r>
              <a:rPr lang="en-US" dirty="0" err="1" smtClean="0"/>
              <a:t>Píseň</a:t>
            </a:r>
            <a:r>
              <a:rPr lang="en-US" dirty="0" smtClean="0"/>
              <a:t> </a:t>
            </a:r>
            <a:r>
              <a:rPr lang="en-US" i="1" dirty="0"/>
              <a:t>‘Born in a Trunk’ </a:t>
            </a:r>
            <a:r>
              <a:rPr lang="en-US" dirty="0" smtClean="0"/>
              <a:t>je </a:t>
            </a:r>
            <a:r>
              <a:rPr lang="en-US" dirty="0" err="1" smtClean="0"/>
              <a:t>považována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jakousi</a:t>
            </a:r>
            <a:r>
              <a:rPr lang="en-US" dirty="0" smtClean="0"/>
              <a:t> </a:t>
            </a:r>
            <a:r>
              <a:rPr lang="en-US" dirty="0" err="1" smtClean="0"/>
              <a:t>hudební</a:t>
            </a:r>
            <a:r>
              <a:rPr lang="en-US" dirty="0" smtClean="0"/>
              <a:t> </a:t>
            </a:r>
            <a:r>
              <a:rPr lang="en-US" dirty="0" err="1" smtClean="0"/>
              <a:t>biografii</a:t>
            </a:r>
            <a:r>
              <a:rPr lang="en-US" dirty="0" smtClean="0"/>
              <a:t> Garland. </a:t>
            </a:r>
            <a:r>
              <a:rPr lang="en-US" dirty="0" err="1" smtClean="0"/>
              <a:t>Vynikající</a:t>
            </a:r>
            <a:r>
              <a:rPr lang="en-US" dirty="0" smtClean="0"/>
              <a:t> </a:t>
            </a:r>
            <a:r>
              <a:rPr lang="en-US" dirty="0" err="1" smtClean="0"/>
              <a:t>recenze</a:t>
            </a:r>
            <a:r>
              <a:rPr lang="en-US" dirty="0" smtClean="0"/>
              <a:t> a </a:t>
            </a:r>
            <a:r>
              <a:rPr lang="en-US" dirty="0" err="1" smtClean="0"/>
              <a:t>nominace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Oscara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nejlepší</a:t>
            </a:r>
            <a:r>
              <a:rPr lang="en-US" dirty="0" smtClean="0"/>
              <a:t> </a:t>
            </a:r>
            <a:r>
              <a:rPr lang="en-US" dirty="0" err="1" smtClean="0"/>
              <a:t>ženský</a:t>
            </a:r>
            <a:r>
              <a:rPr lang="en-US" dirty="0" smtClean="0"/>
              <a:t> </a:t>
            </a:r>
            <a:r>
              <a:rPr lang="en-US" dirty="0" err="1" smtClean="0"/>
              <a:t>herecký</a:t>
            </a:r>
            <a:r>
              <a:rPr lang="en-US" dirty="0" smtClean="0"/>
              <a:t> </a:t>
            </a:r>
            <a:r>
              <a:rPr lang="en-US" dirty="0" err="1" smtClean="0"/>
              <a:t>výkon</a:t>
            </a:r>
            <a:r>
              <a:rPr lang="en-US" dirty="0" smtClean="0"/>
              <a:t>. </a:t>
            </a:r>
            <a:r>
              <a:rPr lang="en-US" dirty="0" err="1" smtClean="0"/>
              <a:t>Postava</a:t>
            </a:r>
            <a:r>
              <a:rPr lang="en-US" dirty="0" smtClean="0"/>
              <a:t> </a:t>
            </a:r>
            <a:r>
              <a:rPr lang="en-US" dirty="0" err="1" smtClean="0"/>
              <a:t>Normana</a:t>
            </a:r>
            <a:r>
              <a:rPr lang="en-US" dirty="0" smtClean="0"/>
              <a:t> </a:t>
            </a:r>
            <a:r>
              <a:rPr lang="en-US" dirty="0" err="1" smtClean="0"/>
              <a:t>Maina</a:t>
            </a:r>
            <a:r>
              <a:rPr lang="en-US" dirty="0" smtClean="0"/>
              <a:t> </a:t>
            </a:r>
            <a:r>
              <a:rPr lang="en-US" dirty="0" err="1" smtClean="0"/>
              <a:t>vychází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</a:t>
            </a:r>
            <a:r>
              <a:rPr lang="en-US" dirty="0" err="1" smtClean="0"/>
              <a:t>samotné</a:t>
            </a:r>
            <a:r>
              <a:rPr lang="en-US" dirty="0" smtClean="0"/>
              <a:t> Garland </a:t>
            </a:r>
            <a:r>
              <a:rPr lang="en-US" dirty="0" err="1" smtClean="0"/>
              <a:t>stejně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postava</a:t>
            </a:r>
            <a:r>
              <a:rPr lang="en-US" dirty="0" smtClean="0"/>
              <a:t> Vicky Lester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oba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oběti</a:t>
            </a:r>
            <a:r>
              <a:rPr lang="en-US" dirty="0" smtClean="0"/>
              <a:t> </a:t>
            </a:r>
            <a:r>
              <a:rPr lang="en-US" dirty="0" err="1" smtClean="0"/>
              <a:t>negativní</a:t>
            </a:r>
            <a:r>
              <a:rPr lang="en-US" dirty="0" smtClean="0"/>
              <a:t> publicity.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2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125436"/>
            <a:ext cx="7772400" cy="2200275"/>
          </a:xfrm>
        </p:spPr>
        <p:txBody>
          <a:bodyPr>
            <a:normAutofit/>
          </a:bodyPr>
          <a:lstStyle/>
          <a:p>
            <a:pPr algn="ctr"/>
            <a:r>
              <a:rPr lang="en-US" sz="2800" cap="none" dirty="0"/>
              <a:t>Dyer, Richard (1986): Judy Garland and Gay Men. In: </a:t>
            </a:r>
            <a:r>
              <a:rPr lang="en-US" sz="2800" i="1" cap="none" dirty="0"/>
              <a:t>Heavenly Bodies. Film Stars and Society</a:t>
            </a:r>
            <a:r>
              <a:rPr lang="en-US" sz="2800" cap="none" dirty="0"/>
              <a:t>. London: </a:t>
            </a:r>
            <a:r>
              <a:rPr lang="en-US" sz="2800" cap="none" dirty="0" err="1"/>
              <a:t>Routledge</a:t>
            </a:r>
            <a:r>
              <a:rPr lang="en-US" sz="2800" cap="none" dirty="0"/>
              <a:t>, s. 137 </a:t>
            </a:r>
            <a:r>
              <a:rPr lang="mr-IN" sz="2800" cap="none" dirty="0"/>
              <a:t>–</a:t>
            </a:r>
            <a:r>
              <a:rPr lang="en-US" sz="2800" cap="none" dirty="0"/>
              <a:t> 191.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79864" y="4734484"/>
            <a:ext cx="8611182" cy="206701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/>
              <a:t>Rekonstrukce</a:t>
            </a:r>
            <a:r>
              <a:rPr lang="en-US" dirty="0"/>
              <a:t> </a:t>
            </a:r>
            <a:r>
              <a:rPr lang="en-US" dirty="0" err="1"/>
              <a:t>specifické</a:t>
            </a:r>
            <a:r>
              <a:rPr lang="en-US" dirty="0"/>
              <a:t> queer </a:t>
            </a:r>
            <a:r>
              <a:rPr lang="en-US" dirty="0" err="1"/>
              <a:t>recepce</a:t>
            </a:r>
            <a:r>
              <a:rPr lang="en-US" dirty="0"/>
              <a:t> </a:t>
            </a:r>
            <a:r>
              <a:rPr lang="en-US" dirty="0" err="1"/>
              <a:t>hvězdného</a:t>
            </a:r>
            <a:r>
              <a:rPr lang="en-US" dirty="0"/>
              <a:t> </a:t>
            </a:r>
            <a:r>
              <a:rPr lang="en-US" dirty="0" err="1"/>
              <a:t>obrazu</a:t>
            </a:r>
            <a:r>
              <a:rPr lang="en-US" dirty="0"/>
              <a:t> Judy </a:t>
            </a:r>
            <a:r>
              <a:rPr lang="en-US" dirty="0" smtClean="0"/>
              <a:t>Garland (</a:t>
            </a:r>
            <a:r>
              <a:rPr lang="en-US" dirty="0" err="1" smtClean="0"/>
              <a:t>materiály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dopisy</a:t>
            </a:r>
            <a:r>
              <a:rPr lang="en-US" dirty="0" smtClean="0"/>
              <a:t>, </a:t>
            </a:r>
            <a:r>
              <a:rPr lang="en-US" dirty="0" err="1" smtClean="0"/>
              <a:t>vzpomínky</a:t>
            </a:r>
            <a:r>
              <a:rPr lang="en-US" dirty="0" smtClean="0"/>
              <a:t>, performance)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roce</a:t>
            </a:r>
            <a:r>
              <a:rPr lang="en-US" dirty="0"/>
              <a:t> 1950 – </a:t>
            </a:r>
            <a:r>
              <a:rPr lang="en-US" dirty="0" err="1"/>
              <a:t>koncerty</a:t>
            </a:r>
            <a:r>
              <a:rPr lang="en-US" dirty="0"/>
              <a:t>, </a:t>
            </a:r>
            <a:r>
              <a:rPr lang="en-US" dirty="0" err="1"/>
              <a:t>tv</a:t>
            </a:r>
            <a:r>
              <a:rPr lang="en-US" dirty="0"/>
              <a:t> show, ale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zpětné</a:t>
            </a:r>
            <a:r>
              <a:rPr lang="en-US" dirty="0"/>
              <a:t> </a:t>
            </a:r>
            <a:r>
              <a:rPr lang="en-US" dirty="0" err="1"/>
              <a:t>přepisování</a:t>
            </a:r>
            <a:r>
              <a:rPr lang="en-US" dirty="0"/>
              <a:t> </a:t>
            </a:r>
            <a:r>
              <a:rPr lang="en-US" dirty="0" err="1"/>
              <a:t>rané</a:t>
            </a:r>
            <a:r>
              <a:rPr lang="en-US" dirty="0"/>
              <a:t> a </a:t>
            </a:r>
            <a:r>
              <a:rPr lang="en-US" dirty="0" err="1"/>
              <a:t>vrcholné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 smtClean="0"/>
              <a:t>kariéry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Hvězda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jedinečný</a:t>
            </a:r>
            <a:r>
              <a:rPr lang="en-US" dirty="0"/>
              <a:t> </a:t>
            </a:r>
            <a:r>
              <a:rPr lang="en-US" dirty="0" err="1"/>
              <a:t>vztah</a:t>
            </a:r>
            <a:r>
              <a:rPr lang="en-US" dirty="0"/>
              <a:t> k </a:t>
            </a:r>
            <a:r>
              <a:rPr lang="en-US" dirty="0" err="1"/>
              <a:t>utrpení</a:t>
            </a:r>
            <a:r>
              <a:rPr lang="en-US" dirty="0"/>
              <a:t>, </a:t>
            </a:r>
            <a:r>
              <a:rPr lang="en-US" dirty="0" err="1"/>
              <a:t>bolesti</a:t>
            </a:r>
            <a:r>
              <a:rPr lang="en-US" dirty="0"/>
              <a:t>, </a:t>
            </a:r>
            <a:r>
              <a:rPr lang="en-US" dirty="0" err="1"/>
              <a:t>obyčejnosti</a:t>
            </a:r>
            <a:r>
              <a:rPr lang="en-US" dirty="0"/>
              <a:t> a </a:t>
            </a:r>
            <a:r>
              <a:rPr lang="en-US" dirty="0" err="1"/>
              <a:t>výjimečnosti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220px-JudyatCarnegieH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2"/>
          <a:stretch/>
        </p:blipFill>
        <p:spPr>
          <a:xfrm>
            <a:off x="3126126" y="538097"/>
            <a:ext cx="2471143" cy="2367556"/>
          </a:xfrm>
          <a:prstGeom prst="rect">
            <a:avLst/>
          </a:prstGeom>
        </p:spPr>
      </p:pic>
      <p:pic>
        <p:nvPicPr>
          <p:cNvPr id="7" name="Picture 6" descr="14514120533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r="14497"/>
          <a:stretch/>
        </p:blipFill>
        <p:spPr>
          <a:xfrm>
            <a:off x="5898659" y="532682"/>
            <a:ext cx="3035443" cy="2372970"/>
          </a:xfrm>
          <a:prstGeom prst="rect">
            <a:avLst/>
          </a:prstGeom>
        </p:spPr>
      </p:pic>
      <p:pic>
        <p:nvPicPr>
          <p:cNvPr id="8" name="Picture 7" descr="JudyGarland-Tear-1147x128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3"/>
          <a:stretch/>
        </p:blipFill>
        <p:spPr>
          <a:xfrm>
            <a:off x="344448" y="538097"/>
            <a:ext cx="2454186" cy="23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8953" y="1249911"/>
            <a:ext cx="8692410" cy="5142861"/>
          </a:xfrm>
        </p:spPr>
        <p:txBody>
          <a:bodyPr>
            <a:normAutofit/>
          </a:bodyPr>
          <a:lstStyle/>
          <a:p>
            <a:r>
              <a:rPr lang="en-US" dirty="0" err="1" smtClean="0"/>
              <a:t>Koncerty</a:t>
            </a:r>
            <a:r>
              <a:rPr lang="en-US" dirty="0" smtClean="0"/>
              <a:t> a </a:t>
            </a:r>
            <a:r>
              <a:rPr lang="en-US" dirty="0" err="1" smtClean="0"/>
              <a:t>tv</a:t>
            </a:r>
            <a:r>
              <a:rPr lang="en-US" dirty="0" smtClean="0"/>
              <a:t> </a:t>
            </a:r>
            <a:r>
              <a:rPr lang="en-US" dirty="0" err="1" smtClean="0"/>
              <a:t>vystoupení</a:t>
            </a:r>
            <a:r>
              <a:rPr lang="en-US" dirty="0" smtClean="0"/>
              <a:t> </a:t>
            </a:r>
            <a:r>
              <a:rPr lang="en-US" dirty="0" err="1" smtClean="0"/>
              <a:t>přinášejí</a:t>
            </a:r>
            <a:r>
              <a:rPr lang="en-US" dirty="0" smtClean="0"/>
              <a:t> </a:t>
            </a:r>
            <a:r>
              <a:rPr lang="en-US" dirty="0" err="1" smtClean="0"/>
              <a:t>jen</a:t>
            </a:r>
            <a:r>
              <a:rPr lang="en-US" dirty="0" smtClean="0"/>
              <a:t> minimum </a:t>
            </a:r>
            <a:r>
              <a:rPr lang="en-US" dirty="0" err="1" smtClean="0"/>
              <a:t>nového</a:t>
            </a:r>
            <a:r>
              <a:rPr lang="en-US" dirty="0" smtClean="0"/>
              <a:t> </a:t>
            </a:r>
            <a:r>
              <a:rPr lang="en-US" dirty="0" err="1" smtClean="0"/>
              <a:t>materiálu</a:t>
            </a:r>
            <a:r>
              <a:rPr lang="en-US" dirty="0" smtClean="0"/>
              <a:t> &gt;&gt; </a:t>
            </a:r>
            <a:r>
              <a:rPr lang="en-US" dirty="0" err="1" smtClean="0"/>
              <a:t>klíčový</a:t>
            </a:r>
            <a:r>
              <a:rPr lang="en-US" dirty="0" smtClean="0"/>
              <a:t> je </a:t>
            </a:r>
            <a:r>
              <a:rPr lang="en-US" dirty="0" err="1" smtClean="0"/>
              <a:t>vztah</a:t>
            </a:r>
            <a:r>
              <a:rPr lang="en-US" dirty="0" smtClean="0"/>
              <a:t> k </a:t>
            </a:r>
            <a:r>
              <a:rPr lang="en-US" dirty="0" err="1" smtClean="0"/>
              <a:t>minulé</a:t>
            </a:r>
            <a:r>
              <a:rPr lang="en-US" dirty="0" smtClean="0"/>
              <a:t> </a:t>
            </a:r>
            <a:r>
              <a:rPr lang="en-US" dirty="0" err="1" smtClean="0"/>
              <a:t>kariéře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Na </a:t>
            </a:r>
            <a:r>
              <a:rPr lang="en-US" dirty="0" err="1" smtClean="0"/>
              <a:t>přelomu</a:t>
            </a:r>
            <a:r>
              <a:rPr lang="en-US" dirty="0" smtClean="0"/>
              <a:t> 50. a 60. let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koncerty</a:t>
            </a:r>
            <a:r>
              <a:rPr lang="en-US" dirty="0" smtClean="0"/>
              <a:t> Judy Garland </a:t>
            </a:r>
            <a:r>
              <a:rPr lang="en-US" dirty="0" err="1" smtClean="0"/>
              <a:t>jedním</a:t>
            </a:r>
            <a:r>
              <a:rPr lang="en-US" dirty="0" smtClean="0"/>
              <a:t> z </a:t>
            </a:r>
            <a:r>
              <a:rPr lang="en-US" dirty="0" err="1" smtClean="0"/>
              <a:t>mála</a:t>
            </a:r>
            <a:r>
              <a:rPr lang="en-US" dirty="0" smtClean="0"/>
              <a:t> </a:t>
            </a:r>
            <a:r>
              <a:rPr lang="en-US" dirty="0" err="1" smtClean="0"/>
              <a:t>míst</a:t>
            </a:r>
            <a:r>
              <a:rPr lang="en-US" dirty="0" smtClean="0"/>
              <a:t>, </a:t>
            </a:r>
            <a:r>
              <a:rPr lang="en-US" dirty="0" err="1" smtClean="0"/>
              <a:t>kde</a:t>
            </a:r>
            <a:r>
              <a:rPr lang="en-US" dirty="0" smtClean="0"/>
              <a:t> se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homosexuálové</a:t>
            </a:r>
            <a:r>
              <a:rPr lang="en-US" dirty="0" smtClean="0"/>
              <a:t> </a:t>
            </a:r>
            <a:r>
              <a:rPr lang="en-US" dirty="0" err="1" smtClean="0"/>
              <a:t>veřejně</a:t>
            </a:r>
            <a:r>
              <a:rPr lang="en-US" dirty="0" smtClean="0"/>
              <a:t> </a:t>
            </a:r>
            <a:r>
              <a:rPr lang="en-US" dirty="0" err="1" smtClean="0"/>
              <a:t>přiznat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své</a:t>
            </a:r>
            <a:r>
              <a:rPr lang="en-US" dirty="0" smtClean="0"/>
              <a:t> </a:t>
            </a:r>
            <a:r>
              <a:rPr lang="en-US" dirty="0" err="1" smtClean="0"/>
              <a:t>orientaci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Proměna</a:t>
            </a:r>
            <a:r>
              <a:rPr lang="en-US" dirty="0" smtClean="0"/>
              <a:t> </a:t>
            </a:r>
            <a:r>
              <a:rPr lang="en-US" dirty="0" err="1" smtClean="0"/>
              <a:t>diskurzu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gayové</a:t>
            </a:r>
            <a:r>
              <a:rPr lang="en-US" dirty="0" smtClean="0"/>
              <a:t> </a:t>
            </a:r>
            <a:r>
              <a:rPr lang="en-US" dirty="0" err="1" smtClean="0"/>
              <a:t>nejprve</a:t>
            </a:r>
            <a:r>
              <a:rPr lang="en-US" dirty="0" smtClean="0"/>
              <a:t> </a:t>
            </a:r>
            <a:r>
              <a:rPr lang="en-US" dirty="0" err="1" smtClean="0"/>
              <a:t>oceňují</a:t>
            </a:r>
            <a:r>
              <a:rPr lang="en-US" dirty="0" smtClean="0"/>
              <a:t> Garland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figuru</a:t>
            </a:r>
            <a:r>
              <a:rPr lang="en-US" dirty="0" smtClean="0"/>
              <a:t> </a:t>
            </a:r>
            <a:r>
              <a:rPr lang="en-US" dirty="0" err="1" smtClean="0"/>
              <a:t>zřetelně</a:t>
            </a:r>
            <a:r>
              <a:rPr lang="en-US" dirty="0" smtClean="0"/>
              <a:t> </a:t>
            </a:r>
            <a:r>
              <a:rPr lang="en-US" dirty="0" err="1" smtClean="0"/>
              <a:t>artikulující</a:t>
            </a:r>
            <a:r>
              <a:rPr lang="en-US" dirty="0" smtClean="0"/>
              <a:t> </a:t>
            </a:r>
            <a:r>
              <a:rPr lang="en-US" dirty="0" err="1" smtClean="0"/>
              <a:t>strádání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později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ikonu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</a:t>
            </a:r>
            <a:r>
              <a:rPr lang="en-US" dirty="0" err="1" smtClean="0"/>
              <a:t>navzdory</a:t>
            </a:r>
            <a:r>
              <a:rPr lang="en-US" dirty="0" smtClean="0"/>
              <a:t> </a:t>
            </a:r>
            <a:r>
              <a:rPr lang="en-US" dirty="0" err="1" smtClean="0"/>
              <a:t>nepřízni</a:t>
            </a:r>
            <a:r>
              <a:rPr lang="en-US" dirty="0" smtClean="0"/>
              <a:t> </a:t>
            </a:r>
            <a:r>
              <a:rPr lang="en-US" dirty="0" err="1" smtClean="0"/>
              <a:t>osudu</a:t>
            </a:r>
            <a:r>
              <a:rPr lang="en-US" dirty="0" smtClean="0"/>
              <a:t> a </a:t>
            </a:r>
            <a:r>
              <a:rPr lang="en-US" dirty="0" err="1" smtClean="0"/>
              <a:t>vlastním</a:t>
            </a:r>
            <a:r>
              <a:rPr lang="en-US" dirty="0" smtClean="0"/>
              <a:t> </a:t>
            </a:r>
            <a:r>
              <a:rPr lang="en-US" dirty="0" err="1" smtClean="0"/>
              <a:t>selháním</a:t>
            </a:r>
            <a:r>
              <a:rPr lang="en-US" dirty="0" smtClean="0"/>
              <a:t> </a:t>
            </a:r>
            <a:r>
              <a:rPr lang="en-US" dirty="0" err="1" smtClean="0"/>
              <a:t>přežila</a:t>
            </a:r>
            <a:endParaRPr lang="en-US" dirty="0" smtClean="0"/>
          </a:p>
          <a:p>
            <a:pPr lvl="2"/>
            <a:r>
              <a:rPr lang="en-US" sz="2000" dirty="0" smtClean="0"/>
              <a:t>&gt;&gt; I </a:t>
            </a:r>
            <a:r>
              <a:rPr lang="en-US" sz="2000" dirty="0" err="1" smtClean="0"/>
              <a:t>tak</a:t>
            </a:r>
            <a:r>
              <a:rPr lang="en-US" sz="2000" dirty="0" smtClean="0"/>
              <a:t> </a:t>
            </a:r>
            <a:r>
              <a:rPr lang="en-US" sz="2000" dirty="0" err="1" smtClean="0"/>
              <a:t>specifická</a:t>
            </a:r>
            <a:r>
              <a:rPr lang="en-US" sz="2000" dirty="0" smtClean="0"/>
              <a:t> </a:t>
            </a:r>
            <a:r>
              <a:rPr lang="en-US" sz="2000" dirty="0" err="1" smtClean="0"/>
              <a:t>recepce</a:t>
            </a:r>
            <a:r>
              <a:rPr lang="en-US" sz="2000" dirty="0" smtClean="0"/>
              <a:t>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tato</a:t>
            </a:r>
            <a:r>
              <a:rPr lang="en-US" sz="2000" dirty="0" smtClean="0"/>
              <a:t> </a:t>
            </a:r>
            <a:r>
              <a:rPr lang="en-US" sz="2000" dirty="0" err="1" smtClean="0"/>
              <a:t>má</a:t>
            </a:r>
            <a:r>
              <a:rPr lang="en-US" sz="2000" dirty="0" smtClean="0"/>
              <a:t> </a:t>
            </a:r>
            <a:r>
              <a:rPr lang="en-US" sz="2000" dirty="0" err="1" smtClean="0"/>
              <a:t>své</a:t>
            </a:r>
            <a:r>
              <a:rPr lang="en-US" sz="2000" dirty="0" smtClean="0"/>
              <a:t> </a:t>
            </a:r>
            <a:r>
              <a:rPr lang="en-US" sz="2000" dirty="0" err="1" smtClean="0"/>
              <a:t>vlastní</a:t>
            </a:r>
            <a:r>
              <a:rPr lang="en-US" sz="2000" dirty="0" smtClean="0"/>
              <a:t> nuance a </a:t>
            </a:r>
            <a:r>
              <a:rPr lang="en-US" sz="2000" dirty="0" err="1" smtClean="0"/>
              <a:t>vývoj</a:t>
            </a:r>
            <a:endParaRPr lang="en-US" sz="2000" dirty="0" smtClean="0"/>
          </a:p>
          <a:p>
            <a:pPr lvl="2"/>
            <a:r>
              <a:rPr lang="en-US" sz="2000" dirty="0" err="1" smtClean="0"/>
              <a:t>Vždy</a:t>
            </a:r>
            <a:r>
              <a:rPr lang="en-US" sz="2000" dirty="0" smtClean="0"/>
              <a:t> </a:t>
            </a:r>
            <a:r>
              <a:rPr lang="en-US" sz="2000" dirty="0" err="1" smtClean="0"/>
              <a:t>velmi</a:t>
            </a:r>
            <a:r>
              <a:rPr lang="en-US" sz="2000" dirty="0" smtClean="0"/>
              <a:t> </a:t>
            </a:r>
            <a:r>
              <a:rPr lang="en-US" sz="2000" dirty="0" err="1" smtClean="0"/>
              <a:t>intenzivní</a:t>
            </a:r>
            <a:r>
              <a:rPr lang="en-US" sz="2000" dirty="0" smtClean="0"/>
              <a:t> </a:t>
            </a:r>
            <a:r>
              <a:rPr lang="en-US" sz="2000" dirty="0" err="1" smtClean="0"/>
              <a:t>emocionální</a:t>
            </a:r>
            <a:r>
              <a:rPr lang="en-US" sz="2000" dirty="0" smtClean="0"/>
              <a:t> </a:t>
            </a:r>
            <a:r>
              <a:rPr lang="en-US" sz="2000" dirty="0" err="1" smtClean="0"/>
              <a:t>prožitek</a:t>
            </a:r>
            <a:r>
              <a:rPr lang="en-US" sz="2000" dirty="0" smtClean="0"/>
              <a:t> (</a:t>
            </a:r>
            <a:r>
              <a:rPr lang="en-US" sz="2000" dirty="0" err="1" smtClean="0"/>
              <a:t>síla</a:t>
            </a:r>
            <a:r>
              <a:rPr lang="en-US" sz="2000" dirty="0" smtClean="0"/>
              <a:t> + </a:t>
            </a:r>
            <a:r>
              <a:rPr lang="en-US" sz="2000" dirty="0" err="1" smtClean="0"/>
              <a:t>utrpení</a:t>
            </a:r>
            <a:r>
              <a:rPr lang="en-US" sz="2000" dirty="0" smtClean="0"/>
              <a:t>, comeback)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805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8554"/>
            <a:ext cx="8229600" cy="4876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mr-IN" dirty="0" smtClean="0"/>
              <a:t>…</a:t>
            </a:r>
            <a:r>
              <a:rPr lang="cs-CZ" dirty="0" smtClean="0"/>
              <a:t> je to její obrovská síla a nikoliv sebedestruktivní tendence, které k ní gaye přitahují.“</a:t>
            </a:r>
          </a:p>
          <a:p>
            <a:r>
              <a:rPr lang="cs-CZ" dirty="0" smtClean="0"/>
              <a:t>„Prý jsme ji milovali, protože vyjadřovala naši osamělost a trýzeň. Blbost. Moji rodiče byli </a:t>
            </a:r>
            <a:r>
              <a:rPr lang="cs-CZ" dirty="0" err="1" smtClean="0"/>
              <a:t>hetero</a:t>
            </a:r>
            <a:r>
              <a:rPr lang="cs-CZ" dirty="0" smtClean="0"/>
              <a:t> a byli to ti nejutrápenější a nejosamělejší lidé, jaké jsem kdy poznal... Miloval jsem ji, protože ať ji ponižovali a podceňovali sebevíc, vždycky to přežila.“</a:t>
            </a:r>
          </a:p>
          <a:p>
            <a:r>
              <a:rPr lang="cs-CZ" dirty="0" smtClean="0"/>
              <a:t>„</a:t>
            </a:r>
            <a:r>
              <a:rPr lang="cs-CZ" dirty="0" err="1" smtClean="0"/>
              <a:t>If</a:t>
            </a:r>
            <a:r>
              <a:rPr lang="cs-CZ" dirty="0" smtClean="0"/>
              <a:t> happy </a:t>
            </a:r>
            <a:r>
              <a:rPr lang="cs-CZ" dirty="0" err="1" smtClean="0"/>
              <a:t>little</a:t>
            </a:r>
            <a:r>
              <a:rPr lang="cs-CZ" dirty="0" smtClean="0"/>
              <a:t> </a:t>
            </a:r>
            <a:r>
              <a:rPr lang="cs-CZ" dirty="0" err="1" smtClean="0"/>
              <a:t>bluebirds</a:t>
            </a:r>
            <a:r>
              <a:rPr lang="cs-CZ" dirty="0" smtClean="0"/>
              <a:t> </a:t>
            </a:r>
            <a:r>
              <a:rPr lang="cs-CZ" dirty="0" err="1" smtClean="0"/>
              <a:t>fly</a:t>
            </a:r>
            <a:r>
              <a:rPr lang="cs-CZ" dirty="0" smtClean="0"/>
              <a:t>, </a:t>
            </a:r>
            <a:r>
              <a:rPr lang="cs-CZ" dirty="0" err="1" smtClean="0"/>
              <a:t>beyond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rainbow</a:t>
            </a:r>
            <a:r>
              <a:rPr lang="cs-CZ" dirty="0" smtClean="0"/>
              <a:t>,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I made </a:t>
            </a:r>
            <a:r>
              <a:rPr lang="cs-CZ" dirty="0" err="1" smtClean="0"/>
              <a:t>it</a:t>
            </a:r>
            <a:r>
              <a:rPr lang="cs-CZ" dirty="0" smtClean="0"/>
              <a:t>, I made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cs-CZ" dirty="0" err="1" smtClean="0"/>
              <a:t>oh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, </a:t>
            </a:r>
            <a:r>
              <a:rPr lang="cs-CZ" dirty="0" err="1" smtClean="0"/>
              <a:t>darlings</a:t>
            </a:r>
            <a:r>
              <a:rPr lang="cs-CZ" dirty="0" smtClean="0"/>
              <a:t>, I made </a:t>
            </a:r>
            <a:r>
              <a:rPr lang="cs-CZ" dirty="0" err="1" smtClean="0"/>
              <a:t>it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way</a:t>
            </a:r>
            <a:r>
              <a:rPr lang="cs-CZ" dirty="0" smtClean="0"/>
              <a:t> </a:t>
            </a:r>
            <a:r>
              <a:rPr lang="cs-CZ" dirty="0" err="1" smtClean="0"/>
              <a:t>through</a:t>
            </a:r>
            <a:r>
              <a:rPr lang="cs-CZ" dirty="0" smtClean="0"/>
              <a:t>, I </a:t>
            </a:r>
            <a:r>
              <a:rPr lang="cs-CZ" dirty="0" err="1" smtClean="0"/>
              <a:t>didn‘t</a:t>
            </a:r>
            <a:r>
              <a:rPr lang="cs-CZ" dirty="0" smtClean="0"/>
              <a:t> </a:t>
            </a:r>
            <a:r>
              <a:rPr lang="cs-CZ" dirty="0" err="1" smtClean="0"/>
              <a:t>think</a:t>
            </a:r>
            <a:r>
              <a:rPr lang="cs-CZ" dirty="0" smtClean="0"/>
              <a:t> I </a:t>
            </a:r>
            <a:r>
              <a:rPr lang="cs-CZ" dirty="0" err="1" smtClean="0"/>
              <a:t>would</a:t>
            </a:r>
            <a:r>
              <a:rPr lang="cs-CZ" dirty="0" smtClean="0"/>
              <a:t>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oh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</a:t>
            </a:r>
            <a:r>
              <a:rPr lang="cs-CZ" dirty="0" err="1" smtClean="0"/>
              <a:t>can‘t</a:t>
            </a:r>
            <a:r>
              <a:rPr lang="cs-CZ" dirty="0" smtClean="0"/>
              <a:t> I?“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1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165163"/>
            <a:ext cx="7772400" cy="2200275"/>
          </a:xfrm>
        </p:spPr>
        <p:txBody>
          <a:bodyPr>
            <a:normAutofit/>
          </a:bodyPr>
          <a:lstStyle/>
          <a:p>
            <a:pPr algn="ctr"/>
            <a:r>
              <a:rPr lang="en-US" sz="3200" cap="none" dirty="0" err="1" smtClean="0"/>
              <a:t>Které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tři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aspekty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hvězdného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obrazu</a:t>
            </a:r>
            <a:r>
              <a:rPr lang="en-US" sz="3200" cap="none" dirty="0" smtClean="0"/>
              <a:t> </a:t>
            </a:r>
            <a:r>
              <a:rPr lang="en-US" sz="3200" cap="none" dirty="0"/>
              <a:t>J</a:t>
            </a:r>
            <a:r>
              <a:rPr lang="en-US" sz="3200" cap="none" dirty="0" smtClean="0"/>
              <a:t>udy Garland z </a:t>
            </a:r>
            <a:r>
              <a:rPr lang="en-US" sz="3200" cap="none" dirty="0" err="1" smtClean="0"/>
              <a:t>ní</a:t>
            </a:r>
            <a:r>
              <a:rPr lang="en-US" sz="3200" cap="none" dirty="0" smtClean="0"/>
              <a:t> </a:t>
            </a:r>
            <a:r>
              <a:rPr lang="en-US" sz="3200" cap="none" dirty="0" err="1" smtClean="0"/>
              <a:t>vytvořily</a:t>
            </a:r>
            <a:r>
              <a:rPr lang="en-US" sz="3200" cap="none" dirty="0" smtClean="0"/>
              <a:t> queer </a:t>
            </a:r>
            <a:r>
              <a:rPr lang="en-US" sz="3200" cap="none" dirty="0" err="1" smtClean="0"/>
              <a:t>ikonu</a:t>
            </a:r>
            <a:r>
              <a:rPr lang="en-US" sz="3200" cap="none" dirty="0" smtClean="0"/>
              <a:t>?</a:t>
            </a:r>
            <a:endParaRPr lang="en-US" sz="3200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OBYČEJNOST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ANDROGYNIE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CAMP</a:t>
            </a:r>
            <a:endParaRPr lang="en-US" dirty="0"/>
          </a:p>
        </p:txBody>
      </p:sp>
      <p:pic>
        <p:nvPicPr>
          <p:cNvPr id="7" name="Picture 6" descr="3690_judy_garla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1" r="12467"/>
          <a:stretch/>
        </p:blipFill>
        <p:spPr>
          <a:xfrm>
            <a:off x="5969336" y="610490"/>
            <a:ext cx="2934634" cy="2718683"/>
          </a:xfrm>
          <a:prstGeom prst="rect">
            <a:avLst/>
          </a:prstGeom>
        </p:spPr>
      </p:pic>
      <p:pic>
        <p:nvPicPr>
          <p:cNvPr id="8" name="Picture 7" descr="4e87dbe4f927f7209bcd0003bcbf1f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7" b="9219"/>
          <a:stretch/>
        </p:blipFill>
        <p:spPr>
          <a:xfrm>
            <a:off x="3334416" y="610490"/>
            <a:ext cx="2334963" cy="2718683"/>
          </a:xfrm>
          <a:prstGeom prst="rect">
            <a:avLst/>
          </a:prstGeom>
        </p:spPr>
      </p:pic>
      <p:pic>
        <p:nvPicPr>
          <p:cNvPr id="9" name="Picture 8" descr="300px-Judy_Garland_at_Greek_The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4" y="610490"/>
            <a:ext cx="2861054" cy="264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1 - </a:t>
            </a:r>
            <a:r>
              <a:rPr lang="en-US" sz="3200" dirty="0" err="1" smtClean="0"/>
              <a:t>Obyčejnost</a:t>
            </a:r>
            <a:r>
              <a:rPr lang="en-US" sz="3200" dirty="0" smtClean="0"/>
              <a:t> - </a:t>
            </a:r>
            <a:r>
              <a:rPr lang="en-US" sz="3200" dirty="0"/>
              <a:t>Mickey Rooney &amp; Judy Garland</a:t>
            </a:r>
          </a:p>
        </p:txBody>
      </p:sp>
      <p:pic>
        <p:nvPicPr>
          <p:cNvPr id="8" name="Content Placeholder 7" descr="034-judy-garland-and-mickey-rooney-theredlist.jpe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r="16269"/>
          <a:stretch>
            <a:fillRect/>
          </a:stretch>
        </p:blipFill>
        <p:spPr/>
      </p:pic>
      <p:pic>
        <p:nvPicPr>
          <p:cNvPr id="7" name="Content Placeholder 6" descr="151030_YMRT_judy-garland-mickey-rooney.jpg.CROP.promo-xlarge2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r="13349"/>
          <a:stretch/>
        </p:blipFill>
        <p:spPr/>
      </p:pic>
    </p:spTree>
    <p:extLst>
      <p:ext uri="{BB962C8B-B14F-4D97-AF65-F5344CB8AC3E}">
        <p14:creationId xmlns:p14="http://schemas.microsoft.com/office/powerpoint/2010/main" val="65644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definujeme</a:t>
            </a:r>
            <a:r>
              <a:rPr lang="en-US" dirty="0" smtClean="0"/>
              <a:t> </a:t>
            </a:r>
            <a:r>
              <a:rPr lang="en-US" dirty="0" err="1" smtClean="0"/>
              <a:t>hvězdu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850" y="1523999"/>
            <a:ext cx="8767588" cy="5503603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září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tmě</a:t>
            </a:r>
            <a:r>
              <a:rPr lang="en-US" dirty="0"/>
              <a:t>.” </a:t>
            </a:r>
            <a:r>
              <a:rPr lang="en-US" dirty="0" smtClean="0"/>
              <a:t>(Richard Dyer)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“</a:t>
            </a:r>
            <a:r>
              <a:rPr lang="en-US" dirty="0" err="1"/>
              <a:t>Hvězdná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amalgám</a:t>
            </a:r>
            <a:r>
              <a:rPr lang="en-US" dirty="0"/>
              <a:t> </a:t>
            </a:r>
            <a:r>
              <a:rPr lang="en-US" dirty="0" err="1"/>
              <a:t>sestává</a:t>
            </a:r>
            <a:r>
              <a:rPr lang="en-US" dirty="0"/>
              <a:t> z </a:t>
            </a:r>
            <a:r>
              <a:rPr lang="en-US" dirty="0" err="1"/>
              <a:t>obrazu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plátně</a:t>
            </a:r>
            <a:r>
              <a:rPr lang="en-US" dirty="0"/>
              <a:t> v </a:t>
            </a:r>
            <a:r>
              <a:rPr lang="en-US" dirty="0" err="1"/>
              <a:t>kombinaci</a:t>
            </a:r>
            <a:r>
              <a:rPr lang="en-US" dirty="0"/>
              <a:t> se </a:t>
            </a:r>
            <a:r>
              <a:rPr lang="en-US" dirty="0" err="1"/>
              <a:t>soukromou</a:t>
            </a:r>
            <a:r>
              <a:rPr lang="en-US" dirty="0"/>
              <a:t> </a:t>
            </a:r>
            <a:r>
              <a:rPr lang="en-US" dirty="0" err="1"/>
              <a:t>identitou</a:t>
            </a:r>
            <a:r>
              <a:rPr lang="en-US" dirty="0"/>
              <a:t>; </a:t>
            </a:r>
            <a:r>
              <a:rPr lang="en-US" dirty="0" err="1"/>
              <a:t>tuto</a:t>
            </a:r>
            <a:r>
              <a:rPr lang="en-US" dirty="0"/>
              <a:t> </a:t>
            </a:r>
            <a:r>
              <a:rPr lang="en-US" dirty="0" err="1"/>
              <a:t>osobnost</a:t>
            </a:r>
            <a:r>
              <a:rPr lang="en-US" dirty="0"/>
              <a:t> </a:t>
            </a:r>
            <a:r>
              <a:rPr lang="en-US" dirty="0" err="1"/>
              <a:t>publikum</a:t>
            </a:r>
            <a:r>
              <a:rPr lang="en-US" dirty="0"/>
              <a:t> </a:t>
            </a:r>
            <a:r>
              <a:rPr lang="en-US" dirty="0" err="1"/>
              <a:t>jasně</a:t>
            </a:r>
            <a:r>
              <a:rPr lang="en-US" dirty="0"/>
              <a:t> </a:t>
            </a:r>
            <a:r>
              <a:rPr lang="en-US" dirty="0" err="1"/>
              <a:t>rozeznává</a:t>
            </a:r>
            <a:r>
              <a:rPr lang="en-US" dirty="0"/>
              <a:t> a </a:t>
            </a:r>
            <a:r>
              <a:rPr lang="en-US" dirty="0" err="1"/>
              <a:t>očekává</a:t>
            </a:r>
            <a:r>
              <a:rPr lang="en-US" dirty="0"/>
              <a:t> v 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dalším</a:t>
            </a:r>
            <a:r>
              <a:rPr lang="en-US" dirty="0"/>
              <a:t> </a:t>
            </a:r>
            <a:r>
              <a:rPr lang="en-US" dirty="0" err="1"/>
              <a:t>filmu</a:t>
            </a:r>
            <a:r>
              <a:rPr lang="en-US" dirty="0"/>
              <a:t>” (</a:t>
            </a:r>
            <a:r>
              <a:rPr lang="en-US" dirty="0" err="1"/>
              <a:t>Ginette</a:t>
            </a:r>
            <a:r>
              <a:rPr lang="en-US" dirty="0"/>
              <a:t> </a:t>
            </a:r>
            <a:r>
              <a:rPr lang="en-US" dirty="0" err="1"/>
              <a:t>Vincendeau</a:t>
            </a:r>
            <a:r>
              <a:rPr lang="en-US" dirty="0"/>
              <a:t>)   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jedinečné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 smtClean="0"/>
              <a:t>,</a:t>
            </a:r>
            <a:r>
              <a:rPr lang="cs-CZ" dirty="0" smtClean="0"/>
              <a:t> </a:t>
            </a:r>
            <a:r>
              <a:rPr lang="en-US" dirty="0" err="1" smtClean="0"/>
              <a:t>které</a:t>
            </a:r>
            <a:r>
              <a:rPr lang="cs-CZ" dirty="0" smtClean="0"/>
              <a:t> </a:t>
            </a:r>
            <a:r>
              <a:rPr lang="en-US" dirty="0" err="1"/>
              <a:t>vzbuzují</a:t>
            </a:r>
            <a:r>
              <a:rPr lang="en-US" dirty="0"/>
              <a:t> u </a:t>
            </a:r>
            <a:r>
              <a:rPr lang="en-US" dirty="0" err="1"/>
              <a:t>svého</a:t>
            </a:r>
            <a:r>
              <a:rPr lang="en-US" dirty="0"/>
              <a:t> </a:t>
            </a:r>
            <a:r>
              <a:rPr lang="en-US" dirty="0" err="1"/>
              <a:t>publika</a:t>
            </a:r>
            <a:r>
              <a:rPr lang="en-US" dirty="0"/>
              <a:t> </a:t>
            </a:r>
            <a:r>
              <a:rPr lang="en-US" dirty="0" err="1"/>
              <a:t>zvláštní</a:t>
            </a:r>
            <a:r>
              <a:rPr lang="en-US" dirty="0"/>
              <a:t> </a:t>
            </a:r>
            <a:r>
              <a:rPr lang="en-US" dirty="0" err="1"/>
              <a:t>zájem</a:t>
            </a:r>
            <a:r>
              <a:rPr lang="en-US" dirty="0"/>
              <a:t>.</a:t>
            </a:r>
            <a:r>
              <a:rPr lang="en-US" dirty="0" smtClean="0"/>
              <a:t>” (</a:t>
            </a:r>
            <a:r>
              <a:rPr lang="en-US" dirty="0"/>
              <a:t>Joseph </a:t>
            </a:r>
            <a:r>
              <a:rPr lang="en-US" dirty="0" err="1"/>
              <a:t>Garncarz</a:t>
            </a:r>
            <a:r>
              <a:rPr lang="en-US" dirty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herci</a:t>
            </a:r>
            <a:r>
              <a:rPr lang="en-US" dirty="0"/>
              <a:t> s </a:t>
            </a:r>
            <a:r>
              <a:rPr lang="en-US" dirty="0" err="1"/>
              <a:t>biografií</a:t>
            </a:r>
            <a:r>
              <a:rPr lang="en-US" dirty="0"/>
              <a:t>.” (Edgar Morin)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“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en-US" dirty="0" err="1"/>
              <a:t>osobnosti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 smtClean="0"/>
              <a:t>utváří</a:t>
            </a:r>
            <a:r>
              <a:rPr lang="en-US" dirty="0" smtClean="0"/>
              <a:t>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/>
              <a:t>víc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pouhá</a:t>
            </a:r>
            <a:r>
              <a:rPr lang="en-US" dirty="0"/>
              <a:t> </a:t>
            </a:r>
            <a:r>
              <a:rPr lang="en-US" dirty="0" err="1"/>
              <a:t>suma</a:t>
            </a:r>
            <a:r>
              <a:rPr lang="en-US" dirty="0"/>
              <a:t> </a:t>
            </a:r>
            <a:r>
              <a:rPr lang="en-US" dirty="0" err="1"/>
              <a:t>filmů</a:t>
            </a:r>
            <a:r>
              <a:rPr lang="en-US" dirty="0"/>
              <a:t>, v </a:t>
            </a:r>
            <a:r>
              <a:rPr lang="en-US" dirty="0" err="1"/>
              <a:t>nichž</a:t>
            </a:r>
            <a:r>
              <a:rPr lang="en-US" dirty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objevily</a:t>
            </a:r>
            <a:r>
              <a:rPr lang="en-US" dirty="0"/>
              <a:t>.” (Yvonne </a:t>
            </a:r>
            <a:r>
              <a:rPr lang="en-US" dirty="0" err="1"/>
              <a:t>Tasker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17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cried for you (</a:t>
            </a:r>
            <a:r>
              <a:rPr lang="en-US" i="1" dirty="0" smtClean="0"/>
              <a:t>Babes in arms</a:t>
            </a:r>
            <a:r>
              <a:rPr lang="en-US" dirty="0" smtClean="0"/>
              <a:t>, 1939)</a:t>
            </a:r>
            <a:endParaRPr lang="en-US" dirty="0"/>
          </a:p>
        </p:txBody>
      </p:sp>
      <p:pic>
        <p:nvPicPr>
          <p:cNvPr id="7" name="Judy Garland - I Cried For You (Babes In Arms, 1939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48128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Meet me in St. Louis </a:t>
            </a:r>
            <a:endParaRPr lang="en-US" i="1" dirty="0"/>
          </a:p>
        </p:txBody>
      </p:sp>
      <p:pic>
        <p:nvPicPr>
          <p:cNvPr id="8" name="Content Placeholder 7" descr="1500_garland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1" r="7774"/>
          <a:stretch/>
        </p:blipFill>
        <p:spPr/>
      </p:pic>
      <p:pic>
        <p:nvPicPr>
          <p:cNvPr id="7" name="Content Placeholder 6" descr="11185353-larg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 r="179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923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iegfeldgirlw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10" y="3091668"/>
            <a:ext cx="4988397" cy="3541762"/>
          </a:xfrm>
          <a:prstGeom prst="rect">
            <a:avLst/>
          </a:prstGeom>
        </p:spPr>
      </p:pic>
      <p:pic>
        <p:nvPicPr>
          <p:cNvPr id="7" name="Picture 6" descr="a973ec1a4bf0aa9764678862869d486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" y="183802"/>
            <a:ext cx="4139814" cy="5297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5737" y="1237493"/>
            <a:ext cx="3575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6600"/>
                </a:solidFill>
              </a:rPr>
              <a:t>Ziegfield</a:t>
            </a:r>
            <a:r>
              <a:rPr lang="en-US" sz="2800" b="1" i="1" dirty="0" smtClean="0">
                <a:solidFill>
                  <a:srgbClr val="FF6600"/>
                </a:solidFill>
              </a:rPr>
              <a:t> girl </a:t>
            </a:r>
            <a:r>
              <a:rPr lang="en-US" sz="2800" b="1" dirty="0" smtClean="0">
                <a:solidFill>
                  <a:srgbClr val="FF6600"/>
                </a:solidFill>
              </a:rPr>
              <a:t>(1941)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0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7471" y="518058"/>
            <a:ext cx="2282409" cy="15393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Androgynita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hqdefaul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9751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1107" y="1136385"/>
            <a:ext cx="2674811" cy="5240031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Androgynita</a:t>
            </a:r>
            <a:r>
              <a:rPr lang="en-US" sz="1800" dirty="0" smtClean="0"/>
              <a:t> - </a:t>
            </a:r>
            <a:r>
              <a:rPr lang="en-US" sz="1800" dirty="0" err="1"/>
              <a:t>spojení</a:t>
            </a:r>
            <a:r>
              <a:rPr lang="en-US" sz="1800" dirty="0"/>
              <a:t> </a:t>
            </a:r>
            <a:r>
              <a:rPr lang="en-US" sz="1800" dirty="0" err="1"/>
              <a:t>dvou</a:t>
            </a:r>
            <a:r>
              <a:rPr lang="en-US" sz="1800" dirty="0"/>
              <a:t> </a:t>
            </a:r>
            <a:r>
              <a:rPr lang="en-US" sz="1800" dirty="0" err="1"/>
              <a:t>genderů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jednom</a:t>
            </a:r>
            <a:r>
              <a:rPr lang="en-US" sz="1800" dirty="0"/>
              <a:t> </a:t>
            </a:r>
            <a:r>
              <a:rPr lang="en-US" sz="1800" dirty="0" err="1" smtClean="0"/>
              <a:t>těle</a:t>
            </a:r>
            <a:r>
              <a:rPr lang="en-US" sz="1800" dirty="0" smtClean="0"/>
              <a:t>. </a:t>
            </a:r>
            <a:r>
              <a:rPr lang="en-US" sz="1800" dirty="0"/>
              <a:t>I</a:t>
            </a:r>
            <a:r>
              <a:rPr lang="en-US" sz="1800" dirty="0" smtClean="0"/>
              <a:t>dea</a:t>
            </a:r>
            <a:r>
              <a:rPr lang="en-US" sz="1800" dirty="0"/>
              <a:t>, </a:t>
            </a:r>
            <a:r>
              <a:rPr lang="en-US" sz="1800" dirty="0" err="1"/>
              <a:t>která</a:t>
            </a:r>
            <a:r>
              <a:rPr lang="en-US" sz="1800" dirty="0"/>
              <a:t> </a:t>
            </a:r>
            <a:r>
              <a:rPr lang="en-US" sz="1800" dirty="0" err="1"/>
              <a:t>tíhne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/>
              <a:t>konfuzi</a:t>
            </a:r>
            <a:r>
              <a:rPr lang="en-US" sz="1800" dirty="0"/>
              <a:t> </a:t>
            </a:r>
            <a:r>
              <a:rPr lang="en-US" sz="1800" dirty="0" err="1"/>
              <a:t>obou</a:t>
            </a:r>
            <a:r>
              <a:rPr lang="en-US" sz="1800" dirty="0"/>
              <a:t> </a:t>
            </a:r>
            <a:r>
              <a:rPr lang="en-US" sz="1800" dirty="0" err="1"/>
              <a:t>genderů</a:t>
            </a:r>
            <a:r>
              <a:rPr lang="en-US" sz="1800" dirty="0"/>
              <a:t> a </a:t>
            </a:r>
            <a:r>
              <a:rPr lang="en-US" sz="1800" dirty="0" err="1"/>
              <a:t>zastření</a:t>
            </a:r>
            <a:r>
              <a:rPr lang="en-US" sz="1800" dirty="0"/>
              <a:t> </a:t>
            </a:r>
            <a:r>
              <a:rPr lang="en-US" sz="1800" dirty="0" err="1" smtClean="0"/>
              <a:t>rozdílů</a:t>
            </a:r>
            <a:r>
              <a:rPr lang="en-US" sz="18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/>
              <a:t>Biologické</a:t>
            </a:r>
            <a:r>
              <a:rPr lang="en-US" sz="1800" dirty="0" smtClean="0"/>
              <a:t> </a:t>
            </a:r>
            <a:r>
              <a:rPr lang="en-US" sz="1800" dirty="0" err="1" smtClean="0"/>
              <a:t>pohlaví</a:t>
            </a:r>
            <a:r>
              <a:rPr lang="en-US" sz="1800" dirty="0" smtClean="0"/>
              <a:t> </a:t>
            </a:r>
            <a:r>
              <a:rPr lang="en-US" sz="1800" dirty="0" err="1" smtClean="0"/>
              <a:t>determinuje</a:t>
            </a:r>
            <a:r>
              <a:rPr lang="en-US" sz="1800" dirty="0" smtClean="0"/>
              <a:t> </a:t>
            </a:r>
            <a:r>
              <a:rPr lang="en-US" sz="1800" dirty="0" err="1" smtClean="0"/>
              <a:t>také</a:t>
            </a:r>
            <a:r>
              <a:rPr lang="en-US" sz="1800" dirty="0" smtClean="0"/>
              <a:t> </a:t>
            </a:r>
            <a:r>
              <a:rPr lang="en-US" sz="1800" dirty="0" err="1" smtClean="0"/>
              <a:t>společenské</a:t>
            </a:r>
            <a:r>
              <a:rPr lang="en-US" sz="1800" dirty="0" smtClean="0"/>
              <a:t> a </a:t>
            </a:r>
            <a:r>
              <a:rPr lang="en-US" sz="1800" dirty="0" err="1" smtClean="0"/>
              <a:t>genderové</a:t>
            </a:r>
            <a:r>
              <a:rPr lang="en-US" sz="1800" dirty="0" smtClean="0"/>
              <a:t> role </a:t>
            </a:r>
            <a:r>
              <a:rPr lang="mr-IN" sz="1800" dirty="0" smtClean="0"/>
              <a:t>–</a:t>
            </a:r>
            <a:r>
              <a:rPr lang="en-US" sz="1800" dirty="0" smtClean="0"/>
              <a:t> </a:t>
            </a:r>
            <a:r>
              <a:rPr lang="en-US" sz="1800" dirty="0" err="1" smtClean="0"/>
              <a:t>androgynita</a:t>
            </a:r>
            <a:r>
              <a:rPr lang="en-US" sz="1800" dirty="0" smtClean="0"/>
              <a:t> </a:t>
            </a:r>
            <a:r>
              <a:rPr lang="en-US" sz="1800" dirty="0" err="1" smtClean="0"/>
              <a:t>vytváří</a:t>
            </a:r>
            <a:r>
              <a:rPr lang="en-US" sz="1800" dirty="0" smtClean="0"/>
              <a:t> </a:t>
            </a:r>
            <a:r>
              <a:rPr lang="en-US" sz="1800" dirty="0" err="1" smtClean="0"/>
              <a:t>dojem</a:t>
            </a:r>
            <a:r>
              <a:rPr lang="en-US" sz="1800" dirty="0" smtClean="0"/>
              <a:t> </a:t>
            </a:r>
            <a:r>
              <a:rPr lang="en-US" sz="1800" dirty="0" err="1" smtClean="0"/>
              <a:t>něčeho</a:t>
            </a:r>
            <a:r>
              <a:rPr lang="en-US" sz="1800" dirty="0" smtClean="0"/>
              <a:t> </a:t>
            </a:r>
            <a:r>
              <a:rPr lang="en-US" sz="1800" dirty="0" err="1" smtClean="0"/>
              <a:t>mezi</a:t>
            </a:r>
            <a:r>
              <a:rPr lang="en-US" sz="1800" dirty="0" smtClean="0"/>
              <a:t>, co </a:t>
            </a:r>
            <a:r>
              <a:rPr lang="en-US" sz="1800" dirty="0" err="1" smtClean="0"/>
              <a:t>nespadá</a:t>
            </a:r>
            <a:r>
              <a:rPr lang="en-US" sz="1800" dirty="0" smtClean="0"/>
              <a:t> </a:t>
            </a:r>
            <a:r>
              <a:rPr lang="en-US" sz="1800" dirty="0" err="1" smtClean="0"/>
              <a:t>ani</a:t>
            </a:r>
            <a:r>
              <a:rPr lang="en-US" sz="1800" dirty="0" smtClean="0"/>
              <a:t> do </a:t>
            </a:r>
            <a:r>
              <a:rPr lang="en-US" sz="1800" dirty="0" err="1" smtClean="0"/>
              <a:t>jedné</a:t>
            </a:r>
            <a:r>
              <a:rPr lang="en-US" sz="1800" dirty="0" smtClean="0"/>
              <a:t> </a:t>
            </a:r>
            <a:r>
              <a:rPr lang="en-US" sz="1800" dirty="0" err="1" smtClean="0"/>
              <a:t>kategorie</a:t>
            </a: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Judy Garland v </a:t>
            </a:r>
            <a:r>
              <a:rPr lang="en-US" sz="1800" dirty="0" err="1" smtClean="0"/>
              <a:t>řadě</a:t>
            </a:r>
            <a:r>
              <a:rPr lang="en-US" sz="1800" dirty="0" smtClean="0"/>
              <a:t> </a:t>
            </a:r>
            <a:r>
              <a:rPr lang="en-US" sz="1800" dirty="0" err="1" smtClean="0"/>
              <a:t>rolí</a:t>
            </a:r>
            <a:r>
              <a:rPr lang="en-US" sz="1800" dirty="0" smtClean="0"/>
              <a:t> a </a:t>
            </a:r>
            <a:r>
              <a:rPr lang="en-US" sz="1800" dirty="0" err="1" smtClean="0"/>
              <a:t>výstupů</a:t>
            </a:r>
            <a:r>
              <a:rPr lang="en-US" sz="1800" dirty="0" smtClean="0"/>
              <a:t> </a:t>
            </a:r>
            <a:r>
              <a:rPr lang="en-US" sz="1800" dirty="0" err="1" smtClean="0"/>
              <a:t>ztělesňuje</a:t>
            </a:r>
            <a:r>
              <a:rPr lang="en-US" sz="1800" dirty="0" smtClean="0"/>
              <a:t> </a:t>
            </a:r>
            <a:r>
              <a:rPr lang="en-US" sz="1800" dirty="0" err="1" smtClean="0"/>
              <a:t>genderovou</a:t>
            </a:r>
            <a:r>
              <a:rPr lang="en-US" sz="1800" dirty="0" smtClean="0"/>
              <a:t> </a:t>
            </a:r>
            <a:r>
              <a:rPr lang="en-US" sz="1800" dirty="0" err="1" smtClean="0"/>
              <a:t>androgynitu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030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533400"/>
            <a:ext cx="900615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Androgynita</a:t>
            </a:r>
            <a:r>
              <a:rPr lang="en-US" dirty="0" smtClean="0"/>
              <a:t> Judy Garland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komická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stylová</a:t>
            </a:r>
            <a:endParaRPr lang="en-US" dirty="0"/>
          </a:p>
        </p:txBody>
      </p:sp>
      <p:pic>
        <p:nvPicPr>
          <p:cNvPr id="10" name="Content Placeholder 9" descr="tumblr_mdfw2mS7Rv1qbuwpuo1_500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r="11480"/>
          <a:stretch>
            <a:fillRect/>
          </a:stretch>
        </p:blipFill>
        <p:spPr/>
      </p:pic>
      <p:pic>
        <p:nvPicPr>
          <p:cNvPr id="11" name="Content Placeholder 10" descr="easter-parade-fred-astaire-judy-garland-1948-a-couple-of-swells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" b="6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896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You </a:t>
            </a:r>
            <a:r>
              <a:rPr lang="en-US" dirty="0" err="1" smtClean="0"/>
              <a:t>gotta</a:t>
            </a:r>
            <a:r>
              <a:rPr lang="en-US" dirty="0" smtClean="0"/>
              <a:t> have me go with you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A star is born</a:t>
            </a:r>
            <a:r>
              <a:rPr lang="en-US" dirty="0" smtClean="0"/>
              <a:t>, 1954)</a:t>
            </a:r>
            <a:endParaRPr lang="en-US" dirty="0"/>
          </a:p>
        </p:txBody>
      </p:sp>
      <p:pic>
        <p:nvPicPr>
          <p:cNvPr id="7" name="Judy Garland - Gotta Have Me Go With You (A Star Is Born, 1954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938539"/>
            <a:ext cx="8229600" cy="3693912"/>
          </a:xfrm>
        </p:spPr>
      </p:pic>
    </p:spTree>
    <p:extLst>
      <p:ext uri="{BB962C8B-B14F-4D97-AF65-F5344CB8AC3E}">
        <p14:creationId xmlns:p14="http://schemas.microsoft.com/office/powerpoint/2010/main" val="206884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35012"/>
            <a:ext cx="2142680" cy="1264920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mr-IN" dirty="0" smtClean="0"/>
              <a:t>–</a:t>
            </a:r>
            <a:r>
              <a:rPr lang="en-US" dirty="0" smtClean="0"/>
              <a:t> CAMP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Placeholder 7" descr="not-in-kansas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r="1069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1058408"/>
            <a:ext cx="2858610" cy="5799592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Charakteristický</a:t>
            </a:r>
            <a:r>
              <a:rPr lang="en-US" sz="2000" dirty="0" smtClean="0"/>
              <a:t> </a:t>
            </a:r>
            <a:r>
              <a:rPr lang="en-US" sz="2000" dirty="0" err="1" smtClean="0"/>
              <a:t>způsob</a:t>
            </a:r>
            <a:r>
              <a:rPr lang="en-US" sz="2000" dirty="0" smtClean="0"/>
              <a:t> queer/gay </a:t>
            </a:r>
            <a:r>
              <a:rPr lang="en-US" sz="2000" dirty="0" err="1" smtClean="0"/>
              <a:t>vztahování</a:t>
            </a:r>
            <a:r>
              <a:rPr lang="en-US" sz="2000" dirty="0" smtClean="0"/>
              <a:t> se k </a:t>
            </a:r>
            <a:r>
              <a:rPr lang="en-US" sz="2000" dirty="0" err="1" smtClean="0"/>
              <a:t>hodnotám</a:t>
            </a:r>
            <a:r>
              <a:rPr lang="en-US" sz="2000" dirty="0" smtClean="0"/>
              <a:t>, </a:t>
            </a:r>
            <a:r>
              <a:rPr lang="en-US" sz="2000" dirty="0" err="1" smtClean="0"/>
              <a:t>obrazům</a:t>
            </a:r>
            <a:r>
              <a:rPr lang="en-US" sz="2000" dirty="0"/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produktům</a:t>
            </a:r>
            <a:r>
              <a:rPr lang="en-US" sz="2000" dirty="0" smtClean="0"/>
              <a:t> </a:t>
            </a:r>
            <a:r>
              <a:rPr lang="en-US" sz="2000" dirty="0" err="1" smtClean="0"/>
              <a:t>většinové</a:t>
            </a:r>
            <a:r>
              <a:rPr lang="en-US" sz="2000" dirty="0" smtClean="0"/>
              <a:t> </a:t>
            </a:r>
            <a:r>
              <a:rPr lang="en-US" sz="2000" dirty="0" err="1" smtClean="0"/>
              <a:t>kultury</a:t>
            </a:r>
            <a:r>
              <a:rPr lang="en-US" sz="2000" dirty="0" smtClean="0"/>
              <a:t> a to </a:t>
            </a:r>
            <a:r>
              <a:rPr lang="en-US" sz="2000" dirty="0" err="1" smtClean="0"/>
              <a:t>pomocí</a:t>
            </a:r>
            <a:r>
              <a:rPr lang="en-US" sz="2000" dirty="0" smtClean="0"/>
              <a:t> </a:t>
            </a:r>
            <a:r>
              <a:rPr lang="en-US" sz="2000" dirty="0" err="1" smtClean="0"/>
              <a:t>ironie</a:t>
            </a:r>
            <a:r>
              <a:rPr lang="en-US" sz="2000" dirty="0" smtClean="0"/>
              <a:t>, </a:t>
            </a:r>
            <a:r>
              <a:rPr lang="en-US" sz="2000" dirty="0" err="1" smtClean="0"/>
              <a:t>zveličení</a:t>
            </a:r>
            <a:r>
              <a:rPr lang="en-US" sz="2000" dirty="0" smtClean="0"/>
              <a:t>, </a:t>
            </a:r>
            <a:r>
              <a:rPr lang="en-US" sz="2000" dirty="0" err="1" smtClean="0"/>
              <a:t>trivializace</a:t>
            </a:r>
            <a:r>
              <a:rPr lang="en-US" sz="2000" dirty="0"/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teatrálnosti</a:t>
            </a:r>
            <a:r>
              <a:rPr lang="en-US" sz="2000" dirty="0" smtClean="0"/>
              <a:t>. (Dyer)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Utahování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z </a:t>
            </a:r>
            <a:r>
              <a:rPr lang="en-US" sz="2000" dirty="0" err="1" smtClean="0"/>
              <a:t>vážného</a:t>
            </a:r>
            <a:r>
              <a:rPr lang="en-US" sz="2000" dirty="0" smtClean="0"/>
              <a:t> a </a:t>
            </a:r>
            <a:r>
              <a:rPr lang="en-US" sz="2000" dirty="0" err="1" smtClean="0"/>
              <a:t>seriozního</a:t>
            </a:r>
            <a:r>
              <a:rPr lang="en-US" sz="2000" dirty="0" smtClean="0"/>
              <a:t> (Dyer)</a:t>
            </a:r>
          </a:p>
          <a:p>
            <a:endParaRPr lang="en-US" sz="2000" dirty="0" smtClean="0"/>
          </a:p>
          <a:p>
            <a:pPr marL="285750" lvl="0" indent="-285750">
              <a:buFont typeface="Arial"/>
              <a:buChar char="•"/>
            </a:pPr>
            <a:r>
              <a:rPr lang="cs-CZ" sz="2000" dirty="0"/>
              <a:t> „Vážnost, která selhává“ </a:t>
            </a:r>
            <a:r>
              <a:rPr lang="en-US" sz="2000" dirty="0" smtClean="0"/>
              <a:t>(Sontag)</a:t>
            </a:r>
          </a:p>
          <a:p>
            <a:endParaRPr lang="en-US" sz="2000" dirty="0" smtClean="0"/>
          </a:p>
          <a:p>
            <a:pPr marL="285750" lvl="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137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269366" y="792480"/>
            <a:ext cx="2330514" cy="588511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Specificky</a:t>
            </a:r>
            <a:r>
              <a:rPr lang="en-US" sz="2000" dirty="0" smtClean="0"/>
              <a:t> </a:t>
            </a:r>
            <a:r>
              <a:rPr lang="en-US" sz="2000" dirty="0" err="1" smtClean="0"/>
              <a:t>přepjatá</a:t>
            </a:r>
            <a:r>
              <a:rPr lang="en-US" sz="2000" dirty="0" smtClean="0"/>
              <a:t> </a:t>
            </a:r>
            <a:r>
              <a:rPr lang="en-US" sz="2000" dirty="0" err="1" smtClean="0"/>
              <a:t>gesta</a:t>
            </a:r>
            <a:r>
              <a:rPr lang="en-US" sz="2000" dirty="0" smtClean="0"/>
              <a:t>, </a:t>
            </a:r>
            <a:r>
              <a:rPr lang="en-US" sz="2000" dirty="0" err="1" smtClean="0"/>
              <a:t>zpěv</a:t>
            </a:r>
            <a:r>
              <a:rPr lang="en-US" sz="2000" dirty="0" smtClean="0"/>
              <a:t> a </a:t>
            </a:r>
            <a:r>
              <a:rPr lang="en-US" sz="2000" dirty="0" err="1" smtClean="0"/>
              <a:t>vzhled</a:t>
            </a:r>
            <a:r>
              <a:rPr lang="en-US" sz="2000" dirty="0" smtClean="0"/>
              <a:t> </a:t>
            </a:r>
            <a:r>
              <a:rPr lang="en-US" sz="2000" dirty="0" err="1" smtClean="0"/>
              <a:t>jsou</a:t>
            </a:r>
            <a:r>
              <a:rPr lang="en-US" sz="2000" dirty="0" smtClean="0"/>
              <a:t> </a:t>
            </a:r>
            <a:r>
              <a:rPr lang="en-US" sz="2000" dirty="0" err="1" smtClean="0"/>
              <a:t>vhodným</a:t>
            </a:r>
            <a:r>
              <a:rPr lang="en-US" sz="2000" dirty="0" smtClean="0"/>
              <a:t> </a:t>
            </a:r>
            <a:r>
              <a:rPr lang="en-US" sz="2000" dirty="0" err="1" smtClean="0"/>
              <a:t>výchozím</a:t>
            </a:r>
            <a:r>
              <a:rPr lang="en-US" sz="2000" dirty="0" smtClean="0"/>
              <a:t> </a:t>
            </a:r>
            <a:r>
              <a:rPr lang="en-US" sz="2000" dirty="0" err="1" smtClean="0"/>
              <a:t>materiálem</a:t>
            </a:r>
            <a:r>
              <a:rPr lang="en-US" sz="2000" dirty="0" smtClean="0"/>
              <a:t> pro drag shows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! Garland </a:t>
            </a:r>
            <a:r>
              <a:rPr lang="en-US" sz="2000" dirty="0" err="1" smtClean="0"/>
              <a:t>jako</a:t>
            </a:r>
            <a:r>
              <a:rPr lang="en-US" sz="2000" dirty="0" smtClean="0"/>
              <a:t> </a:t>
            </a:r>
            <a:r>
              <a:rPr lang="en-US" sz="2000" dirty="0" err="1" smtClean="0"/>
              <a:t>hvězda</a:t>
            </a:r>
            <a:r>
              <a:rPr lang="en-US" sz="2000" dirty="0" smtClean="0"/>
              <a:t>, </a:t>
            </a:r>
            <a:r>
              <a:rPr lang="en-US" sz="2000" dirty="0" err="1" smtClean="0"/>
              <a:t>která</a:t>
            </a:r>
            <a:r>
              <a:rPr lang="en-US" sz="2000" dirty="0" smtClean="0"/>
              <a:t> </a:t>
            </a:r>
            <a:r>
              <a:rPr lang="en-US" sz="2000" dirty="0" err="1" smtClean="0"/>
              <a:t>není</a:t>
            </a:r>
            <a:r>
              <a:rPr lang="en-US" sz="2000" dirty="0" smtClean="0"/>
              <a:t> </a:t>
            </a:r>
            <a:r>
              <a:rPr lang="en-US" sz="2000" dirty="0" err="1" smtClean="0"/>
              <a:t>jen</a:t>
            </a:r>
            <a:r>
              <a:rPr lang="en-US" sz="2000" dirty="0" smtClean="0"/>
              <a:t> </a:t>
            </a:r>
            <a:r>
              <a:rPr lang="en-US" sz="2000" dirty="0" err="1" smtClean="0"/>
              <a:t>ironizovaná</a:t>
            </a:r>
            <a:r>
              <a:rPr lang="en-US" sz="2000" dirty="0" smtClean="0"/>
              <a:t> </a:t>
            </a:r>
            <a:r>
              <a:rPr lang="en-US" sz="2000" dirty="0" err="1" smtClean="0"/>
              <a:t>prostřednictvím</a:t>
            </a:r>
            <a:r>
              <a:rPr lang="en-US" sz="2000" dirty="0" smtClean="0"/>
              <a:t> camp, ale </a:t>
            </a:r>
            <a:r>
              <a:rPr lang="en-US" sz="2000" dirty="0" err="1" smtClean="0"/>
              <a:t>sama</a:t>
            </a:r>
            <a:r>
              <a:rPr lang="en-US" sz="2000" dirty="0" smtClean="0"/>
              <a:t> </a:t>
            </a:r>
            <a:r>
              <a:rPr lang="en-US" sz="2000" dirty="0" err="1" smtClean="0"/>
              <a:t>vyjadřuje</a:t>
            </a:r>
            <a:r>
              <a:rPr lang="en-US" sz="2000" dirty="0" smtClean="0"/>
              <a:t> camp </a:t>
            </a:r>
            <a:r>
              <a:rPr lang="en-US" sz="2000" dirty="0" err="1" smtClean="0"/>
              <a:t>postoje</a:t>
            </a:r>
            <a:r>
              <a:rPr lang="en-US" sz="2000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“Being camp </a:t>
            </a:r>
            <a:r>
              <a:rPr lang="en-US" sz="2000" dirty="0" err="1" smtClean="0"/>
              <a:t>rathet</a:t>
            </a:r>
            <a:r>
              <a:rPr lang="en-US" sz="2000" dirty="0" smtClean="0"/>
              <a:t> than seen as camp” </a:t>
            </a:r>
            <a:endParaRPr lang="en-US" sz="2000" dirty="0"/>
          </a:p>
        </p:txBody>
      </p:sp>
      <p:pic>
        <p:nvPicPr>
          <p:cNvPr id="12" name="Picture Placeholder 11" descr="72b1a5f2dd0066ab4dda3012c6ab6ea1.jp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" b="25653"/>
          <a:stretch/>
        </p:blipFill>
        <p:spPr>
          <a:xfrm>
            <a:off x="2858609" y="875960"/>
            <a:ext cx="5904390" cy="5500456"/>
          </a:xfrm>
        </p:spPr>
      </p:pic>
    </p:spTree>
    <p:extLst>
      <p:ext uri="{BB962C8B-B14F-4D97-AF65-F5344CB8AC3E}">
        <p14:creationId xmlns:p14="http://schemas.microsoft.com/office/powerpoint/2010/main" val="13665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Camp a Judy Garland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12624" cy="5077390"/>
          </a:xfrm>
        </p:spPr>
        <p:txBody>
          <a:bodyPr/>
          <a:lstStyle/>
          <a:p>
            <a:r>
              <a:rPr lang="en-US" dirty="0" err="1" smtClean="0"/>
              <a:t>Některé</a:t>
            </a:r>
            <a:r>
              <a:rPr lang="en-US" dirty="0" smtClean="0"/>
              <a:t> filmy z </a:t>
            </a:r>
            <a:r>
              <a:rPr lang="en-US" dirty="0" err="1" smtClean="0"/>
              <a:t>období</a:t>
            </a:r>
            <a:r>
              <a:rPr lang="en-US" dirty="0" smtClean="0"/>
              <a:t> MGM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velmi</a:t>
            </a:r>
            <a:r>
              <a:rPr lang="en-US" dirty="0" smtClean="0"/>
              <a:t> camp - </a:t>
            </a:r>
            <a:r>
              <a:rPr lang="en-US" dirty="0" err="1" smtClean="0"/>
              <a:t>epizoda</a:t>
            </a:r>
            <a:r>
              <a:rPr lang="en-US" dirty="0" smtClean="0"/>
              <a:t> The Great lady gives an interview v</a:t>
            </a:r>
            <a:r>
              <a:rPr lang="en-US" b="1" i="1" dirty="0" smtClean="0"/>
              <a:t> </a:t>
            </a:r>
            <a:r>
              <a:rPr lang="en-US" b="1" i="1" dirty="0" err="1" smtClean="0"/>
              <a:t>Ziegfield</a:t>
            </a:r>
            <a:r>
              <a:rPr lang="en-US" b="1" i="1" dirty="0" smtClean="0"/>
              <a:t> follies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celý</a:t>
            </a:r>
            <a:r>
              <a:rPr lang="en-US" dirty="0" smtClean="0"/>
              <a:t> film </a:t>
            </a:r>
            <a:r>
              <a:rPr lang="en-US" b="1" i="1" dirty="0" smtClean="0"/>
              <a:t>The Pirate </a:t>
            </a:r>
            <a:r>
              <a:rPr lang="en-US" dirty="0" smtClean="0"/>
              <a:t>=&gt; </a:t>
            </a:r>
            <a:r>
              <a:rPr lang="en-US" dirty="0" err="1" smtClean="0"/>
              <a:t>teatralita</a:t>
            </a:r>
            <a:r>
              <a:rPr lang="en-US" dirty="0" smtClean="0"/>
              <a:t>, </a:t>
            </a:r>
            <a:r>
              <a:rPr lang="en-US" dirty="0" err="1" smtClean="0"/>
              <a:t>parodie</a:t>
            </a:r>
            <a:r>
              <a:rPr lang="en-US" dirty="0" smtClean="0"/>
              <a:t> a </a:t>
            </a:r>
            <a:r>
              <a:rPr lang="en-US" dirty="0" err="1" smtClean="0"/>
              <a:t>umělost</a:t>
            </a:r>
            <a:endParaRPr lang="en-US" dirty="0" smtClean="0"/>
          </a:p>
          <a:p>
            <a:pPr lvl="0"/>
            <a:r>
              <a:rPr lang="cs-CZ" dirty="0"/>
              <a:t>"Camp je dekorativní a zdobný, zdůrazňuje texturu, smyslné povrchy a styl na úkor obsahu</a:t>
            </a:r>
            <a:r>
              <a:rPr lang="cs-CZ" dirty="0" smtClean="0"/>
              <a:t>“ (</a:t>
            </a:r>
            <a:r>
              <a:rPr lang="cs-CZ" dirty="0" err="1" smtClean="0"/>
              <a:t>Sontag</a:t>
            </a:r>
            <a:r>
              <a:rPr lang="cs-CZ" dirty="0" smtClean="0"/>
              <a:t>)</a:t>
            </a:r>
          </a:p>
          <a:p>
            <a:pPr lvl="0"/>
            <a:r>
              <a:rPr lang="cs-CZ" dirty="0" smtClean="0"/>
              <a:t>Jemná osobní sabotáž filmů z období MGM</a:t>
            </a:r>
          </a:p>
          <a:p>
            <a:pPr lvl="0"/>
            <a:r>
              <a:rPr lang="cs-CZ" b="1" i="1" dirty="0" err="1" smtClean="0"/>
              <a:t>Presenting</a:t>
            </a:r>
            <a:r>
              <a:rPr lang="cs-CZ" b="1" i="1" dirty="0" smtClean="0"/>
              <a:t> Lily Mars </a:t>
            </a:r>
            <a:r>
              <a:rPr lang="cs-CZ" dirty="0" smtClean="0"/>
              <a:t>(1943) </a:t>
            </a:r>
            <a:r>
              <a:rPr lang="mr-IN" dirty="0" smtClean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When</a:t>
            </a:r>
            <a:r>
              <a:rPr lang="cs-CZ" dirty="0" smtClean="0"/>
              <a:t> I </a:t>
            </a:r>
            <a:r>
              <a:rPr lang="cs-CZ" dirty="0" err="1" smtClean="0"/>
              <a:t>hear</a:t>
            </a:r>
            <a:r>
              <a:rPr lang="cs-CZ" dirty="0" smtClean="0"/>
              <a:t> </a:t>
            </a:r>
            <a:r>
              <a:rPr lang="cs-CZ" dirty="0" err="1" smtClean="0"/>
              <a:t>beautiful</a:t>
            </a:r>
            <a:r>
              <a:rPr lang="cs-CZ" dirty="0" smtClean="0"/>
              <a:t> music.</a:t>
            </a:r>
          </a:p>
          <a:p>
            <a:pPr marL="891540" lvl="2" indent="-342900">
              <a:buFont typeface="+mj-lt"/>
              <a:buAutoNum type="arabicPeriod"/>
            </a:pPr>
            <a:r>
              <a:rPr lang="cs-CZ" dirty="0" err="1" smtClean="0"/>
              <a:t>Garland</a:t>
            </a:r>
            <a:r>
              <a:rPr lang="cs-CZ" dirty="0" smtClean="0"/>
              <a:t> paroduje nejen operetní manýru Marty </a:t>
            </a:r>
            <a:r>
              <a:rPr lang="cs-CZ" dirty="0" err="1" smtClean="0"/>
              <a:t>Eggerth</a:t>
            </a:r>
            <a:r>
              <a:rPr lang="cs-CZ" dirty="0" smtClean="0"/>
              <a:t> (fikční postava), ale také vlastní pěvecké postupy a konvence (vokální ozdoby, expresivní gesta a pohyby rukou, extrémní obličejová mimika)</a:t>
            </a:r>
          </a:p>
          <a:p>
            <a:pPr marL="891540" lvl="2" indent="-342900">
              <a:buFont typeface="+mj-lt"/>
              <a:buAutoNum type="arabicPeriod"/>
            </a:pPr>
            <a:r>
              <a:rPr lang="cs-CZ" dirty="0" smtClean="0"/>
              <a:t>Parodie standardní situace, kdy neznámá dívka dostane šanci poprvé zazpívat ve velkém nočním klubu (procházející číšník, nevhodně umístěný buben).</a:t>
            </a:r>
          </a:p>
          <a:p>
            <a:pPr marL="891540" lvl="2" indent="-342900">
              <a:buFont typeface="+mj-lt"/>
              <a:buAutoNum type="arabicPeriod"/>
            </a:pP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340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When I look at you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i="1" dirty="0" smtClean="0"/>
              <a:t>Presenting Lily Mars</a:t>
            </a:r>
            <a:r>
              <a:rPr lang="en-US" dirty="0" smtClean="0"/>
              <a:t>, 1943)</a:t>
            </a:r>
            <a:endParaRPr lang="en-US" dirty="0"/>
          </a:p>
        </p:txBody>
      </p:sp>
      <p:pic>
        <p:nvPicPr>
          <p:cNvPr id="4" name="Judy Garland - Caro Nome [When I Look At You] (Presenting Lily Mars, 1943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0800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903813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coope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r="24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217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Resumé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Hvězdu</a:t>
            </a:r>
            <a:r>
              <a:rPr lang="en-US" dirty="0" smtClean="0"/>
              <a:t> </a:t>
            </a:r>
            <a:r>
              <a:rPr lang="en-US" dirty="0" err="1" smtClean="0"/>
              <a:t>analyzujeme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pomoci</a:t>
            </a:r>
            <a:r>
              <a:rPr lang="en-US" dirty="0" smtClean="0"/>
              <a:t> </a:t>
            </a:r>
            <a:r>
              <a:rPr lang="en-US" dirty="0" err="1" smtClean="0"/>
              <a:t>metodologie</a:t>
            </a:r>
            <a:r>
              <a:rPr lang="en-US" dirty="0" smtClean="0"/>
              <a:t> star studies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obraz</a:t>
            </a:r>
            <a:r>
              <a:rPr lang="en-US" dirty="0" smtClean="0"/>
              <a:t>, </a:t>
            </a:r>
            <a:r>
              <a:rPr lang="en-US" dirty="0" err="1" smtClean="0"/>
              <a:t>který</a:t>
            </a:r>
            <a:r>
              <a:rPr lang="en-US" dirty="0" smtClean="0"/>
              <a:t> </a:t>
            </a:r>
            <a:r>
              <a:rPr lang="en-US" dirty="0" err="1" smtClean="0"/>
              <a:t>charakterizujeme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strukturovanou</a:t>
            </a:r>
            <a:r>
              <a:rPr lang="en-US" dirty="0" smtClean="0"/>
              <a:t> </a:t>
            </a:r>
            <a:r>
              <a:rPr lang="en-US" dirty="0" err="1" smtClean="0"/>
              <a:t>polysémii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Při</a:t>
            </a:r>
            <a:r>
              <a:rPr lang="en-US" dirty="0" smtClean="0"/>
              <a:t> </a:t>
            </a:r>
            <a:r>
              <a:rPr lang="en-US" dirty="0" err="1" smtClean="0"/>
              <a:t>tomto</a:t>
            </a:r>
            <a:r>
              <a:rPr lang="en-US" dirty="0" smtClean="0"/>
              <a:t> </a:t>
            </a:r>
            <a:r>
              <a:rPr lang="en-US" dirty="0" err="1" smtClean="0"/>
              <a:t>typu</a:t>
            </a:r>
            <a:r>
              <a:rPr lang="en-US" dirty="0" smtClean="0"/>
              <a:t> </a:t>
            </a:r>
            <a:r>
              <a:rPr lang="en-US" dirty="0" err="1" smtClean="0"/>
              <a:t>analýzy</a:t>
            </a:r>
            <a:r>
              <a:rPr lang="en-US" dirty="0" smtClean="0"/>
              <a:t> je </a:t>
            </a:r>
            <a:r>
              <a:rPr lang="en-US" dirty="0" err="1" smtClean="0"/>
              <a:t>zapotřebí</a:t>
            </a:r>
            <a:r>
              <a:rPr lang="en-US" dirty="0" smtClean="0"/>
              <a:t> </a:t>
            </a:r>
            <a:r>
              <a:rPr lang="en-US" dirty="0" err="1" smtClean="0"/>
              <a:t>pracovat</a:t>
            </a:r>
            <a:r>
              <a:rPr lang="en-US" dirty="0" smtClean="0"/>
              <a:t> se </a:t>
            </a:r>
            <a:r>
              <a:rPr lang="en-US" dirty="0" err="1" smtClean="0"/>
              <a:t>samotnými</a:t>
            </a:r>
            <a:r>
              <a:rPr lang="en-US" dirty="0" smtClean="0"/>
              <a:t> filmy, </a:t>
            </a:r>
            <a:r>
              <a:rPr lang="en-US" dirty="0" err="1" smtClean="0"/>
              <a:t>propagačními</a:t>
            </a:r>
            <a:r>
              <a:rPr lang="en-US" dirty="0" smtClean="0"/>
              <a:t> </a:t>
            </a:r>
            <a:r>
              <a:rPr lang="en-US" dirty="0" err="1" smtClean="0"/>
              <a:t>materiály</a:t>
            </a:r>
            <a:r>
              <a:rPr lang="en-US" dirty="0" smtClean="0"/>
              <a:t>, </a:t>
            </a:r>
            <a:r>
              <a:rPr lang="en-US" dirty="0" err="1" smtClean="0"/>
              <a:t>publicitou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kritikami</a:t>
            </a:r>
            <a:r>
              <a:rPr lang="en-US" dirty="0" smtClean="0"/>
              <a:t> a </a:t>
            </a:r>
            <a:r>
              <a:rPr lang="en-US" dirty="0" err="1" smtClean="0"/>
              <a:t>komentáři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Dyerova</a:t>
            </a:r>
            <a:r>
              <a:rPr lang="en-US" dirty="0" smtClean="0"/>
              <a:t> </a:t>
            </a:r>
            <a:r>
              <a:rPr lang="en-US" dirty="0" err="1" smtClean="0"/>
              <a:t>analýza</a:t>
            </a:r>
            <a:r>
              <a:rPr lang="en-US" dirty="0" smtClean="0"/>
              <a:t> </a:t>
            </a:r>
            <a:r>
              <a:rPr lang="en-US" dirty="0" err="1" smtClean="0"/>
              <a:t>specifické</a:t>
            </a:r>
            <a:r>
              <a:rPr lang="en-US" dirty="0" smtClean="0"/>
              <a:t> queer </a:t>
            </a:r>
            <a:r>
              <a:rPr lang="en-US" dirty="0" err="1" smtClean="0"/>
              <a:t>recepce</a:t>
            </a:r>
            <a:r>
              <a:rPr lang="en-US" dirty="0" smtClean="0"/>
              <a:t> </a:t>
            </a:r>
            <a:r>
              <a:rPr lang="en-US" dirty="0" err="1" smtClean="0"/>
              <a:t>hvězdného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 Judy Garland </a:t>
            </a:r>
            <a:r>
              <a:rPr lang="en-US" dirty="0" err="1" smtClean="0"/>
              <a:t>rozkrývá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</a:t>
            </a:r>
            <a:r>
              <a:rPr lang="en-US" dirty="0" err="1" smtClean="0"/>
              <a:t>jeho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r>
              <a:rPr lang="en-US" dirty="0" smtClean="0"/>
              <a:t> se </a:t>
            </a:r>
            <a:r>
              <a:rPr lang="en-US" dirty="0" err="1" smtClean="0"/>
              <a:t>nabízely</a:t>
            </a:r>
            <a:r>
              <a:rPr lang="en-US" dirty="0" smtClean="0"/>
              <a:t> </a:t>
            </a:r>
            <a:r>
              <a:rPr lang="en-US" dirty="0" err="1" smtClean="0"/>
              <a:t>tomuto</a:t>
            </a:r>
            <a:r>
              <a:rPr lang="en-US" dirty="0" smtClean="0"/>
              <a:t> </a:t>
            </a:r>
            <a:r>
              <a:rPr lang="en-US" dirty="0" err="1" smtClean="0"/>
              <a:t>konkrétnímu</a:t>
            </a:r>
            <a:r>
              <a:rPr lang="en-US" dirty="0" smtClean="0"/>
              <a:t> </a:t>
            </a:r>
            <a:r>
              <a:rPr lang="en-US" dirty="0" err="1" smtClean="0"/>
              <a:t>segmentu</a:t>
            </a:r>
            <a:r>
              <a:rPr lang="en-US" dirty="0" smtClean="0"/>
              <a:t> </a:t>
            </a:r>
            <a:r>
              <a:rPr lang="en-US" dirty="0" err="1" smtClean="0"/>
              <a:t>publika</a:t>
            </a:r>
            <a:r>
              <a:rPr lang="en-US" dirty="0"/>
              <a:t>.</a:t>
            </a:r>
            <a:r>
              <a:rPr lang="en-US" dirty="0" smtClean="0"/>
              <a:t>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8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6779"/>
            <a:ext cx="8229600" cy="4715124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/>
              <a:t>“</a:t>
            </a:r>
            <a:r>
              <a:rPr lang="en-US" dirty="0" err="1"/>
              <a:t>Filmové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výzvou</a:t>
            </a:r>
            <a:r>
              <a:rPr lang="en-US" dirty="0"/>
              <a:t> pro </a:t>
            </a:r>
            <a:r>
              <a:rPr lang="en-US" dirty="0" err="1"/>
              <a:t>analýzu</a:t>
            </a:r>
            <a:r>
              <a:rPr lang="en-US" dirty="0"/>
              <a:t>, </a:t>
            </a:r>
            <a:r>
              <a:rPr lang="en-US" dirty="0" err="1"/>
              <a:t>neboť</a:t>
            </a:r>
            <a:r>
              <a:rPr lang="en-US" dirty="0"/>
              <a:t> </a:t>
            </a:r>
            <a:r>
              <a:rPr lang="en-US" dirty="0" err="1" smtClean="0"/>
              <a:t>překračují</a:t>
            </a:r>
            <a:r>
              <a:rPr lang="en-US" dirty="0" smtClean="0"/>
              <a:t> </a:t>
            </a:r>
            <a:r>
              <a:rPr lang="en-US" dirty="0" err="1" smtClean="0"/>
              <a:t>hranice</a:t>
            </a:r>
            <a:r>
              <a:rPr lang="en-US" dirty="0" smtClean="0"/>
              <a:t> </a:t>
            </a:r>
            <a:r>
              <a:rPr lang="en-US" dirty="0" err="1"/>
              <a:t>nejrůznějších</a:t>
            </a:r>
            <a:r>
              <a:rPr lang="en-US" dirty="0"/>
              <a:t> </a:t>
            </a:r>
            <a:r>
              <a:rPr lang="en-US" dirty="0" err="1"/>
              <a:t>disciplin</a:t>
            </a:r>
            <a:r>
              <a:rPr lang="en-US" dirty="0"/>
              <a:t>: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produktem</a:t>
            </a:r>
            <a:r>
              <a:rPr lang="en-US" dirty="0"/>
              <a:t> </a:t>
            </a:r>
            <a:r>
              <a:rPr lang="en-US" dirty="0" err="1"/>
              <a:t>masové</a:t>
            </a:r>
            <a:r>
              <a:rPr lang="en-US" dirty="0"/>
              <a:t> </a:t>
            </a:r>
            <a:r>
              <a:rPr lang="en-US" dirty="0" err="1" smtClean="0"/>
              <a:t>kultury</a:t>
            </a:r>
            <a:r>
              <a:rPr lang="en-US" dirty="0"/>
              <a:t>, ale </a:t>
            </a:r>
            <a:r>
              <a:rPr lang="en-US" dirty="0" err="1"/>
              <a:t>zárověň</a:t>
            </a:r>
            <a:r>
              <a:rPr lang="en-US" dirty="0"/>
              <a:t> </a:t>
            </a:r>
            <a:r>
              <a:rPr lang="en-US" dirty="0" err="1"/>
              <a:t>zahrnují</a:t>
            </a:r>
            <a:r>
              <a:rPr lang="en-US" dirty="0"/>
              <a:t> </a:t>
            </a:r>
            <a:r>
              <a:rPr lang="en-US" dirty="0" err="1"/>
              <a:t>divadelní</a:t>
            </a:r>
            <a:r>
              <a:rPr lang="en-US" dirty="0"/>
              <a:t> </a:t>
            </a:r>
            <a:r>
              <a:rPr lang="en-US" dirty="0" err="1"/>
              <a:t>hledisko</a:t>
            </a:r>
            <a:r>
              <a:rPr lang="en-US" dirty="0"/>
              <a:t> </a:t>
            </a:r>
            <a:r>
              <a:rPr lang="en-US" dirty="0" err="1"/>
              <a:t>díky</a:t>
            </a:r>
            <a:r>
              <a:rPr lang="en-US" dirty="0"/>
              <a:t> </a:t>
            </a:r>
            <a:r>
              <a:rPr lang="en-US" dirty="0" err="1" smtClean="0"/>
              <a:t>vazbám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/>
              <a:t>kategorie</a:t>
            </a:r>
            <a:r>
              <a:rPr lang="en-US" dirty="0"/>
              <a:t> </a:t>
            </a:r>
            <a:r>
              <a:rPr lang="en-US" dirty="0" err="1"/>
              <a:t>herectví</a:t>
            </a:r>
            <a:r>
              <a:rPr lang="en-US" dirty="0"/>
              <a:t>, </a:t>
            </a:r>
            <a:r>
              <a:rPr lang="en-US" dirty="0" err="1"/>
              <a:t>vystupování</a:t>
            </a:r>
            <a:r>
              <a:rPr lang="en-US" dirty="0"/>
              <a:t> a </a:t>
            </a:r>
            <a:r>
              <a:rPr lang="en-US" dirty="0" err="1"/>
              <a:t>umění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marketingovým</a:t>
            </a:r>
            <a:r>
              <a:rPr lang="en-US" dirty="0"/>
              <a:t> </a:t>
            </a:r>
            <a:r>
              <a:rPr lang="en-US" dirty="0" err="1"/>
              <a:t>nástrojem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nositeli</a:t>
            </a:r>
            <a:r>
              <a:rPr lang="en-US" dirty="0"/>
              <a:t> </a:t>
            </a:r>
            <a:r>
              <a:rPr lang="en-US" dirty="0" err="1"/>
              <a:t>významů</a:t>
            </a:r>
            <a:r>
              <a:rPr lang="en-US" dirty="0"/>
              <a:t> v </a:t>
            </a:r>
            <a:r>
              <a:rPr lang="en-US" dirty="0" err="1"/>
              <a:t>kinematografii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sociálním</a:t>
            </a:r>
            <a:r>
              <a:rPr lang="en-US" dirty="0"/>
              <a:t> </a:t>
            </a:r>
            <a:r>
              <a:rPr lang="en-US" dirty="0" err="1"/>
              <a:t>znakem</a:t>
            </a:r>
            <a:r>
              <a:rPr lang="en-US" dirty="0"/>
              <a:t>, </a:t>
            </a:r>
            <a:r>
              <a:rPr lang="en-US" dirty="0" err="1"/>
              <a:t>nesoucím</a:t>
            </a:r>
            <a:r>
              <a:rPr lang="en-US" dirty="0"/>
              <a:t> </a:t>
            </a:r>
            <a:r>
              <a:rPr lang="en-US" dirty="0" err="1"/>
              <a:t>kulturní</a:t>
            </a:r>
            <a:r>
              <a:rPr lang="en-US" dirty="0"/>
              <a:t> </a:t>
            </a:r>
            <a:r>
              <a:rPr lang="en-US" dirty="0" err="1"/>
              <a:t>významy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/>
              <a:t>ideologicky</a:t>
            </a:r>
            <a:r>
              <a:rPr lang="en-US" dirty="0"/>
              <a:t> </a:t>
            </a:r>
            <a:r>
              <a:rPr lang="en-US" dirty="0" err="1"/>
              <a:t>motivované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dotýkají</a:t>
            </a:r>
            <a:r>
              <a:rPr lang="en-US" dirty="0"/>
              <a:t> </a:t>
            </a:r>
            <a:r>
              <a:rPr lang="en-US" dirty="0" err="1"/>
              <a:t>nejskrytejších</a:t>
            </a:r>
            <a:r>
              <a:rPr lang="en-US" dirty="0"/>
              <a:t> </a:t>
            </a:r>
            <a:r>
              <a:rPr lang="en-US" dirty="0" err="1"/>
              <a:t>osobních</a:t>
            </a:r>
            <a:r>
              <a:rPr lang="en-US" dirty="0"/>
              <a:t> </a:t>
            </a:r>
            <a:r>
              <a:rPr lang="en-US" dirty="0" err="1"/>
              <a:t>zákoutí</a:t>
            </a:r>
            <a:r>
              <a:rPr lang="en-US" dirty="0"/>
              <a:t> </a:t>
            </a:r>
            <a:r>
              <a:rPr lang="en-US" dirty="0" err="1"/>
              <a:t>prostřednictvím</a:t>
            </a:r>
            <a:r>
              <a:rPr lang="en-US" dirty="0"/>
              <a:t> </a:t>
            </a:r>
            <a:r>
              <a:rPr lang="en-US" dirty="0" err="1"/>
              <a:t>touhy</a:t>
            </a:r>
            <a:r>
              <a:rPr lang="en-US" dirty="0"/>
              <a:t> a </a:t>
            </a:r>
            <a:r>
              <a:rPr lang="en-US" dirty="0" err="1"/>
              <a:t>identifikace</a:t>
            </a:r>
            <a:r>
              <a:rPr lang="en-US" dirty="0"/>
              <a:t>;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emblémy</a:t>
            </a:r>
            <a:r>
              <a:rPr lang="en-US" dirty="0"/>
              <a:t> </a:t>
            </a:r>
            <a:r>
              <a:rPr lang="en-US" dirty="0" err="1"/>
              <a:t>národní</a:t>
            </a:r>
            <a:r>
              <a:rPr lang="en-US" dirty="0"/>
              <a:t> </a:t>
            </a:r>
            <a:r>
              <a:rPr lang="en-US" dirty="0" err="1"/>
              <a:t>pýchy</a:t>
            </a:r>
            <a:r>
              <a:rPr lang="en-US" dirty="0"/>
              <a:t> </a:t>
            </a:r>
            <a:r>
              <a:rPr lang="en-US" dirty="0" err="1"/>
              <a:t>artikulované</a:t>
            </a:r>
            <a:r>
              <a:rPr lang="en-US" dirty="0"/>
              <a:t> </a:t>
            </a:r>
            <a:r>
              <a:rPr lang="en-US" dirty="0" err="1"/>
              <a:t>skrz</a:t>
            </a:r>
            <a:r>
              <a:rPr lang="en-US" dirty="0"/>
              <a:t> </a:t>
            </a:r>
            <a:r>
              <a:rPr lang="en-US" dirty="0" err="1"/>
              <a:t>tělo</a:t>
            </a:r>
            <a:r>
              <a:rPr lang="en-US" dirty="0"/>
              <a:t>, </a:t>
            </a:r>
            <a:r>
              <a:rPr lang="en-US" dirty="0" err="1"/>
              <a:t>módu</a:t>
            </a:r>
            <a:r>
              <a:rPr lang="en-US" dirty="0"/>
              <a:t> a </a:t>
            </a:r>
            <a:r>
              <a:rPr lang="en-US" dirty="0" err="1"/>
              <a:t>osobní</a:t>
            </a:r>
            <a:r>
              <a:rPr lang="en-US" dirty="0"/>
              <a:t> </a:t>
            </a:r>
            <a:r>
              <a:rPr lang="en-US" dirty="0" err="1"/>
              <a:t>styl</a:t>
            </a:r>
            <a:r>
              <a:rPr lang="en-US" dirty="0"/>
              <a:t>; </a:t>
            </a:r>
            <a:r>
              <a:rPr lang="en-US" dirty="0" err="1"/>
              <a:t>produkty</a:t>
            </a:r>
            <a:r>
              <a:rPr lang="en-US" dirty="0"/>
              <a:t> </a:t>
            </a:r>
            <a:r>
              <a:rPr lang="en-US" dirty="0" err="1"/>
              <a:t>kapitalismu</a:t>
            </a:r>
            <a:r>
              <a:rPr lang="en-US" dirty="0"/>
              <a:t> a </a:t>
            </a:r>
            <a:r>
              <a:rPr lang="en-US" dirty="0" err="1"/>
              <a:t>ideologie</a:t>
            </a:r>
            <a:r>
              <a:rPr lang="en-US" dirty="0"/>
              <a:t> </a:t>
            </a:r>
            <a:r>
              <a:rPr lang="en-US" dirty="0" err="1"/>
              <a:t>individualismu</a:t>
            </a:r>
            <a:r>
              <a:rPr lang="en-US" dirty="0"/>
              <a:t> a </a:t>
            </a:r>
            <a:r>
              <a:rPr lang="en-US" dirty="0" err="1"/>
              <a:t>přece</a:t>
            </a:r>
            <a:r>
              <a:rPr lang="en-US" dirty="0"/>
              <a:t> </a:t>
            </a:r>
            <a:r>
              <a:rPr lang="en-US" dirty="0" err="1"/>
              <a:t>nabízejí</a:t>
            </a:r>
            <a:r>
              <a:rPr lang="en-US" dirty="0"/>
              <a:t> </a:t>
            </a:r>
            <a:r>
              <a:rPr lang="en-US" dirty="0" err="1"/>
              <a:t>útočiště</a:t>
            </a:r>
            <a:r>
              <a:rPr lang="en-US" dirty="0"/>
              <a:t> </a:t>
            </a:r>
            <a:r>
              <a:rPr lang="en-US" dirty="0" err="1"/>
              <a:t>marginalizovaným</a:t>
            </a:r>
            <a:r>
              <a:rPr lang="en-US" dirty="0"/>
              <a:t> </a:t>
            </a:r>
            <a:r>
              <a:rPr lang="en-US" dirty="0" err="1"/>
              <a:t>skupinám</a:t>
            </a:r>
            <a:r>
              <a:rPr lang="en-US" dirty="0"/>
              <a:t>.” </a:t>
            </a:r>
          </a:p>
          <a:p>
            <a:pPr marL="0" indent="0" algn="just">
              <a:buNone/>
            </a:pPr>
            <a:r>
              <a:rPr lang="en-US" dirty="0"/>
              <a:t>			Christine </a:t>
            </a:r>
            <a:r>
              <a:rPr lang="en-US" dirty="0" err="1"/>
              <a:t>Geraghty</a:t>
            </a:r>
            <a:r>
              <a:rPr lang="en-US" dirty="0"/>
              <a:t> </a:t>
            </a:r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sz="2300" dirty="0" err="1"/>
              <a:t>úvod</a:t>
            </a:r>
            <a:r>
              <a:rPr lang="en-US" sz="2300" dirty="0"/>
              <a:t> </a:t>
            </a:r>
            <a:r>
              <a:rPr lang="en-US" sz="2300" dirty="0" err="1"/>
              <a:t>ke</a:t>
            </a:r>
            <a:r>
              <a:rPr lang="en-US" sz="2300" dirty="0"/>
              <a:t> </a:t>
            </a:r>
            <a:r>
              <a:rPr lang="en-US" sz="2300" dirty="0" err="1"/>
              <a:t>sborníku</a:t>
            </a:r>
            <a:r>
              <a:rPr lang="en-US" sz="2300" dirty="0"/>
              <a:t> </a:t>
            </a:r>
            <a:r>
              <a:rPr lang="en-US" sz="2300" i="1" dirty="0"/>
              <a:t>Stardom, Industry of Desire </a:t>
            </a:r>
            <a:r>
              <a:rPr lang="en-US" sz="2300" dirty="0"/>
              <a:t>(s. xiii)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9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Hlavní</a:t>
            </a:r>
            <a:r>
              <a:rPr lang="en-US" dirty="0" smtClean="0"/>
              <a:t> </a:t>
            </a:r>
            <a:r>
              <a:rPr lang="en-US" dirty="0" err="1" smtClean="0"/>
              <a:t>oblasti</a:t>
            </a:r>
            <a:r>
              <a:rPr lang="en-US" dirty="0" smtClean="0"/>
              <a:t> </a:t>
            </a:r>
            <a:r>
              <a:rPr lang="en-US" dirty="0" err="1" smtClean="0"/>
              <a:t>výzkumu</a:t>
            </a:r>
            <a:r>
              <a:rPr lang="en-US" dirty="0" smtClean="0"/>
              <a:t> star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Hvězdy</a:t>
            </a:r>
            <a:r>
              <a:rPr lang="en-US" dirty="0" smtClean="0"/>
              <a:t> z </a:t>
            </a:r>
            <a:r>
              <a:rPr lang="en-US" dirty="0" err="1" smtClean="0"/>
              <a:t>historické</a:t>
            </a:r>
            <a:r>
              <a:rPr lang="en-US" dirty="0" smtClean="0"/>
              <a:t> </a:t>
            </a:r>
            <a:r>
              <a:rPr lang="en-US" dirty="0" err="1" smtClean="0"/>
              <a:t>perspektivy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</a:t>
            </a:r>
            <a:r>
              <a:rPr lang="en-US" dirty="0" err="1" smtClean="0"/>
              <a:t>přispívá</a:t>
            </a:r>
            <a:r>
              <a:rPr lang="en-US" dirty="0" smtClean="0"/>
              <a:t> k </a:t>
            </a:r>
            <a:r>
              <a:rPr lang="en-US" dirty="0" err="1" smtClean="0"/>
              <a:t>vývoji</a:t>
            </a:r>
            <a:r>
              <a:rPr lang="en-US" dirty="0" smtClean="0"/>
              <a:t> </a:t>
            </a:r>
            <a:r>
              <a:rPr lang="en-US" dirty="0" err="1" smtClean="0"/>
              <a:t>filmové</a:t>
            </a:r>
            <a:r>
              <a:rPr lang="en-US" dirty="0" smtClean="0"/>
              <a:t>, </a:t>
            </a:r>
            <a:r>
              <a:rPr lang="en-US" dirty="0" err="1" smtClean="0"/>
              <a:t>kulturní</a:t>
            </a:r>
            <a:r>
              <a:rPr lang="en-US" dirty="0" smtClean="0"/>
              <a:t> a </a:t>
            </a:r>
            <a:r>
              <a:rPr lang="en-US" dirty="0" err="1" smtClean="0"/>
              <a:t>mediální</a:t>
            </a:r>
            <a:r>
              <a:rPr lang="en-US" dirty="0" smtClean="0"/>
              <a:t> </a:t>
            </a:r>
            <a:r>
              <a:rPr lang="en-US" dirty="0" err="1" smtClean="0"/>
              <a:t>produkce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Lokální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systémy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hollywoodský</a:t>
            </a:r>
            <a:r>
              <a:rPr lang="en-US" dirty="0" smtClean="0"/>
              <a:t> </a:t>
            </a:r>
            <a:r>
              <a:rPr lang="en-US" dirty="0" err="1" smtClean="0"/>
              <a:t>hvězdný</a:t>
            </a:r>
            <a:r>
              <a:rPr lang="en-US" dirty="0" smtClean="0"/>
              <a:t> </a:t>
            </a:r>
            <a:r>
              <a:rPr lang="en-US" dirty="0" err="1" smtClean="0"/>
              <a:t>systém</a:t>
            </a:r>
            <a:r>
              <a:rPr lang="en-US" dirty="0" smtClean="0"/>
              <a:t> a /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evropské</a:t>
            </a:r>
            <a:r>
              <a:rPr lang="en-US" dirty="0" smtClean="0"/>
              <a:t>, </a:t>
            </a:r>
            <a:r>
              <a:rPr lang="en-US" dirty="0" err="1" smtClean="0"/>
              <a:t>indické</a:t>
            </a:r>
            <a:r>
              <a:rPr lang="en-US" dirty="0" smtClean="0"/>
              <a:t>, </a:t>
            </a:r>
            <a:r>
              <a:rPr lang="en-US" dirty="0" err="1" smtClean="0"/>
              <a:t>asijské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africké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systémy</a:t>
            </a:r>
            <a:r>
              <a:rPr lang="en-US" dirty="0" smtClean="0"/>
              <a:t>? </a:t>
            </a:r>
            <a:endParaRPr lang="en-US" dirty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herci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smyslu</a:t>
            </a:r>
            <a:r>
              <a:rPr lang="en-US" dirty="0" smtClean="0"/>
              <a:t> </a:t>
            </a:r>
            <a:r>
              <a:rPr lang="en-US" dirty="0" err="1" smtClean="0"/>
              <a:t>ztělesnění</a:t>
            </a:r>
            <a:r>
              <a:rPr lang="en-US" dirty="0" smtClean="0"/>
              <a:t> / </a:t>
            </a:r>
            <a:r>
              <a:rPr lang="en-US" dirty="0" err="1" smtClean="0"/>
              <a:t>zpodobnění</a:t>
            </a:r>
            <a:r>
              <a:rPr lang="en-US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fungují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performeři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národní</a:t>
            </a:r>
            <a:r>
              <a:rPr lang="en-US" dirty="0" smtClean="0"/>
              <a:t>, </a:t>
            </a:r>
            <a:r>
              <a:rPr lang="en-US" dirty="0" err="1" smtClean="0"/>
              <a:t>kulturní</a:t>
            </a:r>
            <a:r>
              <a:rPr lang="en-US" dirty="0" smtClean="0"/>
              <a:t>, </a:t>
            </a:r>
            <a:r>
              <a:rPr lang="en-US" dirty="0" err="1" smtClean="0"/>
              <a:t>genderové</a:t>
            </a:r>
            <a:r>
              <a:rPr lang="en-US" dirty="0" smtClean="0"/>
              <a:t>, </a:t>
            </a:r>
            <a:r>
              <a:rPr lang="en-US" dirty="0" err="1" smtClean="0"/>
              <a:t>rasové</a:t>
            </a:r>
            <a:r>
              <a:rPr lang="en-US" dirty="0" smtClean="0"/>
              <a:t> a </a:t>
            </a:r>
            <a:r>
              <a:rPr lang="en-US" dirty="0" err="1" smtClean="0"/>
              <a:t>třídní</a:t>
            </a:r>
            <a:r>
              <a:rPr lang="en-US" dirty="0" smtClean="0"/>
              <a:t> </a:t>
            </a:r>
            <a:r>
              <a:rPr lang="en-US" dirty="0" err="1" smtClean="0"/>
              <a:t>symboly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</a:t>
            </a:r>
            <a:r>
              <a:rPr lang="en-US" dirty="0" err="1" smtClean="0"/>
              <a:t>reprezentují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naopak</a:t>
            </a:r>
            <a:r>
              <a:rPr lang="en-US" dirty="0" smtClean="0"/>
              <a:t> </a:t>
            </a:r>
            <a:r>
              <a:rPr lang="en-US" dirty="0" err="1" smtClean="0"/>
              <a:t>narušují</a:t>
            </a:r>
            <a:r>
              <a:rPr lang="en-US" dirty="0" smtClean="0"/>
              <a:t> </a:t>
            </a:r>
            <a:r>
              <a:rPr lang="en-US" dirty="0" err="1" smtClean="0"/>
              <a:t>dobové</a:t>
            </a:r>
            <a:r>
              <a:rPr lang="en-US" dirty="0" smtClean="0"/>
              <a:t> </a:t>
            </a:r>
            <a:r>
              <a:rPr lang="en-US" dirty="0" err="1" smtClean="0"/>
              <a:t>představy</a:t>
            </a:r>
            <a:r>
              <a:rPr lang="en-US" dirty="0" smtClean="0"/>
              <a:t>?</a:t>
            </a:r>
          </a:p>
          <a:p>
            <a:r>
              <a:rPr lang="en-US" dirty="0" err="1"/>
              <a:t>Hvězdy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objekty</a:t>
            </a:r>
            <a:r>
              <a:rPr lang="en-US" dirty="0"/>
              <a:t> pro </a:t>
            </a:r>
            <a:r>
              <a:rPr lang="en-US" dirty="0" err="1"/>
              <a:t>fanoušky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jaká</a:t>
            </a:r>
            <a:r>
              <a:rPr lang="en-US" dirty="0"/>
              <a:t> je role </a:t>
            </a:r>
            <a:r>
              <a:rPr lang="en-US" dirty="0" err="1"/>
              <a:t>publika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konstrukci</a:t>
            </a:r>
            <a:r>
              <a:rPr lang="en-US" dirty="0"/>
              <a:t> </a:t>
            </a:r>
            <a:r>
              <a:rPr lang="en-US" dirty="0" err="1"/>
              <a:t>hvězd</a:t>
            </a:r>
            <a:r>
              <a:rPr lang="en-US" dirty="0"/>
              <a:t>?    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5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fa8b617dee52186e5da1e1694e1133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52" y="514832"/>
            <a:ext cx="4732039" cy="61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Dyer, Richard (2004): </a:t>
            </a:r>
            <a:r>
              <a:rPr lang="en-US" sz="2800" i="1" dirty="0" smtClean="0"/>
              <a:t>Heavenly bodies. Film Stars and Society.</a:t>
            </a:r>
            <a:r>
              <a:rPr lang="en-US" sz="2800" dirty="0" smtClean="0"/>
              <a:t> Abingdon, New York: </a:t>
            </a:r>
            <a:r>
              <a:rPr lang="en-US" sz="2800" dirty="0" err="1" smtClean="0"/>
              <a:t>Routledge</a:t>
            </a:r>
            <a:r>
              <a:rPr lang="en-US" sz="2800" dirty="0" smtClean="0"/>
              <a:t>, s. 1 </a:t>
            </a:r>
            <a:r>
              <a:rPr lang="mr-IN" sz="2800" dirty="0" smtClean="0"/>
              <a:t>–</a:t>
            </a:r>
            <a:r>
              <a:rPr lang="en-US" sz="2800" dirty="0" smtClean="0"/>
              <a:t> 16.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Úvod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třem</a:t>
            </a:r>
            <a:r>
              <a:rPr lang="en-US" dirty="0" smtClean="0"/>
              <a:t> </a:t>
            </a:r>
            <a:r>
              <a:rPr lang="en-US" dirty="0" err="1" smtClean="0"/>
              <a:t>detailním</a:t>
            </a:r>
            <a:r>
              <a:rPr lang="en-US" dirty="0" smtClean="0"/>
              <a:t> </a:t>
            </a:r>
            <a:r>
              <a:rPr lang="en-US" dirty="0" err="1" smtClean="0"/>
              <a:t>případovým</a:t>
            </a:r>
            <a:r>
              <a:rPr lang="en-US" dirty="0" smtClean="0"/>
              <a:t> </a:t>
            </a:r>
            <a:r>
              <a:rPr lang="en-US" dirty="0" err="1" smtClean="0"/>
              <a:t>studiím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Marilyn Monroe, Paul Robeson a Judy Garland =&gt; </a:t>
            </a:r>
            <a:r>
              <a:rPr lang="en-US" dirty="0" err="1" smtClean="0"/>
              <a:t>jakým</a:t>
            </a:r>
            <a:r>
              <a:rPr lang="en-US" dirty="0" smtClean="0"/>
              <a:t> </a:t>
            </a:r>
            <a:r>
              <a:rPr lang="en-US" dirty="0" err="1" smtClean="0"/>
              <a:t>způsobem</a:t>
            </a:r>
            <a:r>
              <a:rPr lang="en-US" dirty="0" smtClean="0"/>
              <a:t> </a:t>
            </a:r>
            <a:r>
              <a:rPr lang="en-US" dirty="0" err="1" smtClean="0"/>
              <a:t>každá</a:t>
            </a:r>
            <a:r>
              <a:rPr lang="en-US" dirty="0" smtClean="0"/>
              <a:t> z </a:t>
            </a:r>
            <a:r>
              <a:rPr lang="en-US" dirty="0" err="1" smtClean="0"/>
              <a:t>těchto</a:t>
            </a:r>
            <a:r>
              <a:rPr lang="en-US" dirty="0" smtClean="0"/>
              <a:t> </a:t>
            </a:r>
            <a:r>
              <a:rPr lang="en-US" dirty="0" err="1" smtClean="0"/>
              <a:t>osobností</a:t>
            </a:r>
            <a:r>
              <a:rPr lang="en-US" dirty="0" smtClean="0"/>
              <a:t> </a:t>
            </a:r>
            <a:r>
              <a:rPr lang="en-US" dirty="0" err="1" smtClean="0"/>
              <a:t>ztělesňuje</a:t>
            </a:r>
            <a:r>
              <a:rPr lang="en-US" dirty="0" smtClean="0"/>
              <a:t> </a:t>
            </a:r>
            <a:r>
              <a:rPr lang="en-US" dirty="0" err="1" smtClean="0"/>
              <a:t>dobové</a:t>
            </a:r>
            <a:r>
              <a:rPr lang="en-US" dirty="0" smtClean="0"/>
              <a:t> </a:t>
            </a:r>
            <a:r>
              <a:rPr lang="en-US" dirty="0" err="1" smtClean="0"/>
              <a:t>představy</a:t>
            </a:r>
            <a:r>
              <a:rPr lang="en-US" dirty="0" smtClean="0"/>
              <a:t> o </a:t>
            </a:r>
            <a:r>
              <a:rPr lang="en-US" dirty="0" err="1" smtClean="0"/>
              <a:t>sexualitě</a:t>
            </a:r>
            <a:r>
              <a:rPr lang="en-US" dirty="0" smtClean="0"/>
              <a:t>, </a:t>
            </a:r>
            <a:r>
              <a:rPr lang="en-US" dirty="0" err="1" smtClean="0"/>
              <a:t>etnicitě</a:t>
            </a:r>
            <a:r>
              <a:rPr lang="en-US" dirty="0" smtClean="0"/>
              <a:t> a </a:t>
            </a:r>
            <a:r>
              <a:rPr lang="en-US" dirty="0" err="1" smtClean="0"/>
              <a:t>sexuální</a:t>
            </a:r>
            <a:r>
              <a:rPr lang="en-US" dirty="0" smtClean="0"/>
              <a:t> </a:t>
            </a:r>
            <a:r>
              <a:rPr lang="en-US" dirty="0" err="1" smtClean="0"/>
              <a:t>identitě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studie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vědomě</a:t>
            </a:r>
            <a:r>
              <a:rPr lang="en-US" dirty="0" smtClean="0"/>
              <a:t> </a:t>
            </a:r>
            <a:r>
              <a:rPr lang="en-US" dirty="0" err="1" smtClean="0"/>
              <a:t>zaměřeny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r>
              <a:rPr lang="en-US" dirty="0" smtClean="0"/>
              <a:t> v </a:t>
            </a:r>
            <a:r>
              <a:rPr lang="en-US" dirty="0" err="1" smtClean="0"/>
              <a:t>konkrétní</a:t>
            </a:r>
            <a:r>
              <a:rPr lang="en-US" dirty="0" smtClean="0"/>
              <a:t> </a:t>
            </a:r>
            <a:r>
              <a:rPr lang="en-US" dirty="0" err="1" smtClean="0"/>
              <a:t>éře</a:t>
            </a:r>
            <a:r>
              <a:rPr lang="en-US" dirty="0" smtClean="0"/>
              <a:t> a s </a:t>
            </a:r>
            <a:r>
              <a:rPr lang="en-US" dirty="0" err="1" smtClean="0"/>
              <a:t>ohledem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to,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jednotlivé</a:t>
            </a:r>
            <a:r>
              <a:rPr lang="en-US" dirty="0" smtClean="0"/>
              <a:t> </a:t>
            </a:r>
            <a:r>
              <a:rPr lang="en-US" dirty="0" err="1" smtClean="0"/>
              <a:t>atributy</a:t>
            </a:r>
            <a:r>
              <a:rPr lang="en-US" dirty="0" smtClean="0"/>
              <a:t> </a:t>
            </a:r>
            <a:r>
              <a:rPr lang="en-US" dirty="0" err="1" smtClean="0"/>
              <a:t>ovlivňovaly</a:t>
            </a:r>
            <a:r>
              <a:rPr lang="en-US" dirty="0" smtClean="0"/>
              <a:t> </a:t>
            </a:r>
            <a:r>
              <a:rPr lang="en-US" dirty="0" err="1" smtClean="0"/>
              <a:t>výrobu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výslednou</a:t>
            </a:r>
            <a:r>
              <a:rPr lang="en-US" dirty="0" smtClean="0"/>
              <a:t> </a:t>
            </a:r>
            <a:r>
              <a:rPr lang="en-US" dirty="0" err="1" smtClean="0"/>
              <a:t>podobu</a:t>
            </a:r>
            <a:r>
              <a:rPr lang="en-US" dirty="0" smtClean="0"/>
              <a:t> </a:t>
            </a:r>
            <a:r>
              <a:rPr lang="en-US" dirty="0" err="1" smtClean="0"/>
              <a:t>filmů</a:t>
            </a:r>
            <a:r>
              <a:rPr lang="en-US" dirty="0" smtClean="0"/>
              <a:t> s </a:t>
            </a:r>
            <a:r>
              <a:rPr lang="en-US" dirty="0" err="1" smtClean="0"/>
              <a:t>hvězdným</a:t>
            </a:r>
            <a:r>
              <a:rPr lang="en-US" dirty="0" smtClean="0"/>
              <a:t> </a:t>
            </a:r>
            <a:r>
              <a:rPr lang="en-US" dirty="0" err="1" smtClean="0"/>
              <a:t>obsazením</a:t>
            </a:r>
            <a:r>
              <a:rPr lang="en-US" dirty="0" smtClean="0"/>
              <a:t>.    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“Images have to be made.” </a:t>
            </a:r>
            <a:r>
              <a:rPr lang="en-US" dirty="0" smtClean="0"/>
              <a:t>Ale </a:t>
            </a:r>
            <a:r>
              <a:rPr lang="en-US" dirty="0" err="1" smtClean="0"/>
              <a:t>ani</a:t>
            </a:r>
            <a:r>
              <a:rPr lang="en-US" dirty="0" smtClean="0"/>
              <a:t> </a:t>
            </a:r>
            <a:r>
              <a:rPr lang="en-US" dirty="0" err="1" smtClean="0"/>
              <a:t>klasický</a:t>
            </a:r>
            <a:r>
              <a:rPr lang="en-US" dirty="0" smtClean="0"/>
              <a:t> Hollywood </a:t>
            </a:r>
            <a:r>
              <a:rPr lang="en-US" dirty="0" err="1" smtClean="0"/>
              <a:t>neprodukoval</a:t>
            </a:r>
            <a:r>
              <a:rPr lang="en-US" dirty="0" smtClean="0"/>
              <a:t> </a:t>
            </a:r>
            <a:r>
              <a:rPr lang="en-US" dirty="0" err="1" smtClean="0"/>
              <a:t>koherentní</a:t>
            </a:r>
            <a:r>
              <a:rPr lang="en-US" dirty="0" smtClean="0"/>
              <a:t>, </a:t>
            </a:r>
            <a:r>
              <a:rPr lang="en-US" dirty="0" err="1" smtClean="0"/>
              <a:t>nekomplikovné</a:t>
            </a:r>
            <a:r>
              <a:rPr lang="en-US" dirty="0" smtClean="0"/>
              <a:t> </a:t>
            </a:r>
            <a:r>
              <a:rPr lang="en-US" dirty="0" err="1" smtClean="0"/>
              <a:t>hvězdné</a:t>
            </a:r>
            <a:r>
              <a:rPr lang="en-US" dirty="0" smtClean="0"/>
              <a:t> </a:t>
            </a:r>
            <a:r>
              <a:rPr lang="en-US" dirty="0" err="1" smtClean="0"/>
              <a:t>obrazy</a:t>
            </a:r>
            <a:r>
              <a:rPr lang="en-US" dirty="0" smtClean="0"/>
              <a:t>; </a:t>
            </a:r>
            <a:r>
              <a:rPr lang="en-US" dirty="0" err="1" smtClean="0"/>
              <a:t>naopak</a:t>
            </a:r>
            <a:r>
              <a:rPr lang="en-US" dirty="0" smtClean="0"/>
              <a:t>, </a:t>
            </a:r>
            <a:r>
              <a:rPr lang="en-US" dirty="0" err="1" smtClean="0"/>
              <a:t>tyto</a:t>
            </a:r>
            <a:r>
              <a:rPr lang="en-US" dirty="0" smtClean="0"/>
              <a:t> </a:t>
            </a:r>
            <a:r>
              <a:rPr lang="en-US" dirty="0" err="1" smtClean="0"/>
              <a:t>konstrukty</a:t>
            </a:r>
            <a:r>
              <a:rPr lang="en-US" dirty="0" smtClean="0"/>
              <a:t> </a:t>
            </a:r>
            <a:r>
              <a:rPr lang="en-US" dirty="0" err="1" smtClean="0"/>
              <a:t>nabízejí</a:t>
            </a:r>
            <a:r>
              <a:rPr lang="en-US" dirty="0" smtClean="0"/>
              <a:t> </a:t>
            </a:r>
            <a:r>
              <a:rPr lang="en-US" dirty="0" err="1" smtClean="0"/>
              <a:t>řadu</a:t>
            </a:r>
            <a:r>
              <a:rPr lang="en-US" dirty="0" smtClean="0"/>
              <a:t> </a:t>
            </a:r>
            <a:r>
              <a:rPr lang="en-US" dirty="0" err="1" smtClean="0"/>
              <a:t>variací</a:t>
            </a:r>
            <a:r>
              <a:rPr lang="en-US" dirty="0" smtClean="0"/>
              <a:t>, </a:t>
            </a:r>
            <a:r>
              <a:rPr lang="en-US" dirty="0" err="1" smtClean="0"/>
              <a:t>náznaků</a:t>
            </a:r>
            <a:r>
              <a:rPr lang="en-US" dirty="0" smtClean="0"/>
              <a:t> a </a:t>
            </a:r>
            <a:r>
              <a:rPr lang="en-US" dirty="0" err="1" smtClean="0"/>
              <a:t>rozporů</a:t>
            </a:r>
            <a:r>
              <a:rPr lang="en-US" dirty="0" smtClean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09544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9" y="834571"/>
            <a:ext cx="8545285" cy="51707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“What the audience makes of star images is something else.”</a:t>
            </a:r>
          </a:p>
          <a:p>
            <a:r>
              <a:rPr lang="en-US" dirty="0" err="1" smtClean="0"/>
              <a:t>Publikum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z </a:t>
            </a:r>
            <a:r>
              <a:rPr lang="en-US" dirty="0" err="1" smtClean="0"/>
              <a:t>hvězdných</a:t>
            </a:r>
            <a:r>
              <a:rPr lang="en-US" dirty="0" smtClean="0"/>
              <a:t> </a:t>
            </a:r>
            <a:r>
              <a:rPr lang="en-US" dirty="0" err="1" smtClean="0"/>
              <a:t>obrazů</a:t>
            </a:r>
            <a:r>
              <a:rPr lang="en-US" dirty="0" smtClean="0"/>
              <a:t> </a:t>
            </a:r>
            <a:r>
              <a:rPr lang="en-US" dirty="0" err="1" smtClean="0"/>
              <a:t>vybírat</a:t>
            </a:r>
            <a:r>
              <a:rPr lang="en-US" dirty="0" smtClean="0"/>
              <a:t> </a:t>
            </a:r>
            <a:r>
              <a:rPr lang="en-US" dirty="0" err="1" smtClean="0"/>
              <a:t>ty</a:t>
            </a:r>
            <a:r>
              <a:rPr lang="en-US" dirty="0" smtClean="0"/>
              <a:t> </a:t>
            </a:r>
            <a:r>
              <a:rPr lang="en-US" dirty="0" err="1" smtClean="0"/>
              <a:t>významy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pocity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 err="1" smtClean="0"/>
              <a:t>variace</a:t>
            </a:r>
            <a:r>
              <a:rPr lang="en-US" dirty="0" smtClean="0"/>
              <a:t>, </a:t>
            </a:r>
            <a:r>
              <a:rPr lang="en-US" dirty="0" err="1" smtClean="0"/>
              <a:t>náznaky</a:t>
            </a:r>
            <a:r>
              <a:rPr lang="en-US" dirty="0" smtClean="0"/>
              <a:t> a </a:t>
            </a:r>
            <a:r>
              <a:rPr lang="en-US" dirty="0" err="1" smtClean="0"/>
              <a:t>rozpory</a:t>
            </a:r>
            <a:r>
              <a:rPr lang="en-US" dirty="0" smtClean="0"/>
              <a:t>, </a:t>
            </a:r>
            <a:r>
              <a:rPr lang="en-US" dirty="0" err="1" smtClean="0"/>
              <a:t>které</a:t>
            </a:r>
            <a:r>
              <a:rPr lang="en-US" dirty="0" smtClean="0"/>
              <a:t> se v </a:t>
            </a:r>
            <a:r>
              <a:rPr lang="en-US" dirty="0" err="1" smtClean="0"/>
              <a:t>daném</a:t>
            </a:r>
            <a:r>
              <a:rPr lang="en-US" dirty="0" smtClean="0"/>
              <a:t> </a:t>
            </a:r>
            <a:r>
              <a:rPr lang="en-US" dirty="0" err="1" smtClean="0"/>
              <a:t>hvězdném</a:t>
            </a:r>
            <a:r>
              <a:rPr lang="en-US" dirty="0" smtClean="0"/>
              <a:t> </a:t>
            </a:r>
            <a:r>
              <a:rPr lang="en-US" dirty="0" err="1" smtClean="0"/>
              <a:t>obrazu</a:t>
            </a:r>
            <a:r>
              <a:rPr lang="en-US" dirty="0" smtClean="0"/>
              <a:t> </a:t>
            </a:r>
            <a:r>
              <a:rPr lang="en-US" dirty="0" err="1" smtClean="0"/>
              <a:t>snoubí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Publikum</a:t>
            </a:r>
            <a:r>
              <a:rPr lang="en-US" dirty="0" smtClean="0"/>
              <a:t> </a:t>
            </a:r>
            <a:r>
              <a:rPr lang="en-US" dirty="0" err="1" smtClean="0"/>
              <a:t>není</a:t>
            </a:r>
            <a:r>
              <a:rPr lang="en-US" dirty="0" smtClean="0"/>
              <a:t> </a:t>
            </a:r>
            <a:r>
              <a:rPr lang="en-US" dirty="0" err="1" smtClean="0"/>
              <a:t>stejnorodé</a:t>
            </a:r>
            <a:r>
              <a:rPr lang="en-US" dirty="0" smtClean="0"/>
              <a:t>; </a:t>
            </a:r>
            <a:r>
              <a:rPr lang="en-US" dirty="0" err="1" smtClean="0"/>
              <a:t>naopak</a:t>
            </a:r>
            <a:r>
              <a:rPr lang="en-US" dirty="0" smtClean="0"/>
              <a:t>, </a:t>
            </a:r>
            <a:r>
              <a:rPr lang="en-US" dirty="0" err="1" smtClean="0"/>
              <a:t>jedná</a:t>
            </a:r>
            <a:r>
              <a:rPr lang="en-US" dirty="0" smtClean="0"/>
              <a:t> se o </a:t>
            </a:r>
            <a:r>
              <a:rPr lang="en-US" dirty="0" err="1" smtClean="0"/>
              <a:t>disparátní</a:t>
            </a:r>
            <a:r>
              <a:rPr lang="en-US" dirty="0" smtClean="0"/>
              <a:t> a </a:t>
            </a:r>
            <a:r>
              <a:rPr lang="en-US" dirty="0" err="1" smtClean="0"/>
              <a:t>roztříštěnou</a:t>
            </a:r>
            <a:r>
              <a:rPr lang="en-US" dirty="0" smtClean="0"/>
              <a:t> </a:t>
            </a:r>
            <a:r>
              <a:rPr lang="en-US" dirty="0" err="1" smtClean="0"/>
              <a:t>skupinu</a:t>
            </a:r>
            <a:r>
              <a:rPr lang="en-US" dirty="0" smtClean="0"/>
              <a:t>, </a:t>
            </a:r>
            <a:r>
              <a:rPr lang="en-US" dirty="0" err="1" smtClean="0"/>
              <a:t>která</a:t>
            </a:r>
            <a:r>
              <a:rPr lang="en-US" dirty="0" smtClean="0"/>
              <a:t> se </a:t>
            </a:r>
            <a:r>
              <a:rPr lang="en-US" dirty="0" err="1" smtClean="0"/>
              <a:t>může</a:t>
            </a:r>
            <a:r>
              <a:rPr lang="en-US" dirty="0" smtClean="0"/>
              <a:t> k </a:t>
            </a:r>
            <a:r>
              <a:rPr lang="en-US" dirty="0" err="1" smtClean="0"/>
              <a:t>jediné</a:t>
            </a:r>
            <a:r>
              <a:rPr lang="en-US" dirty="0" smtClean="0"/>
              <a:t> </a:t>
            </a:r>
            <a:r>
              <a:rPr lang="en-US" dirty="0" err="1" smtClean="0"/>
              <a:t>hvězdě</a:t>
            </a:r>
            <a:r>
              <a:rPr lang="en-US" dirty="0" smtClean="0"/>
              <a:t> </a:t>
            </a:r>
            <a:r>
              <a:rPr lang="en-US" dirty="0" err="1" smtClean="0"/>
              <a:t>vztahovat</a:t>
            </a:r>
            <a:r>
              <a:rPr lang="en-US" dirty="0" smtClean="0"/>
              <a:t> </a:t>
            </a:r>
            <a:r>
              <a:rPr lang="en-US" dirty="0" err="1" smtClean="0"/>
              <a:t>různorodými</a:t>
            </a:r>
            <a:r>
              <a:rPr lang="en-US" dirty="0" smtClean="0"/>
              <a:t> </a:t>
            </a:r>
            <a:r>
              <a:rPr lang="en-US" dirty="0" err="1" smtClean="0"/>
              <a:t>způsoby</a:t>
            </a:r>
            <a:r>
              <a:rPr lang="en-US" dirty="0" smtClean="0"/>
              <a:t> (</a:t>
            </a:r>
            <a:r>
              <a:rPr lang="en-US" dirty="0" err="1" smtClean="0"/>
              <a:t>feministická</a:t>
            </a:r>
            <a:r>
              <a:rPr lang="en-US" dirty="0" smtClean="0"/>
              <a:t> </a:t>
            </a:r>
            <a:r>
              <a:rPr lang="en-US" dirty="0" err="1" smtClean="0"/>
              <a:t>čtení</a:t>
            </a:r>
            <a:r>
              <a:rPr lang="en-US" dirty="0" smtClean="0"/>
              <a:t> Monroe, queer </a:t>
            </a:r>
            <a:r>
              <a:rPr lang="en-US" dirty="0" err="1" smtClean="0"/>
              <a:t>fanoušci</a:t>
            </a:r>
            <a:r>
              <a:rPr lang="en-US" dirty="0" smtClean="0"/>
              <a:t> Judy Garland).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6600"/>
                </a:solidFill>
              </a:rPr>
              <a:t>“Stars articulate what is to be a human being in contemporary society.” =&gt; </a:t>
            </a:r>
            <a:r>
              <a:rPr lang="en-US" dirty="0" err="1" smtClean="0">
                <a:solidFill>
                  <a:srgbClr val="FF6600"/>
                </a:solidFill>
              </a:rPr>
              <a:t>hvězdy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jsou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exponovanými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individuálními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jedinci</a:t>
            </a:r>
            <a:r>
              <a:rPr lang="en-US" dirty="0" smtClean="0">
                <a:solidFill>
                  <a:srgbClr val="FF6600"/>
                </a:solidFill>
              </a:rPr>
              <a:t>.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6803</TotalTime>
  <Words>2587</Words>
  <Application>Microsoft Macintosh PowerPoint</Application>
  <PresentationFormat>On-screen Show (4:3)</PresentationFormat>
  <Paragraphs>182</Paragraphs>
  <Slides>40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Clarity</vt:lpstr>
      <vt:lpstr>1 – filmová hvězda / Richard Dyer a jeho paradigma</vt:lpstr>
      <vt:lpstr>Proč hvězdy?</vt:lpstr>
      <vt:lpstr>Jak definujeme hvězdu?</vt:lpstr>
      <vt:lpstr>PowerPoint Presentation</vt:lpstr>
      <vt:lpstr>PowerPoint Presentation</vt:lpstr>
      <vt:lpstr>Hlavní oblasti výzkumu star studies</vt:lpstr>
      <vt:lpstr>PowerPoint Presentation</vt:lpstr>
      <vt:lpstr>Dyer, Richard (2004): Heavenly bodies. Film Stars and Society. Abingdon, New York: Routledge, s. 1 – 16.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Resumé</vt:lpstr>
      <vt:lpstr>Prof. Richard Dyer</vt:lpstr>
      <vt:lpstr>O marxismu, zábavě, tělech a stereotypech</vt:lpstr>
      <vt:lpstr>Hvězdy podle Richarda Dyera</vt:lpstr>
      <vt:lpstr>Představují filmy jako takové jediný vhodný materiál pro výzkum hvězdných obrazů?</vt:lpstr>
      <vt:lpstr>PowerPoint Presentation</vt:lpstr>
      <vt:lpstr>Jaká jsou slabá místa Dyerovy analýzy hvězdných obrazů?</vt:lpstr>
      <vt:lpstr>Frances Ethel Gumm = Judy Garland</vt:lpstr>
      <vt:lpstr>Mickey Rooney &amp; Judy Garland</vt:lpstr>
      <vt:lpstr>Judy Garland &amp; Vincente Minnelli</vt:lpstr>
      <vt:lpstr>Judy Garland – královna comebacku</vt:lpstr>
      <vt:lpstr>Dyer, Richard (1986): Judy Garland and Gay Men. In: Heavenly Bodies. Film Stars and Society. London: Routledge, s. 137 – 191.</vt:lpstr>
      <vt:lpstr>PowerPoint Presentation</vt:lpstr>
      <vt:lpstr>PowerPoint Presentation</vt:lpstr>
      <vt:lpstr>Které tři aspekty hvězdného obrazu Judy Garland z ní vytvořily queer ikonu?</vt:lpstr>
      <vt:lpstr>1 - Obyčejnost - Mickey Rooney &amp; Judy Garland</vt:lpstr>
      <vt:lpstr>I cried for you (Babes in arms, 1939)</vt:lpstr>
      <vt:lpstr>Meet me in St. Louis </vt:lpstr>
      <vt:lpstr>PowerPoint Presentation</vt:lpstr>
      <vt:lpstr>2. Androgynita   </vt:lpstr>
      <vt:lpstr>Androgynita Judy Garland jako komická nebo stylová</vt:lpstr>
      <vt:lpstr>You gotta have me go with you (A star is born, 1954)</vt:lpstr>
      <vt:lpstr>3 – CAMP </vt:lpstr>
      <vt:lpstr>PowerPoint Presentation</vt:lpstr>
      <vt:lpstr>Camp a Judy Garland</vt:lpstr>
      <vt:lpstr>When I look at you  (Presenting Lily Mars, 1943)</vt:lpstr>
      <vt:lpstr>Resumé</vt:lpstr>
    </vt:vector>
  </TitlesOfParts>
  <Company>sagm@seznam.cz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– filmová hvězda</dc:title>
  <dc:creator>Šárka Gmiterková</dc:creator>
  <cp:lastModifiedBy>Šárka Gmiterková</cp:lastModifiedBy>
  <cp:revision>35</cp:revision>
  <dcterms:created xsi:type="dcterms:W3CDTF">2017-01-25T09:28:40Z</dcterms:created>
  <dcterms:modified xsi:type="dcterms:W3CDTF">2017-03-17T21:07:00Z</dcterms:modified>
</cp:coreProperties>
</file>