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0" r:id="rId24"/>
    <p:sldId id="278" r:id="rId25"/>
    <p:sldId id="279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-135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A8DA7-E4E1-9D42-BDB8-AEF9D4C50359}" type="datetimeFigureOut">
              <a:rPr lang="en-US" smtClean="0"/>
              <a:t>24.03.17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63325-48B2-E74B-B2D0-B52A6853339E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A8DA7-E4E1-9D42-BDB8-AEF9D4C50359}" type="datetimeFigureOut">
              <a:rPr lang="en-US" smtClean="0"/>
              <a:t>24.03.17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63325-48B2-E74B-B2D0-B52A685333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A8DA7-E4E1-9D42-BDB8-AEF9D4C50359}" type="datetimeFigureOut">
              <a:rPr lang="en-US" smtClean="0"/>
              <a:t>24.03.17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63325-48B2-E74B-B2D0-B52A685333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A8DA7-E4E1-9D42-BDB8-AEF9D4C50359}" type="datetimeFigureOut">
              <a:rPr lang="en-US" smtClean="0"/>
              <a:t>24.03.17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63325-48B2-E74B-B2D0-B52A685333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A8DA7-E4E1-9D42-BDB8-AEF9D4C50359}" type="datetimeFigureOut">
              <a:rPr lang="en-US" smtClean="0"/>
              <a:t>24.03.17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63325-48B2-E74B-B2D0-B52A6853339E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A8DA7-E4E1-9D42-BDB8-AEF9D4C50359}" type="datetimeFigureOut">
              <a:rPr lang="en-US" smtClean="0"/>
              <a:t>24.03.17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63325-48B2-E74B-B2D0-B52A685333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A8DA7-E4E1-9D42-BDB8-AEF9D4C50359}" type="datetimeFigureOut">
              <a:rPr lang="en-US" smtClean="0"/>
              <a:t>24.03.17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63325-48B2-E74B-B2D0-B52A6853339E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A8DA7-E4E1-9D42-BDB8-AEF9D4C50359}" type="datetimeFigureOut">
              <a:rPr lang="en-US" smtClean="0"/>
              <a:t>24.03.17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63325-48B2-E74B-B2D0-B52A685333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A8DA7-E4E1-9D42-BDB8-AEF9D4C50359}" type="datetimeFigureOut">
              <a:rPr lang="en-US" smtClean="0"/>
              <a:t>24.03.17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63325-48B2-E74B-B2D0-B52A685333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A8DA7-E4E1-9D42-BDB8-AEF9D4C50359}" type="datetimeFigureOut">
              <a:rPr lang="en-US" smtClean="0"/>
              <a:t>24.03.17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63325-48B2-E74B-B2D0-B52A6853339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A8DA7-E4E1-9D42-BDB8-AEF9D4C50359}" type="datetimeFigureOut">
              <a:rPr lang="en-US" smtClean="0"/>
              <a:t>24.03.17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63325-48B2-E74B-B2D0-B52A685333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022A8DA7-E4E1-9D42-BDB8-AEF9D4C50359}" type="datetimeFigureOut">
              <a:rPr lang="en-US" smtClean="0"/>
              <a:t>24.03.17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B2263325-48B2-E74B-B2D0-B52A6853339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3600" dirty="0" smtClean="0"/>
              <a:t>5 </a:t>
            </a:r>
            <a:r>
              <a:rPr lang="mr-IN" sz="3600" dirty="0" smtClean="0"/>
              <a:t>–</a:t>
            </a:r>
            <a:r>
              <a:rPr lang="en-US" sz="3600" dirty="0" smtClean="0"/>
              <a:t> </a:t>
            </a:r>
            <a:r>
              <a:rPr lang="en-US" sz="3600" dirty="0" err="1" smtClean="0"/>
              <a:t>Filmová</a:t>
            </a:r>
            <a:r>
              <a:rPr lang="en-US" sz="3600" dirty="0" smtClean="0"/>
              <a:t> </a:t>
            </a:r>
            <a:r>
              <a:rPr lang="en-US" sz="3600" dirty="0" err="1" smtClean="0"/>
              <a:t>hvězda</a:t>
            </a:r>
            <a:r>
              <a:rPr lang="en-US" sz="3600" dirty="0" smtClean="0"/>
              <a:t> </a:t>
            </a:r>
            <a:r>
              <a:rPr lang="en-US" sz="3600" dirty="0" err="1" smtClean="0"/>
              <a:t>jako</a:t>
            </a:r>
            <a:r>
              <a:rPr lang="en-US" sz="3600" dirty="0" smtClean="0"/>
              <a:t> </a:t>
            </a:r>
            <a:r>
              <a:rPr lang="en-US" sz="3600" dirty="0" err="1" smtClean="0"/>
              <a:t>herec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2840" y="3505200"/>
            <a:ext cx="6400800" cy="1752600"/>
          </a:xfrm>
        </p:spPr>
        <p:txBody>
          <a:bodyPr>
            <a:normAutofit fontScale="92500" lnSpcReduction="10000"/>
          </a:bodyPr>
          <a:lstStyle/>
          <a:p>
            <a:pPr algn="ctr"/>
            <a:endParaRPr lang="en-US" sz="3200" dirty="0"/>
          </a:p>
          <a:p>
            <a:pPr algn="ctr"/>
            <a:r>
              <a:rPr lang="en-US" sz="3200" dirty="0" smtClean="0"/>
              <a:t>FAVBK_alt_1</a:t>
            </a:r>
            <a:endParaRPr lang="en-US" sz="3200" dirty="0"/>
          </a:p>
          <a:p>
            <a:pPr algn="ctr"/>
            <a:r>
              <a:rPr lang="en-US" dirty="0" smtClean="0"/>
              <a:t>25. </a:t>
            </a:r>
            <a:r>
              <a:rPr lang="en-US" dirty="0"/>
              <a:t>3. 2017</a:t>
            </a:r>
          </a:p>
          <a:p>
            <a:pPr algn="ctr"/>
            <a:r>
              <a:rPr lang="en-US" dirty="0"/>
              <a:t>Mgr. Šárka Gmiterková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245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1084270"/>
            <a:ext cx="7772400" cy="3478206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Histrionic versus verisimilar</a:t>
            </a:r>
            <a:r>
              <a:rPr lang="en-US" sz="3600" dirty="0"/>
              <a:t> mode of </a:t>
            </a:r>
            <a:r>
              <a:rPr lang="en-US" sz="3600" dirty="0" smtClean="0"/>
              <a:t>acting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endParaRPr lang="en-US" sz="1800" dirty="0"/>
          </a:p>
          <a:p>
            <a:pPr marL="285750" indent="-285750">
              <a:buFont typeface="Arial"/>
              <a:buChar char="•"/>
            </a:pPr>
            <a:r>
              <a:rPr lang="en-US" sz="1800" dirty="0" err="1"/>
              <a:t>Histrionický</a:t>
            </a:r>
            <a:r>
              <a:rPr lang="en-US" sz="1800" dirty="0"/>
              <a:t> </a:t>
            </a:r>
            <a:r>
              <a:rPr lang="en-US" sz="1800" dirty="0" smtClean="0"/>
              <a:t>– </a:t>
            </a:r>
            <a:r>
              <a:rPr lang="en-US" sz="1800" dirty="0" err="1"/>
              <a:t>doslovně</a:t>
            </a:r>
            <a:r>
              <a:rPr lang="en-US" sz="1800" dirty="0"/>
              <a:t> </a:t>
            </a:r>
            <a:r>
              <a:rPr lang="en-US" sz="1800" dirty="0" err="1"/>
              <a:t>kejklířský</a:t>
            </a:r>
            <a:r>
              <a:rPr lang="en-US" sz="1800" dirty="0"/>
              <a:t>, </a:t>
            </a:r>
            <a:r>
              <a:rPr lang="en-US" sz="1800" dirty="0" err="1"/>
              <a:t>také</a:t>
            </a:r>
            <a:r>
              <a:rPr lang="en-US" sz="1800" dirty="0"/>
              <a:t> </a:t>
            </a:r>
            <a:r>
              <a:rPr lang="en-US" sz="1800" dirty="0" err="1"/>
              <a:t>vyhrocený</a:t>
            </a:r>
            <a:r>
              <a:rPr lang="en-US" sz="1800" dirty="0"/>
              <a:t>, </a:t>
            </a:r>
            <a:r>
              <a:rPr lang="en-US" sz="1800" dirty="0" err="1"/>
              <a:t>přepjatý</a:t>
            </a:r>
            <a:r>
              <a:rPr lang="en-US" sz="1800" dirty="0"/>
              <a:t>, </a:t>
            </a:r>
            <a:r>
              <a:rPr lang="en-US" sz="1800" dirty="0" err="1" smtClean="0"/>
              <a:t>teatrální</a:t>
            </a:r>
            <a:endParaRPr lang="en-US" sz="1800" dirty="0" smtClean="0"/>
          </a:p>
          <a:p>
            <a:r>
              <a:rPr lang="en-US" sz="1800" dirty="0"/>
              <a:t>	</a:t>
            </a:r>
            <a:r>
              <a:rPr lang="en-US" sz="1800" dirty="0" smtClean="0"/>
              <a:t>	   PIKTURÁLNÍ </a:t>
            </a:r>
            <a:r>
              <a:rPr lang="en-US" sz="1800" dirty="0"/>
              <a:t>HERECKÝ MODUS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/>
              <a:t>Verisimilar – </a:t>
            </a:r>
            <a:r>
              <a:rPr lang="en-US" sz="1800" dirty="0" err="1"/>
              <a:t>pravděpodobný</a:t>
            </a:r>
            <a:r>
              <a:rPr lang="en-US" sz="1800" dirty="0"/>
              <a:t>, </a:t>
            </a:r>
            <a:r>
              <a:rPr lang="en-US" sz="1800" dirty="0" err="1"/>
              <a:t>odvozený</a:t>
            </a:r>
            <a:r>
              <a:rPr lang="en-US" sz="1800" dirty="0"/>
              <a:t> od </a:t>
            </a:r>
            <a:r>
              <a:rPr lang="en-US" sz="1800" dirty="0" err="1"/>
              <a:t>skutečnosti</a:t>
            </a:r>
            <a:endParaRPr lang="en-US" sz="1800" dirty="0"/>
          </a:p>
          <a:p>
            <a:pPr algn="ctr"/>
            <a:r>
              <a:rPr lang="en-US" sz="1800" dirty="0"/>
              <a:t>REALISTICKÝ HERECKÝ MODUS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58450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9664"/>
            <a:ext cx="2139696" cy="1261872"/>
          </a:xfrm>
        </p:spPr>
        <p:txBody>
          <a:bodyPr/>
          <a:lstStyle/>
          <a:p>
            <a:pPr algn="ctr"/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PIKTURÁLNÍ HERECTVÍ</a:t>
            </a:r>
          </a:p>
        </p:txBody>
      </p:sp>
      <p:pic>
        <p:nvPicPr>
          <p:cNvPr id="7" name="Content Placeholder 6" descr="efe8e3e5d474df41de297e32dd5fbc45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058" r="-29058"/>
          <a:stretch/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214626" y="1481536"/>
            <a:ext cx="2539751" cy="5244536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700" dirty="0"/>
              <a:t>“</a:t>
            </a:r>
            <a:r>
              <a:rPr lang="en-US" sz="1700" dirty="0" err="1"/>
              <a:t>anachronický</a:t>
            </a:r>
            <a:r>
              <a:rPr lang="en-US" sz="1700" dirty="0"/>
              <a:t>” </a:t>
            </a:r>
            <a:r>
              <a:rPr lang="en-US" sz="1700" dirty="0" err="1"/>
              <a:t>herecký</a:t>
            </a:r>
            <a:r>
              <a:rPr lang="en-US" sz="1700" dirty="0"/>
              <a:t> modus</a:t>
            </a:r>
          </a:p>
          <a:p>
            <a:pPr marL="285750" indent="-285750">
              <a:buFont typeface="Arial"/>
              <a:buChar char="•"/>
            </a:pPr>
            <a:r>
              <a:rPr lang="en-US" sz="1700" dirty="0" err="1"/>
              <a:t>Pózy</a:t>
            </a:r>
            <a:r>
              <a:rPr lang="en-US" sz="1700" dirty="0"/>
              <a:t> </a:t>
            </a:r>
            <a:r>
              <a:rPr lang="en-US" sz="1700" dirty="0" err="1"/>
              <a:t>jsou</a:t>
            </a:r>
            <a:r>
              <a:rPr lang="en-US" sz="1700" dirty="0"/>
              <a:t> </a:t>
            </a:r>
            <a:r>
              <a:rPr lang="en-US" sz="1700" dirty="0" err="1"/>
              <a:t>jasně</a:t>
            </a:r>
            <a:r>
              <a:rPr lang="en-US" sz="1700" dirty="0"/>
              <a:t> </a:t>
            </a:r>
            <a:r>
              <a:rPr lang="en-US" sz="1700" dirty="0" err="1"/>
              <a:t>odděleny</a:t>
            </a:r>
            <a:r>
              <a:rPr lang="en-US" sz="1700" dirty="0"/>
              <a:t> </a:t>
            </a:r>
            <a:r>
              <a:rPr lang="en-US" sz="1700" dirty="0" err="1"/>
              <a:t>jedna</a:t>
            </a:r>
            <a:r>
              <a:rPr lang="en-US" sz="1700" dirty="0"/>
              <a:t> od </a:t>
            </a:r>
            <a:r>
              <a:rPr lang="en-US" sz="1700" dirty="0" err="1"/>
              <a:t>druhé</a:t>
            </a:r>
            <a:endParaRPr lang="en-US" sz="1700" dirty="0"/>
          </a:p>
          <a:p>
            <a:pPr marL="285750" indent="-285750">
              <a:buFont typeface="Arial"/>
              <a:buChar char="•"/>
            </a:pPr>
            <a:r>
              <a:rPr lang="en-US" sz="1700" dirty="0" err="1"/>
              <a:t>Zřetelné</a:t>
            </a:r>
            <a:r>
              <a:rPr lang="en-US" sz="1700" dirty="0"/>
              <a:t> a </a:t>
            </a:r>
            <a:r>
              <a:rPr lang="en-US" sz="1700" dirty="0" err="1"/>
              <a:t>plné</a:t>
            </a:r>
            <a:r>
              <a:rPr lang="en-US" sz="1700" dirty="0"/>
              <a:t> </a:t>
            </a:r>
            <a:r>
              <a:rPr lang="en-US" sz="1700" dirty="0" err="1"/>
              <a:t>provedení</a:t>
            </a:r>
            <a:r>
              <a:rPr lang="en-US" sz="1700" dirty="0"/>
              <a:t>, </a:t>
            </a:r>
            <a:r>
              <a:rPr lang="en-US" sz="1700" dirty="0" err="1"/>
              <a:t>nikoliv</a:t>
            </a:r>
            <a:r>
              <a:rPr lang="en-US" sz="1700" dirty="0"/>
              <a:t> </a:t>
            </a:r>
            <a:r>
              <a:rPr lang="en-US" sz="1700" dirty="0" err="1"/>
              <a:t>pouhé</a:t>
            </a:r>
            <a:r>
              <a:rPr lang="en-US" sz="1700" dirty="0"/>
              <a:t> </a:t>
            </a:r>
            <a:r>
              <a:rPr lang="en-US" sz="1700" dirty="0" err="1"/>
              <a:t>náznaky</a:t>
            </a:r>
            <a:endParaRPr lang="en-US" sz="1700" dirty="0"/>
          </a:p>
          <a:p>
            <a:pPr marL="285750" indent="-285750">
              <a:buFont typeface="Arial"/>
              <a:buChar char="•"/>
            </a:pPr>
            <a:r>
              <a:rPr lang="en-US" sz="1700" dirty="0" err="1"/>
              <a:t>Herectví</a:t>
            </a:r>
            <a:r>
              <a:rPr lang="en-US" sz="1700" dirty="0"/>
              <a:t> </a:t>
            </a:r>
            <a:r>
              <a:rPr lang="en-US" sz="1700" dirty="0" err="1"/>
              <a:t>nikoliv</a:t>
            </a:r>
            <a:r>
              <a:rPr lang="en-US" sz="1700" dirty="0"/>
              <a:t> </a:t>
            </a:r>
            <a:r>
              <a:rPr lang="en-US" sz="1700" dirty="0" err="1"/>
              <a:t>jako</a:t>
            </a:r>
            <a:r>
              <a:rPr lang="en-US" sz="1700" dirty="0"/>
              <a:t> </a:t>
            </a:r>
            <a:r>
              <a:rPr lang="en-US" sz="1700" dirty="0" err="1"/>
              <a:t>pouhá</a:t>
            </a:r>
            <a:r>
              <a:rPr lang="en-US" sz="1700" dirty="0"/>
              <a:t> </a:t>
            </a:r>
            <a:r>
              <a:rPr lang="en-US" sz="1700" dirty="0" err="1"/>
              <a:t>reflexe</a:t>
            </a:r>
            <a:r>
              <a:rPr lang="en-US" sz="1700" dirty="0"/>
              <a:t> reality, ale </a:t>
            </a:r>
            <a:r>
              <a:rPr lang="en-US" sz="1700" dirty="0" err="1"/>
              <a:t>ztělesnění</a:t>
            </a:r>
            <a:r>
              <a:rPr lang="en-US" sz="1700" dirty="0"/>
              <a:t> </a:t>
            </a:r>
            <a:r>
              <a:rPr lang="en-US" sz="1700" dirty="0" err="1"/>
              <a:t>nadčasového</a:t>
            </a:r>
            <a:r>
              <a:rPr lang="en-US" sz="1700" dirty="0"/>
              <a:t> </a:t>
            </a:r>
            <a:r>
              <a:rPr lang="en-US" sz="1700" dirty="0" err="1"/>
              <a:t>univerzálního</a:t>
            </a:r>
            <a:r>
              <a:rPr lang="en-US" sz="1700" dirty="0"/>
              <a:t> </a:t>
            </a:r>
            <a:r>
              <a:rPr lang="en-US" sz="1700" dirty="0" err="1"/>
              <a:t>ideálu</a:t>
            </a:r>
            <a:endParaRPr lang="en-US" sz="1700" dirty="0"/>
          </a:p>
          <a:p>
            <a:pPr marL="285750" indent="-285750">
              <a:buFont typeface="Arial"/>
              <a:buChar char="•"/>
            </a:pPr>
            <a:r>
              <a:rPr lang="en-US" sz="1700" dirty="0" err="1"/>
              <a:t>Vhodné</a:t>
            </a:r>
            <a:r>
              <a:rPr lang="en-US" sz="1700" dirty="0"/>
              <a:t> pro </a:t>
            </a:r>
            <a:r>
              <a:rPr lang="en-US" sz="1700" dirty="0" err="1"/>
              <a:t>rámcové</a:t>
            </a:r>
            <a:r>
              <a:rPr lang="en-US" sz="1700" dirty="0"/>
              <a:t> </a:t>
            </a:r>
            <a:r>
              <a:rPr lang="en-US" sz="1700" dirty="0" err="1"/>
              <a:t>vyjádření</a:t>
            </a:r>
            <a:r>
              <a:rPr lang="en-US" sz="1700" dirty="0"/>
              <a:t> </a:t>
            </a:r>
            <a:r>
              <a:rPr lang="en-US" sz="1700" dirty="0" err="1"/>
              <a:t>děje</a:t>
            </a:r>
            <a:r>
              <a:rPr lang="en-US" sz="1700" dirty="0"/>
              <a:t>; </a:t>
            </a:r>
            <a:r>
              <a:rPr lang="en-US" sz="1700" dirty="0" err="1"/>
              <a:t>nevhodné</a:t>
            </a:r>
            <a:r>
              <a:rPr lang="en-US" sz="1700" dirty="0"/>
              <a:t> pro </a:t>
            </a:r>
            <a:r>
              <a:rPr lang="en-US" sz="1700" dirty="0" err="1"/>
              <a:t>ilustraci</a:t>
            </a:r>
            <a:r>
              <a:rPr lang="en-US" sz="1700" dirty="0"/>
              <a:t> </a:t>
            </a:r>
            <a:r>
              <a:rPr lang="en-US" sz="1700" dirty="0" err="1"/>
              <a:t>vnitřních</a:t>
            </a:r>
            <a:r>
              <a:rPr lang="en-US" sz="1700" dirty="0"/>
              <a:t> </a:t>
            </a:r>
            <a:r>
              <a:rPr lang="en-US" sz="1700" dirty="0" err="1"/>
              <a:t>motivací</a:t>
            </a:r>
            <a:r>
              <a:rPr lang="en-US" sz="1700" dirty="0"/>
              <a:t> a </a:t>
            </a:r>
            <a:r>
              <a:rPr lang="en-US" sz="1700" dirty="0" err="1"/>
              <a:t>pocitů</a:t>
            </a:r>
            <a:r>
              <a:rPr lang="en-US" sz="1700" dirty="0"/>
              <a:t> </a:t>
            </a:r>
            <a:r>
              <a:rPr lang="en-US" sz="1700" dirty="0" err="1"/>
              <a:t>postav</a:t>
            </a:r>
            <a:r>
              <a:rPr lang="en-US" sz="1700" dirty="0"/>
              <a:t>.</a:t>
            </a:r>
          </a:p>
          <a:p>
            <a:pPr marL="285750" indent="-285750">
              <a:buFont typeface="Arial"/>
              <a:buChar char="•"/>
            </a:pPr>
            <a:endParaRPr lang="en-US" sz="1700" dirty="0"/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79336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-66544"/>
            <a:ext cx="2139696" cy="1261872"/>
          </a:xfrm>
        </p:spPr>
        <p:txBody>
          <a:bodyPr/>
          <a:lstStyle/>
          <a:p>
            <a:pPr algn="ctr"/>
            <a:r>
              <a:rPr lang="en-US" b="1" dirty="0" smtClean="0"/>
              <a:t>REALISTICKÉ HERECTVÍ</a:t>
            </a:r>
            <a:endParaRPr lang="en-US" b="1" dirty="0"/>
          </a:p>
        </p:txBody>
      </p:sp>
      <p:pic>
        <p:nvPicPr>
          <p:cNvPr id="11" name="Content Placeholder 10" descr="Scarlet-Letter-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0" r="10250"/>
          <a:stretch>
            <a:fillRect/>
          </a:stretch>
        </p:blipFill>
        <p:spPr/>
      </p:pic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>
          <a:xfrm>
            <a:off x="-71544" y="1266880"/>
            <a:ext cx="3043344" cy="5340688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cs-CZ" sz="1600" dirty="0"/>
              <a:t>oproštění se od ustálených, standardizovaných kódů ve prospěch nuancovaných individualizovaných způsobů k vyjádření emoce nebo nálady </a:t>
            </a:r>
          </a:p>
          <a:p>
            <a:pPr marL="285750" indent="-285750">
              <a:buFont typeface="Arial"/>
              <a:buChar char="•"/>
            </a:pPr>
            <a:r>
              <a:rPr lang="cs-CZ" sz="1600" dirty="0"/>
              <a:t>Pózy a gesta jsou jemnější, víc fluidní a ne tak vypointovaná nebo </a:t>
            </a:r>
            <a:r>
              <a:rPr lang="cs-CZ" sz="1600" dirty="0" smtClean="0"/>
              <a:t>rozmáchlá</a:t>
            </a:r>
          </a:p>
          <a:p>
            <a:pPr marL="285750" indent="-285750">
              <a:buFont typeface="Arial"/>
              <a:buChar char="•"/>
            </a:pPr>
            <a:r>
              <a:rPr lang="cs-CZ" sz="1600" dirty="0" smtClean="0"/>
              <a:t>Odpovídá proměně fikčních postav, které již nejsou hlavně nositeli abstraktních ideálů, ale jedinci, jejichž činy jsou motivované, individualizované, kteří procházejí vývojem a disponují vnitřní identitou, která může pokračovat i za hranicí předložené fikce</a:t>
            </a:r>
            <a:endParaRPr lang="cs-CZ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18773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Dva</a:t>
            </a:r>
            <a:r>
              <a:rPr lang="en-US" dirty="0" smtClean="0"/>
              <a:t> </a:t>
            </a:r>
            <a:r>
              <a:rPr lang="en-US" dirty="0" err="1" smtClean="0"/>
              <a:t>základní</a:t>
            </a:r>
            <a:r>
              <a:rPr lang="en-US" dirty="0" smtClean="0"/>
              <a:t> </a:t>
            </a:r>
            <a:r>
              <a:rPr lang="en-US" dirty="0" err="1" smtClean="0"/>
              <a:t>mody</a:t>
            </a:r>
            <a:r>
              <a:rPr lang="en-US" dirty="0" smtClean="0"/>
              <a:t> </a:t>
            </a:r>
            <a:r>
              <a:rPr lang="en-US" dirty="0" err="1" smtClean="0"/>
              <a:t>filmového</a:t>
            </a:r>
            <a:r>
              <a:rPr lang="en-US" dirty="0" smtClean="0"/>
              <a:t> </a:t>
            </a:r>
            <a:r>
              <a:rPr lang="en-US" dirty="0" err="1" smtClean="0"/>
              <a:t>herectví</a:t>
            </a:r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Pikturální</a:t>
            </a:r>
            <a:endParaRPr lang="en-US" dirty="0" smtClean="0"/>
          </a:p>
          <a:p>
            <a:r>
              <a:rPr lang="en-US" dirty="0" err="1"/>
              <a:t>Z</a:t>
            </a:r>
            <a:r>
              <a:rPr lang="en-US" dirty="0" err="1" smtClean="0"/>
              <a:t>osobnění</a:t>
            </a:r>
            <a:endParaRPr lang="en-US" dirty="0" smtClean="0"/>
          </a:p>
          <a:p>
            <a:r>
              <a:rPr lang="en-US" dirty="0" err="1" smtClean="0"/>
              <a:t>Prezentační</a:t>
            </a:r>
            <a:endParaRPr lang="en-US" dirty="0" smtClean="0"/>
          </a:p>
          <a:p>
            <a:r>
              <a:rPr lang="en-US" dirty="0" err="1" smtClean="0"/>
              <a:t>Metonymický</a:t>
            </a:r>
            <a:endParaRPr lang="en-US" dirty="0" smtClean="0"/>
          </a:p>
          <a:p>
            <a:r>
              <a:rPr lang="en-US" dirty="0" err="1" smtClean="0"/>
              <a:t>Zvenčí</a:t>
            </a:r>
            <a:r>
              <a:rPr lang="en-US" dirty="0" smtClean="0"/>
              <a:t> </a:t>
            </a:r>
            <a:r>
              <a:rPr lang="en-US" dirty="0" err="1" smtClean="0"/>
              <a:t>dovnitř</a:t>
            </a:r>
            <a:endParaRPr lang="en-US" dirty="0" smtClean="0"/>
          </a:p>
          <a:p>
            <a:r>
              <a:rPr lang="en-US" dirty="0" err="1" smtClean="0"/>
              <a:t>Hvězdy</a:t>
            </a:r>
            <a:endParaRPr lang="en-US" dirty="0" smtClean="0"/>
          </a:p>
          <a:p>
            <a:r>
              <a:rPr lang="en-US" dirty="0" smtClean="0"/>
              <a:t>Typecasting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 smtClean="0"/>
              <a:t>Realistický</a:t>
            </a:r>
            <a:endParaRPr lang="en-US" dirty="0" smtClean="0"/>
          </a:p>
          <a:p>
            <a:r>
              <a:rPr lang="en-US" dirty="0" err="1" smtClean="0"/>
              <a:t>Ztělesnění</a:t>
            </a:r>
            <a:endParaRPr lang="en-US" dirty="0" smtClean="0"/>
          </a:p>
          <a:p>
            <a:r>
              <a:rPr lang="en-US" dirty="0" err="1" smtClean="0"/>
              <a:t>Reprezentační</a:t>
            </a:r>
            <a:endParaRPr lang="en-US" dirty="0" smtClean="0"/>
          </a:p>
          <a:p>
            <a:r>
              <a:rPr lang="en-US" dirty="0" err="1" smtClean="0"/>
              <a:t>Metaforický</a:t>
            </a:r>
            <a:endParaRPr lang="en-US" dirty="0" smtClean="0"/>
          </a:p>
          <a:p>
            <a:r>
              <a:rPr lang="en-US" dirty="0" err="1" smtClean="0"/>
              <a:t>Zevnitř</a:t>
            </a:r>
            <a:r>
              <a:rPr lang="en-US" dirty="0" smtClean="0"/>
              <a:t> </a:t>
            </a:r>
            <a:r>
              <a:rPr lang="en-US" dirty="0" err="1" smtClean="0"/>
              <a:t>ven</a:t>
            </a:r>
            <a:endParaRPr lang="en-US" dirty="0" smtClean="0"/>
          </a:p>
          <a:p>
            <a:r>
              <a:rPr lang="en-US" dirty="0" err="1" smtClean="0"/>
              <a:t>Herci</a:t>
            </a:r>
            <a:endParaRPr lang="en-US" dirty="0" smtClean="0"/>
          </a:p>
          <a:p>
            <a:r>
              <a:rPr lang="en-US" dirty="0" err="1" smtClean="0"/>
              <a:t>Metoda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519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 smtClean="0"/>
              <a:t>King, Barry (1991): Articulating stardom.</a:t>
            </a:r>
            <a:br>
              <a:rPr lang="en-US" sz="2800" dirty="0" smtClean="0"/>
            </a:br>
            <a:r>
              <a:rPr lang="en-US" sz="2000" dirty="0" smtClean="0"/>
              <a:t>In: Gledhill, Christine (ed.): Stardom. Industry of desire. Abingdon and London: </a:t>
            </a:r>
            <a:r>
              <a:rPr lang="en-US" sz="2000" dirty="0" err="1" smtClean="0"/>
              <a:t>Routledge</a:t>
            </a:r>
            <a:r>
              <a:rPr lang="en-US" sz="2000" dirty="0" smtClean="0"/>
              <a:t>, s. 167 </a:t>
            </a:r>
            <a:r>
              <a:rPr lang="mr-IN" sz="2000" dirty="0" smtClean="0"/>
              <a:t>–</a:t>
            </a:r>
            <a:r>
              <a:rPr lang="en-US" sz="2000" dirty="0" smtClean="0"/>
              <a:t> 182. </a:t>
            </a:r>
            <a:endParaRPr lang="en-US" sz="2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V </a:t>
            </a:r>
            <a:r>
              <a:rPr lang="en-GB" dirty="0" err="1" smtClean="0"/>
              <a:t>tomto</a:t>
            </a:r>
            <a:r>
              <a:rPr lang="en-GB" dirty="0" smtClean="0"/>
              <a:t> </a:t>
            </a:r>
            <a:r>
              <a:rPr lang="en-GB" dirty="0" err="1" smtClean="0"/>
              <a:t>příspěvku</a:t>
            </a:r>
            <a:r>
              <a:rPr lang="en-GB" dirty="0" smtClean="0"/>
              <a:t> Barry King </a:t>
            </a:r>
            <a:r>
              <a:rPr lang="en-GB" dirty="0" err="1" smtClean="0"/>
              <a:t>kombinuje</a:t>
            </a:r>
            <a:r>
              <a:rPr lang="en-GB" dirty="0" smtClean="0"/>
              <a:t> </a:t>
            </a:r>
            <a:r>
              <a:rPr lang="en-GB" dirty="0" err="1" smtClean="0"/>
              <a:t>semiotiku</a:t>
            </a:r>
            <a:r>
              <a:rPr lang="en-GB" dirty="0" smtClean="0"/>
              <a:t> </a:t>
            </a:r>
            <a:r>
              <a:rPr lang="en-GB" dirty="0" err="1" smtClean="0"/>
              <a:t>hereckého</a:t>
            </a:r>
            <a:r>
              <a:rPr lang="en-GB" dirty="0" smtClean="0"/>
              <a:t> </a:t>
            </a:r>
            <a:r>
              <a:rPr lang="en-GB" dirty="0" err="1" smtClean="0"/>
              <a:t>projevu</a:t>
            </a:r>
            <a:r>
              <a:rPr lang="en-GB" dirty="0" smtClean="0"/>
              <a:t> s </a:t>
            </a:r>
            <a:r>
              <a:rPr lang="en-GB" dirty="0" err="1" smtClean="0"/>
              <a:t>politickou</a:t>
            </a:r>
            <a:r>
              <a:rPr lang="en-GB" dirty="0" smtClean="0"/>
              <a:t> </a:t>
            </a:r>
            <a:r>
              <a:rPr lang="en-GB" dirty="0" err="1" smtClean="0"/>
              <a:t>ekonomií</a:t>
            </a:r>
            <a:r>
              <a:rPr lang="en-GB" dirty="0" smtClean="0"/>
              <a:t> </a:t>
            </a:r>
            <a:r>
              <a:rPr lang="en-GB" dirty="0" err="1" smtClean="0"/>
              <a:t>hvězdnosti</a:t>
            </a:r>
            <a:r>
              <a:rPr lang="en-GB" dirty="0" smtClean="0"/>
              <a:t> v </a:t>
            </a:r>
            <a:r>
              <a:rPr lang="en-GB" dirty="0" err="1" smtClean="0"/>
              <a:t>kontextu</a:t>
            </a:r>
            <a:r>
              <a:rPr lang="en-GB" dirty="0" smtClean="0"/>
              <a:t> </a:t>
            </a:r>
            <a:r>
              <a:rPr lang="en-GB" dirty="0" err="1" smtClean="0"/>
              <a:t>klasického</a:t>
            </a:r>
            <a:r>
              <a:rPr lang="en-GB" dirty="0" smtClean="0"/>
              <a:t> </a:t>
            </a:r>
            <a:r>
              <a:rPr lang="en-GB" dirty="0" err="1" smtClean="0"/>
              <a:t>hollywoodského</a:t>
            </a:r>
            <a:r>
              <a:rPr lang="en-GB" dirty="0" smtClean="0"/>
              <a:t> </a:t>
            </a:r>
            <a:r>
              <a:rPr lang="en-GB" dirty="0" err="1" smtClean="0"/>
              <a:t>systému</a:t>
            </a:r>
            <a:endParaRPr lang="en-GB" sz="800" dirty="0"/>
          </a:p>
          <a:p>
            <a:r>
              <a:rPr lang="en-GB" dirty="0" smtClean="0"/>
              <a:t>King </a:t>
            </a:r>
            <a:r>
              <a:rPr lang="en-GB" dirty="0" err="1" smtClean="0"/>
              <a:t>tvrdí</a:t>
            </a:r>
            <a:r>
              <a:rPr lang="en-GB" dirty="0" smtClean="0"/>
              <a:t>, </a:t>
            </a:r>
            <a:r>
              <a:rPr lang="en-GB" dirty="0" err="1" smtClean="0"/>
              <a:t>že</a:t>
            </a:r>
            <a:r>
              <a:rPr lang="en-GB" dirty="0" smtClean="0"/>
              <a:t> </a:t>
            </a:r>
            <a:r>
              <a:rPr lang="en-GB" dirty="0" err="1" smtClean="0"/>
              <a:t>ekonomická</a:t>
            </a:r>
            <a:r>
              <a:rPr lang="en-GB" dirty="0" smtClean="0"/>
              <a:t> </a:t>
            </a:r>
            <a:r>
              <a:rPr lang="en-GB" dirty="0" err="1" smtClean="0"/>
              <a:t>stránka</a:t>
            </a:r>
            <a:r>
              <a:rPr lang="en-GB" dirty="0" smtClean="0"/>
              <a:t> </a:t>
            </a:r>
            <a:r>
              <a:rPr lang="en-GB" dirty="0" err="1" smtClean="0"/>
              <a:t>herectví</a:t>
            </a:r>
            <a:r>
              <a:rPr lang="en-GB" dirty="0" smtClean="0"/>
              <a:t> v </a:t>
            </a:r>
            <a:r>
              <a:rPr lang="en-GB" dirty="0" err="1" smtClean="0"/>
              <a:t>tomto</a:t>
            </a:r>
            <a:r>
              <a:rPr lang="en-GB" dirty="0" smtClean="0"/>
              <a:t> </a:t>
            </a:r>
            <a:r>
              <a:rPr lang="en-GB" dirty="0" err="1" smtClean="0"/>
              <a:t>konkrétním</a:t>
            </a:r>
            <a:r>
              <a:rPr lang="en-GB" dirty="0" smtClean="0"/>
              <a:t> </a:t>
            </a:r>
            <a:r>
              <a:rPr lang="en-GB" dirty="0" err="1" smtClean="0"/>
              <a:t>období</a:t>
            </a:r>
            <a:r>
              <a:rPr lang="en-GB" dirty="0" smtClean="0"/>
              <a:t> </a:t>
            </a:r>
            <a:r>
              <a:rPr lang="en-GB" dirty="0" err="1" smtClean="0"/>
              <a:t>částečně</a:t>
            </a:r>
            <a:r>
              <a:rPr lang="en-GB" dirty="0" smtClean="0"/>
              <a:t> </a:t>
            </a:r>
            <a:r>
              <a:rPr lang="en-GB" dirty="0" err="1" smtClean="0"/>
              <a:t>spočívá</a:t>
            </a:r>
            <a:r>
              <a:rPr lang="en-GB" dirty="0" smtClean="0"/>
              <a:t> v </a:t>
            </a:r>
            <a:r>
              <a:rPr lang="en-GB" dirty="0" err="1" smtClean="0"/>
              <a:t>exkluzivitě</a:t>
            </a:r>
            <a:r>
              <a:rPr lang="en-GB" dirty="0"/>
              <a:t> </a:t>
            </a:r>
            <a:r>
              <a:rPr lang="mr-IN" dirty="0" smtClean="0"/>
              <a:t>–</a:t>
            </a:r>
            <a:r>
              <a:rPr lang="en-GB" dirty="0" smtClean="0"/>
              <a:t> </a:t>
            </a:r>
            <a:r>
              <a:rPr lang="en-GB" dirty="0" err="1" smtClean="0"/>
              <a:t>herci</a:t>
            </a:r>
            <a:r>
              <a:rPr lang="en-GB" dirty="0" smtClean="0"/>
              <a:t> s </a:t>
            </a:r>
            <a:r>
              <a:rPr lang="en-GB" dirty="0" err="1" smtClean="0"/>
              <a:t>unikátními</a:t>
            </a:r>
            <a:r>
              <a:rPr lang="en-GB" dirty="0" smtClean="0"/>
              <a:t> a </a:t>
            </a:r>
            <a:r>
              <a:rPr lang="en-GB" dirty="0" err="1" smtClean="0"/>
              <a:t>jedinečnými</a:t>
            </a:r>
            <a:r>
              <a:rPr lang="en-GB" dirty="0" smtClean="0"/>
              <a:t> </a:t>
            </a:r>
            <a:r>
              <a:rPr lang="en-GB" dirty="0" err="1" smtClean="0"/>
              <a:t>atributy</a:t>
            </a:r>
            <a:r>
              <a:rPr lang="en-GB" dirty="0" smtClean="0"/>
              <a:t> a </a:t>
            </a:r>
            <a:r>
              <a:rPr lang="en-GB" dirty="0" err="1" smtClean="0"/>
              <a:t>dovednostmi</a:t>
            </a:r>
            <a:r>
              <a:rPr lang="en-GB" dirty="0" smtClean="0"/>
              <a:t>, </a:t>
            </a:r>
            <a:r>
              <a:rPr lang="en-GB" dirty="0" err="1" smtClean="0"/>
              <a:t>které</a:t>
            </a:r>
            <a:r>
              <a:rPr lang="en-GB" dirty="0" smtClean="0"/>
              <a:t> </a:t>
            </a:r>
            <a:r>
              <a:rPr lang="en-GB" dirty="0" err="1" smtClean="0"/>
              <a:t>jejich</a:t>
            </a:r>
            <a:r>
              <a:rPr lang="en-GB" dirty="0" smtClean="0"/>
              <a:t> </a:t>
            </a:r>
            <a:r>
              <a:rPr lang="en-GB" dirty="0" err="1" smtClean="0"/>
              <a:t>kolegové</a:t>
            </a:r>
            <a:r>
              <a:rPr lang="en-GB" dirty="0" smtClean="0"/>
              <a:t> a </a:t>
            </a:r>
            <a:r>
              <a:rPr lang="en-GB" dirty="0" err="1" smtClean="0"/>
              <a:t>konkurenti</a:t>
            </a:r>
            <a:r>
              <a:rPr lang="en-GB" dirty="0" smtClean="0"/>
              <a:t> </a:t>
            </a:r>
            <a:r>
              <a:rPr lang="en-GB" dirty="0" err="1" smtClean="0"/>
              <a:t>nedovedou</a:t>
            </a:r>
            <a:r>
              <a:rPr lang="en-GB" dirty="0" smtClean="0"/>
              <a:t> </a:t>
            </a:r>
            <a:r>
              <a:rPr lang="en-GB" dirty="0" err="1" smtClean="0"/>
              <a:t>nahradit</a:t>
            </a:r>
            <a:r>
              <a:rPr lang="en-GB" dirty="0" smtClean="0"/>
              <a:t>, </a:t>
            </a:r>
            <a:r>
              <a:rPr lang="en-GB" dirty="0" err="1" smtClean="0"/>
              <a:t>si</a:t>
            </a:r>
            <a:r>
              <a:rPr lang="en-GB" dirty="0" smtClean="0"/>
              <a:t> </a:t>
            </a:r>
            <a:r>
              <a:rPr lang="en-GB" dirty="0" err="1" smtClean="0"/>
              <a:t>mohou</a:t>
            </a:r>
            <a:r>
              <a:rPr lang="en-GB" dirty="0" smtClean="0"/>
              <a:t> </a:t>
            </a:r>
            <a:r>
              <a:rPr lang="en-GB" dirty="0" err="1" smtClean="0"/>
              <a:t>vyjednat</a:t>
            </a:r>
            <a:r>
              <a:rPr lang="en-GB" dirty="0" smtClean="0"/>
              <a:t> </a:t>
            </a:r>
            <a:r>
              <a:rPr lang="en-GB" dirty="0" err="1" smtClean="0"/>
              <a:t>vyšší</a:t>
            </a:r>
            <a:r>
              <a:rPr lang="en-GB" dirty="0" smtClean="0"/>
              <a:t> plat. </a:t>
            </a:r>
            <a:endParaRPr lang="en-GB" sz="800" dirty="0"/>
          </a:p>
          <a:p>
            <a:r>
              <a:rPr lang="en-GB" dirty="0" smtClean="0"/>
              <a:t>V </a:t>
            </a:r>
            <a:r>
              <a:rPr lang="en-GB" dirty="0" err="1" smtClean="0"/>
              <a:t>tomto</a:t>
            </a:r>
            <a:r>
              <a:rPr lang="en-GB" dirty="0" smtClean="0"/>
              <a:t> </a:t>
            </a:r>
            <a:r>
              <a:rPr lang="en-GB" dirty="0" err="1" smtClean="0"/>
              <a:t>ohledu</a:t>
            </a:r>
            <a:r>
              <a:rPr lang="en-GB" dirty="0" smtClean="0"/>
              <a:t> se </a:t>
            </a:r>
            <a:r>
              <a:rPr lang="en-GB" dirty="0" err="1" smtClean="0"/>
              <a:t>kinematografie</a:t>
            </a:r>
            <a:r>
              <a:rPr lang="en-GB" dirty="0" smtClean="0"/>
              <a:t> </a:t>
            </a:r>
            <a:r>
              <a:rPr lang="en-GB" dirty="0" err="1" smtClean="0"/>
              <a:t>liší</a:t>
            </a:r>
            <a:r>
              <a:rPr lang="en-GB" dirty="0" smtClean="0"/>
              <a:t> od </a:t>
            </a:r>
            <a:r>
              <a:rPr lang="en-GB" dirty="0" err="1" smtClean="0"/>
              <a:t>divadla</a:t>
            </a:r>
            <a:r>
              <a:rPr lang="en-GB" dirty="0" smtClean="0"/>
              <a:t>. </a:t>
            </a:r>
            <a:r>
              <a:rPr lang="en-GB" dirty="0" err="1" smtClean="0"/>
              <a:t>Zde</a:t>
            </a:r>
            <a:r>
              <a:rPr lang="en-GB" dirty="0" smtClean="0"/>
              <a:t> </a:t>
            </a:r>
            <a:r>
              <a:rPr lang="en-GB" dirty="0" err="1" smtClean="0"/>
              <a:t>talentovaní</a:t>
            </a:r>
            <a:r>
              <a:rPr lang="en-GB" dirty="0" smtClean="0"/>
              <a:t> a </a:t>
            </a:r>
            <a:r>
              <a:rPr lang="en-GB" dirty="0" err="1" smtClean="0"/>
              <a:t>nadaní</a:t>
            </a:r>
            <a:r>
              <a:rPr lang="en-GB" dirty="0" smtClean="0"/>
              <a:t> </a:t>
            </a:r>
            <a:r>
              <a:rPr lang="en-GB" dirty="0" err="1" smtClean="0"/>
              <a:t>herci</a:t>
            </a:r>
            <a:r>
              <a:rPr lang="en-GB" dirty="0" smtClean="0"/>
              <a:t> </a:t>
            </a:r>
            <a:r>
              <a:rPr lang="en-GB" dirty="0" err="1" smtClean="0"/>
              <a:t>disponují</a:t>
            </a:r>
            <a:r>
              <a:rPr lang="en-GB" dirty="0" smtClean="0"/>
              <a:t> </a:t>
            </a:r>
            <a:r>
              <a:rPr lang="en-GB" dirty="0" err="1" smtClean="0"/>
              <a:t>prostředky</a:t>
            </a:r>
            <a:r>
              <a:rPr lang="en-GB" dirty="0" smtClean="0"/>
              <a:t> a </a:t>
            </a:r>
            <a:r>
              <a:rPr lang="en-GB" dirty="0" err="1" smtClean="0"/>
              <a:t>postupy</a:t>
            </a:r>
            <a:r>
              <a:rPr lang="en-GB" dirty="0" smtClean="0"/>
              <a:t>, </a:t>
            </a:r>
            <a:r>
              <a:rPr lang="en-GB" dirty="0" err="1" smtClean="0"/>
              <a:t>které</a:t>
            </a:r>
            <a:r>
              <a:rPr lang="en-GB" dirty="0" smtClean="0"/>
              <a:t> </a:t>
            </a:r>
            <a:r>
              <a:rPr lang="en-GB" dirty="0" err="1" smtClean="0"/>
              <a:t>jim</a:t>
            </a:r>
            <a:r>
              <a:rPr lang="en-GB" dirty="0" smtClean="0"/>
              <a:t> </a:t>
            </a:r>
            <a:r>
              <a:rPr lang="en-GB" dirty="0" err="1" smtClean="0"/>
              <a:t>dovolují</a:t>
            </a:r>
            <a:r>
              <a:rPr lang="en-GB" dirty="0" smtClean="0"/>
              <a:t> </a:t>
            </a:r>
            <a:r>
              <a:rPr lang="en-GB" dirty="0" err="1" smtClean="0"/>
              <a:t>upozadit</a:t>
            </a:r>
            <a:r>
              <a:rPr lang="en-GB" dirty="0" smtClean="0"/>
              <a:t> </a:t>
            </a:r>
            <a:r>
              <a:rPr lang="en-GB" dirty="0" err="1" smtClean="0"/>
              <a:t>vlastní</a:t>
            </a:r>
            <a:r>
              <a:rPr lang="en-GB" dirty="0" smtClean="0"/>
              <a:t> </a:t>
            </a:r>
            <a:r>
              <a:rPr lang="en-GB" dirty="0" err="1" smtClean="0"/>
              <a:t>identitu</a:t>
            </a:r>
            <a:r>
              <a:rPr lang="en-GB" dirty="0" smtClean="0"/>
              <a:t> </a:t>
            </a:r>
            <a:r>
              <a:rPr lang="en-GB" dirty="0" err="1" smtClean="0"/>
              <a:t>ve</a:t>
            </a:r>
            <a:r>
              <a:rPr lang="en-GB" dirty="0" smtClean="0"/>
              <a:t> </a:t>
            </a:r>
            <a:r>
              <a:rPr lang="en-GB" dirty="0" err="1" smtClean="0"/>
              <a:t>prospěch</a:t>
            </a:r>
            <a:r>
              <a:rPr lang="en-GB" dirty="0" smtClean="0"/>
              <a:t> </a:t>
            </a:r>
            <a:r>
              <a:rPr lang="en-GB" dirty="0" err="1" smtClean="0"/>
              <a:t>ztvárněné</a:t>
            </a:r>
            <a:r>
              <a:rPr lang="en-GB" dirty="0" smtClean="0"/>
              <a:t> </a:t>
            </a:r>
            <a:r>
              <a:rPr lang="en-GB" dirty="0" err="1" smtClean="0"/>
              <a:t>postavy</a:t>
            </a:r>
            <a:r>
              <a:rPr lang="en-GB" dirty="0" smtClean="0"/>
              <a:t>. </a:t>
            </a:r>
            <a:r>
              <a:rPr lang="en-GB" dirty="0" err="1" smtClean="0"/>
              <a:t>Tento</a:t>
            </a:r>
            <a:r>
              <a:rPr lang="en-GB" dirty="0" smtClean="0"/>
              <a:t> </a:t>
            </a:r>
            <a:r>
              <a:rPr lang="en-GB" dirty="0" err="1" smtClean="0"/>
              <a:t>postup</a:t>
            </a:r>
            <a:r>
              <a:rPr lang="en-GB" dirty="0" smtClean="0"/>
              <a:t> </a:t>
            </a:r>
            <a:r>
              <a:rPr lang="en-GB" dirty="0" err="1" smtClean="0"/>
              <a:t>nazýváme</a:t>
            </a:r>
            <a:r>
              <a:rPr lang="en-GB" dirty="0" smtClean="0"/>
              <a:t> “</a:t>
            </a:r>
            <a:r>
              <a:rPr lang="en-GB" dirty="0" err="1" smtClean="0"/>
              <a:t>ztělesněním</a:t>
            </a:r>
            <a:r>
              <a:rPr lang="en-GB" dirty="0" smtClean="0"/>
              <a:t>” (impersonation), </a:t>
            </a:r>
            <a:r>
              <a:rPr lang="en-GB" dirty="0" err="1" smtClean="0"/>
              <a:t>které</a:t>
            </a:r>
            <a:r>
              <a:rPr lang="en-GB" dirty="0" smtClean="0"/>
              <a:t> </a:t>
            </a:r>
            <a:r>
              <a:rPr lang="en-GB" dirty="0" err="1" smtClean="0"/>
              <a:t>dovoluje</a:t>
            </a:r>
            <a:r>
              <a:rPr lang="en-GB" dirty="0" smtClean="0"/>
              <a:t> </a:t>
            </a:r>
            <a:r>
              <a:rPr lang="en-GB" dirty="0" err="1" smtClean="0"/>
              <a:t>herecky</a:t>
            </a:r>
            <a:r>
              <a:rPr lang="en-GB" dirty="0" smtClean="0"/>
              <a:t> </a:t>
            </a:r>
            <a:r>
              <a:rPr lang="en-GB" dirty="0" err="1" smtClean="0"/>
              <a:t>ztvárnit</a:t>
            </a:r>
            <a:r>
              <a:rPr lang="en-GB" dirty="0" smtClean="0"/>
              <a:t> </a:t>
            </a:r>
            <a:r>
              <a:rPr lang="en-GB" dirty="0" err="1" smtClean="0"/>
              <a:t>celou</a:t>
            </a:r>
            <a:r>
              <a:rPr lang="en-GB" dirty="0" smtClean="0"/>
              <a:t> </a:t>
            </a:r>
            <a:r>
              <a:rPr lang="en-GB" dirty="0" err="1" smtClean="0"/>
              <a:t>řadu</a:t>
            </a:r>
            <a:r>
              <a:rPr lang="en-GB" dirty="0" smtClean="0"/>
              <a:t> </a:t>
            </a:r>
            <a:r>
              <a:rPr lang="en-GB" dirty="0" err="1" smtClean="0"/>
              <a:t>typů</a:t>
            </a:r>
            <a:r>
              <a:rPr lang="en-GB" dirty="0" smtClean="0"/>
              <a:t> a </a:t>
            </a:r>
            <a:r>
              <a:rPr lang="en-GB" dirty="0" err="1" smtClean="0"/>
              <a:t>postav</a:t>
            </a:r>
            <a:endParaRPr lang="en-GB" sz="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745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Ztělesnění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“</a:t>
            </a:r>
            <a:r>
              <a:rPr lang="en-GB" dirty="0" err="1" smtClean="0"/>
              <a:t>proces</a:t>
            </a:r>
            <a:r>
              <a:rPr lang="en-GB" dirty="0" smtClean="0"/>
              <a:t> </a:t>
            </a:r>
            <a:r>
              <a:rPr lang="en-GB" dirty="0" err="1" smtClean="0"/>
              <a:t>reprezentace</a:t>
            </a:r>
            <a:r>
              <a:rPr lang="en-GB" dirty="0" smtClean="0"/>
              <a:t> </a:t>
            </a:r>
            <a:r>
              <a:rPr lang="en-GB" dirty="0" err="1" smtClean="0"/>
              <a:t>postavy</a:t>
            </a:r>
            <a:r>
              <a:rPr lang="en-GB" dirty="0" smtClean="0"/>
              <a:t> </a:t>
            </a:r>
            <a:r>
              <a:rPr lang="en-GB" dirty="0" err="1" smtClean="0"/>
              <a:t>prostřednictvím</a:t>
            </a:r>
            <a:r>
              <a:rPr lang="en-GB" dirty="0" smtClean="0"/>
              <a:t> </a:t>
            </a:r>
            <a:r>
              <a:rPr lang="en-GB" dirty="0" err="1" smtClean="0"/>
              <a:t>ztělesnění</a:t>
            </a:r>
            <a:r>
              <a:rPr lang="en-GB" dirty="0" smtClean="0"/>
              <a:t> </a:t>
            </a:r>
            <a:r>
              <a:rPr lang="en-GB" dirty="0" err="1" smtClean="0"/>
              <a:t>vyžaduje</a:t>
            </a:r>
            <a:r>
              <a:rPr lang="en-GB" dirty="0" smtClean="0"/>
              <a:t>, </a:t>
            </a:r>
            <a:r>
              <a:rPr lang="en-GB" dirty="0" err="1" smtClean="0"/>
              <a:t>aby</a:t>
            </a:r>
            <a:r>
              <a:rPr lang="en-GB" dirty="0" smtClean="0"/>
              <a:t> </a:t>
            </a:r>
            <a:r>
              <a:rPr lang="en-GB" dirty="0" err="1" smtClean="0"/>
              <a:t>herec</a:t>
            </a:r>
            <a:r>
              <a:rPr lang="en-GB" dirty="0" smtClean="0"/>
              <a:t> </a:t>
            </a:r>
            <a:r>
              <a:rPr lang="en-GB" dirty="0" err="1" smtClean="0"/>
              <a:t>smazal</a:t>
            </a:r>
            <a:r>
              <a:rPr lang="en-GB" dirty="0" smtClean="0"/>
              <a:t> </a:t>
            </a:r>
            <a:r>
              <a:rPr lang="en-GB" dirty="0" err="1" smtClean="0"/>
              <a:t>vlastní</a:t>
            </a:r>
            <a:r>
              <a:rPr lang="en-GB" dirty="0" smtClean="0"/>
              <a:t> </a:t>
            </a:r>
            <a:r>
              <a:rPr lang="en-GB" dirty="0" err="1" smtClean="0"/>
              <a:t>identitu</a:t>
            </a:r>
            <a:r>
              <a:rPr lang="en-GB" dirty="0" smtClean="0"/>
              <a:t>. Jen </a:t>
            </a:r>
            <a:r>
              <a:rPr lang="en-GB" dirty="0" err="1" smtClean="0"/>
              <a:t>tak</a:t>
            </a:r>
            <a:r>
              <a:rPr lang="en-GB" dirty="0" smtClean="0"/>
              <a:t> se </a:t>
            </a:r>
            <a:r>
              <a:rPr lang="en-GB" dirty="0" err="1" smtClean="0"/>
              <a:t>může</a:t>
            </a:r>
            <a:r>
              <a:rPr lang="en-GB" dirty="0" smtClean="0"/>
              <a:t> </a:t>
            </a:r>
            <a:r>
              <a:rPr lang="en-GB" dirty="0" err="1" smtClean="0"/>
              <a:t>stát</a:t>
            </a:r>
            <a:r>
              <a:rPr lang="en-GB" dirty="0" smtClean="0"/>
              <a:t> </a:t>
            </a:r>
            <a:r>
              <a:rPr lang="en-GB" dirty="0" err="1" smtClean="0"/>
              <a:t>plnohodnotným</a:t>
            </a:r>
            <a:r>
              <a:rPr lang="en-GB" dirty="0" smtClean="0"/>
              <a:t> </a:t>
            </a:r>
            <a:r>
              <a:rPr lang="en-GB" dirty="0" err="1" smtClean="0"/>
              <a:t>signifikantem</a:t>
            </a:r>
            <a:r>
              <a:rPr lang="en-GB" dirty="0" smtClean="0"/>
              <a:t> </a:t>
            </a:r>
            <a:r>
              <a:rPr lang="en-GB" dirty="0" err="1" smtClean="0"/>
              <a:t>fikční</a:t>
            </a:r>
            <a:r>
              <a:rPr lang="en-GB" dirty="0" smtClean="0"/>
              <a:t> </a:t>
            </a:r>
            <a:r>
              <a:rPr lang="en-GB" dirty="0" err="1" smtClean="0"/>
              <a:t>postavy</a:t>
            </a:r>
            <a:r>
              <a:rPr lang="en-GB" dirty="0" smtClean="0"/>
              <a:t>”</a:t>
            </a:r>
            <a:endParaRPr lang="en-GB" sz="800" dirty="0"/>
          </a:p>
          <a:p>
            <a:r>
              <a:rPr lang="en-GB" dirty="0" err="1" smtClean="0"/>
              <a:t>Ve</a:t>
            </a:r>
            <a:r>
              <a:rPr lang="en-GB" dirty="0" smtClean="0"/>
              <a:t> </a:t>
            </a:r>
            <a:r>
              <a:rPr lang="en-GB" dirty="0" err="1" smtClean="0"/>
              <a:t>chvíli</a:t>
            </a:r>
            <a:r>
              <a:rPr lang="en-GB" dirty="0" smtClean="0"/>
              <a:t>, </a:t>
            </a:r>
            <a:r>
              <a:rPr lang="en-GB" dirty="0" err="1" smtClean="0"/>
              <a:t>kdy</a:t>
            </a:r>
            <a:r>
              <a:rPr lang="en-GB" dirty="0" smtClean="0"/>
              <a:t> </a:t>
            </a:r>
            <a:r>
              <a:rPr lang="en-GB" dirty="0" err="1" smtClean="0"/>
              <a:t>hercova</a:t>
            </a:r>
            <a:r>
              <a:rPr lang="en-GB" dirty="0" smtClean="0"/>
              <a:t> </a:t>
            </a:r>
            <a:r>
              <a:rPr lang="en-GB" dirty="0" err="1" smtClean="0"/>
              <a:t>identita</a:t>
            </a:r>
            <a:r>
              <a:rPr lang="en-GB" dirty="0" smtClean="0"/>
              <a:t> (</a:t>
            </a:r>
            <a:r>
              <a:rPr lang="en-GB" dirty="0" err="1" smtClean="0"/>
              <a:t>ve</a:t>
            </a:r>
            <a:r>
              <a:rPr lang="en-GB" dirty="0" smtClean="0"/>
              <a:t> </a:t>
            </a:r>
            <a:r>
              <a:rPr lang="en-GB" dirty="0" err="1" smtClean="0"/>
              <a:t>smyslu</a:t>
            </a:r>
            <a:r>
              <a:rPr lang="en-GB" dirty="0" smtClean="0"/>
              <a:t> </a:t>
            </a:r>
            <a:r>
              <a:rPr lang="en-GB" dirty="0" err="1" smtClean="0"/>
              <a:t>hvězdného</a:t>
            </a:r>
            <a:r>
              <a:rPr lang="en-GB" dirty="0" smtClean="0"/>
              <a:t> </a:t>
            </a:r>
            <a:r>
              <a:rPr lang="en-GB" dirty="0" err="1" smtClean="0"/>
              <a:t>obrazu</a:t>
            </a:r>
            <a:r>
              <a:rPr lang="en-GB" dirty="0" smtClean="0"/>
              <a:t> </a:t>
            </a:r>
            <a:r>
              <a:rPr lang="en-GB" dirty="0" err="1" smtClean="0"/>
              <a:t>nebo</a:t>
            </a:r>
            <a:r>
              <a:rPr lang="en-GB" dirty="0" smtClean="0"/>
              <a:t> </a:t>
            </a:r>
            <a:r>
              <a:rPr lang="en-GB" dirty="0" err="1" smtClean="0"/>
              <a:t>jako</a:t>
            </a:r>
            <a:r>
              <a:rPr lang="en-GB" dirty="0" smtClean="0"/>
              <a:t> </a:t>
            </a:r>
            <a:r>
              <a:rPr lang="en-GB" dirty="0" err="1" smtClean="0"/>
              <a:t>soukromá</a:t>
            </a:r>
            <a:r>
              <a:rPr lang="en-GB" dirty="0" smtClean="0"/>
              <a:t> </a:t>
            </a:r>
            <a:r>
              <a:rPr lang="en-GB" dirty="0" err="1" smtClean="0"/>
              <a:t>veřejná</a:t>
            </a:r>
            <a:r>
              <a:rPr lang="en-GB" dirty="0" smtClean="0"/>
              <a:t> </a:t>
            </a:r>
            <a:r>
              <a:rPr lang="en-GB" dirty="0" err="1" smtClean="0"/>
              <a:t>osobnost</a:t>
            </a:r>
            <a:r>
              <a:rPr lang="en-GB" dirty="0" smtClean="0"/>
              <a:t>) </a:t>
            </a:r>
            <a:r>
              <a:rPr lang="en-GB" dirty="0" err="1" smtClean="0"/>
              <a:t>začne</a:t>
            </a:r>
            <a:r>
              <a:rPr lang="en-GB" dirty="0" smtClean="0"/>
              <a:t> </a:t>
            </a:r>
            <a:r>
              <a:rPr lang="en-GB" dirty="0" err="1" smtClean="0"/>
              <a:t>zřetelně</a:t>
            </a:r>
            <a:r>
              <a:rPr lang="en-GB" dirty="0" smtClean="0"/>
              <a:t> </a:t>
            </a:r>
            <a:r>
              <a:rPr lang="en-GB" dirty="0" err="1" smtClean="0"/>
              <a:t>prosvítat</a:t>
            </a:r>
            <a:r>
              <a:rPr lang="en-GB" dirty="0" smtClean="0"/>
              <a:t> </a:t>
            </a:r>
            <a:r>
              <a:rPr lang="en-GB" dirty="0" err="1" smtClean="0"/>
              <a:t>za</a:t>
            </a:r>
            <a:r>
              <a:rPr lang="en-GB" dirty="0" smtClean="0"/>
              <a:t> </a:t>
            </a:r>
            <a:r>
              <a:rPr lang="en-GB" dirty="0" err="1" smtClean="0"/>
              <a:t>fikční</a:t>
            </a:r>
            <a:r>
              <a:rPr lang="en-GB" dirty="0" smtClean="0"/>
              <a:t> </a:t>
            </a:r>
            <a:r>
              <a:rPr lang="en-GB" dirty="0" err="1" smtClean="0"/>
              <a:t>postavou</a:t>
            </a:r>
            <a:r>
              <a:rPr lang="en-GB" dirty="0" smtClean="0"/>
              <a:t>, </a:t>
            </a:r>
            <a:r>
              <a:rPr lang="en-GB" dirty="0" err="1" smtClean="0"/>
              <a:t>pak</a:t>
            </a:r>
            <a:r>
              <a:rPr lang="en-GB" dirty="0" smtClean="0"/>
              <a:t> </a:t>
            </a:r>
            <a:r>
              <a:rPr lang="en-GB" dirty="0" err="1" smtClean="0"/>
              <a:t>tvůrčí</a:t>
            </a:r>
            <a:r>
              <a:rPr lang="en-GB" dirty="0" smtClean="0"/>
              <a:t> a </a:t>
            </a:r>
            <a:r>
              <a:rPr lang="en-GB" dirty="0" err="1" smtClean="0"/>
              <a:t>autorské</a:t>
            </a:r>
            <a:r>
              <a:rPr lang="en-GB" dirty="0" smtClean="0"/>
              <a:t> </a:t>
            </a:r>
            <a:r>
              <a:rPr lang="en-GB" dirty="0" err="1" smtClean="0"/>
              <a:t>záměry</a:t>
            </a:r>
            <a:r>
              <a:rPr lang="en-GB" dirty="0" smtClean="0"/>
              <a:t> </a:t>
            </a:r>
            <a:r>
              <a:rPr lang="en-GB" dirty="0" err="1" smtClean="0"/>
              <a:t>dramatika</a:t>
            </a:r>
            <a:r>
              <a:rPr lang="en-GB" dirty="0" smtClean="0"/>
              <a:t> </a:t>
            </a:r>
            <a:r>
              <a:rPr lang="en-GB" dirty="0" err="1" smtClean="0"/>
              <a:t>či</a:t>
            </a:r>
            <a:r>
              <a:rPr lang="en-GB" dirty="0" smtClean="0"/>
              <a:t> </a:t>
            </a:r>
            <a:r>
              <a:rPr lang="en-GB" dirty="0" err="1" smtClean="0"/>
              <a:t>režiséra</a:t>
            </a:r>
            <a:r>
              <a:rPr lang="en-GB" dirty="0" smtClean="0"/>
              <a:t> </a:t>
            </a:r>
            <a:r>
              <a:rPr lang="en-GB" dirty="0" err="1" smtClean="0"/>
              <a:t>začínají</a:t>
            </a:r>
            <a:r>
              <a:rPr lang="en-GB" dirty="0" smtClean="0"/>
              <a:t> </a:t>
            </a:r>
            <a:r>
              <a:rPr lang="en-GB" dirty="0" err="1" smtClean="0"/>
              <a:t>slábnout</a:t>
            </a:r>
            <a:r>
              <a:rPr lang="en-GB" dirty="0" smtClean="0"/>
              <a:t>. </a:t>
            </a:r>
            <a:endParaRPr lang="en-GB" sz="800" dirty="0"/>
          </a:p>
          <a:p>
            <a:r>
              <a:rPr lang="en-US" dirty="0" smtClean="0"/>
              <a:t>(+ </a:t>
            </a:r>
            <a:r>
              <a:rPr lang="en-US" dirty="0" err="1" smtClean="0"/>
              <a:t>genderový</a:t>
            </a:r>
            <a:r>
              <a:rPr lang="en-US" dirty="0" smtClean="0"/>
              <a:t> </a:t>
            </a:r>
            <a:r>
              <a:rPr lang="en-US" dirty="0" err="1" smtClean="0"/>
              <a:t>aspekt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respektované</a:t>
            </a:r>
            <a:r>
              <a:rPr lang="en-US" dirty="0" smtClean="0"/>
              <a:t> </a:t>
            </a:r>
            <a:r>
              <a:rPr lang="en-US" dirty="0" err="1" smtClean="0"/>
              <a:t>herečky</a:t>
            </a:r>
            <a:r>
              <a:rPr lang="en-US" dirty="0" smtClean="0"/>
              <a:t> </a:t>
            </a:r>
            <a:r>
              <a:rPr lang="en-US" dirty="0" err="1" smtClean="0"/>
              <a:t>konce</a:t>
            </a:r>
            <a:r>
              <a:rPr lang="en-US" dirty="0" smtClean="0"/>
              <a:t> 19. a </a:t>
            </a:r>
            <a:r>
              <a:rPr lang="en-US" dirty="0" err="1" smtClean="0"/>
              <a:t>začátku</a:t>
            </a:r>
            <a:r>
              <a:rPr lang="en-US" dirty="0" smtClean="0"/>
              <a:t> 20. </a:t>
            </a:r>
            <a:r>
              <a:rPr lang="en-US" dirty="0" err="1" smtClean="0"/>
              <a:t>století</a:t>
            </a:r>
            <a:r>
              <a:rPr lang="en-US" dirty="0" smtClean="0"/>
              <a:t> se </a:t>
            </a:r>
            <a:r>
              <a:rPr lang="en-US" dirty="0" err="1" smtClean="0"/>
              <a:t>prezentují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ctnostné</a:t>
            </a:r>
            <a:r>
              <a:rPr lang="en-US" dirty="0" smtClean="0"/>
              <a:t>, </a:t>
            </a:r>
            <a:r>
              <a:rPr lang="en-US" dirty="0" err="1" smtClean="0"/>
              <a:t>skromné</a:t>
            </a:r>
            <a:r>
              <a:rPr lang="en-US" dirty="0" smtClean="0"/>
              <a:t> a </a:t>
            </a:r>
            <a:r>
              <a:rPr lang="en-US" dirty="0" err="1" smtClean="0"/>
              <a:t>vzorné</a:t>
            </a:r>
            <a:r>
              <a:rPr lang="en-US" dirty="0" smtClean="0"/>
              <a:t> </a:t>
            </a:r>
            <a:r>
              <a:rPr lang="en-US" dirty="0" err="1" smtClean="0"/>
              <a:t>matky</a:t>
            </a:r>
            <a:r>
              <a:rPr lang="en-US" dirty="0" smtClean="0"/>
              <a:t> a </a:t>
            </a:r>
            <a:r>
              <a:rPr lang="en-US" dirty="0" err="1" smtClean="0"/>
              <a:t>manželky</a:t>
            </a:r>
            <a:r>
              <a:rPr lang="en-US" dirty="0" smtClean="0"/>
              <a:t> =&gt; </a:t>
            </a:r>
            <a:r>
              <a:rPr lang="en-US" dirty="0" err="1" smtClean="0"/>
              <a:t>dávají</a:t>
            </a:r>
            <a:r>
              <a:rPr lang="en-US" dirty="0" smtClean="0"/>
              <a:t> </a:t>
            </a:r>
            <a:r>
              <a:rPr lang="en-US" dirty="0" err="1" smtClean="0"/>
              <a:t>tím</a:t>
            </a:r>
            <a:r>
              <a:rPr lang="en-US" dirty="0" smtClean="0"/>
              <a:t> </a:t>
            </a:r>
            <a:r>
              <a:rPr lang="en-US" dirty="0" err="1" smtClean="0"/>
              <a:t>najevo</a:t>
            </a:r>
            <a:r>
              <a:rPr lang="en-US" dirty="0" smtClean="0"/>
              <a:t>, </a:t>
            </a:r>
            <a:r>
              <a:rPr lang="en-US" dirty="0" err="1" smtClean="0"/>
              <a:t>že</a:t>
            </a:r>
            <a:r>
              <a:rPr lang="en-US" dirty="0" smtClean="0"/>
              <a:t> </a:t>
            </a:r>
            <a:r>
              <a:rPr lang="en-US" dirty="0" err="1" smtClean="0"/>
              <a:t>jsou</a:t>
            </a:r>
            <a:r>
              <a:rPr lang="en-US" dirty="0" smtClean="0"/>
              <a:t> </a:t>
            </a:r>
            <a:r>
              <a:rPr lang="en-US" dirty="0" err="1" smtClean="0"/>
              <a:t>ochotné</a:t>
            </a:r>
            <a:r>
              <a:rPr lang="en-US" dirty="0" smtClean="0"/>
              <a:t> se </a:t>
            </a:r>
            <a:r>
              <a:rPr lang="en-US" dirty="0" err="1" smtClean="0"/>
              <a:t>podvolit</a:t>
            </a:r>
            <a:r>
              <a:rPr lang="en-US" dirty="0"/>
              <a:t> </a:t>
            </a:r>
            <a:r>
              <a:rPr lang="en-US" dirty="0" err="1" smtClean="0"/>
              <a:t>dramatikově</a:t>
            </a:r>
            <a:r>
              <a:rPr lang="en-US" dirty="0" smtClean="0"/>
              <a:t> </a:t>
            </a:r>
            <a:r>
              <a:rPr lang="en-US" dirty="0" err="1" smtClean="0"/>
              <a:t>vizi</a:t>
            </a:r>
            <a:r>
              <a:rPr lang="en-US" dirty="0"/>
              <a:t>)</a:t>
            </a:r>
            <a:r>
              <a:rPr lang="en-US" dirty="0" smtClean="0"/>
              <a:t>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39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Zosobnění</a:t>
            </a:r>
            <a:r>
              <a:rPr lang="en-US" dirty="0" smtClean="0"/>
              <a:t> (personification)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Řada</a:t>
            </a:r>
            <a:r>
              <a:rPr lang="en-GB" dirty="0" smtClean="0"/>
              <a:t> </a:t>
            </a:r>
            <a:r>
              <a:rPr lang="en-GB" dirty="0" err="1" smtClean="0"/>
              <a:t>herců</a:t>
            </a:r>
            <a:r>
              <a:rPr lang="en-GB" dirty="0" smtClean="0"/>
              <a:t> je </a:t>
            </a:r>
            <a:r>
              <a:rPr lang="en-GB" dirty="0" err="1" smtClean="0"/>
              <a:t>však</a:t>
            </a:r>
            <a:r>
              <a:rPr lang="en-GB" dirty="0" smtClean="0"/>
              <a:t> do role </a:t>
            </a:r>
            <a:r>
              <a:rPr lang="en-GB" dirty="0" err="1" smtClean="0"/>
              <a:t>obsazena</a:t>
            </a:r>
            <a:r>
              <a:rPr lang="en-GB" dirty="0" smtClean="0"/>
              <a:t>, </a:t>
            </a:r>
            <a:r>
              <a:rPr lang="en-GB" dirty="0" err="1" smtClean="0"/>
              <a:t>protože</a:t>
            </a:r>
            <a:r>
              <a:rPr lang="en-GB" dirty="0" smtClean="0"/>
              <a:t> s </a:t>
            </a:r>
            <a:r>
              <a:rPr lang="en-GB" dirty="0" err="1" smtClean="0"/>
              <a:t>postavou</a:t>
            </a:r>
            <a:r>
              <a:rPr lang="en-GB" dirty="0" smtClean="0"/>
              <a:t> </a:t>
            </a:r>
            <a:r>
              <a:rPr lang="en-GB" dirty="0" err="1" smtClean="0"/>
              <a:t>sdílí</a:t>
            </a:r>
            <a:r>
              <a:rPr lang="en-GB" dirty="0" smtClean="0"/>
              <a:t> </a:t>
            </a:r>
            <a:r>
              <a:rPr lang="en-GB" dirty="0" err="1" smtClean="0"/>
              <a:t>některé</a:t>
            </a:r>
            <a:r>
              <a:rPr lang="en-GB" dirty="0" smtClean="0"/>
              <a:t> </a:t>
            </a:r>
            <a:r>
              <a:rPr lang="en-GB" dirty="0" err="1" smtClean="0"/>
              <a:t>povahové</a:t>
            </a:r>
            <a:r>
              <a:rPr lang="en-GB" dirty="0" smtClean="0"/>
              <a:t>, </a:t>
            </a:r>
            <a:r>
              <a:rPr lang="en-GB" dirty="0" err="1" smtClean="0"/>
              <a:t>osobnostní</a:t>
            </a:r>
            <a:r>
              <a:rPr lang="en-GB" dirty="0" smtClean="0"/>
              <a:t> a / </a:t>
            </a:r>
            <a:r>
              <a:rPr lang="en-GB" dirty="0" err="1" smtClean="0"/>
              <a:t>nebo</a:t>
            </a:r>
            <a:r>
              <a:rPr lang="en-GB" dirty="0" smtClean="0"/>
              <a:t> </a:t>
            </a:r>
            <a:r>
              <a:rPr lang="en-GB" dirty="0" err="1" smtClean="0"/>
              <a:t>fyzické</a:t>
            </a:r>
            <a:r>
              <a:rPr lang="en-GB" dirty="0" smtClean="0"/>
              <a:t> </a:t>
            </a:r>
            <a:r>
              <a:rPr lang="en-GB" dirty="0" err="1" smtClean="0"/>
              <a:t>rysy</a:t>
            </a:r>
            <a:r>
              <a:rPr lang="en-GB" dirty="0" smtClean="0"/>
              <a:t>. </a:t>
            </a:r>
            <a:endParaRPr lang="en-GB" sz="800" dirty="0"/>
          </a:p>
          <a:p>
            <a:r>
              <a:rPr lang="en-GB" dirty="0" smtClean="0"/>
              <a:t>Pro </a:t>
            </a:r>
            <a:r>
              <a:rPr lang="en-GB" dirty="0" err="1" smtClean="0"/>
              <a:t>tento</a:t>
            </a:r>
            <a:r>
              <a:rPr lang="en-GB" dirty="0" smtClean="0"/>
              <a:t> </a:t>
            </a:r>
            <a:r>
              <a:rPr lang="en-GB" dirty="0" err="1" smtClean="0"/>
              <a:t>typ</a:t>
            </a:r>
            <a:r>
              <a:rPr lang="en-GB" dirty="0" smtClean="0"/>
              <a:t> </a:t>
            </a:r>
            <a:r>
              <a:rPr lang="en-GB" dirty="0" err="1" smtClean="0"/>
              <a:t>castingu</a:t>
            </a:r>
            <a:r>
              <a:rPr lang="en-GB" dirty="0" smtClean="0"/>
              <a:t> King </a:t>
            </a:r>
            <a:r>
              <a:rPr lang="en-GB" dirty="0" err="1" smtClean="0"/>
              <a:t>používá</a:t>
            </a:r>
            <a:r>
              <a:rPr lang="en-GB" dirty="0" smtClean="0"/>
              <a:t> </a:t>
            </a:r>
            <a:r>
              <a:rPr lang="en-GB" dirty="0" err="1" smtClean="0"/>
              <a:t>termín</a:t>
            </a:r>
            <a:r>
              <a:rPr lang="en-GB" dirty="0" smtClean="0"/>
              <a:t> “</a:t>
            </a:r>
            <a:r>
              <a:rPr lang="en-GB" dirty="0" err="1" smtClean="0"/>
              <a:t>zosobnění</a:t>
            </a:r>
            <a:r>
              <a:rPr lang="en-GB" dirty="0" smtClean="0"/>
              <a:t>” (personification), </a:t>
            </a:r>
            <a:r>
              <a:rPr lang="en-GB" dirty="0" err="1" smtClean="0"/>
              <a:t>který</a:t>
            </a:r>
            <a:r>
              <a:rPr lang="en-GB" dirty="0" smtClean="0"/>
              <a:t> </a:t>
            </a:r>
            <a:r>
              <a:rPr lang="en-GB" dirty="0" err="1" smtClean="0"/>
              <a:t>slouží</a:t>
            </a:r>
            <a:r>
              <a:rPr lang="en-GB" dirty="0" smtClean="0"/>
              <a:t> </a:t>
            </a:r>
            <a:r>
              <a:rPr lang="en-GB" dirty="0" err="1" smtClean="0"/>
              <a:t>jako</a:t>
            </a:r>
            <a:r>
              <a:rPr lang="en-GB" dirty="0" smtClean="0"/>
              <a:t> </a:t>
            </a:r>
            <a:r>
              <a:rPr lang="en-GB" dirty="0" err="1" smtClean="0"/>
              <a:t>opak</a:t>
            </a:r>
            <a:r>
              <a:rPr lang="en-GB" dirty="0" smtClean="0"/>
              <a:t> </a:t>
            </a:r>
            <a:r>
              <a:rPr lang="en-GB" dirty="0" err="1" smtClean="0"/>
              <a:t>ztělesnění</a:t>
            </a:r>
            <a:r>
              <a:rPr lang="en-GB" dirty="0" smtClean="0"/>
              <a:t>.  </a:t>
            </a:r>
            <a:endParaRPr lang="en-GB" sz="800" dirty="0"/>
          </a:p>
          <a:p>
            <a:r>
              <a:rPr lang="en-GB" dirty="0" smtClean="0"/>
              <a:t>V </a:t>
            </a:r>
            <a:r>
              <a:rPr lang="en-GB" dirty="0" err="1" smtClean="0"/>
              <a:t>případě</a:t>
            </a:r>
            <a:r>
              <a:rPr lang="en-GB" dirty="0" smtClean="0"/>
              <a:t> </a:t>
            </a:r>
            <a:r>
              <a:rPr lang="en-GB" dirty="0" err="1" smtClean="0"/>
              <a:t>zosobnění</a:t>
            </a:r>
            <a:r>
              <a:rPr lang="en-GB" dirty="0" smtClean="0"/>
              <a:t> se </a:t>
            </a:r>
            <a:r>
              <a:rPr lang="en-GB" dirty="0" err="1" smtClean="0"/>
              <a:t>hercova</a:t>
            </a:r>
            <a:r>
              <a:rPr lang="en-GB" dirty="0" smtClean="0"/>
              <a:t> </a:t>
            </a:r>
            <a:r>
              <a:rPr lang="en-GB" dirty="0" err="1" smtClean="0"/>
              <a:t>identita</a:t>
            </a:r>
            <a:r>
              <a:rPr lang="en-GB" dirty="0" smtClean="0"/>
              <a:t> </a:t>
            </a:r>
            <a:r>
              <a:rPr lang="en-GB" dirty="0" err="1" smtClean="0"/>
              <a:t>nepodvoluje</a:t>
            </a:r>
            <a:r>
              <a:rPr lang="en-GB" dirty="0" smtClean="0"/>
              <a:t> </a:t>
            </a:r>
            <a:r>
              <a:rPr lang="en-GB" dirty="0" err="1" smtClean="0"/>
              <a:t>identitě</a:t>
            </a:r>
            <a:r>
              <a:rPr lang="en-GB" dirty="0" smtClean="0"/>
              <a:t> </a:t>
            </a:r>
            <a:r>
              <a:rPr lang="en-GB" dirty="0" err="1" smtClean="0"/>
              <a:t>fikční</a:t>
            </a:r>
            <a:r>
              <a:rPr lang="en-GB" dirty="0" smtClean="0"/>
              <a:t> </a:t>
            </a:r>
            <a:r>
              <a:rPr lang="en-GB" dirty="0" err="1" smtClean="0"/>
              <a:t>postavy</a:t>
            </a:r>
            <a:r>
              <a:rPr lang="en-GB" dirty="0" smtClean="0"/>
              <a:t>, ale </a:t>
            </a:r>
            <a:r>
              <a:rPr lang="en-GB" dirty="0" err="1" smtClean="0"/>
              <a:t>zůstává</a:t>
            </a:r>
            <a:r>
              <a:rPr lang="en-GB" dirty="0" smtClean="0"/>
              <a:t> </a:t>
            </a:r>
            <a:r>
              <a:rPr lang="en-GB" dirty="0" err="1" smtClean="0"/>
              <a:t>plně</a:t>
            </a:r>
            <a:r>
              <a:rPr lang="en-GB" dirty="0" smtClean="0"/>
              <a:t> </a:t>
            </a:r>
            <a:r>
              <a:rPr lang="en-GB" dirty="0" err="1" smtClean="0"/>
              <a:t>na</a:t>
            </a:r>
            <a:r>
              <a:rPr lang="en-GB" dirty="0" smtClean="0"/>
              <a:t> </a:t>
            </a:r>
            <a:r>
              <a:rPr lang="en-GB" dirty="0" err="1" smtClean="0"/>
              <a:t>očích</a:t>
            </a:r>
            <a:r>
              <a:rPr lang="en-GB" dirty="0" smtClean="0"/>
              <a:t>. </a:t>
            </a:r>
            <a:r>
              <a:rPr lang="en-GB" dirty="0" err="1" smtClean="0"/>
              <a:t>Postavu</a:t>
            </a:r>
            <a:r>
              <a:rPr lang="en-GB" dirty="0" smtClean="0"/>
              <a:t> </a:t>
            </a:r>
            <a:r>
              <a:rPr lang="en-GB" dirty="0" err="1" smtClean="0"/>
              <a:t>zasti</a:t>
            </a:r>
            <a:r>
              <a:rPr lang="en-GB" dirty="0" err="1" smtClean="0"/>
              <a:t>ňuje</a:t>
            </a:r>
            <a:r>
              <a:rPr lang="en-GB" dirty="0" smtClean="0"/>
              <a:t> a / </a:t>
            </a:r>
            <a:r>
              <a:rPr lang="en-GB" dirty="0" err="1" smtClean="0"/>
              <a:t>nebo</a:t>
            </a:r>
            <a:r>
              <a:rPr lang="en-GB" dirty="0" smtClean="0"/>
              <a:t> </a:t>
            </a:r>
            <a:r>
              <a:rPr lang="en-GB" dirty="0" err="1" smtClean="0"/>
              <a:t>dotváří</a:t>
            </a:r>
            <a:r>
              <a:rPr lang="en-GB" dirty="0" smtClean="0"/>
              <a:t> </a:t>
            </a:r>
            <a:r>
              <a:rPr lang="en-GB" dirty="0" err="1" smtClean="0"/>
              <a:t>hercova</a:t>
            </a:r>
            <a:r>
              <a:rPr lang="en-GB" dirty="0" smtClean="0"/>
              <a:t> </a:t>
            </a:r>
            <a:r>
              <a:rPr lang="en-GB" dirty="0" err="1" smtClean="0"/>
              <a:t>hvězdná</a:t>
            </a:r>
            <a:r>
              <a:rPr lang="en-GB" dirty="0" smtClean="0"/>
              <a:t> </a:t>
            </a:r>
            <a:r>
              <a:rPr lang="en-GB" dirty="0" err="1" smtClean="0"/>
              <a:t>osobnost</a:t>
            </a:r>
            <a:r>
              <a:rPr lang="en-GB" dirty="0" smtClean="0"/>
              <a:t>.</a:t>
            </a:r>
            <a:endParaRPr lang="en-GB" sz="800" dirty="0"/>
          </a:p>
          <a:p>
            <a:r>
              <a:rPr lang="en-GB" dirty="0" smtClean="0"/>
              <a:t>“v </a:t>
            </a:r>
            <a:r>
              <a:rPr lang="en-GB" dirty="0" err="1" smtClean="0"/>
              <a:t>tu</a:t>
            </a:r>
            <a:r>
              <a:rPr lang="en-GB" dirty="0" smtClean="0"/>
              <a:t> </a:t>
            </a:r>
            <a:r>
              <a:rPr lang="en-GB" dirty="0" err="1" smtClean="0"/>
              <a:t>chvíli</a:t>
            </a:r>
            <a:r>
              <a:rPr lang="en-GB" dirty="0" smtClean="0"/>
              <a:t> se </a:t>
            </a:r>
            <a:r>
              <a:rPr lang="en-GB" dirty="0" err="1" smtClean="0"/>
              <a:t>herec</a:t>
            </a:r>
            <a:r>
              <a:rPr lang="en-GB" dirty="0" smtClean="0"/>
              <a:t> </a:t>
            </a:r>
            <a:r>
              <a:rPr lang="en-GB" dirty="0" err="1" smtClean="0"/>
              <a:t>stává</a:t>
            </a:r>
            <a:r>
              <a:rPr lang="en-GB" dirty="0" smtClean="0"/>
              <a:t> </a:t>
            </a:r>
            <a:r>
              <a:rPr lang="en-GB" dirty="0" err="1" smtClean="0"/>
              <a:t>zcela</a:t>
            </a:r>
            <a:r>
              <a:rPr lang="en-GB" dirty="0" smtClean="0"/>
              <a:t> </a:t>
            </a:r>
            <a:r>
              <a:rPr lang="en-GB" dirty="0" err="1" smtClean="0"/>
              <a:t>rudimentárním</a:t>
            </a:r>
            <a:r>
              <a:rPr lang="en-GB" dirty="0" smtClean="0"/>
              <a:t> </a:t>
            </a:r>
            <a:r>
              <a:rPr lang="en-GB" dirty="0" err="1" smtClean="0"/>
              <a:t>znakem</a:t>
            </a:r>
            <a:r>
              <a:rPr lang="en-GB" dirty="0" smtClean="0"/>
              <a:t>” </a:t>
            </a:r>
            <a:r>
              <a:rPr lang="mr-IN" dirty="0" smtClean="0"/>
              <a:t>–</a:t>
            </a:r>
            <a:r>
              <a:rPr lang="en-GB" dirty="0" smtClean="0"/>
              <a:t> </a:t>
            </a:r>
            <a:r>
              <a:rPr lang="en-GB" dirty="0" err="1" smtClean="0"/>
              <a:t>herec</a:t>
            </a:r>
            <a:r>
              <a:rPr lang="en-GB" dirty="0" smtClean="0"/>
              <a:t> je </a:t>
            </a:r>
            <a:r>
              <a:rPr lang="en-GB" dirty="0" err="1" smtClean="0"/>
              <a:t>sám</a:t>
            </a:r>
            <a:r>
              <a:rPr lang="en-GB" dirty="0" smtClean="0"/>
              <a:t> </a:t>
            </a:r>
            <a:r>
              <a:rPr lang="en-GB" dirty="0" err="1" smtClean="0"/>
              <a:t>sebou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fikční</a:t>
            </a:r>
            <a:r>
              <a:rPr lang="en-GB" dirty="0" smtClean="0"/>
              <a:t> </a:t>
            </a:r>
            <a:r>
              <a:rPr lang="en-GB" dirty="0" err="1" smtClean="0"/>
              <a:t>postavou</a:t>
            </a:r>
            <a:r>
              <a:rPr lang="en-GB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85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25202" y="622840"/>
            <a:ext cx="8835474" cy="5943600"/>
          </a:xfrm>
        </p:spPr>
        <p:txBody>
          <a:bodyPr>
            <a:normAutofit/>
          </a:bodyPr>
          <a:lstStyle/>
          <a:p>
            <a:r>
              <a:rPr lang="en-GB" dirty="0" err="1" smtClean="0"/>
              <a:t>Herci</a:t>
            </a:r>
            <a:r>
              <a:rPr lang="en-GB" dirty="0" smtClean="0"/>
              <a:t> se v </a:t>
            </a:r>
            <a:r>
              <a:rPr lang="en-GB" dirty="0" err="1" smtClean="0"/>
              <a:t>klasickém</a:t>
            </a:r>
            <a:r>
              <a:rPr lang="en-GB" dirty="0" smtClean="0"/>
              <a:t> </a:t>
            </a:r>
            <a:r>
              <a:rPr lang="en-GB" dirty="0" err="1" smtClean="0"/>
              <a:t>období</a:t>
            </a:r>
            <a:r>
              <a:rPr lang="en-GB" dirty="0" smtClean="0"/>
              <a:t> </a:t>
            </a:r>
            <a:r>
              <a:rPr lang="en-GB" dirty="0" err="1" smtClean="0"/>
              <a:t>přiklánějí</a:t>
            </a:r>
            <a:r>
              <a:rPr lang="en-GB" dirty="0" smtClean="0"/>
              <a:t> </a:t>
            </a:r>
            <a:r>
              <a:rPr lang="en-GB" dirty="0" err="1" smtClean="0"/>
              <a:t>spíš</a:t>
            </a:r>
            <a:r>
              <a:rPr lang="en-GB" dirty="0" smtClean="0"/>
              <a:t> k </a:t>
            </a:r>
            <a:r>
              <a:rPr lang="en-GB" dirty="0" err="1" smtClean="0"/>
              <a:t>principu</a:t>
            </a:r>
            <a:r>
              <a:rPr lang="en-GB" dirty="0" smtClean="0"/>
              <a:t> </a:t>
            </a:r>
            <a:r>
              <a:rPr lang="en-GB" dirty="0" err="1" smtClean="0"/>
              <a:t>zosobnění</a:t>
            </a:r>
            <a:r>
              <a:rPr lang="en-GB" dirty="0"/>
              <a:t> </a:t>
            </a:r>
            <a:r>
              <a:rPr lang="en-GB" dirty="0" err="1" smtClean="0"/>
              <a:t>ve</a:t>
            </a:r>
            <a:r>
              <a:rPr lang="en-GB" dirty="0" smtClean="0"/>
              <a:t> </a:t>
            </a:r>
            <a:r>
              <a:rPr lang="en-GB" dirty="0" err="1" smtClean="0"/>
              <a:t>snaze</a:t>
            </a:r>
            <a:r>
              <a:rPr lang="en-GB" dirty="0" smtClean="0"/>
              <a:t> </a:t>
            </a:r>
            <a:r>
              <a:rPr lang="en-GB" dirty="0" err="1" smtClean="0"/>
              <a:t>stabilizovat</a:t>
            </a:r>
            <a:r>
              <a:rPr lang="en-GB" dirty="0" smtClean="0"/>
              <a:t> </a:t>
            </a:r>
            <a:r>
              <a:rPr lang="en-GB" dirty="0" err="1" smtClean="0"/>
              <a:t>vztah</a:t>
            </a:r>
            <a:r>
              <a:rPr lang="en-GB" dirty="0" smtClean="0"/>
              <a:t> </a:t>
            </a:r>
            <a:r>
              <a:rPr lang="en-GB" dirty="0" err="1" smtClean="0"/>
              <a:t>mezi</a:t>
            </a:r>
            <a:r>
              <a:rPr lang="en-GB" dirty="0" smtClean="0"/>
              <a:t> </a:t>
            </a:r>
            <a:r>
              <a:rPr lang="en-GB" dirty="0" err="1" smtClean="0"/>
              <a:t>svojí</a:t>
            </a:r>
            <a:r>
              <a:rPr lang="en-GB" dirty="0" smtClean="0"/>
              <a:t> </a:t>
            </a:r>
            <a:r>
              <a:rPr lang="en-GB" dirty="0" err="1" smtClean="0"/>
              <a:t>osobou</a:t>
            </a:r>
            <a:r>
              <a:rPr lang="en-GB" dirty="0" smtClean="0"/>
              <a:t> a </a:t>
            </a:r>
            <a:r>
              <a:rPr lang="en-GB" dirty="0" err="1" smtClean="0"/>
              <a:t>převládajícím</a:t>
            </a:r>
            <a:r>
              <a:rPr lang="en-GB" dirty="0" smtClean="0"/>
              <a:t> </a:t>
            </a:r>
            <a:r>
              <a:rPr lang="en-GB" dirty="0" err="1" smtClean="0"/>
              <a:t>korpusem</a:t>
            </a:r>
            <a:r>
              <a:rPr lang="en-GB" dirty="0" smtClean="0"/>
              <a:t> </a:t>
            </a:r>
            <a:r>
              <a:rPr lang="en-GB" dirty="0" err="1" smtClean="0"/>
              <a:t>rolí</a:t>
            </a:r>
            <a:r>
              <a:rPr lang="en-GB" dirty="0" smtClean="0"/>
              <a:t> </a:t>
            </a:r>
            <a:r>
              <a:rPr lang="en-GB" dirty="0" err="1" smtClean="0"/>
              <a:t>tak</a:t>
            </a:r>
            <a:r>
              <a:rPr lang="en-GB" dirty="0" smtClean="0"/>
              <a:t>, </a:t>
            </a:r>
            <a:r>
              <a:rPr lang="en-GB" dirty="0" err="1" smtClean="0"/>
              <a:t>aby</a:t>
            </a:r>
            <a:r>
              <a:rPr lang="en-GB" dirty="0" smtClean="0"/>
              <a:t> </a:t>
            </a:r>
            <a:r>
              <a:rPr lang="en-GB" dirty="0" err="1" smtClean="0"/>
              <a:t>mohli</a:t>
            </a:r>
            <a:r>
              <a:rPr lang="en-GB" dirty="0" smtClean="0"/>
              <a:t> </a:t>
            </a:r>
            <a:r>
              <a:rPr lang="en-GB" dirty="0" err="1" smtClean="0"/>
              <a:t>vystupovat</a:t>
            </a:r>
            <a:r>
              <a:rPr lang="en-GB" dirty="0" smtClean="0"/>
              <a:t> </a:t>
            </a:r>
            <a:r>
              <a:rPr lang="en-GB" dirty="0" err="1" smtClean="0"/>
              <a:t>jako</a:t>
            </a:r>
            <a:r>
              <a:rPr lang="en-GB" dirty="0" smtClean="0"/>
              <a:t> </a:t>
            </a:r>
            <a:r>
              <a:rPr lang="en-GB" dirty="0" err="1" smtClean="0"/>
              <a:t>majitelé</a:t>
            </a:r>
            <a:r>
              <a:rPr lang="en-GB" dirty="0" smtClean="0"/>
              <a:t> </a:t>
            </a:r>
            <a:r>
              <a:rPr lang="en-GB" dirty="0" err="1" smtClean="0"/>
              <a:t>dobře</a:t>
            </a:r>
            <a:r>
              <a:rPr lang="en-GB" dirty="0" smtClean="0"/>
              <a:t> </a:t>
            </a:r>
            <a:r>
              <a:rPr lang="en-GB" dirty="0" err="1" smtClean="0"/>
              <a:t>obchodovatelné</a:t>
            </a:r>
            <a:r>
              <a:rPr lang="en-GB" dirty="0" smtClean="0"/>
              <a:t> </a:t>
            </a:r>
            <a:r>
              <a:rPr lang="en-GB" dirty="0" err="1" smtClean="0"/>
              <a:t>hvězdné</a:t>
            </a:r>
            <a:r>
              <a:rPr lang="en-GB" dirty="0" smtClean="0"/>
              <a:t> </a:t>
            </a:r>
            <a:r>
              <a:rPr lang="en-GB" dirty="0" err="1" smtClean="0"/>
              <a:t>osobnosti</a:t>
            </a:r>
            <a:r>
              <a:rPr lang="en-GB" dirty="0" smtClean="0"/>
              <a:t>.</a:t>
            </a:r>
          </a:p>
          <a:p>
            <a:r>
              <a:rPr lang="en-GB" dirty="0" smtClean="0"/>
              <a:t>Pro </a:t>
            </a:r>
            <a:r>
              <a:rPr lang="en-GB" dirty="0" err="1" smtClean="0"/>
              <a:t>herce</a:t>
            </a:r>
            <a:r>
              <a:rPr lang="en-GB" dirty="0" smtClean="0"/>
              <a:t> </a:t>
            </a:r>
            <a:r>
              <a:rPr lang="en-GB" dirty="0" err="1" smtClean="0"/>
              <a:t>limitovaných</a:t>
            </a:r>
            <a:r>
              <a:rPr lang="en-GB" dirty="0" smtClean="0"/>
              <a:t> </a:t>
            </a:r>
            <a:r>
              <a:rPr lang="en-GB" dirty="0" err="1" smtClean="0"/>
              <a:t>schopností</a:t>
            </a:r>
            <a:r>
              <a:rPr lang="en-GB" dirty="0" smtClean="0"/>
              <a:t> a </a:t>
            </a:r>
            <a:r>
              <a:rPr lang="en-GB" dirty="0" err="1" smtClean="0"/>
              <a:t>výrazu</a:t>
            </a:r>
            <a:r>
              <a:rPr lang="en-GB" dirty="0" smtClean="0"/>
              <a:t> </a:t>
            </a:r>
            <a:r>
              <a:rPr lang="en-GB" dirty="0" err="1" smtClean="0"/>
              <a:t>představovala</a:t>
            </a:r>
            <a:r>
              <a:rPr lang="en-GB" dirty="0" smtClean="0"/>
              <a:t> </a:t>
            </a:r>
            <a:r>
              <a:rPr lang="en-GB" dirty="0" err="1" smtClean="0"/>
              <a:t>kultivace</a:t>
            </a:r>
            <a:r>
              <a:rPr lang="en-GB" dirty="0" smtClean="0"/>
              <a:t> </a:t>
            </a:r>
            <a:r>
              <a:rPr lang="en-GB" dirty="0" err="1" smtClean="0"/>
              <a:t>osobnosti</a:t>
            </a:r>
            <a:r>
              <a:rPr lang="en-GB" dirty="0" smtClean="0"/>
              <a:t> </a:t>
            </a:r>
            <a:r>
              <a:rPr lang="en-GB" dirty="0" err="1" smtClean="0"/>
              <a:t>schůdnější</a:t>
            </a:r>
            <a:r>
              <a:rPr lang="en-GB" dirty="0" smtClean="0"/>
              <a:t> </a:t>
            </a:r>
            <a:r>
              <a:rPr lang="en-GB" dirty="0" err="1" smtClean="0"/>
              <a:t>cestu</a:t>
            </a:r>
            <a:r>
              <a:rPr lang="en-GB" dirty="0" smtClean="0"/>
              <a:t> a </a:t>
            </a:r>
            <a:r>
              <a:rPr lang="en-GB" dirty="0" err="1" smtClean="0"/>
              <a:t>způsob</a:t>
            </a:r>
            <a:r>
              <a:rPr lang="en-GB" dirty="0" smtClean="0"/>
              <a:t>, </a:t>
            </a:r>
            <a:r>
              <a:rPr lang="en-GB" dirty="0" err="1" smtClean="0"/>
              <a:t>jak</a:t>
            </a:r>
            <a:r>
              <a:rPr lang="en-GB" dirty="0" smtClean="0"/>
              <a:t> </a:t>
            </a:r>
            <a:r>
              <a:rPr lang="en-GB" dirty="0" err="1" smtClean="0"/>
              <a:t>konkurovat</a:t>
            </a:r>
            <a:r>
              <a:rPr lang="en-GB" dirty="0" smtClean="0"/>
              <a:t> </a:t>
            </a:r>
            <a:r>
              <a:rPr lang="en-GB" dirty="0" err="1" smtClean="0"/>
              <a:t>hercům</a:t>
            </a:r>
            <a:r>
              <a:rPr lang="en-GB" dirty="0" smtClean="0"/>
              <a:t> </a:t>
            </a:r>
            <a:r>
              <a:rPr lang="en-GB" dirty="0" err="1" smtClean="0"/>
              <a:t>schopným</a:t>
            </a:r>
            <a:r>
              <a:rPr lang="en-GB" dirty="0" smtClean="0"/>
              <a:t> </a:t>
            </a:r>
            <a:r>
              <a:rPr lang="en-GB" dirty="0" err="1" smtClean="0"/>
              <a:t>ztělesnění</a:t>
            </a:r>
            <a:r>
              <a:rPr lang="en-GB" dirty="0" smtClean="0"/>
              <a:t>. </a:t>
            </a:r>
            <a:endParaRPr lang="en-GB" sz="700" dirty="0"/>
          </a:p>
          <a:p>
            <a:r>
              <a:rPr lang="en-GB" dirty="0" err="1" smtClean="0"/>
              <a:t>Takové</a:t>
            </a:r>
            <a:r>
              <a:rPr lang="en-GB" dirty="0" smtClean="0"/>
              <a:t> </a:t>
            </a:r>
            <a:r>
              <a:rPr lang="en-GB" dirty="0" err="1" smtClean="0"/>
              <a:t>rozvržení</a:t>
            </a:r>
            <a:r>
              <a:rPr lang="en-GB" dirty="0" smtClean="0"/>
              <a:t> </a:t>
            </a:r>
            <a:r>
              <a:rPr lang="en-GB" dirty="0" err="1" smtClean="0"/>
              <a:t>podporoval</a:t>
            </a:r>
            <a:r>
              <a:rPr lang="en-GB" dirty="0" smtClean="0"/>
              <a:t> </a:t>
            </a:r>
            <a:r>
              <a:rPr lang="en-GB" dirty="0" err="1" smtClean="0"/>
              <a:t>klasický</a:t>
            </a:r>
            <a:r>
              <a:rPr lang="en-GB" dirty="0" smtClean="0"/>
              <a:t> </a:t>
            </a:r>
            <a:r>
              <a:rPr lang="en-GB" dirty="0" err="1" smtClean="0"/>
              <a:t>studiový</a:t>
            </a:r>
            <a:r>
              <a:rPr lang="en-GB" dirty="0" smtClean="0"/>
              <a:t> </a:t>
            </a:r>
            <a:r>
              <a:rPr lang="en-GB" dirty="0" err="1" smtClean="0"/>
              <a:t>systém</a:t>
            </a:r>
            <a:r>
              <a:rPr lang="en-GB" dirty="0" smtClean="0"/>
              <a:t>, </a:t>
            </a:r>
            <a:r>
              <a:rPr lang="en-GB" dirty="0" err="1" smtClean="0"/>
              <a:t>který</a:t>
            </a:r>
            <a:r>
              <a:rPr lang="en-GB" dirty="0" smtClean="0"/>
              <a:t> se </a:t>
            </a:r>
            <a:r>
              <a:rPr lang="en-GB" dirty="0" err="1" smtClean="0"/>
              <a:t>více</a:t>
            </a:r>
            <a:r>
              <a:rPr lang="en-GB" dirty="0" smtClean="0"/>
              <a:t> </a:t>
            </a:r>
            <a:r>
              <a:rPr lang="en-GB" dirty="0" err="1" smtClean="0"/>
              <a:t>spoléhal</a:t>
            </a:r>
            <a:r>
              <a:rPr lang="en-GB" dirty="0" smtClean="0"/>
              <a:t> </a:t>
            </a:r>
            <a:r>
              <a:rPr lang="en-GB" dirty="0" err="1" smtClean="0"/>
              <a:t>na</a:t>
            </a:r>
            <a:r>
              <a:rPr lang="en-GB" dirty="0" smtClean="0"/>
              <a:t> </a:t>
            </a:r>
            <a:r>
              <a:rPr lang="en-GB" dirty="0" err="1" smtClean="0"/>
              <a:t>vytvoření</a:t>
            </a:r>
            <a:r>
              <a:rPr lang="en-GB" dirty="0" smtClean="0"/>
              <a:t> </a:t>
            </a:r>
            <a:r>
              <a:rPr lang="en-GB" dirty="0" err="1" smtClean="0"/>
              <a:t>obchodovatelné</a:t>
            </a:r>
            <a:r>
              <a:rPr lang="en-GB" dirty="0" smtClean="0"/>
              <a:t> </a:t>
            </a:r>
            <a:r>
              <a:rPr lang="en-GB" dirty="0" err="1" smtClean="0"/>
              <a:t>hvězdné</a:t>
            </a:r>
            <a:r>
              <a:rPr lang="en-GB" dirty="0" smtClean="0"/>
              <a:t> </a:t>
            </a:r>
            <a:r>
              <a:rPr lang="en-GB" dirty="0" err="1" smtClean="0"/>
              <a:t>osobnosti</a:t>
            </a:r>
            <a:r>
              <a:rPr lang="en-GB" dirty="0" smtClean="0"/>
              <a:t> </a:t>
            </a:r>
            <a:r>
              <a:rPr lang="en-GB" dirty="0" err="1" smtClean="0"/>
              <a:t>než</a:t>
            </a:r>
            <a:r>
              <a:rPr lang="en-GB" dirty="0" smtClean="0"/>
              <a:t> </a:t>
            </a:r>
            <a:r>
              <a:rPr lang="en-GB" dirty="0" err="1" smtClean="0"/>
              <a:t>na</a:t>
            </a:r>
            <a:r>
              <a:rPr lang="en-GB" dirty="0" smtClean="0"/>
              <a:t> </a:t>
            </a:r>
            <a:r>
              <a:rPr lang="en-GB" dirty="0" err="1" smtClean="0"/>
              <a:t>ztěles</a:t>
            </a:r>
            <a:r>
              <a:rPr lang="en-GB" dirty="0" err="1" smtClean="0"/>
              <a:t>ňující</a:t>
            </a:r>
            <a:r>
              <a:rPr lang="en-GB" dirty="0" smtClean="0"/>
              <a:t> </a:t>
            </a:r>
            <a:r>
              <a:rPr lang="en-GB" dirty="0" err="1" smtClean="0"/>
              <a:t>herecké</a:t>
            </a:r>
            <a:r>
              <a:rPr lang="en-GB" dirty="0" smtClean="0"/>
              <a:t> </a:t>
            </a:r>
            <a:r>
              <a:rPr lang="en-GB" dirty="0" err="1" smtClean="0"/>
              <a:t>schopnosti</a:t>
            </a:r>
            <a:r>
              <a:rPr lang="en-GB" dirty="0" smtClean="0"/>
              <a:t>. </a:t>
            </a:r>
          </a:p>
          <a:p>
            <a:r>
              <a:rPr lang="en-GB" dirty="0" err="1"/>
              <a:t>Ačkoliv</a:t>
            </a:r>
            <a:r>
              <a:rPr lang="en-GB" dirty="0"/>
              <a:t> </a:t>
            </a:r>
            <a:r>
              <a:rPr lang="en-GB" dirty="0" err="1"/>
              <a:t>herci</a:t>
            </a:r>
            <a:r>
              <a:rPr lang="en-GB" dirty="0"/>
              <a:t> </a:t>
            </a:r>
            <a:r>
              <a:rPr lang="en-GB" dirty="0" err="1"/>
              <a:t>ztělesňující</a:t>
            </a:r>
            <a:r>
              <a:rPr lang="en-GB" dirty="0"/>
              <a:t> </a:t>
            </a:r>
            <a:r>
              <a:rPr lang="en-GB" dirty="0" err="1"/>
              <a:t>namísto</a:t>
            </a:r>
            <a:r>
              <a:rPr lang="en-GB" dirty="0"/>
              <a:t> </a:t>
            </a:r>
            <a:r>
              <a:rPr lang="en-GB" dirty="0" err="1"/>
              <a:t>zosobňující</a:t>
            </a:r>
            <a:r>
              <a:rPr lang="en-GB" dirty="0"/>
              <a:t> </a:t>
            </a:r>
            <a:r>
              <a:rPr lang="en-GB" dirty="0" err="1"/>
              <a:t>postavy</a:t>
            </a:r>
            <a:r>
              <a:rPr lang="en-GB" dirty="0"/>
              <a:t> </a:t>
            </a:r>
            <a:r>
              <a:rPr lang="en-GB" dirty="0" err="1"/>
              <a:t>nedosahovali</a:t>
            </a:r>
            <a:r>
              <a:rPr lang="en-GB" dirty="0"/>
              <a:t> </a:t>
            </a:r>
            <a:r>
              <a:rPr lang="en-GB" dirty="0" err="1"/>
              <a:t>závratných</a:t>
            </a:r>
            <a:r>
              <a:rPr lang="en-GB" dirty="0"/>
              <a:t> </a:t>
            </a:r>
            <a:r>
              <a:rPr lang="en-GB" dirty="0" err="1"/>
              <a:t>výdělků</a:t>
            </a:r>
            <a:r>
              <a:rPr lang="en-GB" dirty="0"/>
              <a:t>, </a:t>
            </a:r>
            <a:r>
              <a:rPr lang="en-GB" dirty="0" err="1"/>
              <a:t>jejich</a:t>
            </a:r>
            <a:r>
              <a:rPr lang="en-GB" dirty="0"/>
              <a:t> </a:t>
            </a:r>
            <a:r>
              <a:rPr lang="en-GB" dirty="0" err="1"/>
              <a:t>kariéry</a:t>
            </a:r>
            <a:r>
              <a:rPr lang="en-GB" dirty="0"/>
              <a:t> </a:t>
            </a:r>
            <a:r>
              <a:rPr lang="en-GB" dirty="0" err="1"/>
              <a:t>byly</a:t>
            </a:r>
            <a:r>
              <a:rPr lang="en-GB" dirty="0"/>
              <a:t> </a:t>
            </a:r>
            <a:r>
              <a:rPr lang="en-GB" dirty="0" err="1"/>
              <a:t>mnohem</a:t>
            </a:r>
            <a:r>
              <a:rPr lang="en-GB" dirty="0"/>
              <a:t> </a:t>
            </a:r>
            <a:r>
              <a:rPr lang="en-GB" dirty="0" err="1"/>
              <a:t>konzistentnější</a:t>
            </a:r>
            <a:r>
              <a:rPr lang="en-GB" dirty="0"/>
              <a:t> a </a:t>
            </a:r>
            <a:r>
              <a:rPr lang="en-GB" dirty="0" err="1"/>
              <a:t>trvalejší</a:t>
            </a:r>
            <a:r>
              <a:rPr lang="en-GB" dirty="0"/>
              <a:t> </a:t>
            </a:r>
            <a:r>
              <a:rPr lang="en-GB" dirty="0" err="1"/>
              <a:t>než</a:t>
            </a:r>
            <a:r>
              <a:rPr lang="en-GB" dirty="0"/>
              <a:t> </a:t>
            </a:r>
            <a:r>
              <a:rPr lang="en-GB" dirty="0" err="1"/>
              <a:t>rychleji</a:t>
            </a:r>
            <a:r>
              <a:rPr lang="en-GB" dirty="0"/>
              <a:t> </a:t>
            </a:r>
            <a:r>
              <a:rPr lang="en-GB" dirty="0" err="1"/>
              <a:t>upadající</a:t>
            </a:r>
            <a:r>
              <a:rPr lang="en-GB" dirty="0"/>
              <a:t> </a:t>
            </a:r>
            <a:r>
              <a:rPr lang="en-GB" dirty="0" err="1"/>
              <a:t>hvězdy</a:t>
            </a:r>
            <a:r>
              <a:rPr lang="en-GB" dirty="0"/>
              <a:t>.  </a:t>
            </a:r>
          </a:p>
          <a:p>
            <a:r>
              <a:rPr lang="en-GB" dirty="0" err="1"/>
              <a:t>Slavným</a:t>
            </a:r>
            <a:r>
              <a:rPr lang="en-GB" dirty="0"/>
              <a:t> </a:t>
            </a:r>
            <a:r>
              <a:rPr lang="en-GB" dirty="0" err="1" smtClean="0"/>
              <a:t>hercům</a:t>
            </a:r>
            <a:r>
              <a:rPr lang="en-GB" dirty="0" smtClean="0"/>
              <a:t>, </a:t>
            </a:r>
            <a:r>
              <a:rPr lang="en-GB" dirty="0" err="1"/>
              <a:t>pracujícím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bázi</a:t>
            </a:r>
            <a:r>
              <a:rPr lang="en-GB" dirty="0"/>
              <a:t> </a:t>
            </a:r>
            <a:r>
              <a:rPr lang="en-GB" dirty="0" err="1" smtClean="0"/>
              <a:t>ztělesnění</a:t>
            </a:r>
            <a:r>
              <a:rPr lang="en-GB" dirty="0" smtClean="0"/>
              <a:t>, </a:t>
            </a:r>
            <a:r>
              <a:rPr lang="en-GB" dirty="0"/>
              <a:t>se </a:t>
            </a:r>
            <a:r>
              <a:rPr lang="en-GB" dirty="0" err="1"/>
              <a:t>někdy</a:t>
            </a:r>
            <a:r>
              <a:rPr lang="en-GB" dirty="0"/>
              <a:t> </a:t>
            </a:r>
            <a:r>
              <a:rPr lang="en-GB" dirty="0" err="1"/>
              <a:t>říkalo</a:t>
            </a:r>
            <a:r>
              <a:rPr lang="en-GB" dirty="0"/>
              <a:t> “</a:t>
            </a:r>
            <a:r>
              <a:rPr lang="en-GB" dirty="0" err="1"/>
              <a:t>counterstars</a:t>
            </a:r>
            <a:r>
              <a:rPr lang="en-GB" dirty="0"/>
              <a:t>” (</a:t>
            </a:r>
            <a:r>
              <a:rPr lang="en-GB" dirty="0" smtClean="0"/>
              <a:t>Lawrence </a:t>
            </a:r>
            <a:r>
              <a:rPr lang="en-GB" dirty="0"/>
              <a:t>Olivier)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sz="800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751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58" y="533400"/>
            <a:ext cx="8728160" cy="990600"/>
          </a:xfrm>
        </p:spPr>
        <p:txBody>
          <a:bodyPr>
            <a:normAutofit fontScale="90000"/>
          </a:bodyPr>
          <a:lstStyle/>
          <a:p>
            <a:r>
              <a:rPr lang="en-US" b="1" i="1" dirty="0" err="1" smtClean="0"/>
              <a:t>Princ</a:t>
            </a:r>
            <a:r>
              <a:rPr lang="en-US" b="1" i="1" dirty="0" smtClean="0"/>
              <a:t> a </a:t>
            </a:r>
            <a:r>
              <a:rPr lang="en-US" b="1" i="1" dirty="0" err="1" smtClean="0"/>
              <a:t>tanečnice</a:t>
            </a:r>
            <a:r>
              <a:rPr lang="en-US" b="1" i="1" dirty="0" smtClean="0"/>
              <a:t> </a:t>
            </a:r>
            <a:r>
              <a:rPr lang="en-US" dirty="0" smtClean="0"/>
              <a:t>(Lawrence Olivier, 1957)</a:t>
            </a:r>
            <a:endParaRPr lang="en-US" dirty="0"/>
          </a:p>
        </p:txBody>
      </p:sp>
      <p:pic>
        <p:nvPicPr>
          <p:cNvPr id="4" name="Marilyn dances and sings in 'The Prince and the Showgirl'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4500" y="1600200"/>
            <a:ext cx="5716588" cy="4876800"/>
          </a:xfrm>
        </p:spPr>
      </p:pic>
    </p:spTree>
    <p:extLst>
      <p:ext uri="{BB962C8B-B14F-4D97-AF65-F5344CB8AC3E}">
        <p14:creationId xmlns:p14="http://schemas.microsoft.com/office/powerpoint/2010/main" val="3759031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6f4a9dc5d7eca988730da3bed398c2d5_970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760536"/>
          </a:xfrm>
          <a:prstGeom prst="rect">
            <a:avLst/>
          </a:prstGeom>
        </p:spPr>
      </p:pic>
      <p:pic>
        <p:nvPicPr>
          <p:cNvPr id="13" name="Picture 12" descr="1453625813786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2200"/>
            <a:ext cx="914400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69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/>
              <a:t>Herectví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slepé</a:t>
            </a:r>
            <a:r>
              <a:rPr lang="en-US" dirty="0"/>
              <a:t> </a:t>
            </a:r>
            <a:r>
              <a:rPr lang="en-US" dirty="0" err="1"/>
              <a:t>místo</a:t>
            </a:r>
            <a:r>
              <a:rPr lang="en-US" dirty="0"/>
              <a:t> </a:t>
            </a:r>
            <a:r>
              <a:rPr lang="en-US" dirty="0" err="1"/>
              <a:t>filmové</a:t>
            </a:r>
            <a:r>
              <a:rPr lang="en-US" dirty="0"/>
              <a:t> </a:t>
            </a:r>
            <a:r>
              <a:rPr lang="en-US" dirty="0" err="1"/>
              <a:t>teorie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Do 80.let 20. </a:t>
            </a:r>
            <a:r>
              <a:rPr lang="en-US" dirty="0" err="1"/>
              <a:t>století</a:t>
            </a:r>
            <a:r>
              <a:rPr lang="en-US" dirty="0"/>
              <a:t> se </a:t>
            </a:r>
            <a:r>
              <a:rPr lang="en-US" dirty="0" err="1"/>
              <a:t>filmová</a:t>
            </a:r>
            <a:r>
              <a:rPr lang="en-US" dirty="0"/>
              <a:t> </a:t>
            </a:r>
            <a:r>
              <a:rPr lang="en-US" dirty="0" err="1"/>
              <a:t>věda</a:t>
            </a:r>
            <a:r>
              <a:rPr lang="en-US" dirty="0"/>
              <a:t> </a:t>
            </a:r>
            <a:r>
              <a:rPr lang="en-US" dirty="0" err="1"/>
              <a:t>herectví</a:t>
            </a:r>
            <a:r>
              <a:rPr lang="en-US" dirty="0"/>
              <a:t> </a:t>
            </a:r>
            <a:r>
              <a:rPr lang="en-US" dirty="0" err="1"/>
              <a:t>nevěnovala</a:t>
            </a:r>
            <a:r>
              <a:rPr lang="en-US" dirty="0"/>
              <a:t>, </a:t>
            </a:r>
            <a:r>
              <a:rPr lang="en-US" dirty="0" err="1"/>
              <a:t>protože</a:t>
            </a:r>
            <a:r>
              <a:rPr lang="en-US" dirty="0"/>
              <a:t>:</a:t>
            </a:r>
          </a:p>
          <a:p>
            <a:endParaRPr lang="en-US" dirty="0"/>
          </a:p>
          <a:p>
            <a:pPr marL="342900" indent="-342900">
              <a:buAutoNum type="arabicPeriod"/>
            </a:pPr>
            <a:r>
              <a:rPr lang="en-US" dirty="0" err="1"/>
              <a:t>Důraz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herectví</a:t>
            </a:r>
            <a:r>
              <a:rPr lang="en-US" dirty="0"/>
              <a:t> </a:t>
            </a:r>
            <a:r>
              <a:rPr lang="en-US" dirty="0" err="1"/>
              <a:t>převládá</a:t>
            </a:r>
            <a:r>
              <a:rPr lang="en-US" dirty="0"/>
              <a:t> v </a:t>
            </a:r>
            <a:r>
              <a:rPr lang="en-US" dirty="0" err="1"/>
              <a:t>populárním</a:t>
            </a:r>
            <a:r>
              <a:rPr lang="en-US" dirty="0"/>
              <a:t> </a:t>
            </a:r>
            <a:r>
              <a:rPr lang="en-US" dirty="0" err="1"/>
              <a:t>žurnalistickém</a:t>
            </a:r>
            <a:r>
              <a:rPr lang="en-US" dirty="0"/>
              <a:t> </a:t>
            </a:r>
            <a:r>
              <a:rPr lang="en-US" dirty="0" err="1"/>
              <a:t>diskurzu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 err="1"/>
              <a:t>Problematika</a:t>
            </a:r>
            <a:r>
              <a:rPr lang="en-US" dirty="0"/>
              <a:t> </a:t>
            </a:r>
            <a:r>
              <a:rPr lang="en-US" dirty="0" err="1"/>
              <a:t>herectví</a:t>
            </a:r>
            <a:r>
              <a:rPr lang="en-US" dirty="0"/>
              <a:t> je </a:t>
            </a:r>
            <a:r>
              <a:rPr lang="en-US" dirty="0" err="1"/>
              <a:t>jasná</a:t>
            </a:r>
            <a:r>
              <a:rPr lang="en-US" dirty="0"/>
              <a:t>, </a:t>
            </a:r>
            <a:r>
              <a:rPr lang="en-US" dirty="0" err="1"/>
              <a:t>zjevná</a:t>
            </a:r>
            <a:r>
              <a:rPr lang="en-US" dirty="0"/>
              <a:t> a </a:t>
            </a:r>
            <a:r>
              <a:rPr lang="en-US" dirty="0" err="1"/>
              <a:t>transparentní</a:t>
            </a:r>
            <a:r>
              <a:rPr lang="en-US" dirty="0"/>
              <a:t> – </a:t>
            </a:r>
            <a:r>
              <a:rPr lang="en-US" dirty="0" err="1"/>
              <a:t>nepotřebuje</a:t>
            </a:r>
            <a:r>
              <a:rPr lang="en-US" dirty="0"/>
              <a:t> </a:t>
            </a:r>
            <a:r>
              <a:rPr lang="en-US" dirty="0" err="1"/>
              <a:t>analyzovat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 err="1"/>
              <a:t>Herectví</a:t>
            </a:r>
            <a:r>
              <a:rPr lang="en-US" dirty="0"/>
              <a:t> </a:t>
            </a:r>
            <a:r>
              <a:rPr lang="en-US" dirty="0" err="1"/>
              <a:t>klasického</a:t>
            </a:r>
            <a:r>
              <a:rPr lang="en-US" dirty="0"/>
              <a:t> </a:t>
            </a:r>
            <a:r>
              <a:rPr lang="en-US" dirty="0" err="1"/>
              <a:t>Hollywoodu</a:t>
            </a:r>
            <a:r>
              <a:rPr lang="en-US" dirty="0"/>
              <a:t> (</a:t>
            </a:r>
            <a:r>
              <a:rPr lang="en-US" dirty="0" err="1"/>
              <a:t>vnímané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paradigma</a:t>
            </a:r>
            <a:r>
              <a:rPr lang="en-US" dirty="0"/>
              <a:t>) je </a:t>
            </a:r>
            <a:r>
              <a:rPr lang="en-US" dirty="0" err="1"/>
              <a:t>neviditelné</a:t>
            </a:r>
            <a:r>
              <a:rPr lang="en-US" dirty="0"/>
              <a:t> a “</a:t>
            </a:r>
            <a:r>
              <a:rPr lang="en-US" dirty="0" err="1"/>
              <a:t>přirozené</a:t>
            </a:r>
            <a:r>
              <a:rPr lang="en-US" dirty="0"/>
              <a:t>”</a:t>
            </a:r>
          </a:p>
          <a:p>
            <a:pPr marL="342900" indent="-342900">
              <a:buAutoNum type="arabicPeriod"/>
            </a:pPr>
            <a:r>
              <a:rPr lang="en-US" dirty="0" err="1"/>
              <a:t>Přílišná</a:t>
            </a:r>
            <a:r>
              <a:rPr lang="en-US" dirty="0"/>
              <a:t> </a:t>
            </a:r>
            <a:r>
              <a:rPr lang="en-US" dirty="0" err="1"/>
              <a:t>vazba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divadlo</a:t>
            </a:r>
            <a:r>
              <a:rPr lang="en-US" dirty="0"/>
              <a:t>, </a:t>
            </a:r>
            <a:r>
              <a:rPr lang="en-US" dirty="0" err="1"/>
              <a:t>kde</a:t>
            </a:r>
            <a:r>
              <a:rPr lang="en-US" dirty="0"/>
              <a:t> </a:t>
            </a:r>
            <a:r>
              <a:rPr lang="en-US" dirty="0" err="1"/>
              <a:t>herec</a:t>
            </a:r>
            <a:r>
              <a:rPr lang="en-US" dirty="0"/>
              <a:t>  </a:t>
            </a:r>
            <a:r>
              <a:rPr lang="en-US" dirty="0" err="1"/>
              <a:t>představuje</a:t>
            </a:r>
            <a:r>
              <a:rPr lang="en-US" dirty="0"/>
              <a:t> </a:t>
            </a:r>
            <a:r>
              <a:rPr lang="en-US" dirty="0" err="1"/>
              <a:t>epicentrum</a:t>
            </a:r>
            <a:r>
              <a:rPr lang="en-US" dirty="0"/>
              <a:t> </a:t>
            </a:r>
            <a:r>
              <a:rPr lang="en-US" dirty="0" err="1"/>
              <a:t>scény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samotného</a:t>
            </a:r>
            <a:r>
              <a:rPr lang="en-US" dirty="0"/>
              <a:t> </a:t>
            </a:r>
            <a:r>
              <a:rPr lang="en-US" dirty="0" err="1"/>
              <a:t>dramatu</a:t>
            </a:r>
            <a:r>
              <a:rPr lang="en-US" dirty="0"/>
              <a:t> versus </a:t>
            </a:r>
            <a:r>
              <a:rPr lang="en-US" dirty="0" err="1"/>
              <a:t>filmové</a:t>
            </a:r>
            <a:r>
              <a:rPr lang="en-US" dirty="0"/>
              <a:t> </a:t>
            </a:r>
            <a:r>
              <a:rPr lang="en-US" dirty="0" err="1"/>
              <a:t>herectví</a:t>
            </a:r>
            <a:r>
              <a:rPr lang="en-US" dirty="0"/>
              <a:t> </a:t>
            </a:r>
            <a:r>
              <a:rPr lang="en-US" dirty="0" err="1"/>
              <a:t>limitované</a:t>
            </a:r>
            <a:r>
              <a:rPr lang="en-US" dirty="0"/>
              <a:t>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/>
              <a:t>fyzickou</a:t>
            </a:r>
            <a:r>
              <a:rPr lang="en-US" dirty="0"/>
              <a:t> </a:t>
            </a:r>
            <a:r>
              <a:rPr lang="en-US" dirty="0" err="1"/>
              <a:t>absencí</a:t>
            </a:r>
            <a:r>
              <a:rPr lang="en-US" dirty="0"/>
              <a:t> a </a:t>
            </a:r>
            <a:r>
              <a:rPr lang="en-US" dirty="0" err="1"/>
              <a:t>záznamovou</a:t>
            </a:r>
            <a:r>
              <a:rPr lang="en-US" dirty="0"/>
              <a:t> </a:t>
            </a:r>
            <a:r>
              <a:rPr lang="en-US" dirty="0" err="1"/>
              <a:t>technologií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396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Stanislavského</a:t>
            </a:r>
            <a:r>
              <a:rPr lang="en-US" dirty="0"/>
              <a:t> </a:t>
            </a:r>
            <a:r>
              <a:rPr lang="en-US" dirty="0" err="1"/>
              <a:t>systém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Konstantin </a:t>
            </a:r>
            <a:r>
              <a:rPr lang="en-US" b="1" dirty="0" err="1"/>
              <a:t>Sergejevič</a:t>
            </a:r>
            <a:r>
              <a:rPr lang="en-US" b="1" dirty="0"/>
              <a:t> </a:t>
            </a:r>
            <a:r>
              <a:rPr lang="en-US" b="1" dirty="0" err="1"/>
              <a:t>Stanislavský</a:t>
            </a:r>
            <a:r>
              <a:rPr lang="en-US" b="1" dirty="0"/>
              <a:t> </a:t>
            </a:r>
            <a:r>
              <a:rPr lang="en-US" dirty="0"/>
              <a:t>1863 – 1938; </a:t>
            </a:r>
            <a:r>
              <a:rPr lang="en-US" dirty="0" err="1"/>
              <a:t>herec</a:t>
            </a:r>
            <a:r>
              <a:rPr lang="en-US" dirty="0"/>
              <a:t> a </a:t>
            </a:r>
            <a:r>
              <a:rPr lang="en-US" dirty="0" err="1"/>
              <a:t>divadelní</a:t>
            </a:r>
            <a:r>
              <a:rPr lang="en-US" dirty="0"/>
              <a:t> </a:t>
            </a:r>
            <a:r>
              <a:rPr lang="en-US" dirty="0" err="1"/>
              <a:t>režisér</a:t>
            </a:r>
            <a:r>
              <a:rPr lang="en-US" dirty="0"/>
              <a:t>, </a:t>
            </a:r>
            <a:r>
              <a:rPr lang="en-US" dirty="0" err="1"/>
              <a:t>teorie</a:t>
            </a:r>
            <a:r>
              <a:rPr lang="en-US" dirty="0"/>
              <a:t> </a:t>
            </a:r>
            <a:r>
              <a:rPr lang="en-US" dirty="0" err="1"/>
              <a:t>herectví</a:t>
            </a:r>
            <a:r>
              <a:rPr lang="en-US" dirty="0"/>
              <a:t> </a:t>
            </a:r>
            <a:r>
              <a:rPr lang="en-US" dirty="0" err="1"/>
              <a:t>neustále</a:t>
            </a:r>
            <a:r>
              <a:rPr lang="en-US" dirty="0"/>
              <a:t> </a:t>
            </a:r>
            <a:r>
              <a:rPr lang="en-US" dirty="0" err="1"/>
              <a:t>testována</a:t>
            </a:r>
            <a:r>
              <a:rPr lang="en-US" dirty="0"/>
              <a:t> v </a:t>
            </a:r>
            <a:r>
              <a:rPr lang="en-US" dirty="0" err="1"/>
              <a:t>rámci</a:t>
            </a:r>
            <a:r>
              <a:rPr lang="en-US" dirty="0"/>
              <a:t> </a:t>
            </a:r>
            <a:r>
              <a:rPr lang="en-US" dirty="0" err="1"/>
              <a:t>vlastní</a:t>
            </a:r>
            <a:r>
              <a:rPr lang="en-US" dirty="0"/>
              <a:t> </a:t>
            </a:r>
            <a:r>
              <a:rPr lang="en-US" dirty="0" err="1"/>
              <a:t>praxe</a:t>
            </a:r>
            <a:endParaRPr lang="en-US" dirty="0"/>
          </a:p>
          <a:p>
            <a:r>
              <a:rPr lang="en-US" dirty="0" err="1"/>
              <a:t>Vliv</a:t>
            </a:r>
            <a:r>
              <a:rPr lang="en-US" dirty="0"/>
              <a:t> </a:t>
            </a:r>
            <a:r>
              <a:rPr lang="en-US" dirty="0" err="1"/>
              <a:t>jak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socialistický</a:t>
            </a:r>
            <a:r>
              <a:rPr lang="en-US" dirty="0"/>
              <a:t> </a:t>
            </a:r>
            <a:r>
              <a:rPr lang="en-US" dirty="0" err="1"/>
              <a:t>realismus</a:t>
            </a:r>
            <a:r>
              <a:rPr lang="en-US" dirty="0"/>
              <a:t> (SSSR) </a:t>
            </a:r>
            <a:r>
              <a:rPr lang="en-US" dirty="0" err="1"/>
              <a:t>tak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psychologický</a:t>
            </a:r>
            <a:r>
              <a:rPr lang="en-US" dirty="0"/>
              <a:t> </a:t>
            </a:r>
            <a:r>
              <a:rPr lang="en-US" dirty="0" err="1"/>
              <a:t>realismus</a:t>
            </a:r>
            <a:r>
              <a:rPr lang="en-US" dirty="0"/>
              <a:t> v USA</a:t>
            </a:r>
          </a:p>
          <a:p>
            <a:r>
              <a:rPr lang="en-US" dirty="0"/>
              <a:t> </a:t>
            </a:r>
            <a:r>
              <a:rPr lang="en-US" dirty="0" err="1"/>
              <a:t>Vede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konstrukci</a:t>
            </a:r>
            <a:r>
              <a:rPr lang="en-US" dirty="0"/>
              <a:t> </a:t>
            </a:r>
            <a:r>
              <a:rPr lang="en-US" dirty="0" err="1"/>
              <a:t>postavy</a:t>
            </a:r>
            <a:r>
              <a:rPr lang="en-US" dirty="0"/>
              <a:t> v </a:t>
            </a:r>
            <a:r>
              <a:rPr lang="en-US" dirty="0" err="1"/>
              <a:t>souladu</a:t>
            </a:r>
            <a:r>
              <a:rPr lang="en-US" dirty="0"/>
              <a:t> s </a:t>
            </a:r>
            <a:r>
              <a:rPr lang="en-US" dirty="0" err="1"/>
              <a:t>hercovou</a:t>
            </a:r>
            <a:r>
              <a:rPr lang="en-US" dirty="0"/>
              <a:t> “</a:t>
            </a:r>
            <a:r>
              <a:rPr lang="en-US" dirty="0" err="1"/>
              <a:t>vnitřní</a:t>
            </a:r>
            <a:r>
              <a:rPr lang="en-US" dirty="0"/>
              <a:t> </a:t>
            </a:r>
            <a:r>
              <a:rPr lang="en-US" dirty="0" err="1"/>
              <a:t>pravdou</a:t>
            </a:r>
            <a:r>
              <a:rPr lang="en-US" dirty="0"/>
              <a:t>” a “</a:t>
            </a:r>
            <a:r>
              <a:rPr lang="en-US" dirty="0" err="1"/>
              <a:t>emocionální</a:t>
            </a:r>
            <a:r>
              <a:rPr lang="en-US" dirty="0"/>
              <a:t> </a:t>
            </a:r>
            <a:r>
              <a:rPr lang="en-US" dirty="0" err="1"/>
              <a:t>pamětí</a:t>
            </a:r>
            <a:r>
              <a:rPr lang="en-US" dirty="0"/>
              <a:t>” &gt;&gt; </a:t>
            </a:r>
            <a:r>
              <a:rPr lang="en-US" dirty="0" err="1"/>
              <a:t>ztvárnění</a:t>
            </a:r>
            <a:r>
              <a:rPr lang="en-US" dirty="0"/>
              <a:t> role pod </a:t>
            </a:r>
            <a:r>
              <a:rPr lang="en-US" dirty="0" err="1"/>
              <a:t>vlivem</a:t>
            </a:r>
            <a:r>
              <a:rPr lang="en-US" dirty="0"/>
              <a:t> </a:t>
            </a:r>
            <a:r>
              <a:rPr lang="en-US" dirty="0" err="1"/>
              <a:t>hercových</a:t>
            </a:r>
            <a:r>
              <a:rPr lang="en-US" dirty="0"/>
              <a:t> </a:t>
            </a:r>
            <a:r>
              <a:rPr lang="en-US" dirty="0" err="1"/>
              <a:t>prožitků</a:t>
            </a:r>
            <a:r>
              <a:rPr lang="en-US" dirty="0"/>
              <a:t> </a:t>
            </a:r>
            <a:r>
              <a:rPr lang="en-US" dirty="0" err="1"/>
              <a:t>spíš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</a:t>
            </a:r>
            <a:r>
              <a:rPr lang="en-US" dirty="0" err="1"/>
              <a:t>skrz</a:t>
            </a:r>
            <a:r>
              <a:rPr lang="en-US" dirty="0"/>
              <a:t> </a:t>
            </a:r>
            <a:r>
              <a:rPr lang="en-US" dirty="0" err="1"/>
              <a:t>doslovnou</a:t>
            </a:r>
            <a:r>
              <a:rPr lang="en-US" dirty="0"/>
              <a:t> </a:t>
            </a:r>
            <a:r>
              <a:rPr lang="en-US" dirty="0" err="1"/>
              <a:t>interpretaci</a:t>
            </a:r>
            <a:r>
              <a:rPr lang="en-US" dirty="0"/>
              <a:t> </a:t>
            </a:r>
            <a:r>
              <a:rPr lang="en-US" dirty="0" err="1"/>
              <a:t>předlohy</a:t>
            </a:r>
            <a:endParaRPr lang="en-US" dirty="0"/>
          </a:p>
          <a:p>
            <a:r>
              <a:rPr lang="en-US" dirty="0" err="1"/>
              <a:t>Herci</a:t>
            </a:r>
            <a:r>
              <a:rPr lang="en-US" dirty="0"/>
              <a:t> </a:t>
            </a:r>
            <a:r>
              <a:rPr lang="en-US" dirty="0" err="1"/>
              <a:t>nehrají</a:t>
            </a:r>
            <a:r>
              <a:rPr lang="en-US" dirty="0"/>
              <a:t> do </a:t>
            </a:r>
            <a:r>
              <a:rPr lang="en-US" dirty="0" err="1"/>
              <a:t>publika</a:t>
            </a:r>
            <a:r>
              <a:rPr lang="en-US" dirty="0"/>
              <a:t>, ale </a:t>
            </a:r>
            <a:r>
              <a:rPr lang="en-US" dirty="0" err="1"/>
              <a:t>sugeruje</a:t>
            </a:r>
            <a:r>
              <a:rPr lang="en-US" dirty="0"/>
              <a:t> se </a:t>
            </a:r>
            <a:r>
              <a:rPr lang="en-US" dirty="0" err="1"/>
              <a:t>dojem</a:t>
            </a:r>
            <a:r>
              <a:rPr lang="en-US" dirty="0"/>
              <a:t> </a:t>
            </a:r>
            <a:r>
              <a:rPr lang="en-US" dirty="0" err="1"/>
              <a:t>čtvrté</a:t>
            </a:r>
            <a:r>
              <a:rPr lang="en-US" dirty="0"/>
              <a:t> </a:t>
            </a:r>
            <a:r>
              <a:rPr lang="en-US" dirty="0" err="1"/>
              <a:t>zdi</a:t>
            </a:r>
            <a:r>
              <a:rPr lang="en-US" dirty="0"/>
              <a:t>, </a:t>
            </a:r>
            <a:r>
              <a:rPr lang="en-US" dirty="0" err="1"/>
              <a:t>skrz</a:t>
            </a:r>
            <a:r>
              <a:rPr lang="en-US" dirty="0"/>
              <a:t> </a:t>
            </a:r>
            <a:r>
              <a:rPr lang="en-US" dirty="0" err="1"/>
              <a:t>kterou</a:t>
            </a:r>
            <a:r>
              <a:rPr lang="en-US" dirty="0"/>
              <a:t> </a:t>
            </a:r>
            <a:r>
              <a:rPr lang="en-US" dirty="0" err="1"/>
              <a:t>diváci</a:t>
            </a:r>
            <a:r>
              <a:rPr lang="en-US" dirty="0"/>
              <a:t> </a:t>
            </a:r>
            <a:r>
              <a:rPr lang="en-US" dirty="0" err="1"/>
              <a:t>přihlížejí</a:t>
            </a:r>
            <a:r>
              <a:rPr lang="en-US" dirty="0"/>
              <a:t> </a:t>
            </a:r>
            <a:r>
              <a:rPr lang="en-US" dirty="0" err="1"/>
              <a:t>reálné</a:t>
            </a:r>
            <a:r>
              <a:rPr lang="en-US" dirty="0"/>
              <a:t> </a:t>
            </a:r>
            <a:r>
              <a:rPr lang="en-US" dirty="0" err="1"/>
              <a:t>události</a:t>
            </a:r>
            <a:endParaRPr lang="en-US" dirty="0"/>
          </a:p>
          <a:p>
            <a:r>
              <a:rPr lang="en-US" dirty="0" err="1"/>
              <a:t>Paralely</a:t>
            </a:r>
            <a:r>
              <a:rPr lang="en-US" dirty="0"/>
              <a:t> s </a:t>
            </a:r>
            <a:r>
              <a:rPr lang="en-US" dirty="0" err="1"/>
              <a:t>dobovým</a:t>
            </a:r>
            <a:r>
              <a:rPr lang="en-US" dirty="0"/>
              <a:t> </a:t>
            </a:r>
            <a:r>
              <a:rPr lang="en-US" dirty="0" err="1"/>
              <a:t>pojetím</a:t>
            </a:r>
            <a:r>
              <a:rPr lang="en-US" dirty="0"/>
              <a:t> </a:t>
            </a:r>
            <a:r>
              <a:rPr lang="en-US" dirty="0" err="1"/>
              <a:t>psychoanalýzy</a:t>
            </a:r>
            <a:r>
              <a:rPr lang="en-US" dirty="0"/>
              <a:t> a </a:t>
            </a:r>
            <a:r>
              <a:rPr lang="en-US" dirty="0" err="1"/>
              <a:t>modernistické</a:t>
            </a:r>
            <a:r>
              <a:rPr lang="en-US" dirty="0"/>
              <a:t> </a:t>
            </a:r>
            <a:r>
              <a:rPr lang="en-US" dirty="0" err="1"/>
              <a:t>prózy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proudu</a:t>
            </a:r>
            <a:r>
              <a:rPr lang="en-US" dirty="0"/>
              <a:t> </a:t>
            </a:r>
            <a:r>
              <a:rPr lang="en-US" dirty="0" err="1"/>
              <a:t>vědomí</a:t>
            </a:r>
            <a:endParaRPr lang="en-US" dirty="0"/>
          </a:p>
          <a:p>
            <a:r>
              <a:rPr lang="en-US" dirty="0" err="1"/>
              <a:t>Preferuje</a:t>
            </a:r>
            <a:r>
              <a:rPr lang="en-US" dirty="0"/>
              <a:t> </a:t>
            </a:r>
            <a:r>
              <a:rPr lang="en-US" dirty="0" err="1"/>
              <a:t>kolektivní</a:t>
            </a:r>
            <a:r>
              <a:rPr lang="en-US" dirty="0"/>
              <a:t> </a:t>
            </a:r>
            <a:r>
              <a:rPr lang="en-US" dirty="0" err="1"/>
              <a:t>souhru</a:t>
            </a:r>
            <a:r>
              <a:rPr lang="en-US" dirty="0"/>
              <a:t> a </a:t>
            </a:r>
            <a:r>
              <a:rPr lang="en-US" dirty="0" err="1"/>
              <a:t>nevyzdvihuje</a:t>
            </a:r>
            <a:r>
              <a:rPr lang="en-US" dirty="0"/>
              <a:t> </a:t>
            </a:r>
            <a:r>
              <a:rPr lang="en-US" dirty="0" err="1"/>
              <a:t>jednotlivce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551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Metoda</a:t>
            </a:r>
            <a:r>
              <a:rPr lang="en-US" dirty="0"/>
              <a:t> – </a:t>
            </a:r>
            <a:r>
              <a:rPr lang="en-US" dirty="0" smtClean="0"/>
              <a:t>Lee Strasberg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Americký</a:t>
            </a:r>
            <a:r>
              <a:rPr lang="en-US" dirty="0"/>
              <a:t> </a:t>
            </a:r>
            <a:r>
              <a:rPr lang="en-US" dirty="0" err="1"/>
              <a:t>herec</a:t>
            </a:r>
            <a:r>
              <a:rPr lang="en-US" dirty="0"/>
              <a:t>, </a:t>
            </a:r>
            <a:r>
              <a:rPr lang="en-US" dirty="0" err="1"/>
              <a:t>režisér</a:t>
            </a:r>
            <a:r>
              <a:rPr lang="en-US" dirty="0"/>
              <a:t> a </a:t>
            </a:r>
            <a:r>
              <a:rPr lang="en-US" dirty="0" err="1"/>
              <a:t>pedagog</a:t>
            </a:r>
            <a:endParaRPr lang="en-US" dirty="0"/>
          </a:p>
          <a:p>
            <a:r>
              <a:rPr lang="en-US" dirty="0" err="1"/>
              <a:t>Spoluzakladatel</a:t>
            </a:r>
            <a:r>
              <a:rPr lang="en-US" dirty="0"/>
              <a:t> Group Theatre (1931–1941), od </a:t>
            </a:r>
            <a:r>
              <a:rPr lang="en-US" dirty="0" err="1"/>
              <a:t>roku</a:t>
            </a:r>
            <a:r>
              <a:rPr lang="en-US" dirty="0"/>
              <a:t> 1951 </a:t>
            </a:r>
            <a:r>
              <a:rPr lang="en-US" dirty="0" err="1"/>
              <a:t>ředitel</a:t>
            </a:r>
            <a:r>
              <a:rPr lang="en-US" dirty="0"/>
              <a:t> Actors </a:t>
            </a:r>
            <a:r>
              <a:rPr lang="en-US" dirty="0" err="1"/>
              <a:t>studia</a:t>
            </a:r>
            <a:endParaRPr lang="en-US" dirty="0"/>
          </a:p>
          <a:p>
            <a:r>
              <a:rPr lang="en-US" dirty="0" err="1"/>
              <a:t>Kontroverzní</a:t>
            </a:r>
            <a:r>
              <a:rPr lang="en-US" dirty="0"/>
              <a:t> </a:t>
            </a:r>
            <a:r>
              <a:rPr lang="en-US" dirty="0" err="1"/>
              <a:t>figura</a:t>
            </a:r>
            <a:r>
              <a:rPr lang="en-US" dirty="0"/>
              <a:t> – </a:t>
            </a:r>
            <a:r>
              <a:rPr lang="en-US" dirty="0" err="1"/>
              <a:t>posedlost</a:t>
            </a:r>
            <a:r>
              <a:rPr lang="en-US" dirty="0"/>
              <a:t> </a:t>
            </a:r>
            <a:r>
              <a:rPr lang="en-US" dirty="0" err="1"/>
              <a:t>hvězdami</a:t>
            </a:r>
            <a:r>
              <a:rPr lang="en-US" dirty="0"/>
              <a:t>, </a:t>
            </a:r>
            <a:r>
              <a:rPr lang="en-US" dirty="0" err="1"/>
              <a:t>dezinterpretace</a:t>
            </a:r>
            <a:r>
              <a:rPr lang="en-US" dirty="0"/>
              <a:t> </a:t>
            </a:r>
            <a:r>
              <a:rPr lang="en-US" dirty="0" err="1"/>
              <a:t>Stanislavského</a:t>
            </a:r>
            <a:r>
              <a:rPr lang="en-US" dirty="0"/>
              <a:t> </a:t>
            </a:r>
            <a:r>
              <a:rPr lang="en-US" dirty="0" err="1"/>
              <a:t>učení</a:t>
            </a:r>
            <a:r>
              <a:rPr lang="en-US" dirty="0"/>
              <a:t>, </a:t>
            </a:r>
            <a:r>
              <a:rPr lang="en-US" dirty="0" err="1"/>
              <a:t>bytostný</a:t>
            </a:r>
            <a:r>
              <a:rPr lang="en-US" dirty="0"/>
              <a:t> </a:t>
            </a:r>
            <a:r>
              <a:rPr lang="en-US" dirty="0" err="1"/>
              <a:t>manipulátor</a:t>
            </a:r>
            <a:r>
              <a:rPr lang="en-US" dirty="0"/>
              <a:t> versus </a:t>
            </a:r>
            <a:r>
              <a:rPr lang="en-US" dirty="0" err="1"/>
              <a:t>neoddiskutovatelný</a:t>
            </a:r>
            <a:r>
              <a:rPr lang="en-US" dirty="0"/>
              <a:t> </a:t>
            </a:r>
            <a:r>
              <a:rPr lang="en-US" dirty="0" err="1"/>
              <a:t>vliv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několik</a:t>
            </a:r>
            <a:r>
              <a:rPr lang="en-US" dirty="0"/>
              <a:t> </a:t>
            </a:r>
            <a:r>
              <a:rPr lang="en-US" dirty="0" err="1"/>
              <a:t>generací</a:t>
            </a:r>
            <a:r>
              <a:rPr lang="en-US" dirty="0"/>
              <a:t> </a:t>
            </a:r>
            <a:r>
              <a:rPr lang="en-US" dirty="0" err="1"/>
              <a:t>předních</a:t>
            </a:r>
            <a:r>
              <a:rPr lang="en-US" dirty="0"/>
              <a:t> </a:t>
            </a:r>
            <a:r>
              <a:rPr lang="en-US" dirty="0" err="1"/>
              <a:t>herců</a:t>
            </a:r>
            <a:endParaRPr lang="en-US" dirty="0"/>
          </a:p>
          <a:p>
            <a:r>
              <a:rPr lang="en-US" dirty="0" err="1"/>
              <a:t>Vyzdvihování</a:t>
            </a:r>
            <a:r>
              <a:rPr lang="en-US" dirty="0"/>
              <a:t> </a:t>
            </a:r>
            <a:r>
              <a:rPr lang="en-US" dirty="0" err="1"/>
              <a:t>individuálního</a:t>
            </a:r>
            <a:r>
              <a:rPr lang="en-US" dirty="0"/>
              <a:t> </a:t>
            </a:r>
            <a:r>
              <a:rPr lang="en-US" dirty="0" err="1"/>
              <a:t>hereckého</a:t>
            </a:r>
            <a:r>
              <a:rPr lang="en-US" dirty="0"/>
              <a:t> </a:t>
            </a:r>
            <a:r>
              <a:rPr lang="en-US" dirty="0" err="1"/>
              <a:t>výkonu</a:t>
            </a:r>
            <a:r>
              <a:rPr lang="en-US" dirty="0"/>
              <a:t> </a:t>
            </a:r>
            <a:r>
              <a:rPr lang="en-US" dirty="0" err="1"/>
              <a:t>namísto</a:t>
            </a:r>
            <a:r>
              <a:rPr lang="en-US" dirty="0"/>
              <a:t> </a:t>
            </a:r>
            <a:r>
              <a:rPr lang="en-US" dirty="0" err="1"/>
              <a:t>kolektivní</a:t>
            </a:r>
            <a:r>
              <a:rPr lang="en-US" dirty="0"/>
              <a:t> </a:t>
            </a:r>
            <a:r>
              <a:rPr lang="en-US" dirty="0" err="1"/>
              <a:t>souhry</a:t>
            </a:r>
            <a:endParaRPr lang="en-US" dirty="0"/>
          </a:p>
          <a:p>
            <a:r>
              <a:rPr lang="en-US" dirty="0" err="1"/>
              <a:t>Cvičení</a:t>
            </a:r>
            <a:r>
              <a:rPr lang="en-US" dirty="0"/>
              <a:t> </a:t>
            </a:r>
            <a:r>
              <a:rPr lang="en-US" dirty="0" err="1"/>
              <a:t>vycházející</a:t>
            </a:r>
            <a:r>
              <a:rPr lang="en-US" dirty="0"/>
              <a:t> z </a:t>
            </a:r>
            <a:r>
              <a:rPr lang="en-US" dirty="0" err="1"/>
              <a:t>dobově</a:t>
            </a:r>
            <a:r>
              <a:rPr lang="en-US" dirty="0"/>
              <a:t> </a:t>
            </a:r>
            <a:r>
              <a:rPr lang="en-US" dirty="0" err="1"/>
              <a:t>populární</a:t>
            </a:r>
            <a:r>
              <a:rPr lang="en-US" dirty="0"/>
              <a:t> ego-</a:t>
            </a:r>
            <a:r>
              <a:rPr lang="en-US" dirty="0" err="1"/>
              <a:t>psychologie</a:t>
            </a:r>
            <a:r>
              <a:rPr lang="en-US" dirty="0"/>
              <a:t> &gt;&gt; </a:t>
            </a:r>
            <a:r>
              <a:rPr lang="en-US" dirty="0" err="1"/>
              <a:t>vede</a:t>
            </a:r>
            <a:r>
              <a:rPr lang="en-US" dirty="0"/>
              <a:t> </a:t>
            </a:r>
            <a:r>
              <a:rPr lang="en-US" dirty="0" err="1"/>
              <a:t>až</a:t>
            </a:r>
            <a:r>
              <a:rPr lang="en-US" dirty="0"/>
              <a:t> k </a:t>
            </a:r>
            <a:r>
              <a:rPr lang="en-US" dirty="0" err="1"/>
              <a:t>záměně</a:t>
            </a:r>
            <a:r>
              <a:rPr lang="en-US" dirty="0"/>
              <a:t> </a:t>
            </a:r>
            <a:r>
              <a:rPr lang="en-US" dirty="0" err="1"/>
              <a:t>hercových</a:t>
            </a:r>
            <a:r>
              <a:rPr lang="en-US" dirty="0"/>
              <a:t> </a:t>
            </a:r>
            <a:r>
              <a:rPr lang="en-US" dirty="0" err="1"/>
              <a:t>vlastních</a:t>
            </a:r>
            <a:r>
              <a:rPr lang="en-US" dirty="0"/>
              <a:t> </a:t>
            </a:r>
            <a:r>
              <a:rPr lang="en-US" dirty="0" err="1"/>
              <a:t>pocitů</a:t>
            </a:r>
            <a:r>
              <a:rPr lang="en-US" dirty="0"/>
              <a:t> a </a:t>
            </a:r>
            <a:r>
              <a:rPr lang="en-US" dirty="0" err="1"/>
              <a:t>prožitků</a:t>
            </a:r>
            <a:r>
              <a:rPr lang="en-US" dirty="0"/>
              <a:t> s </a:t>
            </a:r>
            <a:r>
              <a:rPr lang="en-US" dirty="0" err="1"/>
              <a:t>těmi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preferuje</a:t>
            </a:r>
            <a:r>
              <a:rPr lang="en-US" dirty="0"/>
              <a:t> </a:t>
            </a:r>
            <a:r>
              <a:rPr lang="en-US" dirty="0" err="1"/>
              <a:t>scénář</a:t>
            </a:r>
            <a:endParaRPr lang="en-US" dirty="0"/>
          </a:p>
          <a:p>
            <a:r>
              <a:rPr lang="en-US" dirty="0"/>
              <a:t>V </a:t>
            </a:r>
            <a:r>
              <a:rPr lang="en-US" dirty="0" err="1"/>
              <a:t>důsledku</a:t>
            </a:r>
            <a:r>
              <a:rPr lang="en-US" dirty="0"/>
              <a:t> </a:t>
            </a:r>
            <a:r>
              <a:rPr lang="en-US" dirty="0" err="1"/>
              <a:t>nahrává</a:t>
            </a:r>
            <a:r>
              <a:rPr lang="en-US" dirty="0"/>
              <a:t> </a:t>
            </a:r>
            <a:r>
              <a:rPr lang="en-US" dirty="0" err="1"/>
              <a:t>hvězdnému</a:t>
            </a:r>
            <a:r>
              <a:rPr lang="en-US" dirty="0"/>
              <a:t> </a:t>
            </a:r>
            <a:r>
              <a:rPr lang="en-US" dirty="0" err="1"/>
              <a:t>systému</a:t>
            </a:r>
            <a:r>
              <a:rPr lang="en-US" dirty="0"/>
              <a:t> </a:t>
            </a:r>
            <a:r>
              <a:rPr lang="en-US" dirty="0" err="1"/>
              <a:t>formou</a:t>
            </a:r>
            <a:r>
              <a:rPr lang="en-US" dirty="0"/>
              <a:t> </a:t>
            </a:r>
            <a:r>
              <a:rPr lang="en-US" dirty="0" err="1"/>
              <a:t>analogie</a:t>
            </a:r>
            <a:r>
              <a:rPr lang="en-US" dirty="0"/>
              <a:t>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dirty="0" err="1"/>
              <a:t>hercem</a:t>
            </a:r>
            <a:r>
              <a:rPr lang="en-US" dirty="0"/>
              <a:t> a </a:t>
            </a:r>
            <a:r>
              <a:rPr lang="en-US" dirty="0" err="1"/>
              <a:t>ztělesněnou</a:t>
            </a:r>
            <a:r>
              <a:rPr lang="en-US" dirty="0"/>
              <a:t> </a:t>
            </a:r>
            <a:r>
              <a:rPr lang="en-US" dirty="0" err="1"/>
              <a:t>rolí</a:t>
            </a:r>
            <a:endParaRPr lang="en-US" dirty="0"/>
          </a:p>
          <a:p>
            <a:r>
              <a:rPr lang="en-US" dirty="0" err="1"/>
              <a:t>Metodické</a:t>
            </a:r>
            <a:r>
              <a:rPr lang="en-US" dirty="0"/>
              <a:t> </a:t>
            </a:r>
            <a:r>
              <a:rPr lang="en-US" dirty="0" err="1"/>
              <a:t>herectví</a:t>
            </a:r>
            <a:r>
              <a:rPr lang="en-US" dirty="0"/>
              <a:t> </a:t>
            </a:r>
            <a:r>
              <a:rPr lang="en-US" dirty="0" err="1"/>
              <a:t>není</a:t>
            </a:r>
            <a:r>
              <a:rPr lang="en-US" dirty="0"/>
              <a:t> </a:t>
            </a:r>
            <a:r>
              <a:rPr lang="en-US" dirty="0" err="1"/>
              <a:t>vlastně</a:t>
            </a:r>
            <a:r>
              <a:rPr lang="en-US" dirty="0"/>
              <a:t> </a:t>
            </a:r>
            <a:r>
              <a:rPr lang="en-US" dirty="0" err="1"/>
              <a:t>nijak</a:t>
            </a:r>
            <a:r>
              <a:rPr lang="en-US" dirty="0"/>
              <a:t> </a:t>
            </a:r>
            <a:r>
              <a:rPr lang="en-US" dirty="0" err="1"/>
              <a:t>specifické</a:t>
            </a:r>
            <a:r>
              <a:rPr lang="en-US" dirty="0"/>
              <a:t>; </a:t>
            </a:r>
            <a:r>
              <a:rPr lang="en-US" dirty="0" err="1"/>
              <a:t>podstatný</a:t>
            </a:r>
            <a:r>
              <a:rPr lang="en-US" dirty="0"/>
              <a:t> je u </a:t>
            </a:r>
            <a:r>
              <a:rPr lang="en-US" dirty="0" err="1"/>
              <a:t>něj</a:t>
            </a:r>
            <a:r>
              <a:rPr lang="en-US" dirty="0"/>
              <a:t> </a:t>
            </a:r>
            <a:r>
              <a:rPr lang="en-US" dirty="0" err="1"/>
              <a:t>diskurz</a:t>
            </a:r>
            <a:r>
              <a:rPr lang="en-US" dirty="0"/>
              <a:t> o </a:t>
            </a:r>
            <a:r>
              <a:rPr lang="en-US" dirty="0" err="1"/>
              <a:t>vzniku</a:t>
            </a:r>
            <a:r>
              <a:rPr lang="en-US" dirty="0"/>
              <a:t> role a </a:t>
            </a:r>
            <a:r>
              <a:rPr lang="en-US" dirty="0" err="1"/>
              <a:t>přípravách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herec</a:t>
            </a:r>
            <a:r>
              <a:rPr lang="en-US" dirty="0"/>
              <a:t> v </a:t>
            </a:r>
            <a:r>
              <a:rPr lang="en-US" dirty="0" err="1"/>
              <a:t>zájmu</a:t>
            </a:r>
            <a:r>
              <a:rPr lang="en-US" dirty="0"/>
              <a:t> co </a:t>
            </a:r>
            <a:r>
              <a:rPr lang="en-US" dirty="0" err="1"/>
              <a:t>nejvyšši</a:t>
            </a:r>
            <a:r>
              <a:rPr lang="en-US" dirty="0"/>
              <a:t> </a:t>
            </a:r>
            <a:r>
              <a:rPr lang="en-US" dirty="0" err="1"/>
              <a:t>autenticity</a:t>
            </a:r>
            <a:r>
              <a:rPr lang="en-US" dirty="0"/>
              <a:t> </a:t>
            </a:r>
            <a:r>
              <a:rPr lang="en-US" dirty="0" err="1"/>
              <a:t>podstoupil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261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93962"/>
            <a:ext cx="2139696" cy="1261872"/>
          </a:xfrm>
        </p:spPr>
        <p:txBody>
          <a:bodyPr/>
          <a:lstStyle/>
          <a:p>
            <a:pPr algn="ctr"/>
            <a:r>
              <a:rPr lang="en-US" dirty="0" err="1"/>
              <a:t>Specifika</a:t>
            </a:r>
            <a:r>
              <a:rPr lang="en-US" dirty="0"/>
              <a:t> </a:t>
            </a:r>
            <a:r>
              <a:rPr lang="en-US" dirty="0" err="1"/>
              <a:t>metodického</a:t>
            </a:r>
            <a:r>
              <a:rPr lang="en-US" dirty="0"/>
              <a:t> </a:t>
            </a:r>
            <a:r>
              <a:rPr lang="en-US" dirty="0" err="1"/>
              <a:t>herectví</a:t>
            </a:r>
            <a:endParaRPr lang="en-US" dirty="0"/>
          </a:p>
        </p:txBody>
      </p:sp>
      <p:pic>
        <p:nvPicPr>
          <p:cNvPr id="7" name="Content Placeholder 6" descr="e8bc811955b00c02c17213e32d65cd2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82" r="-20082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89562" y="1655834"/>
            <a:ext cx="2407335" cy="4718333"/>
          </a:xfrm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b="1" i="1" u="sng" dirty="0" err="1"/>
              <a:t>Improvizace</a:t>
            </a:r>
            <a:r>
              <a:rPr lang="en-US" sz="1800" b="1" dirty="0"/>
              <a:t> </a:t>
            </a:r>
            <a:r>
              <a:rPr lang="en-US" sz="1800" dirty="0"/>
              <a:t>(</a:t>
            </a:r>
            <a:r>
              <a:rPr lang="en-US" sz="1800" dirty="0" err="1"/>
              <a:t>dotváření</a:t>
            </a:r>
            <a:r>
              <a:rPr lang="en-US" sz="1800" dirty="0"/>
              <a:t> </a:t>
            </a:r>
            <a:r>
              <a:rPr lang="en-US" sz="1800" dirty="0" err="1"/>
              <a:t>dialogů</a:t>
            </a:r>
            <a:r>
              <a:rPr lang="en-US" sz="1800" dirty="0"/>
              <a:t> a </a:t>
            </a:r>
            <a:r>
              <a:rPr lang="en-US" sz="1800" dirty="0" err="1"/>
              <a:t>monologů</a:t>
            </a:r>
            <a:r>
              <a:rPr lang="en-US" sz="1800" dirty="0"/>
              <a:t>, </a:t>
            </a:r>
            <a:r>
              <a:rPr lang="en-US" sz="1800" dirty="0" err="1"/>
              <a:t>drmolení</a:t>
            </a:r>
            <a:r>
              <a:rPr lang="en-US" sz="1800" dirty="0"/>
              <a:t>, </a:t>
            </a:r>
            <a:r>
              <a:rPr lang="en-US" sz="1800" dirty="0" err="1"/>
              <a:t>přízvuky</a:t>
            </a:r>
            <a:r>
              <a:rPr lang="en-US" sz="1800" dirty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1800" b="1" i="1" u="sng" dirty="0" err="1"/>
              <a:t>Uvolnění</a:t>
            </a:r>
            <a:r>
              <a:rPr lang="en-US" sz="1800" b="1" dirty="0"/>
              <a:t> </a:t>
            </a:r>
            <a:r>
              <a:rPr lang="en-US" sz="1800" dirty="0"/>
              <a:t>(</a:t>
            </a:r>
            <a:r>
              <a:rPr lang="en-US" sz="1800" dirty="0" err="1"/>
              <a:t>spontánní</a:t>
            </a:r>
            <a:r>
              <a:rPr lang="en-US" sz="1800" dirty="0"/>
              <a:t> </a:t>
            </a:r>
            <a:r>
              <a:rPr lang="en-US" sz="1800" dirty="0" err="1"/>
              <a:t>pohyby</a:t>
            </a:r>
            <a:r>
              <a:rPr lang="en-US" sz="1800" dirty="0"/>
              <a:t>, </a:t>
            </a:r>
            <a:r>
              <a:rPr lang="en-US" sz="1800" dirty="0" err="1"/>
              <a:t>hrbení</a:t>
            </a:r>
            <a:r>
              <a:rPr lang="en-US" sz="1800" dirty="0"/>
              <a:t> se…)</a:t>
            </a:r>
          </a:p>
          <a:p>
            <a:pPr marL="285750" indent="-285750">
              <a:buFont typeface="Arial"/>
              <a:buChar char="•"/>
            </a:pPr>
            <a:r>
              <a:rPr lang="en-US" sz="1800" b="1" i="1" u="sng" dirty="0" err="1"/>
              <a:t>Psychologicky</a:t>
            </a:r>
            <a:r>
              <a:rPr lang="en-US" sz="1800" b="1" i="1" u="sng" dirty="0"/>
              <a:t> </a:t>
            </a:r>
            <a:r>
              <a:rPr lang="en-US" sz="1800" b="1" i="1" u="sng" dirty="0" err="1"/>
              <a:t>motivované</a:t>
            </a:r>
            <a:r>
              <a:rPr lang="en-US" sz="1800" b="1" i="1" u="sng" dirty="0"/>
              <a:t> </a:t>
            </a:r>
            <a:r>
              <a:rPr lang="en-US" sz="1800" b="1" i="1" u="sng" dirty="0" err="1"/>
              <a:t>odmlky</a:t>
            </a:r>
            <a:r>
              <a:rPr lang="en-US" sz="1800" b="1" i="1" u="sng" dirty="0"/>
              <a:t> a </a:t>
            </a:r>
            <a:r>
              <a:rPr lang="en-US" sz="1800" b="1" i="1" u="sng" dirty="0" err="1"/>
              <a:t>pauzy</a:t>
            </a:r>
            <a:r>
              <a:rPr lang="en-US" sz="1800" b="1" dirty="0"/>
              <a:t> </a:t>
            </a:r>
            <a:r>
              <a:rPr lang="en-US" sz="1800" dirty="0"/>
              <a:t>&gt;&gt; </a:t>
            </a:r>
            <a:r>
              <a:rPr lang="en-US" sz="1800" dirty="0" err="1"/>
              <a:t>neschopnost</a:t>
            </a:r>
            <a:r>
              <a:rPr lang="en-US" sz="1800" dirty="0"/>
              <a:t> </a:t>
            </a:r>
            <a:r>
              <a:rPr lang="en-US" sz="1800" dirty="0" err="1"/>
              <a:t>hrdinů</a:t>
            </a:r>
            <a:r>
              <a:rPr lang="en-US" sz="1800" dirty="0"/>
              <a:t> se </a:t>
            </a:r>
            <a:r>
              <a:rPr lang="en-US" sz="1800" dirty="0" err="1"/>
              <a:t>vyjádřit</a:t>
            </a:r>
            <a:endParaRPr lang="en-US" sz="1800" dirty="0"/>
          </a:p>
          <a:p>
            <a:pPr marL="285750" indent="-285750">
              <a:buFont typeface="Arial"/>
              <a:buChar char="•"/>
            </a:pPr>
            <a:r>
              <a:rPr lang="en-US" sz="1800" b="1" i="1" u="sng" dirty="0" err="1"/>
              <a:t>Uživání</a:t>
            </a:r>
            <a:r>
              <a:rPr lang="en-US" sz="1800" b="1" i="1" u="sng" dirty="0"/>
              <a:t> </a:t>
            </a:r>
            <a:r>
              <a:rPr lang="en-US" sz="1800" b="1" i="1" u="sng" dirty="0" err="1"/>
              <a:t>rekvizit</a:t>
            </a:r>
            <a:r>
              <a:rPr lang="en-US" sz="1800" b="1" i="1" u="sng" dirty="0"/>
              <a:t> a </a:t>
            </a:r>
            <a:r>
              <a:rPr lang="en-US" sz="1800" b="1" i="1" u="sng" dirty="0" err="1"/>
              <a:t>předmětů</a:t>
            </a:r>
            <a:r>
              <a:rPr lang="en-US" sz="1800" b="1" i="1" u="sng" dirty="0"/>
              <a:t> </a:t>
            </a:r>
            <a:r>
              <a:rPr lang="en-US" sz="1800" b="1" i="1" u="sng" dirty="0" err="1"/>
              <a:t>jako</a:t>
            </a:r>
            <a:r>
              <a:rPr lang="en-US" sz="1800" b="1" i="1" u="sng" dirty="0"/>
              <a:t> </a:t>
            </a:r>
            <a:r>
              <a:rPr lang="en-US" sz="1800" b="1" i="1" u="sng" dirty="0" err="1"/>
              <a:t>expresivních</a:t>
            </a:r>
            <a:r>
              <a:rPr lang="en-US" sz="1800" b="1" i="1" u="sng" dirty="0"/>
              <a:t> </a:t>
            </a:r>
            <a:r>
              <a:rPr lang="en-US" sz="1800" b="1" i="1" u="sng" dirty="0" err="1"/>
              <a:t>objektů</a:t>
            </a:r>
            <a:endParaRPr lang="en-US" sz="1800" b="1" i="1" u="sng" dirty="0"/>
          </a:p>
          <a:p>
            <a:endParaRPr lang="en-US" sz="1800" dirty="0"/>
          </a:p>
          <a:p>
            <a:pPr marL="285750" indent="-285750">
              <a:buFont typeface="Arial"/>
              <a:buChar char="•"/>
            </a:pPr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82864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Robert De </a:t>
            </a:r>
            <a:r>
              <a:rPr lang="en-US" sz="2800" dirty="0" err="1"/>
              <a:t>Niro</a:t>
            </a:r>
            <a:r>
              <a:rPr lang="en-US" sz="2800" dirty="0"/>
              <a:t> – </a:t>
            </a:r>
            <a:r>
              <a:rPr lang="en-US" sz="2800" i="1" dirty="0" err="1"/>
              <a:t>Zuřící</a:t>
            </a:r>
            <a:r>
              <a:rPr lang="en-US" sz="2800" i="1" dirty="0"/>
              <a:t> </a:t>
            </a:r>
            <a:r>
              <a:rPr lang="en-US" sz="2800" i="1" dirty="0" err="1"/>
              <a:t>Býk</a:t>
            </a:r>
            <a:r>
              <a:rPr lang="en-US" sz="2800" i="1" dirty="0"/>
              <a:t> </a:t>
            </a:r>
            <a:r>
              <a:rPr lang="en-US" sz="2800" dirty="0"/>
              <a:t>(1980, R. Martin Scorsese)</a:t>
            </a:r>
          </a:p>
        </p:txBody>
      </p:sp>
      <p:pic>
        <p:nvPicPr>
          <p:cNvPr id="7" name="Content Placeholder 6" descr="ragingbull1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8" r="26728"/>
          <a:stretch>
            <a:fillRect/>
          </a:stretch>
        </p:blipFill>
        <p:spPr/>
      </p:pic>
      <p:pic>
        <p:nvPicPr>
          <p:cNvPr id="8" name="Content Placeholder 7" descr="raging-bull.pn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99" r="5451"/>
          <a:stretch/>
        </p:blipFill>
        <p:spPr/>
      </p:pic>
    </p:spTree>
    <p:extLst>
      <p:ext uri="{BB962C8B-B14F-4D97-AF65-F5344CB8AC3E}">
        <p14:creationId xmlns:p14="http://schemas.microsoft.com/office/powerpoint/2010/main" val="89169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Actorly</a:t>
            </a:r>
            <a:r>
              <a:rPr lang="en-US" dirty="0"/>
              <a:t> transformation / </a:t>
            </a:r>
            <a:r>
              <a:rPr lang="en-US" dirty="0" err="1"/>
              <a:t>herecká</a:t>
            </a:r>
            <a:r>
              <a:rPr lang="en-US" dirty="0"/>
              <a:t> </a:t>
            </a:r>
            <a:r>
              <a:rPr lang="en-US" dirty="0" err="1"/>
              <a:t>proměna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Inovace</a:t>
            </a:r>
            <a:r>
              <a:rPr lang="en-US" dirty="0"/>
              <a:t> </a:t>
            </a:r>
            <a:r>
              <a:rPr lang="en-US" dirty="0" err="1"/>
              <a:t>metodického</a:t>
            </a:r>
            <a:r>
              <a:rPr lang="en-US" dirty="0"/>
              <a:t> </a:t>
            </a:r>
            <a:r>
              <a:rPr lang="en-US" dirty="0" err="1"/>
              <a:t>herectví</a:t>
            </a:r>
            <a:r>
              <a:rPr lang="en-US" dirty="0"/>
              <a:t>, </a:t>
            </a:r>
            <a:r>
              <a:rPr lang="en-US" dirty="0" err="1"/>
              <a:t>která</a:t>
            </a:r>
            <a:r>
              <a:rPr lang="en-US" dirty="0"/>
              <a:t> </a:t>
            </a:r>
            <a:r>
              <a:rPr lang="en-US" dirty="0" err="1"/>
              <a:t>dovoluje</a:t>
            </a:r>
            <a:r>
              <a:rPr lang="en-US" dirty="0"/>
              <a:t> a </a:t>
            </a:r>
            <a:r>
              <a:rPr lang="en-US" dirty="0" err="1"/>
              <a:t>valorizuje</a:t>
            </a:r>
            <a:r>
              <a:rPr lang="en-US" dirty="0"/>
              <a:t> </a:t>
            </a:r>
            <a:r>
              <a:rPr lang="en-US" dirty="0" err="1"/>
              <a:t>fyzické</a:t>
            </a:r>
            <a:r>
              <a:rPr lang="en-US" dirty="0"/>
              <a:t> </a:t>
            </a:r>
            <a:r>
              <a:rPr lang="en-US" dirty="0" err="1"/>
              <a:t>extrémy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jménu</a:t>
            </a:r>
            <a:r>
              <a:rPr lang="en-US" dirty="0"/>
              <a:t> </a:t>
            </a:r>
            <a:r>
              <a:rPr lang="en-US" dirty="0" err="1"/>
              <a:t>přípravy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roli</a:t>
            </a:r>
            <a:endParaRPr lang="en-US" dirty="0"/>
          </a:p>
          <a:p>
            <a:r>
              <a:rPr lang="en-US" dirty="0" err="1"/>
              <a:t>Dva</a:t>
            </a:r>
            <a:r>
              <a:rPr lang="en-US" dirty="0"/>
              <a:t> </a:t>
            </a:r>
            <a:r>
              <a:rPr lang="en-US" dirty="0" err="1"/>
              <a:t>faktory</a:t>
            </a:r>
            <a:r>
              <a:rPr lang="en-US" dirty="0"/>
              <a:t>:</a:t>
            </a:r>
          </a:p>
          <a:p>
            <a:pPr>
              <a:buFont typeface="+mj-lt"/>
              <a:buAutoNum type="arabicPeriod"/>
            </a:pPr>
            <a:r>
              <a:rPr lang="en-US" dirty="0" err="1"/>
              <a:t>Soustředěná</a:t>
            </a:r>
            <a:r>
              <a:rPr lang="en-US" dirty="0"/>
              <a:t>, </a:t>
            </a:r>
            <a:r>
              <a:rPr lang="en-US" dirty="0" err="1"/>
              <a:t>dobrovolná</a:t>
            </a:r>
            <a:r>
              <a:rPr lang="en-US" dirty="0"/>
              <a:t> a pro </a:t>
            </a:r>
            <a:r>
              <a:rPr lang="en-US" dirty="0" err="1"/>
              <a:t>účely</a:t>
            </a:r>
            <a:r>
              <a:rPr lang="en-US" dirty="0"/>
              <a:t> </a:t>
            </a:r>
            <a:r>
              <a:rPr lang="en-US" dirty="0" err="1"/>
              <a:t>natáčení</a:t>
            </a:r>
            <a:r>
              <a:rPr lang="en-US" dirty="0"/>
              <a:t> </a:t>
            </a:r>
            <a:r>
              <a:rPr lang="en-US" dirty="0" err="1"/>
              <a:t>filmu</a:t>
            </a:r>
            <a:r>
              <a:rPr lang="en-US" dirty="0"/>
              <a:t> </a:t>
            </a:r>
            <a:r>
              <a:rPr lang="en-US" dirty="0" err="1"/>
              <a:t>podstoupená</a:t>
            </a:r>
            <a:r>
              <a:rPr lang="en-US" dirty="0"/>
              <a:t> </a:t>
            </a:r>
            <a:r>
              <a:rPr lang="en-US" dirty="0" err="1"/>
              <a:t>změna</a:t>
            </a:r>
            <a:r>
              <a:rPr lang="en-US" dirty="0"/>
              <a:t> </a:t>
            </a:r>
            <a:r>
              <a:rPr lang="en-US" dirty="0" err="1"/>
              <a:t>tělesných</a:t>
            </a:r>
            <a:r>
              <a:rPr lang="en-US" dirty="0"/>
              <a:t> </a:t>
            </a:r>
            <a:r>
              <a:rPr lang="en-US" dirty="0" err="1"/>
              <a:t>rozměrů</a:t>
            </a:r>
            <a:endParaRPr lang="en-US" dirty="0"/>
          </a:p>
          <a:p>
            <a:pPr>
              <a:buFont typeface="+mj-lt"/>
              <a:buAutoNum type="arabicPeriod"/>
            </a:pPr>
            <a:r>
              <a:rPr lang="en-US" dirty="0" err="1"/>
              <a:t>Účelem</a:t>
            </a:r>
            <a:r>
              <a:rPr lang="en-US" dirty="0"/>
              <a:t> </a:t>
            </a:r>
            <a:r>
              <a:rPr lang="en-US" dirty="0" err="1"/>
              <a:t>této</a:t>
            </a:r>
            <a:r>
              <a:rPr lang="en-US" dirty="0"/>
              <a:t> </a:t>
            </a:r>
            <a:r>
              <a:rPr lang="en-US" dirty="0" err="1"/>
              <a:t>transformace</a:t>
            </a:r>
            <a:r>
              <a:rPr lang="en-US" dirty="0"/>
              <a:t> je </a:t>
            </a:r>
            <a:r>
              <a:rPr lang="en-US" dirty="0" err="1"/>
              <a:t>větší</a:t>
            </a:r>
            <a:r>
              <a:rPr lang="en-US" dirty="0"/>
              <a:t> </a:t>
            </a:r>
            <a:r>
              <a:rPr lang="en-US" dirty="0" err="1"/>
              <a:t>autenticita</a:t>
            </a:r>
            <a:r>
              <a:rPr lang="en-US" dirty="0"/>
              <a:t> </a:t>
            </a:r>
            <a:r>
              <a:rPr lang="en-US" dirty="0" err="1"/>
              <a:t>hereckého</a:t>
            </a:r>
            <a:r>
              <a:rPr lang="en-US" dirty="0"/>
              <a:t> </a:t>
            </a:r>
            <a:r>
              <a:rPr lang="en-US" dirty="0" err="1"/>
              <a:t>výkonu</a:t>
            </a:r>
            <a:r>
              <a:rPr lang="en-US" dirty="0"/>
              <a:t>.</a:t>
            </a:r>
          </a:p>
          <a:p>
            <a:r>
              <a:rPr lang="en-US" dirty="0"/>
              <a:t>Pro </a:t>
            </a:r>
            <a:r>
              <a:rPr lang="en-US" dirty="0" err="1"/>
              <a:t>herce</a:t>
            </a:r>
            <a:r>
              <a:rPr lang="en-US" dirty="0"/>
              <a:t> </a:t>
            </a:r>
            <a:r>
              <a:rPr lang="en-US" dirty="0" err="1"/>
              <a:t>znamená</a:t>
            </a:r>
            <a:r>
              <a:rPr lang="en-US" dirty="0"/>
              <a:t> </a:t>
            </a:r>
            <a:r>
              <a:rPr lang="en-US" dirty="0" err="1"/>
              <a:t>tento</a:t>
            </a:r>
            <a:r>
              <a:rPr lang="en-US" dirty="0"/>
              <a:t> </a:t>
            </a:r>
            <a:r>
              <a:rPr lang="en-US" dirty="0" err="1"/>
              <a:t>drastický</a:t>
            </a:r>
            <a:r>
              <a:rPr lang="en-US" dirty="0"/>
              <a:t> </a:t>
            </a:r>
            <a:r>
              <a:rPr lang="en-US" dirty="0" err="1"/>
              <a:t>proces</a:t>
            </a:r>
            <a:r>
              <a:rPr lang="en-US" dirty="0"/>
              <a:t> </a:t>
            </a:r>
            <a:r>
              <a:rPr lang="en-US" dirty="0" err="1"/>
              <a:t>důkaz</a:t>
            </a:r>
            <a:r>
              <a:rPr lang="en-US" dirty="0"/>
              <a:t> o </a:t>
            </a:r>
            <a:r>
              <a:rPr lang="en-US" dirty="0" err="1"/>
              <a:t>jejich</a:t>
            </a:r>
            <a:r>
              <a:rPr lang="en-US" dirty="0"/>
              <a:t> </a:t>
            </a:r>
            <a:r>
              <a:rPr lang="en-US" dirty="0" err="1"/>
              <a:t>odevzdání</a:t>
            </a:r>
            <a:r>
              <a:rPr lang="en-US" dirty="0"/>
              <a:t> se </a:t>
            </a:r>
            <a:r>
              <a:rPr lang="en-US" dirty="0" err="1"/>
              <a:t>roli</a:t>
            </a:r>
            <a:r>
              <a:rPr lang="en-US" dirty="0"/>
              <a:t>.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udílení</a:t>
            </a:r>
            <a:r>
              <a:rPr lang="en-US" dirty="0"/>
              <a:t> </a:t>
            </a:r>
            <a:r>
              <a:rPr lang="en-US" dirty="0" err="1"/>
              <a:t>cen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tyto</a:t>
            </a:r>
            <a:r>
              <a:rPr lang="en-US" dirty="0"/>
              <a:t> </a:t>
            </a:r>
            <a:r>
              <a:rPr lang="en-US" dirty="0" err="1"/>
              <a:t>výkony</a:t>
            </a:r>
            <a:r>
              <a:rPr lang="en-US" dirty="0"/>
              <a:t> </a:t>
            </a:r>
            <a:r>
              <a:rPr lang="en-US" dirty="0" err="1"/>
              <a:t>vysoce</a:t>
            </a:r>
            <a:r>
              <a:rPr lang="en-US" dirty="0"/>
              <a:t> </a:t>
            </a:r>
            <a:r>
              <a:rPr lang="en-US" dirty="0" err="1"/>
              <a:t>hodnoceny</a:t>
            </a:r>
            <a:r>
              <a:rPr lang="en-US" dirty="0"/>
              <a:t> &gt;&gt; </a:t>
            </a:r>
            <a:r>
              <a:rPr lang="en-US" dirty="0" err="1"/>
              <a:t>má</a:t>
            </a:r>
            <a:r>
              <a:rPr lang="en-US" dirty="0"/>
              <a:t> </a:t>
            </a:r>
            <a:r>
              <a:rPr lang="en-US" dirty="0" err="1"/>
              <a:t>hmatatelné</a:t>
            </a:r>
            <a:r>
              <a:rPr lang="en-US" dirty="0"/>
              <a:t> </a:t>
            </a:r>
            <a:r>
              <a:rPr lang="en-US" dirty="0" err="1"/>
              <a:t>dopady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tržby</a:t>
            </a:r>
            <a:r>
              <a:rPr lang="en-US" dirty="0"/>
              <a:t> </a:t>
            </a:r>
            <a:r>
              <a:rPr lang="en-US" dirty="0" err="1"/>
              <a:t>konkrétních</a:t>
            </a:r>
            <a:r>
              <a:rPr lang="en-US" dirty="0"/>
              <a:t> </a:t>
            </a:r>
            <a:r>
              <a:rPr lang="en-US" dirty="0" err="1"/>
              <a:t>filmů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jednotlivé</a:t>
            </a:r>
            <a:r>
              <a:rPr lang="en-US" dirty="0"/>
              <a:t> </a:t>
            </a:r>
            <a:r>
              <a:rPr lang="en-US" dirty="0" err="1"/>
              <a:t>herecké</a:t>
            </a:r>
            <a:r>
              <a:rPr lang="en-US" dirty="0"/>
              <a:t> </a:t>
            </a:r>
            <a:r>
              <a:rPr lang="en-US" dirty="0" err="1"/>
              <a:t>kariéry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920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59374"/>
            <a:ext cx="2139696" cy="1261872"/>
          </a:xfrm>
        </p:spPr>
        <p:txBody>
          <a:bodyPr/>
          <a:lstStyle/>
          <a:p>
            <a:r>
              <a:rPr lang="en-US" dirty="0"/>
              <a:t>Co preference </a:t>
            </a:r>
            <a:r>
              <a:rPr lang="en-US" dirty="0" err="1"/>
              <a:t>takového</a:t>
            </a:r>
            <a:r>
              <a:rPr lang="en-US" dirty="0"/>
              <a:t> </a:t>
            </a:r>
            <a:r>
              <a:rPr lang="en-US" dirty="0" err="1"/>
              <a:t>typu</a:t>
            </a:r>
            <a:r>
              <a:rPr lang="en-US" dirty="0"/>
              <a:t> </a:t>
            </a:r>
            <a:r>
              <a:rPr lang="en-US" dirty="0" err="1"/>
              <a:t>herectví</a:t>
            </a:r>
            <a:r>
              <a:rPr lang="en-US" dirty="0"/>
              <a:t> </a:t>
            </a:r>
            <a:r>
              <a:rPr lang="en-US" dirty="0" err="1"/>
              <a:t>znamená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7" name="Content Placeholder 6" descr="christian-600x45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067" b="-15067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0" y="1921246"/>
            <a:ext cx="2824475" cy="4452921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00" dirty="0" err="1" smtClean="0"/>
              <a:t>Příznak</a:t>
            </a:r>
            <a:r>
              <a:rPr lang="en-US" sz="1800" dirty="0" smtClean="0"/>
              <a:t> </a:t>
            </a:r>
            <a:r>
              <a:rPr lang="en-US" sz="1800" dirty="0" err="1"/>
              <a:t>kultury</a:t>
            </a:r>
            <a:r>
              <a:rPr lang="en-US" sz="1800" dirty="0"/>
              <a:t> </a:t>
            </a:r>
            <a:r>
              <a:rPr lang="en-US" sz="1800" dirty="0" err="1"/>
              <a:t>posedlé</a:t>
            </a:r>
            <a:r>
              <a:rPr lang="en-US" sz="1800" dirty="0"/>
              <a:t> </a:t>
            </a:r>
            <a:r>
              <a:rPr lang="en-US" sz="1800" dirty="0" err="1"/>
              <a:t>ideálním</a:t>
            </a:r>
            <a:r>
              <a:rPr lang="en-US" sz="1800" dirty="0"/>
              <a:t> </a:t>
            </a:r>
            <a:r>
              <a:rPr lang="en-US" sz="1800" dirty="0" err="1"/>
              <a:t>tělem</a:t>
            </a:r>
            <a:r>
              <a:rPr lang="en-US" sz="1800" dirty="0"/>
              <a:t>, </a:t>
            </a:r>
            <a:r>
              <a:rPr lang="en-US" sz="1800" dirty="0" err="1"/>
              <a:t>dietami</a:t>
            </a:r>
            <a:r>
              <a:rPr lang="en-US" sz="1800" dirty="0"/>
              <a:t> a </a:t>
            </a:r>
            <a:r>
              <a:rPr lang="en-US" sz="1800" dirty="0" err="1"/>
              <a:t>plastickými</a:t>
            </a:r>
            <a:r>
              <a:rPr lang="en-US" sz="1800" dirty="0"/>
              <a:t> </a:t>
            </a:r>
            <a:r>
              <a:rPr lang="en-US" sz="1800" dirty="0" err="1"/>
              <a:t>operacemi</a:t>
            </a:r>
            <a:r>
              <a:rPr lang="en-US" sz="1800" dirty="0"/>
              <a:t>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err="1"/>
              <a:t>Jde</a:t>
            </a:r>
            <a:r>
              <a:rPr lang="en-US" sz="1800" dirty="0"/>
              <a:t> o </a:t>
            </a:r>
            <a:r>
              <a:rPr lang="en-US" sz="1800" dirty="0" err="1"/>
              <a:t>dědictví</a:t>
            </a:r>
            <a:r>
              <a:rPr lang="en-US" sz="1800" dirty="0"/>
              <a:t> </a:t>
            </a:r>
            <a:r>
              <a:rPr lang="en-US" sz="1800" dirty="0" err="1"/>
              <a:t>metody</a:t>
            </a:r>
            <a:r>
              <a:rPr lang="en-US" sz="1800" dirty="0"/>
              <a:t>, </a:t>
            </a:r>
            <a:r>
              <a:rPr lang="en-US" sz="1800" dirty="0" err="1"/>
              <a:t>avšak</a:t>
            </a:r>
            <a:r>
              <a:rPr lang="en-US" sz="1800" dirty="0"/>
              <a:t> </a:t>
            </a:r>
            <a:r>
              <a:rPr lang="en-US" sz="1800" dirty="0" err="1"/>
              <a:t>bez</a:t>
            </a:r>
            <a:r>
              <a:rPr lang="en-US" sz="1800" dirty="0"/>
              <a:t> </a:t>
            </a:r>
            <a:r>
              <a:rPr lang="en-US" sz="1800" dirty="0" err="1"/>
              <a:t>rizikového</a:t>
            </a:r>
            <a:r>
              <a:rPr lang="en-US" sz="1800" dirty="0"/>
              <a:t> </a:t>
            </a:r>
            <a:r>
              <a:rPr lang="en-US" sz="1800" dirty="0" err="1"/>
              <a:t>životního</a:t>
            </a:r>
            <a:r>
              <a:rPr lang="en-US" sz="1800" dirty="0"/>
              <a:t> </a:t>
            </a:r>
            <a:r>
              <a:rPr lang="en-US" sz="1800" dirty="0" err="1"/>
              <a:t>stylu</a:t>
            </a:r>
            <a:r>
              <a:rPr lang="en-US" sz="1800" dirty="0"/>
              <a:t>. </a:t>
            </a:r>
            <a:r>
              <a:rPr lang="en-US" sz="1800" dirty="0" err="1"/>
              <a:t>Herecká</a:t>
            </a:r>
            <a:r>
              <a:rPr lang="en-US" sz="1800" dirty="0"/>
              <a:t> </a:t>
            </a:r>
            <a:r>
              <a:rPr lang="en-US" sz="1800" dirty="0" err="1"/>
              <a:t>proměna</a:t>
            </a:r>
            <a:r>
              <a:rPr lang="en-US" sz="1800" dirty="0"/>
              <a:t> </a:t>
            </a:r>
            <a:r>
              <a:rPr lang="en-US" sz="1800" dirty="0" err="1"/>
              <a:t>asociuje</a:t>
            </a:r>
            <a:r>
              <a:rPr lang="en-US" sz="1800" dirty="0"/>
              <a:t> </a:t>
            </a:r>
            <a:r>
              <a:rPr lang="en-US" sz="1800" dirty="0" err="1"/>
              <a:t>disciplínu</a:t>
            </a:r>
            <a:r>
              <a:rPr lang="en-US" sz="1800" dirty="0"/>
              <a:t>, </a:t>
            </a:r>
            <a:r>
              <a:rPr lang="en-US" sz="1800" dirty="0" err="1"/>
              <a:t>koncentraci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roli</a:t>
            </a:r>
            <a:r>
              <a:rPr lang="en-US" sz="1800" dirty="0"/>
              <a:t> a </a:t>
            </a:r>
            <a:r>
              <a:rPr lang="en-US" sz="1800" dirty="0" err="1"/>
              <a:t>profesionalitu</a:t>
            </a:r>
            <a:r>
              <a:rPr lang="en-US" sz="1800" dirty="0"/>
              <a:t> </a:t>
            </a:r>
            <a:r>
              <a:rPr lang="en-US" sz="1800" dirty="0" err="1"/>
              <a:t>namísto</a:t>
            </a:r>
            <a:r>
              <a:rPr lang="en-US" sz="1800" dirty="0"/>
              <a:t> </a:t>
            </a:r>
            <a:r>
              <a:rPr lang="en-US" sz="1800" dirty="0" err="1"/>
              <a:t>dřívější</a:t>
            </a:r>
            <a:r>
              <a:rPr lang="en-US" sz="1800" dirty="0"/>
              <a:t> </a:t>
            </a:r>
            <a:r>
              <a:rPr lang="en-US" sz="1800" dirty="0" err="1"/>
              <a:t>rebelie</a:t>
            </a:r>
            <a:r>
              <a:rPr lang="en-US" sz="1800" dirty="0"/>
              <a:t>, </a:t>
            </a:r>
            <a:r>
              <a:rPr lang="en-US" sz="1800" dirty="0" err="1"/>
              <a:t>sebedestrukce</a:t>
            </a:r>
            <a:r>
              <a:rPr lang="en-US" sz="1800" dirty="0"/>
              <a:t> a </a:t>
            </a:r>
            <a:r>
              <a:rPr lang="en-US" sz="1800" dirty="0" err="1"/>
              <a:t>psychické</a:t>
            </a:r>
            <a:r>
              <a:rPr lang="en-US" sz="1800" dirty="0"/>
              <a:t> </a:t>
            </a:r>
            <a:r>
              <a:rPr lang="en-US" sz="1800" dirty="0" err="1"/>
              <a:t>nevyrovnanosti</a:t>
            </a:r>
            <a:r>
              <a:rPr lang="en-US" sz="1800" dirty="0"/>
              <a:t>.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06499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První</a:t>
            </a:r>
            <a:r>
              <a:rPr lang="en-US" dirty="0"/>
              <a:t> </a:t>
            </a:r>
            <a:r>
              <a:rPr lang="en-US" dirty="0" err="1"/>
              <a:t>koncepce</a:t>
            </a:r>
            <a:r>
              <a:rPr lang="en-US" dirty="0"/>
              <a:t> </a:t>
            </a:r>
            <a:r>
              <a:rPr lang="en-US" dirty="0" err="1"/>
              <a:t>filmového</a:t>
            </a:r>
            <a:r>
              <a:rPr lang="en-US" dirty="0"/>
              <a:t> </a:t>
            </a:r>
            <a:r>
              <a:rPr lang="en-US" dirty="0" err="1"/>
              <a:t>herectví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Hugo </a:t>
            </a:r>
            <a:r>
              <a:rPr lang="en-US" dirty="0" err="1"/>
              <a:t>Münsterberg</a:t>
            </a:r>
            <a:r>
              <a:rPr lang="en-US" dirty="0"/>
              <a:t>, </a:t>
            </a:r>
            <a:r>
              <a:rPr lang="en-US" dirty="0" err="1"/>
              <a:t>Béla</a:t>
            </a:r>
            <a:r>
              <a:rPr lang="en-US" dirty="0"/>
              <a:t> </a:t>
            </a:r>
            <a:r>
              <a:rPr lang="en-US" dirty="0" err="1"/>
              <a:t>Balázs</a:t>
            </a:r>
            <a:r>
              <a:rPr lang="en-US" dirty="0"/>
              <a:t>, Walter Benjamin – </a:t>
            </a:r>
            <a:r>
              <a:rPr lang="en-US" dirty="0" err="1"/>
              <a:t>filmové</a:t>
            </a:r>
            <a:r>
              <a:rPr lang="en-US" dirty="0"/>
              <a:t> </a:t>
            </a:r>
            <a:r>
              <a:rPr lang="en-US" dirty="0" err="1"/>
              <a:t>herectví</a:t>
            </a:r>
            <a:r>
              <a:rPr lang="en-US" dirty="0"/>
              <a:t> je </a:t>
            </a:r>
            <a:r>
              <a:rPr lang="en-US" dirty="0" err="1"/>
              <a:t>oproti</a:t>
            </a:r>
            <a:r>
              <a:rPr lang="en-US" dirty="0"/>
              <a:t> </a:t>
            </a:r>
            <a:r>
              <a:rPr lang="en-US" dirty="0" err="1"/>
              <a:t>divadelnímu</a:t>
            </a:r>
            <a:r>
              <a:rPr lang="en-US" dirty="0"/>
              <a:t> </a:t>
            </a:r>
            <a:r>
              <a:rPr lang="en-US" dirty="0" err="1"/>
              <a:t>přirozenější</a:t>
            </a:r>
            <a:r>
              <a:rPr lang="en-US" dirty="0"/>
              <a:t> a </a:t>
            </a:r>
            <a:r>
              <a:rPr lang="en-US" dirty="0" err="1"/>
              <a:t>nuancovanější</a:t>
            </a:r>
            <a:r>
              <a:rPr lang="en-US" dirty="0"/>
              <a:t>; </a:t>
            </a:r>
            <a:r>
              <a:rPr lang="en-US" dirty="0" err="1"/>
              <a:t>mnohem</a:t>
            </a:r>
            <a:r>
              <a:rPr lang="en-US" dirty="0"/>
              <a:t> </a:t>
            </a:r>
            <a:r>
              <a:rPr lang="en-US" dirty="0" err="1"/>
              <a:t>intimnější</a:t>
            </a:r>
            <a:r>
              <a:rPr lang="en-US" dirty="0"/>
              <a:t>. </a:t>
            </a:r>
            <a:r>
              <a:rPr lang="en-US" dirty="0" err="1"/>
              <a:t>Tento</a:t>
            </a:r>
            <a:r>
              <a:rPr lang="en-US" dirty="0"/>
              <a:t> </a:t>
            </a:r>
            <a:r>
              <a:rPr lang="en-US" dirty="0" err="1"/>
              <a:t>posun</a:t>
            </a:r>
            <a:r>
              <a:rPr lang="en-US" dirty="0"/>
              <a:t> </a:t>
            </a:r>
            <a:r>
              <a:rPr lang="en-US" dirty="0" err="1"/>
              <a:t>však</a:t>
            </a:r>
            <a:r>
              <a:rPr lang="en-US" dirty="0"/>
              <a:t> </a:t>
            </a:r>
            <a:r>
              <a:rPr lang="en-US" dirty="0" err="1"/>
              <a:t>způsobuje</a:t>
            </a:r>
            <a:r>
              <a:rPr lang="en-US" dirty="0"/>
              <a:t> </a:t>
            </a:r>
            <a:r>
              <a:rPr lang="en-US" dirty="0" err="1"/>
              <a:t>filmový</a:t>
            </a:r>
            <a:r>
              <a:rPr lang="en-US" dirty="0"/>
              <a:t> </a:t>
            </a:r>
            <a:r>
              <a:rPr lang="en-US" dirty="0" err="1"/>
              <a:t>aparát</a:t>
            </a:r>
            <a:r>
              <a:rPr lang="en-US" dirty="0"/>
              <a:t> a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/>
              <a:t>formální</a:t>
            </a:r>
            <a:r>
              <a:rPr lang="en-US" dirty="0"/>
              <a:t> </a:t>
            </a:r>
            <a:r>
              <a:rPr lang="en-US" dirty="0" err="1"/>
              <a:t>vyjadřovací</a:t>
            </a:r>
            <a:r>
              <a:rPr lang="en-US" dirty="0"/>
              <a:t> </a:t>
            </a:r>
            <a:r>
              <a:rPr lang="en-US" dirty="0" err="1"/>
              <a:t>prostředky</a:t>
            </a:r>
            <a:r>
              <a:rPr lang="en-US" dirty="0"/>
              <a:t>.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err="1"/>
              <a:t>Sovětská</a:t>
            </a:r>
            <a:r>
              <a:rPr lang="en-US" dirty="0"/>
              <a:t> </a:t>
            </a:r>
            <a:r>
              <a:rPr lang="en-US" dirty="0" err="1"/>
              <a:t>montážní</a:t>
            </a:r>
            <a:r>
              <a:rPr lang="en-US" dirty="0"/>
              <a:t> </a:t>
            </a:r>
            <a:r>
              <a:rPr lang="en-US" dirty="0" err="1"/>
              <a:t>škola</a:t>
            </a:r>
            <a:r>
              <a:rPr lang="en-US" dirty="0"/>
              <a:t> </a:t>
            </a:r>
            <a:r>
              <a:rPr lang="en-US" dirty="0" err="1"/>
              <a:t>herci</a:t>
            </a:r>
            <a:r>
              <a:rPr lang="en-US" dirty="0"/>
              <a:t> v </a:t>
            </a:r>
            <a:r>
              <a:rPr lang="en-US" dirty="0" err="1"/>
              <a:t>důsledku</a:t>
            </a:r>
            <a:r>
              <a:rPr lang="en-US" dirty="0"/>
              <a:t> </a:t>
            </a:r>
            <a:r>
              <a:rPr lang="en-US" dirty="0" err="1"/>
              <a:t>ubírá</a:t>
            </a:r>
            <a:r>
              <a:rPr lang="en-US" dirty="0"/>
              <a:t> </a:t>
            </a:r>
            <a:r>
              <a:rPr lang="en-US" dirty="0" err="1"/>
              <a:t>veškerý</a:t>
            </a:r>
            <a:r>
              <a:rPr lang="en-US" dirty="0"/>
              <a:t> </a:t>
            </a:r>
            <a:r>
              <a:rPr lang="en-US" dirty="0" err="1"/>
              <a:t>kreativní</a:t>
            </a:r>
            <a:r>
              <a:rPr lang="en-US" dirty="0"/>
              <a:t> </a:t>
            </a:r>
            <a:r>
              <a:rPr lang="en-US" dirty="0" err="1"/>
              <a:t>přínos</a:t>
            </a:r>
            <a:r>
              <a:rPr lang="en-US" dirty="0"/>
              <a:t> (</a:t>
            </a:r>
            <a:r>
              <a:rPr lang="en-US" dirty="0" err="1"/>
              <a:t>Kulešovův</a:t>
            </a:r>
            <a:r>
              <a:rPr lang="en-US" dirty="0"/>
              <a:t> </a:t>
            </a:r>
            <a:r>
              <a:rPr lang="en-US" dirty="0" err="1"/>
              <a:t>efekt</a:t>
            </a:r>
            <a:r>
              <a:rPr lang="en-US" dirty="0"/>
              <a:t>), </a:t>
            </a:r>
            <a:r>
              <a:rPr lang="en-US" dirty="0" err="1"/>
              <a:t>neboť</a:t>
            </a:r>
            <a:r>
              <a:rPr lang="en-US" dirty="0"/>
              <a:t> </a:t>
            </a:r>
            <a:r>
              <a:rPr lang="en-US" dirty="0" err="1"/>
              <a:t>herecký</a:t>
            </a:r>
            <a:r>
              <a:rPr lang="en-US" dirty="0"/>
              <a:t> </a:t>
            </a:r>
            <a:r>
              <a:rPr lang="en-US" dirty="0" err="1"/>
              <a:t>výkon</a:t>
            </a:r>
            <a:r>
              <a:rPr lang="en-US" dirty="0"/>
              <a:t> </a:t>
            </a:r>
            <a:r>
              <a:rPr lang="en-US" dirty="0" err="1"/>
              <a:t>vidí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výsledek</a:t>
            </a:r>
            <a:r>
              <a:rPr lang="en-US" dirty="0"/>
              <a:t> </a:t>
            </a:r>
            <a:r>
              <a:rPr lang="en-US" dirty="0" err="1"/>
              <a:t>formálních</a:t>
            </a:r>
            <a:r>
              <a:rPr lang="en-US" dirty="0"/>
              <a:t> </a:t>
            </a:r>
            <a:r>
              <a:rPr lang="en-US" dirty="0" err="1"/>
              <a:t>operací</a:t>
            </a:r>
            <a:r>
              <a:rPr lang="en-US" dirty="0"/>
              <a:t> (</a:t>
            </a:r>
            <a:r>
              <a:rPr lang="en-US" dirty="0" err="1"/>
              <a:t>montáže</a:t>
            </a:r>
            <a:r>
              <a:rPr lang="en-US" dirty="0"/>
              <a:t>) a </a:t>
            </a:r>
            <a:r>
              <a:rPr lang="en-US" dirty="0" err="1"/>
              <a:t>nikoliv</a:t>
            </a:r>
            <a:r>
              <a:rPr lang="en-US" dirty="0"/>
              <a:t> </a:t>
            </a:r>
            <a:r>
              <a:rPr lang="en-US" dirty="0" err="1"/>
              <a:t>hereckých</a:t>
            </a:r>
            <a:r>
              <a:rPr lang="en-US" dirty="0"/>
              <a:t> </a:t>
            </a:r>
            <a:r>
              <a:rPr lang="en-US" dirty="0" err="1"/>
              <a:t>technik</a:t>
            </a:r>
            <a:r>
              <a:rPr lang="en-US" dirty="0"/>
              <a:t>.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err="1"/>
              <a:t>Rovněž</a:t>
            </a:r>
            <a:r>
              <a:rPr lang="en-US" dirty="0"/>
              <a:t> se </a:t>
            </a:r>
            <a:r>
              <a:rPr lang="en-US" dirty="0" err="1"/>
              <a:t>spoléhá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typáž</a:t>
            </a:r>
            <a:r>
              <a:rPr lang="en-US" dirty="0"/>
              <a:t> – </a:t>
            </a:r>
            <a:r>
              <a:rPr lang="en-US" dirty="0" err="1"/>
              <a:t>cílené</a:t>
            </a:r>
            <a:r>
              <a:rPr lang="en-US" dirty="0"/>
              <a:t> </a:t>
            </a:r>
            <a:r>
              <a:rPr lang="en-US" dirty="0" err="1"/>
              <a:t>obsazování</a:t>
            </a:r>
            <a:r>
              <a:rPr lang="en-US" dirty="0"/>
              <a:t> </a:t>
            </a:r>
            <a:r>
              <a:rPr lang="en-US" dirty="0" err="1"/>
              <a:t>neherců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základě</a:t>
            </a:r>
            <a:r>
              <a:rPr lang="en-US" dirty="0"/>
              <a:t> </a:t>
            </a:r>
            <a:r>
              <a:rPr lang="en-US" dirty="0" err="1"/>
              <a:t>jejich</a:t>
            </a:r>
            <a:r>
              <a:rPr lang="en-US" dirty="0"/>
              <a:t> </a:t>
            </a:r>
            <a:r>
              <a:rPr lang="en-US" dirty="0" err="1"/>
              <a:t>fyzických</a:t>
            </a:r>
            <a:r>
              <a:rPr lang="en-US" dirty="0"/>
              <a:t> </a:t>
            </a:r>
            <a:r>
              <a:rPr lang="en-US" dirty="0" err="1"/>
              <a:t>dispozic</a:t>
            </a:r>
            <a:r>
              <a:rPr lang="en-US" dirty="0"/>
              <a:t>. </a:t>
            </a:r>
            <a:r>
              <a:rPr lang="en-US" dirty="0" err="1"/>
              <a:t>Tato</a:t>
            </a:r>
            <a:r>
              <a:rPr lang="en-US" dirty="0"/>
              <a:t> </a:t>
            </a:r>
            <a:r>
              <a:rPr lang="en-US" dirty="0" err="1"/>
              <a:t>castingová</a:t>
            </a:r>
            <a:r>
              <a:rPr lang="en-US" dirty="0"/>
              <a:t> </a:t>
            </a:r>
            <a:r>
              <a:rPr lang="en-US" dirty="0" err="1"/>
              <a:t>praxe</a:t>
            </a:r>
            <a:r>
              <a:rPr lang="en-US" dirty="0"/>
              <a:t> se </a:t>
            </a:r>
            <a:r>
              <a:rPr lang="en-US" dirty="0" err="1"/>
              <a:t>periodicky</a:t>
            </a:r>
            <a:r>
              <a:rPr lang="en-US" dirty="0"/>
              <a:t> </a:t>
            </a:r>
            <a:r>
              <a:rPr lang="en-US" dirty="0" err="1"/>
              <a:t>navrací</a:t>
            </a:r>
            <a:r>
              <a:rPr lang="en-US" dirty="0"/>
              <a:t> – </a:t>
            </a:r>
            <a:r>
              <a:rPr lang="en-US" dirty="0" err="1"/>
              <a:t>zejména</a:t>
            </a:r>
            <a:r>
              <a:rPr lang="en-US" dirty="0"/>
              <a:t> v </a:t>
            </a:r>
            <a:r>
              <a:rPr lang="en-US" dirty="0" err="1"/>
              <a:t>období</a:t>
            </a:r>
            <a:r>
              <a:rPr lang="en-US" dirty="0"/>
              <a:t> </a:t>
            </a:r>
            <a:r>
              <a:rPr lang="en-US" dirty="0" err="1"/>
              <a:t>kinematografií</a:t>
            </a:r>
            <a:r>
              <a:rPr lang="en-US" dirty="0"/>
              <a:t> </a:t>
            </a:r>
            <a:r>
              <a:rPr lang="en-US" dirty="0" err="1"/>
              <a:t>nové</a:t>
            </a:r>
            <a:r>
              <a:rPr lang="en-US" dirty="0"/>
              <a:t> </a:t>
            </a:r>
            <a:r>
              <a:rPr lang="en-US" dirty="0" err="1"/>
              <a:t>vlny</a:t>
            </a:r>
            <a:r>
              <a:rPr lang="en-US" dirty="0"/>
              <a:t>. 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952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15800"/>
            <a:ext cx="2139696" cy="1261872"/>
          </a:xfrm>
        </p:spPr>
        <p:txBody>
          <a:bodyPr/>
          <a:lstStyle/>
          <a:p>
            <a:pPr algn="ctr"/>
            <a:r>
              <a:rPr lang="en-US" sz="2800" b="1" dirty="0" err="1" smtClean="0"/>
              <a:t>Kulešovův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efekt</a:t>
            </a:r>
            <a:endParaRPr lang="en-US" sz="2800" b="1" dirty="0"/>
          </a:p>
        </p:txBody>
      </p:sp>
      <p:pic>
        <p:nvPicPr>
          <p:cNvPr id="7" name="Content Placeholder 6" descr="kuleshov_effec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3" b="6843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81406" y="1791756"/>
            <a:ext cx="2630388" cy="4582412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cs-CZ" sz="2000" dirty="0"/>
              <a:t>Opakující se záběr na Ivana </a:t>
            </a:r>
            <a:r>
              <a:rPr lang="cs-CZ" sz="2000" dirty="0" err="1"/>
              <a:t>Mozžuchina</a:t>
            </a:r>
            <a:r>
              <a:rPr lang="cs-CZ" sz="2000" dirty="0"/>
              <a:t>, jehož tvář je zcela bez výrazu, získá význam až ve vztahu k následujícímu </a:t>
            </a:r>
            <a:r>
              <a:rPr lang="cs-CZ" sz="2000" dirty="0" smtClean="0"/>
              <a:t>záběru.</a:t>
            </a:r>
          </a:p>
          <a:p>
            <a:pPr marL="285750" indent="-285750">
              <a:buFont typeface="Arial"/>
              <a:buChar char="•"/>
            </a:pPr>
            <a:r>
              <a:rPr lang="cs-CZ" sz="2000" dirty="0" smtClean="0"/>
              <a:t>Teprve </a:t>
            </a:r>
            <a:r>
              <a:rPr lang="cs-CZ" sz="2000" dirty="0"/>
              <a:t>ze vztahu nebo kolize těchto dvou záběrů vzniká požadovaný emocionální účinek.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28518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06600"/>
            <a:ext cx="8229600" cy="990600"/>
          </a:xfrm>
        </p:spPr>
        <p:txBody>
          <a:bodyPr/>
          <a:lstStyle/>
          <a:p>
            <a:pPr algn="ctr"/>
            <a:r>
              <a:rPr lang="en-US" dirty="0" err="1"/>
              <a:t>T</a:t>
            </a:r>
            <a:r>
              <a:rPr lang="en-US" dirty="0" err="1" smtClean="0"/>
              <a:t>erminologie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" y="1297200"/>
            <a:ext cx="9144000" cy="55608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b="1" dirty="0" smtClean="0"/>
              <a:t>PERFORMANCE A / VS HERECTVÍ</a:t>
            </a:r>
          </a:p>
          <a:p>
            <a:pPr lvl="1" algn="just"/>
            <a:r>
              <a:rPr lang="en-US" dirty="0" err="1" smtClean="0"/>
              <a:t>Herectví</a:t>
            </a:r>
            <a:r>
              <a:rPr lang="en-US" dirty="0" smtClean="0"/>
              <a:t> </a:t>
            </a:r>
            <a:r>
              <a:rPr lang="en-US" dirty="0"/>
              <a:t>/ acting je </a:t>
            </a:r>
            <a:r>
              <a:rPr lang="en-US" dirty="0" err="1"/>
              <a:t>podkategorie</a:t>
            </a:r>
            <a:r>
              <a:rPr lang="en-US" dirty="0"/>
              <a:t> performance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smyslu</a:t>
            </a:r>
            <a:r>
              <a:rPr lang="en-US" dirty="0"/>
              <a:t> </a:t>
            </a:r>
            <a:r>
              <a:rPr lang="en-US" dirty="0" err="1"/>
              <a:t>ukazování</a:t>
            </a:r>
            <a:r>
              <a:rPr lang="en-US" dirty="0"/>
              <a:t> se, </a:t>
            </a:r>
            <a:r>
              <a:rPr lang="en-US" dirty="0" err="1"/>
              <a:t>předvádění</a:t>
            </a:r>
            <a:r>
              <a:rPr lang="en-US" dirty="0"/>
              <a:t> se, </a:t>
            </a:r>
            <a:r>
              <a:rPr lang="en-US" dirty="0" err="1"/>
              <a:t>vystupování</a:t>
            </a:r>
            <a:r>
              <a:rPr lang="en-US" dirty="0"/>
              <a:t>. </a:t>
            </a:r>
            <a:r>
              <a:rPr lang="en-US" dirty="0" err="1"/>
              <a:t>Herectví</a:t>
            </a:r>
            <a:r>
              <a:rPr lang="en-US" dirty="0"/>
              <a:t> </a:t>
            </a:r>
            <a:r>
              <a:rPr lang="en-US" dirty="0" err="1"/>
              <a:t>chápeme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dramatický</a:t>
            </a:r>
            <a:r>
              <a:rPr lang="en-US" dirty="0"/>
              <a:t> modus performance – </a:t>
            </a:r>
            <a:r>
              <a:rPr lang="en-US" dirty="0" err="1"/>
              <a:t>takový</a:t>
            </a:r>
            <a:r>
              <a:rPr lang="en-US" dirty="0"/>
              <a:t>, </a:t>
            </a:r>
            <a:r>
              <a:rPr lang="en-US" dirty="0" err="1"/>
              <a:t>který</a:t>
            </a:r>
            <a:r>
              <a:rPr lang="en-US" dirty="0"/>
              <a:t> </a:t>
            </a:r>
            <a:r>
              <a:rPr lang="en-US" dirty="0" err="1"/>
              <a:t>vytváří</a:t>
            </a:r>
            <a:r>
              <a:rPr lang="en-US" dirty="0"/>
              <a:t> </a:t>
            </a:r>
            <a:r>
              <a:rPr lang="en-US" dirty="0" err="1"/>
              <a:t>postavu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bázi</a:t>
            </a:r>
            <a:r>
              <a:rPr lang="en-US" dirty="0"/>
              <a:t> </a:t>
            </a:r>
            <a:r>
              <a:rPr lang="en-US" dirty="0" err="1"/>
              <a:t>psychologického</a:t>
            </a:r>
            <a:r>
              <a:rPr lang="en-US" dirty="0"/>
              <a:t> </a:t>
            </a:r>
            <a:r>
              <a:rPr lang="en-US" dirty="0" err="1"/>
              <a:t>realismu</a:t>
            </a:r>
            <a:r>
              <a:rPr lang="en-US" dirty="0"/>
              <a:t> a v </a:t>
            </a:r>
            <a:r>
              <a:rPr lang="en-US" dirty="0" err="1" smtClean="0"/>
              <a:t>souladu</a:t>
            </a:r>
            <a:r>
              <a:rPr lang="en-US" dirty="0" smtClean="0"/>
              <a:t> s </a:t>
            </a:r>
            <a:r>
              <a:rPr lang="en-US" dirty="0" err="1"/>
              <a:t>narativní</a:t>
            </a:r>
            <a:r>
              <a:rPr lang="en-US" dirty="0"/>
              <a:t> </a:t>
            </a:r>
            <a:r>
              <a:rPr lang="en-US" dirty="0" err="1"/>
              <a:t>funkčností</a:t>
            </a:r>
            <a:r>
              <a:rPr lang="en-US" dirty="0"/>
              <a:t>. </a:t>
            </a:r>
            <a:endParaRPr lang="en-US" dirty="0" smtClean="0"/>
          </a:p>
          <a:p>
            <a:pPr algn="just"/>
            <a:r>
              <a:rPr lang="en-US" b="1" dirty="0" smtClean="0"/>
              <a:t>IDIOLEKT</a:t>
            </a:r>
          </a:p>
          <a:p>
            <a:pPr lvl="1" algn="just"/>
            <a:r>
              <a:rPr lang="cs-CZ" dirty="0"/>
              <a:t>V kontextu analýzy hereckého výkonu jde o sadu </a:t>
            </a:r>
            <a:r>
              <a:rPr lang="cs-CZ" dirty="0" smtClean="0"/>
              <a:t>typických performativních </a:t>
            </a:r>
            <a:r>
              <a:rPr lang="cs-CZ" dirty="0"/>
              <a:t>prostředků nebo tropů, které daný herec nebo hvězda </a:t>
            </a:r>
            <a:r>
              <a:rPr lang="cs-CZ" dirty="0" smtClean="0"/>
              <a:t>užívá </a:t>
            </a:r>
            <a:r>
              <a:rPr lang="cs-CZ" dirty="0"/>
              <a:t>kontinuálně napříč sledovanou skupinou filmů.  </a:t>
            </a:r>
            <a:endParaRPr lang="cs-CZ" dirty="0" smtClean="0"/>
          </a:p>
          <a:p>
            <a:pPr algn="just"/>
            <a:r>
              <a:rPr lang="cs-CZ" sz="2200" b="1" dirty="0" smtClean="0"/>
              <a:t>VÝRAZOVÁ SOUDRŽNOST (EXPRESIVNÍ KOHERENCE) </a:t>
            </a:r>
            <a:endParaRPr lang="en-US" sz="2200" b="1" dirty="0"/>
          </a:p>
          <a:p>
            <a:pPr lvl="1" algn="just"/>
            <a:r>
              <a:rPr lang="en-US" dirty="0" err="1" smtClean="0"/>
              <a:t>Termín</a:t>
            </a:r>
            <a:r>
              <a:rPr lang="en-US" dirty="0" smtClean="0"/>
              <a:t> </a:t>
            </a:r>
            <a:r>
              <a:rPr lang="en-US" dirty="0" err="1"/>
              <a:t>převzatý</a:t>
            </a:r>
            <a:r>
              <a:rPr lang="en-US" dirty="0"/>
              <a:t> </a:t>
            </a:r>
            <a:r>
              <a:rPr lang="en-US" dirty="0" err="1"/>
              <a:t>ze</a:t>
            </a:r>
            <a:r>
              <a:rPr lang="en-US" dirty="0"/>
              <a:t> </a:t>
            </a:r>
            <a:r>
              <a:rPr lang="en-US" dirty="0" err="1"/>
              <a:t>sociální</a:t>
            </a:r>
            <a:r>
              <a:rPr lang="en-US" dirty="0"/>
              <a:t> </a:t>
            </a:r>
            <a:r>
              <a:rPr lang="en-US" dirty="0" err="1"/>
              <a:t>psychologie</a:t>
            </a:r>
            <a:r>
              <a:rPr lang="en-US" dirty="0"/>
              <a:t>. </a:t>
            </a:r>
            <a:r>
              <a:rPr lang="en-US" dirty="0" err="1"/>
              <a:t>Označuje</a:t>
            </a:r>
            <a:r>
              <a:rPr lang="en-US" dirty="0"/>
              <a:t> </a:t>
            </a:r>
            <a:r>
              <a:rPr lang="en-US" dirty="0" err="1"/>
              <a:t>soudržnost</a:t>
            </a:r>
            <a:r>
              <a:rPr lang="en-US" dirty="0"/>
              <a:t> a </a:t>
            </a:r>
            <a:r>
              <a:rPr lang="en-US" dirty="0" err="1"/>
              <a:t>přesvědčivost</a:t>
            </a:r>
            <a:r>
              <a:rPr lang="en-US" dirty="0"/>
              <a:t> </a:t>
            </a:r>
            <a:r>
              <a:rPr lang="en-US" dirty="0" err="1"/>
              <a:t>každodenního</a:t>
            </a:r>
            <a:r>
              <a:rPr lang="en-US" dirty="0"/>
              <a:t> </a:t>
            </a:r>
            <a:r>
              <a:rPr lang="en-US" dirty="0" err="1"/>
              <a:t>chování</a:t>
            </a:r>
            <a:r>
              <a:rPr lang="en-US" dirty="0"/>
              <a:t>, </a:t>
            </a:r>
            <a:r>
              <a:rPr lang="en-US" dirty="0" err="1"/>
              <a:t>jednání</a:t>
            </a:r>
            <a:r>
              <a:rPr lang="en-US" dirty="0"/>
              <a:t> a </a:t>
            </a:r>
            <a:r>
              <a:rPr lang="en-US" dirty="0" err="1"/>
              <a:t>vystupování</a:t>
            </a:r>
            <a:r>
              <a:rPr lang="en-US" dirty="0"/>
              <a:t> v </a:t>
            </a:r>
            <a:r>
              <a:rPr lang="en-US" dirty="0" err="1"/>
              <a:t>různorodých</a:t>
            </a:r>
            <a:r>
              <a:rPr lang="en-US" dirty="0"/>
              <a:t> </a:t>
            </a:r>
            <a:r>
              <a:rPr lang="en-US" dirty="0" err="1"/>
              <a:t>sociálních</a:t>
            </a:r>
            <a:r>
              <a:rPr lang="en-US" dirty="0"/>
              <a:t> </a:t>
            </a:r>
            <a:r>
              <a:rPr lang="en-US" dirty="0" err="1"/>
              <a:t>interakcích</a:t>
            </a:r>
            <a:r>
              <a:rPr lang="en-US" dirty="0"/>
              <a:t>. </a:t>
            </a:r>
            <a:r>
              <a:rPr lang="en-US" dirty="0" err="1"/>
              <a:t>Často</a:t>
            </a:r>
            <a:r>
              <a:rPr lang="en-US" dirty="0"/>
              <a:t> </a:t>
            </a:r>
            <a:r>
              <a:rPr lang="en-US" dirty="0" err="1"/>
              <a:t>však</a:t>
            </a:r>
            <a:r>
              <a:rPr lang="en-US" dirty="0"/>
              <a:t> </a:t>
            </a:r>
            <a:r>
              <a:rPr lang="en-US" dirty="0" err="1"/>
              <a:t>mohou</a:t>
            </a:r>
            <a:r>
              <a:rPr lang="en-US" dirty="0"/>
              <a:t> </a:t>
            </a:r>
            <a:r>
              <a:rPr lang="en-US" dirty="0" err="1"/>
              <a:t>mimovolná</a:t>
            </a:r>
            <a:r>
              <a:rPr lang="en-US" dirty="0"/>
              <a:t> </a:t>
            </a:r>
            <a:r>
              <a:rPr lang="en-US" dirty="0" err="1"/>
              <a:t>gesta</a:t>
            </a:r>
            <a:r>
              <a:rPr lang="en-US" dirty="0"/>
              <a:t>, </a:t>
            </a:r>
            <a:r>
              <a:rPr lang="en-US" dirty="0" err="1"/>
              <a:t>proměna</a:t>
            </a:r>
            <a:r>
              <a:rPr lang="en-US" dirty="0"/>
              <a:t> </a:t>
            </a:r>
            <a:r>
              <a:rPr lang="en-US" dirty="0" err="1"/>
              <a:t>tónu</a:t>
            </a:r>
            <a:r>
              <a:rPr lang="en-US" dirty="0"/>
              <a:t> </a:t>
            </a:r>
            <a:r>
              <a:rPr lang="en-US" dirty="0" err="1"/>
              <a:t>hlasu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dikce</a:t>
            </a:r>
            <a:r>
              <a:rPr lang="en-US" dirty="0"/>
              <a:t>, </a:t>
            </a:r>
            <a:r>
              <a:rPr lang="en-US" dirty="0" err="1"/>
              <a:t>obličejová</a:t>
            </a:r>
            <a:r>
              <a:rPr lang="en-US" dirty="0"/>
              <a:t> </a:t>
            </a:r>
            <a:r>
              <a:rPr lang="en-US" dirty="0" err="1"/>
              <a:t>mimika</a:t>
            </a:r>
            <a:r>
              <a:rPr lang="en-US" dirty="0"/>
              <a:t> ad. </a:t>
            </a:r>
            <a:r>
              <a:rPr lang="en-US" dirty="0" err="1"/>
              <a:t>prozradit</a:t>
            </a:r>
            <a:r>
              <a:rPr lang="en-US" dirty="0"/>
              <a:t> </a:t>
            </a:r>
            <a:r>
              <a:rPr lang="en-US" dirty="0" err="1"/>
              <a:t>naše</a:t>
            </a:r>
            <a:r>
              <a:rPr lang="en-US" dirty="0"/>
              <a:t> </a:t>
            </a:r>
            <a:r>
              <a:rPr lang="en-US" dirty="0" err="1"/>
              <a:t>skutečné</a:t>
            </a:r>
            <a:r>
              <a:rPr lang="en-US" dirty="0"/>
              <a:t> </a:t>
            </a:r>
            <a:r>
              <a:rPr lang="en-US" dirty="0" err="1"/>
              <a:t>rozpoložení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pocity</a:t>
            </a:r>
            <a:r>
              <a:rPr lang="en-US" dirty="0"/>
              <a:t> v </a:t>
            </a:r>
            <a:r>
              <a:rPr lang="en-US" dirty="0" err="1"/>
              <a:t>dané</a:t>
            </a:r>
            <a:r>
              <a:rPr lang="en-US" dirty="0"/>
              <a:t> </a:t>
            </a:r>
            <a:r>
              <a:rPr lang="en-US" dirty="0" err="1"/>
              <a:t>situaci</a:t>
            </a:r>
            <a:r>
              <a:rPr lang="en-US" dirty="0"/>
              <a:t>. </a:t>
            </a:r>
            <a:r>
              <a:rPr lang="en-US" dirty="0" err="1"/>
              <a:t>Tehdy</a:t>
            </a:r>
            <a:r>
              <a:rPr lang="en-US" dirty="0"/>
              <a:t> </a:t>
            </a:r>
            <a:r>
              <a:rPr lang="en-US" dirty="0" err="1"/>
              <a:t>dochází</a:t>
            </a:r>
            <a:r>
              <a:rPr lang="en-US" dirty="0"/>
              <a:t> k </a:t>
            </a:r>
            <a:r>
              <a:rPr lang="en-US" dirty="0" err="1"/>
              <a:t>narušení</a:t>
            </a:r>
            <a:r>
              <a:rPr lang="en-US" dirty="0"/>
              <a:t> </a:t>
            </a:r>
            <a:r>
              <a:rPr lang="en-US" dirty="0" err="1"/>
              <a:t>expresivní</a:t>
            </a:r>
            <a:r>
              <a:rPr lang="en-US" dirty="0"/>
              <a:t> </a:t>
            </a:r>
            <a:r>
              <a:rPr lang="en-US" dirty="0" err="1"/>
              <a:t>koherence</a:t>
            </a:r>
            <a:r>
              <a:rPr lang="en-US" dirty="0" smtClean="0"/>
              <a:t>. </a:t>
            </a:r>
          </a:p>
          <a:p>
            <a:pPr lvl="1" algn="just"/>
            <a:r>
              <a:rPr lang="en-US" dirty="0" err="1" smtClean="0"/>
              <a:t>Herci</a:t>
            </a:r>
            <a:r>
              <a:rPr lang="en-US" dirty="0" smtClean="0"/>
              <a:t> </a:t>
            </a:r>
            <a:r>
              <a:rPr lang="en-US" dirty="0" err="1"/>
              <a:t>musí</a:t>
            </a:r>
            <a:r>
              <a:rPr lang="en-US" dirty="0"/>
              <a:t> </a:t>
            </a:r>
            <a:r>
              <a:rPr lang="en-US" dirty="0" err="1"/>
              <a:t>běžně</a:t>
            </a:r>
            <a:r>
              <a:rPr lang="en-US" dirty="0"/>
              <a:t> </a:t>
            </a:r>
            <a:r>
              <a:rPr lang="en-US" dirty="0" err="1"/>
              <a:t>narušovat</a:t>
            </a:r>
            <a:r>
              <a:rPr lang="en-US" dirty="0"/>
              <a:t> </a:t>
            </a:r>
            <a:r>
              <a:rPr lang="en-US" dirty="0" err="1"/>
              <a:t>výrazovou</a:t>
            </a:r>
            <a:r>
              <a:rPr lang="en-US" dirty="0"/>
              <a:t> </a:t>
            </a:r>
            <a:r>
              <a:rPr lang="en-US" dirty="0" err="1"/>
              <a:t>jednotu</a:t>
            </a:r>
            <a:r>
              <a:rPr lang="en-US" dirty="0"/>
              <a:t> a </a:t>
            </a:r>
            <a:r>
              <a:rPr lang="en-US" dirty="0" err="1"/>
              <a:t>tematizovat</a:t>
            </a:r>
            <a:r>
              <a:rPr lang="en-US" dirty="0"/>
              <a:t> </a:t>
            </a:r>
            <a:r>
              <a:rPr lang="en-US" dirty="0" err="1"/>
              <a:t>předstírání</a:t>
            </a:r>
            <a:r>
              <a:rPr lang="en-US" dirty="0"/>
              <a:t> v </a:t>
            </a:r>
            <a:r>
              <a:rPr lang="en-US" dirty="0" err="1"/>
              <a:t>rámci</a:t>
            </a:r>
            <a:r>
              <a:rPr lang="en-US" dirty="0"/>
              <a:t> role. </a:t>
            </a:r>
            <a:r>
              <a:rPr lang="en-US" dirty="0" err="1"/>
              <a:t>Momenty</a:t>
            </a:r>
            <a:r>
              <a:rPr lang="en-US" dirty="0"/>
              <a:t>, </a:t>
            </a:r>
            <a:r>
              <a:rPr lang="en-US" dirty="0" err="1"/>
              <a:t>kdy</a:t>
            </a:r>
            <a:r>
              <a:rPr lang="en-US" dirty="0"/>
              <a:t> je </a:t>
            </a:r>
            <a:r>
              <a:rPr lang="en-US" dirty="0" err="1"/>
              <a:t>předstíraná</a:t>
            </a:r>
            <a:r>
              <a:rPr lang="en-US" dirty="0"/>
              <a:t> </a:t>
            </a:r>
            <a:r>
              <a:rPr lang="en-US" dirty="0" err="1"/>
              <a:t>identita</a:t>
            </a:r>
            <a:r>
              <a:rPr lang="en-US" dirty="0"/>
              <a:t> </a:t>
            </a:r>
            <a:r>
              <a:rPr lang="en-US" dirty="0" err="1"/>
              <a:t>ukázaná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falešná</a:t>
            </a:r>
            <a:r>
              <a:rPr lang="en-US" dirty="0"/>
              <a:t>, </a:t>
            </a:r>
            <a:r>
              <a:rPr lang="en-US" dirty="0" err="1"/>
              <a:t>patří</a:t>
            </a:r>
            <a:r>
              <a:rPr lang="en-US" dirty="0"/>
              <a:t> k </a:t>
            </a:r>
            <a:r>
              <a:rPr lang="en-US" dirty="0" err="1"/>
              <a:t>výrazným</a:t>
            </a:r>
            <a:r>
              <a:rPr lang="en-US" dirty="0"/>
              <a:t> </a:t>
            </a:r>
            <a:r>
              <a:rPr lang="en-US" dirty="0" err="1"/>
              <a:t>dramatickým</a:t>
            </a:r>
            <a:r>
              <a:rPr lang="en-US" dirty="0"/>
              <a:t> </a:t>
            </a:r>
            <a:r>
              <a:rPr lang="en-US" dirty="0" err="1"/>
              <a:t>situacím</a:t>
            </a:r>
            <a:r>
              <a:rPr lang="en-US" dirty="0"/>
              <a:t>.</a:t>
            </a:r>
          </a:p>
          <a:p>
            <a:pPr lvl="1" algn="just"/>
            <a:endParaRPr lang="en-US" dirty="0"/>
          </a:p>
          <a:p>
            <a:pPr lvl="1" algn="just"/>
            <a:endParaRPr lang="en-US" b="1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509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alt_3.pn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" r="1360"/>
          <a:stretch>
            <a:fillRect/>
          </a:stretch>
        </p:blipFill>
        <p:spPr>
          <a:xfrm>
            <a:off x="4214398" y="3962855"/>
            <a:ext cx="4589462" cy="2717800"/>
          </a:xfrm>
        </p:spPr>
      </p:pic>
      <p:pic>
        <p:nvPicPr>
          <p:cNvPr id="6" name="Picture 5" descr="Walt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0" y="3939873"/>
            <a:ext cx="3786852" cy="2718102"/>
          </a:xfrm>
          <a:prstGeom prst="rect">
            <a:avLst/>
          </a:prstGeom>
        </p:spPr>
      </p:pic>
      <p:pic>
        <p:nvPicPr>
          <p:cNvPr id="7" name="Picture 6" descr="Walt_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936" y="533400"/>
            <a:ext cx="2502685" cy="33607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0047" y="637292"/>
            <a:ext cx="50069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 smtClean="0"/>
          </a:p>
          <a:p>
            <a:r>
              <a:rPr lang="en-US" sz="2400" b="1" dirty="0" smtClean="0"/>
              <a:t>! </a:t>
            </a:r>
            <a:r>
              <a:rPr lang="en-US" sz="2400" b="1" dirty="0" err="1" smtClean="0"/>
              <a:t>Expresivní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koherence</a:t>
            </a:r>
            <a:r>
              <a:rPr lang="en-US" sz="2400" b="1" dirty="0" smtClean="0"/>
              <a:t> je </a:t>
            </a:r>
            <a:r>
              <a:rPr lang="en-US" sz="2400" b="1" dirty="0" err="1" smtClean="0"/>
              <a:t>běžně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narušována</a:t>
            </a:r>
            <a:r>
              <a:rPr lang="en-US" sz="2400" b="1" dirty="0" smtClean="0"/>
              <a:t> v </a:t>
            </a:r>
            <a:r>
              <a:rPr lang="en-US" sz="2400" b="1" dirty="0" err="1" smtClean="0"/>
              <a:t>rámci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charakterizace</a:t>
            </a:r>
            <a:r>
              <a:rPr lang="en-US" sz="2400" b="1" dirty="0" smtClean="0"/>
              <a:t>, ale </a:t>
            </a:r>
            <a:r>
              <a:rPr lang="en-US" sz="2400" b="1" dirty="0" err="1" smtClean="0"/>
              <a:t>nikdy</a:t>
            </a:r>
            <a:r>
              <a:rPr lang="en-US" sz="2400" b="1" dirty="0" smtClean="0"/>
              <a:t> by k </a:t>
            </a:r>
            <a:r>
              <a:rPr lang="en-US" sz="2400" b="1" dirty="0" err="1" smtClean="0"/>
              <a:t>ní</a:t>
            </a:r>
            <a:r>
              <a:rPr lang="en-US" sz="2400" b="1" dirty="0" smtClean="0"/>
              <a:t>  (s </a:t>
            </a:r>
            <a:r>
              <a:rPr lang="en-US" sz="2400" b="1" dirty="0" err="1" smtClean="0"/>
              <a:t>výjimkou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uměleckého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záměru</a:t>
            </a:r>
            <a:r>
              <a:rPr lang="en-US" sz="2400" b="1" dirty="0" smtClean="0"/>
              <a:t>) </a:t>
            </a:r>
            <a:r>
              <a:rPr lang="en-US" sz="2400" b="1" dirty="0" err="1" smtClean="0"/>
              <a:t>nemělo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dojít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úrovni</a:t>
            </a:r>
            <a:r>
              <a:rPr lang="en-US" sz="2400" b="1" dirty="0" smtClean="0"/>
              <a:t> performance !</a:t>
            </a: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52671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9144000" cy="990600"/>
          </a:xfrm>
        </p:spPr>
        <p:txBody>
          <a:bodyPr>
            <a:noAutofit/>
          </a:bodyPr>
          <a:lstStyle/>
          <a:p>
            <a:pPr algn="ctr"/>
            <a:r>
              <a:rPr lang="en-US" sz="3200" b="1" i="1" dirty="0"/>
              <a:t>Ten </a:t>
            </a:r>
            <a:r>
              <a:rPr lang="en-US" sz="3200" b="1" i="1" dirty="0" err="1"/>
              <a:t>tajemný</a:t>
            </a:r>
            <a:r>
              <a:rPr lang="en-US" sz="3200" b="1" i="1" dirty="0"/>
              <a:t> </a:t>
            </a:r>
            <a:r>
              <a:rPr lang="en-US" sz="3200" b="1" i="1" dirty="0" err="1"/>
              <a:t>předmět</a:t>
            </a:r>
            <a:r>
              <a:rPr lang="en-US" sz="3200" b="1" i="1" dirty="0"/>
              <a:t> </a:t>
            </a:r>
            <a:r>
              <a:rPr lang="en-US" sz="3200" b="1" i="1" dirty="0" err="1"/>
              <a:t>touhy</a:t>
            </a:r>
            <a:r>
              <a:rPr lang="en-US" sz="3200" i="1" dirty="0"/>
              <a:t>                     </a:t>
            </a:r>
            <a:r>
              <a:rPr lang="en-US" sz="3200" i="1" dirty="0" smtClean="0"/>
              <a:t/>
            </a:r>
            <a:br>
              <a:rPr lang="en-US" sz="3200" i="1" dirty="0" smtClean="0"/>
            </a:br>
            <a:r>
              <a:rPr lang="en-US" sz="2400" dirty="0"/>
              <a:t>(</a:t>
            </a:r>
            <a:r>
              <a:rPr lang="en-US" sz="2400" dirty="0" err="1" smtClean="0"/>
              <a:t>Fr</a:t>
            </a:r>
            <a:r>
              <a:rPr lang="en-US" sz="2400" dirty="0"/>
              <a:t>, 1977, r. Luis </a:t>
            </a:r>
            <a:r>
              <a:rPr lang="en-US" sz="2400" dirty="0" err="1"/>
              <a:t>Buňuel</a:t>
            </a:r>
            <a:r>
              <a:rPr lang="en-US" sz="2400" dirty="0" smtClean="0"/>
              <a:t>) </a:t>
            </a:r>
            <a:r>
              <a:rPr lang="en-US" sz="2400" dirty="0" err="1"/>
              <a:t>hlavní</a:t>
            </a:r>
            <a:r>
              <a:rPr lang="en-US" sz="2400" dirty="0"/>
              <a:t> role: Carole Bouquet, Angela Molina </a:t>
            </a:r>
          </a:p>
        </p:txBody>
      </p:sp>
      <p:pic>
        <p:nvPicPr>
          <p:cNvPr id="5" name="Content Placeholder 4" descr="62933a9a4feec2b39d91b6e1c6c2615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r="68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95042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725775"/>
            <a:ext cx="9144001" cy="5751226"/>
          </a:xfrm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err="1" smtClean="0"/>
              <a:t>Postavy</a:t>
            </a:r>
            <a:r>
              <a:rPr lang="en-US" dirty="0" smtClean="0"/>
              <a:t>, </a:t>
            </a:r>
            <a:r>
              <a:rPr lang="en-US" dirty="0" err="1" smtClean="0"/>
              <a:t>které</a:t>
            </a:r>
            <a:r>
              <a:rPr lang="en-US" dirty="0" smtClean="0"/>
              <a:t> </a:t>
            </a:r>
            <a:r>
              <a:rPr lang="en-US" dirty="0" err="1"/>
              <a:t>č</a:t>
            </a:r>
            <a:r>
              <a:rPr lang="en-US" dirty="0" err="1" smtClean="0"/>
              <a:t>astěji</a:t>
            </a:r>
            <a:r>
              <a:rPr lang="en-US" dirty="0" smtClean="0"/>
              <a:t> </a:t>
            </a:r>
            <a:r>
              <a:rPr lang="en-US" dirty="0" err="1"/>
              <a:t>tíhnou</a:t>
            </a:r>
            <a:r>
              <a:rPr lang="en-US" dirty="0"/>
              <a:t> k </a:t>
            </a:r>
            <a:r>
              <a:rPr lang="en-US" dirty="0" err="1"/>
              <a:t>narušení</a:t>
            </a:r>
            <a:r>
              <a:rPr lang="en-US" dirty="0"/>
              <a:t> </a:t>
            </a:r>
            <a:r>
              <a:rPr lang="en-US" dirty="0" err="1"/>
              <a:t>expresivní</a:t>
            </a:r>
            <a:r>
              <a:rPr lang="en-US" dirty="0"/>
              <a:t> </a:t>
            </a:r>
            <a:r>
              <a:rPr lang="en-US" dirty="0" err="1"/>
              <a:t>koherence</a:t>
            </a:r>
            <a:r>
              <a:rPr lang="en-US" dirty="0"/>
              <a:t> </a:t>
            </a:r>
            <a:r>
              <a:rPr lang="en-US" dirty="0" smtClean="0"/>
              <a:t>– </a:t>
            </a:r>
            <a:r>
              <a:rPr lang="en-US" dirty="0" err="1" smtClean="0"/>
              <a:t>negativní</a:t>
            </a:r>
            <a:r>
              <a:rPr lang="en-US" dirty="0" smtClean="0"/>
              <a:t> </a:t>
            </a:r>
            <a:r>
              <a:rPr lang="en-US" dirty="0" err="1" smtClean="0"/>
              <a:t>postavy</a:t>
            </a:r>
            <a:r>
              <a:rPr lang="en-US" dirty="0" smtClean="0"/>
              <a:t> (</a:t>
            </a:r>
            <a:r>
              <a:rPr lang="en-US" dirty="0" err="1" smtClean="0"/>
              <a:t>zločinci</a:t>
            </a:r>
            <a:r>
              <a:rPr lang="en-US" dirty="0" smtClean="0"/>
              <a:t>), femme </a:t>
            </a:r>
            <a:r>
              <a:rPr lang="en-US" dirty="0"/>
              <a:t>fatales, </a:t>
            </a:r>
            <a:r>
              <a:rPr lang="en-US" dirty="0" err="1"/>
              <a:t>hrdinky</a:t>
            </a:r>
            <a:r>
              <a:rPr lang="en-US" dirty="0"/>
              <a:t> </a:t>
            </a:r>
            <a:r>
              <a:rPr lang="en-US" dirty="0" err="1" smtClean="0"/>
              <a:t>melodramat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err="1"/>
              <a:t>Primárně</a:t>
            </a:r>
            <a:r>
              <a:rPr lang="en-US" dirty="0"/>
              <a:t> </a:t>
            </a:r>
            <a:r>
              <a:rPr lang="en-US" dirty="0" err="1"/>
              <a:t>melodramata</a:t>
            </a:r>
            <a:r>
              <a:rPr lang="en-US" dirty="0"/>
              <a:t> </a:t>
            </a:r>
            <a:r>
              <a:rPr lang="en-US" dirty="0" err="1"/>
              <a:t>užívají</a:t>
            </a:r>
            <a:r>
              <a:rPr lang="en-US" dirty="0"/>
              <a:t> </a:t>
            </a:r>
            <a:r>
              <a:rPr lang="en-US" dirty="0" err="1"/>
              <a:t>tzv</a:t>
            </a:r>
            <a:r>
              <a:rPr lang="en-US" dirty="0"/>
              <a:t>. </a:t>
            </a:r>
            <a:r>
              <a:rPr lang="en-US" b="1" dirty="0"/>
              <a:t>OTEVŘENÉ KOMPENZACE</a:t>
            </a:r>
            <a:r>
              <a:rPr lang="en-US" dirty="0"/>
              <a:t>. V </a:t>
            </a:r>
            <a:r>
              <a:rPr lang="en-US" dirty="0" err="1"/>
              <a:t>takovém</a:t>
            </a:r>
            <a:r>
              <a:rPr lang="en-US" dirty="0"/>
              <a:t> </a:t>
            </a:r>
            <a:r>
              <a:rPr lang="en-US" dirty="0" err="1"/>
              <a:t>případě</a:t>
            </a:r>
            <a:r>
              <a:rPr lang="en-US" dirty="0"/>
              <a:t> </a:t>
            </a:r>
            <a:r>
              <a:rPr lang="en-US" dirty="0" err="1"/>
              <a:t>herci</a:t>
            </a:r>
            <a:r>
              <a:rPr lang="en-US" dirty="0"/>
              <a:t> / </a:t>
            </a:r>
            <a:r>
              <a:rPr lang="en-US" dirty="0" err="1"/>
              <a:t>herečky</a:t>
            </a:r>
            <a:r>
              <a:rPr lang="en-US" dirty="0"/>
              <a:t> </a:t>
            </a:r>
            <a:r>
              <a:rPr lang="en-US" dirty="0" err="1"/>
              <a:t>zprostředkovávají</a:t>
            </a:r>
            <a:r>
              <a:rPr lang="en-US" dirty="0"/>
              <a:t> </a:t>
            </a:r>
            <a:r>
              <a:rPr lang="en-US" dirty="0" err="1"/>
              <a:t>skutečné</a:t>
            </a:r>
            <a:r>
              <a:rPr lang="en-US" dirty="0"/>
              <a:t> </a:t>
            </a:r>
            <a:r>
              <a:rPr lang="en-US" dirty="0" err="1"/>
              <a:t>pocity</a:t>
            </a:r>
            <a:r>
              <a:rPr lang="en-US" dirty="0"/>
              <a:t> </a:t>
            </a:r>
            <a:r>
              <a:rPr lang="en-US" dirty="0" err="1"/>
              <a:t>postavy</a:t>
            </a:r>
            <a:r>
              <a:rPr lang="en-US" dirty="0"/>
              <a:t> </a:t>
            </a:r>
            <a:r>
              <a:rPr lang="en-US" dirty="0" err="1"/>
              <a:t>přímo</a:t>
            </a:r>
            <a:r>
              <a:rPr lang="en-US" dirty="0"/>
              <a:t> </a:t>
            </a:r>
            <a:r>
              <a:rPr lang="en-US" dirty="0" err="1"/>
              <a:t>publiku</a:t>
            </a:r>
            <a:r>
              <a:rPr lang="en-US" dirty="0"/>
              <a:t> a to </a:t>
            </a:r>
            <a:r>
              <a:rPr lang="en-US" dirty="0" err="1"/>
              <a:t>nikoliv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verbální</a:t>
            </a:r>
            <a:r>
              <a:rPr lang="en-US" dirty="0"/>
              <a:t>, ale </a:t>
            </a:r>
            <a:r>
              <a:rPr lang="en-US" dirty="0" err="1"/>
              <a:t>performativní</a:t>
            </a:r>
            <a:r>
              <a:rPr lang="en-US" dirty="0"/>
              <a:t> </a:t>
            </a:r>
            <a:r>
              <a:rPr lang="en-US" dirty="0" err="1"/>
              <a:t>rovině</a:t>
            </a:r>
            <a:r>
              <a:rPr lang="en-US" dirty="0"/>
              <a:t>. </a:t>
            </a:r>
            <a:r>
              <a:rPr lang="en-US" dirty="0" err="1"/>
              <a:t>Divákovi</a:t>
            </a:r>
            <a:r>
              <a:rPr lang="en-US" dirty="0"/>
              <a:t> je </a:t>
            </a:r>
            <a:r>
              <a:rPr lang="en-US" dirty="0" err="1"/>
              <a:t>tudíž</a:t>
            </a:r>
            <a:r>
              <a:rPr lang="en-US" dirty="0"/>
              <a:t> </a:t>
            </a:r>
            <a:r>
              <a:rPr lang="en-US" dirty="0" err="1"/>
              <a:t>zaručen</a:t>
            </a:r>
            <a:r>
              <a:rPr lang="en-US" dirty="0"/>
              <a:t> </a:t>
            </a:r>
            <a:r>
              <a:rPr lang="en-US" dirty="0" err="1"/>
              <a:t>privilegovaný</a:t>
            </a:r>
            <a:r>
              <a:rPr lang="en-US" dirty="0"/>
              <a:t> </a:t>
            </a:r>
            <a:r>
              <a:rPr lang="en-US" dirty="0" err="1"/>
              <a:t>přístup</a:t>
            </a:r>
            <a:r>
              <a:rPr lang="en-US" dirty="0"/>
              <a:t> k </a:t>
            </a:r>
            <a:r>
              <a:rPr lang="en-US" dirty="0" err="1"/>
              <a:t>postavě</a:t>
            </a:r>
            <a:r>
              <a:rPr lang="en-US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MODUS OSLOVENÍ </a:t>
            </a:r>
            <a:r>
              <a:rPr lang="en-US" dirty="0" smtClean="0"/>
              <a:t>se </a:t>
            </a:r>
            <a:r>
              <a:rPr lang="en-US" dirty="0" err="1" smtClean="0"/>
              <a:t>zabývá</a:t>
            </a:r>
            <a:r>
              <a:rPr lang="en-US" dirty="0" smtClean="0"/>
              <a:t> </a:t>
            </a:r>
            <a:r>
              <a:rPr lang="en-US" dirty="0" err="1" smtClean="0"/>
              <a:t>popisem</a:t>
            </a:r>
            <a:r>
              <a:rPr lang="en-US" dirty="0" smtClean="0"/>
              <a:t> a </a:t>
            </a:r>
            <a:r>
              <a:rPr lang="en-US" dirty="0" err="1" smtClean="0"/>
              <a:t>analýzou</a:t>
            </a:r>
            <a:r>
              <a:rPr lang="en-US" dirty="0" smtClean="0"/>
              <a:t> </a:t>
            </a:r>
            <a:r>
              <a:rPr lang="en-US" dirty="0" err="1" smtClean="0"/>
              <a:t>různých</a:t>
            </a:r>
            <a:r>
              <a:rPr lang="en-US" dirty="0" smtClean="0"/>
              <a:t> </a:t>
            </a:r>
            <a:r>
              <a:rPr lang="en-US" dirty="0" err="1" smtClean="0"/>
              <a:t>forem</a:t>
            </a:r>
            <a:r>
              <a:rPr lang="en-US" dirty="0" smtClean="0"/>
              <a:t> </a:t>
            </a:r>
            <a:r>
              <a:rPr lang="en-US" dirty="0" err="1" smtClean="0"/>
              <a:t>oslovení</a:t>
            </a:r>
            <a:r>
              <a:rPr lang="en-US" dirty="0" smtClean="0"/>
              <a:t> </a:t>
            </a:r>
            <a:r>
              <a:rPr lang="en-US" dirty="0" err="1" smtClean="0"/>
              <a:t>diváka</a:t>
            </a:r>
            <a:r>
              <a:rPr lang="en-US" dirty="0"/>
              <a:t> </a:t>
            </a:r>
            <a:r>
              <a:rPr lang="en-US" dirty="0" smtClean="0"/>
              <a:t>(od absence </a:t>
            </a:r>
            <a:r>
              <a:rPr lang="en-US" dirty="0" err="1" smtClean="0"/>
              <a:t>jakékoliv</a:t>
            </a:r>
            <a:r>
              <a:rPr lang="en-US" dirty="0" smtClean="0"/>
              <a:t> </a:t>
            </a:r>
            <a:r>
              <a:rPr lang="en-US" dirty="0" err="1" smtClean="0"/>
              <a:t>pozornosti</a:t>
            </a:r>
            <a:r>
              <a:rPr lang="en-US" dirty="0" smtClean="0"/>
              <a:t> </a:t>
            </a:r>
            <a:r>
              <a:rPr lang="en-US" dirty="0" err="1" smtClean="0"/>
              <a:t>směrem</a:t>
            </a:r>
            <a:r>
              <a:rPr lang="en-US" dirty="0" smtClean="0"/>
              <a:t> k </a:t>
            </a:r>
            <a:r>
              <a:rPr lang="en-US" dirty="0" err="1" smtClean="0"/>
              <a:t>publiku</a:t>
            </a:r>
            <a:r>
              <a:rPr lang="en-US" dirty="0" smtClean="0"/>
              <a:t> </a:t>
            </a:r>
            <a:r>
              <a:rPr lang="en-US" dirty="0" err="1" smtClean="0"/>
              <a:t>až</a:t>
            </a:r>
            <a:r>
              <a:rPr lang="en-US" dirty="0" smtClean="0"/>
              <a:t> </a:t>
            </a:r>
            <a:r>
              <a:rPr lang="en-US" dirty="0" err="1" smtClean="0"/>
              <a:t>po</a:t>
            </a:r>
            <a:r>
              <a:rPr lang="en-US" dirty="0" smtClean="0"/>
              <a:t> </a:t>
            </a:r>
            <a:r>
              <a:rPr lang="en-US" dirty="0" err="1" smtClean="0"/>
              <a:t>pohledy</a:t>
            </a:r>
            <a:r>
              <a:rPr lang="en-US" dirty="0" smtClean="0"/>
              <a:t> a </a:t>
            </a:r>
            <a:r>
              <a:rPr lang="en-US" dirty="0" err="1" smtClean="0"/>
              <a:t>promluvy</a:t>
            </a:r>
            <a:r>
              <a:rPr lang="en-US" dirty="0" smtClean="0"/>
              <a:t> do </a:t>
            </a:r>
            <a:r>
              <a:rPr lang="en-US" dirty="0" err="1" smtClean="0"/>
              <a:t>kamery</a:t>
            </a:r>
            <a:r>
              <a:rPr lang="en-US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STUPE</a:t>
            </a:r>
            <a:r>
              <a:rPr lang="en-US" b="1" dirty="0" smtClean="0"/>
              <a:t>Ň OSTENZE </a:t>
            </a:r>
            <a:r>
              <a:rPr lang="en-US" dirty="0" err="1" smtClean="0"/>
              <a:t>pak</a:t>
            </a:r>
            <a:r>
              <a:rPr lang="en-US" dirty="0" smtClean="0"/>
              <a:t> </a:t>
            </a:r>
            <a:r>
              <a:rPr lang="en-US" dirty="0" err="1" smtClean="0"/>
              <a:t>určuje</a:t>
            </a:r>
            <a:r>
              <a:rPr lang="en-US" dirty="0" smtClean="0"/>
              <a:t>, </a:t>
            </a:r>
            <a:r>
              <a:rPr lang="en-US" dirty="0" err="1" smtClean="0"/>
              <a:t>nakolik</a:t>
            </a:r>
            <a:r>
              <a:rPr lang="en-US" dirty="0" smtClean="0"/>
              <a:t> </a:t>
            </a:r>
            <a:r>
              <a:rPr lang="en-US" dirty="0" err="1" smtClean="0"/>
              <a:t>jednotlivý</a:t>
            </a:r>
            <a:r>
              <a:rPr lang="en-US" dirty="0" smtClean="0"/>
              <a:t> </a:t>
            </a:r>
            <a:r>
              <a:rPr lang="en-US" dirty="0" err="1" smtClean="0"/>
              <a:t>herecký</a:t>
            </a:r>
            <a:r>
              <a:rPr lang="en-US" dirty="0" smtClean="0"/>
              <a:t> </a:t>
            </a:r>
            <a:r>
              <a:rPr lang="en-US" dirty="0" err="1" smtClean="0"/>
              <a:t>výkon</a:t>
            </a:r>
            <a:r>
              <a:rPr lang="en-US" dirty="0" smtClean="0"/>
              <a:t> </a:t>
            </a:r>
            <a:r>
              <a:rPr lang="en-US" dirty="0" err="1" smtClean="0"/>
              <a:t>přispívá</a:t>
            </a:r>
            <a:r>
              <a:rPr lang="en-US" dirty="0" smtClean="0"/>
              <a:t> k </a:t>
            </a:r>
            <a:r>
              <a:rPr lang="en-US" dirty="0" err="1" smtClean="0"/>
              <a:t>iluzivnímu</a:t>
            </a:r>
            <a:r>
              <a:rPr lang="en-US" dirty="0" smtClean="0"/>
              <a:t> </a:t>
            </a:r>
            <a:r>
              <a:rPr lang="en-US" dirty="0" err="1" smtClean="0"/>
              <a:t>efektu</a:t>
            </a:r>
            <a:r>
              <a:rPr lang="en-US" dirty="0" smtClean="0"/>
              <a:t> </a:t>
            </a:r>
            <a:r>
              <a:rPr lang="en-US" dirty="0" err="1" smtClean="0"/>
              <a:t>fikčního</a:t>
            </a:r>
            <a:r>
              <a:rPr lang="en-US" dirty="0" smtClean="0"/>
              <a:t> </a:t>
            </a:r>
            <a:r>
              <a:rPr lang="en-US" dirty="0" err="1" smtClean="0"/>
              <a:t>světa</a:t>
            </a:r>
            <a:r>
              <a:rPr lang="en-US" dirty="0" smtClean="0"/>
              <a:t> a </a:t>
            </a:r>
            <a:r>
              <a:rPr lang="en-US" dirty="0" err="1" smtClean="0"/>
              <a:t>nakolik</a:t>
            </a:r>
            <a:r>
              <a:rPr lang="en-US" dirty="0"/>
              <a:t> </a:t>
            </a:r>
            <a:r>
              <a:rPr lang="en-US" dirty="0" err="1" smtClean="0"/>
              <a:t>stáčí</a:t>
            </a:r>
            <a:r>
              <a:rPr lang="en-US" dirty="0" smtClean="0"/>
              <a:t> </a:t>
            </a:r>
            <a:r>
              <a:rPr lang="en-US" dirty="0" err="1" smtClean="0"/>
              <a:t>pozornost</a:t>
            </a:r>
            <a:r>
              <a:rPr lang="en-US" dirty="0" smtClean="0"/>
              <a:t> </a:t>
            </a:r>
            <a:r>
              <a:rPr lang="en-US" dirty="0" err="1" smtClean="0"/>
              <a:t>sám</a:t>
            </a:r>
            <a:r>
              <a:rPr lang="en-US" dirty="0" smtClean="0"/>
              <a:t> k </a:t>
            </a:r>
            <a:r>
              <a:rPr lang="en-US" dirty="0" err="1" smtClean="0"/>
              <a:t>sobě</a:t>
            </a:r>
            <a:r>
              <a:rPr lang="en-US" dirty="0" smtClean="0"/>
              <a:t>, k </a:t>
            </a:r>
            <a:r>
              <a:rPr lang="en-US" dirty="0" err="1" smtClean="0"/>
              <a:t>vlastním</a:t>
            </a:r>
            <a:r>
              <a:rPr lang="en-US" dirty="0" smtClean="0"/>
              <a:t> </a:t>
            </a:r>
            <a:r>
              <a:rPr lang="en-US" dirty="0" err="1" smtClean="0"/>
              <a:t>vyjadřovacím</a:t>
            </a:r>
            <a:r>
              <a:rPr lang="en-US" dirty="0" smtClean="0"/>
              <a:t> </a:t>
            </a:r>
            <a:r>
              <a:rPr lang="en-US" dirty="0" err="1" smtClean="0"/>
              <a:t>prostředkům</a:t>
            </a:r>
            <a:r>
              <a:rPr lang="en-US" dirty="0" smtClean="0"/>
              <a:t> a </a:t>
            </a:r>
            <a:r>
              <a:rPr lang="en-US" dirty="0" err="1" smtClean="0"/>
              <a:t>technikám</a:t>
            </a:r>
            <a:r>
              <a:rPr lang="en-US" dirty="0" smtClean="0"/>
              <a:t>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962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400" b="1" i="1" dirty="0" err="1" smtClean="0"/>
              <a:t>Božská</a:t>
            </a:r>
            <a:r>
              <a:rPr lang="en-US" sz="4400" b="1" i="1" dirty="0" smtClean="0"/>
              <a:t> Julie </a:t>
            </a:r>
            <a:br>
              <a:rPr lang="en-US" sz="4400" b="1" i="1" dirty="0" smtClean="0"/>
            </a:br>
            <a:r>
              <a:rPr lang="en-US" dirty="0" smtClean="0"/>
              <a:t>(2004, r. </a:t>
            </a:r>
            <a:r>
              <a:rPr lang="en-US" dirty="0" err="1" smtClean="0"/>
              <a:t>István</a:t>
            </a:r>
            <a:r>
              <a:rPr lang="en-US" dirty="0" smtClean="0"/>
              <a:t> </a:t>
            </a:r>
            <a:r>
              <a:rPr lang="en-US" dirty="0" err="1" smtClean="0"/>
              <a:t>Szab</a:t>
            </a:r>
            <a:r>
              <a:rPr lang="en-US" dirty="0" err="1" smtClean="0"/>
              <a:t>ó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Being Julia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774825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010730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412</TotalTime>
  <Words>1532</Words>
  <Application>Microsoft Macintosh PowerPoint</Application>
  <PresentationFormat>On-screen Show (4:3)</PresentationFormat>
  <Paragraphs>125</Paragraphs>
  <Slides>25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Clarity</vt:lpstr>
      <vt:lpstr>5 – Filmová hvězda jako herec </vt:lpstr>
      <vt:lpstr>Herectví jako slepé místo filmové teorie</vt:lpstr>
      <vt:lpstr>První koncepce filmového herectví</vt:lpstr>
      <vt:lpstr>Kulešovův efekt</vt:lpstr>
      <vt:lpstr>Terminologie</vt:lpstr>
      <vt:lpstr>PowerPoint Presentation</vt:lpstr>
      <vt:lpstr>Ten tajemný předmět touhy                      (Fr, 1977, r. Luis Buňuel) hlavní role: Carole Bouquet, Angela Molina </vt:lpstr>
      <vt:lpstr>PowerPoint Presentation</vt:lpstr>
      <vt:lpstr>Božská Julie  (2004, r. István Szabó)</vt:lpstr>
      <vt:lpstr>Histrionic versus verisimilar mode of acting  </vt:lpstr>
      <vt:lpstr>  PIKTURÁLNÍ HERECTVÍ</vt:lpstr>
      <vt:lpstr>REALISTICKÉ HERECTVÍ</vt:lpstr>
      <vt:lpstr>Dva základní mody filmového herectví   </vt:lpstr>
      <vt:lpstr>King, Barry (1991): Articulating stardom. In: Gledhill, Christine (ed.): Stardom. Industry of desire. Abingdon and London: Routledge, s. 167 – 182. </vt:lpstr>
      <vt:lpstr>Ztělesnění</vt:lpstr>
      <vt:lpstr>Zosobnění (personification)</vt:lpstr>
      <vt:lpstr>PowerPoint Presentation</vt:lpstr>
      <vt:lpstr>Princ a tanečnice (Lawrence Olivier, 1957)</vt:lpstr>
      <vt:lpstr>PowerPoint Presentation</vt:lpstr>
      <vt:lpstr>Stanislavského systém</vt:lpstr>
      <vt:lpstr>Metoda – Lee Strasberg</vt:lpstr>
      <vt:lpstr>Specifika metodického herectví</vt:lpstr>
      <vt:lpstr>Robert De Niro – Zuřící Býk (1980, R. Martin Scorsese)</vt:lpstr>
      <vt:lpstr>Actorly transformation / herecká proměna</vt:lpstr>
      <vt:lpstr>Co preference takového typu herectví znamená?</vt:lpstr>
    </vt:vector>
  </TitlesOfParts>
  <Company>sagm@seznam.cz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 – Filmová hvězda jako herec </dc:title>
  <dc:creator>Šárka Gmiterková</dc:creator>
  <cp:lastModifiedBy>Šárka Gmiterková</cp:lastModifiedBy>
  <cp:revision>24</cp:revision>
  <dcterms:created xsi:type="dcterms:W3CDTF">2017-03-24T11:37:08Z</dcterms:created>
  <dcterms:modified xsi:type="dcterms:W3CDTF">2017-03-24T18:29:36Z</dcterms:modified>
</cp:coreProperties>
</file>