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EB6FD17-8ADC-5F4D-9B52-6B4318EC27DC}" type="datetimeFigureOut">
              <a:rPr lang="en-US" smtClean="0"/>
              <a:t>24.04.17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10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Recepce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624" y="3759194"/>
            <a:ext cx="6400800" cy="1752600"/>
          </a:xfrm>
        </p:spPr>
        <p:txBody>
          <a:bodyPr/>
          <a:lstStyle/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26. </a:t>
            </a:r>
            <a:r>
              <a:rPr lang="en-US" dirty="0"/>
              <a:t>4. 2017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516" y="273050"/>
            <a:ext cx="3008313" cy="1329104"/>
          </a:xfrm>
        </p:spPr>
        <p:txBody>
          <a:bodyPr>
            <a:noAutofit/>
          </a:bodyPr>
          <a:lstStyle/>
          <a:p>
            <a:r>
              <a:rPr lang="en-US" dirty="0" err="1" smtClean="0"/>
              <a:t>Nevěrohodný</a:t>
            </a:r>
            <a:r>
              <a:rPr lang="en-US" dirty="0" smtClean="0"/>
              <a:t> </a:t>
            </a:r>
            <a:r>
              <a:rPr lang="en-US" dirty="0" err="1" smtClean="0"/>
              <a:t>happyend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Nejistota</a:t>
            </a:r>
            <a:r>
              <a:rPr lang="en-US" dirty="0" smtClean="0"/>
              <a:t> v </a:t>
            </a:r>
            <a:r>
              <a:rPr lang="en-US" dirty="0" err="1" smtClean="0"/>
              <a:t>šatech</a:t>
            </a:r>
            <a:endParaRPr lang="en-US" dirty="0"/>
          </a:p>
        </p:txBody>
      </p:sp>
      <p:pic>
        <p:nvPicPr>
          <p:cNvPr id="6" name="Content Placeholder 5" descr="Sabrina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05516" y="1758462"/>
            <a:ext cx="2491381" cy="461570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Důležitější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</a:t>
            </a:r>
            <a:r>
              <a:rPr lang="en-US" sz="2000" dirty="0" err="1" smtClean="0"/>
              <a:t>pozitivní</a:t>
            </a:r>
            <a:r>
              <a:rPr lang="en-US" sz="2000" dirty="0" smtClean="0"/>
              <a:t> </a:t>
            </a:r>
            <a:r>
              <a:rPr lang="en-US" sz="2000" dirty="0" err="1" smtClean="0"/>
              <a:t>vyústění</a:t>
            </a:r>
            <a:r>
              <a:rPr lang="en-US" sz="2000" dirty="0" smtClean="0"/>
              <a:t> </a:t>
            </a:r>
            <a:r>
              <a:rPr lang="en-US" sz="2000" dirty="0" err="1" smtClean="0"/>
              <a:t>příběhu</a:t>
            </a:r>
            <a:r>
              <a:rPr lang="en-US" sz="2000" dirty="0" smtClean="0"/>
              <a:t> je </a:t>
            </a:r>
            <a:r>
              <a:rPr lang="en-US" sz="2000" dirty="0" err="1" smtClean="0"/>
              <a:t>onen</a:t>
            </a:r>
            <a:r>
              <a:rPr lang="en-US" sz="2000" dirty="0" smtClean="0"/>
              <a:t> </a:t>
            </a:r>
            <a:r>
              <a:rPr lang="en-US" sz="2000" dirty="0" err="1" smtClean="0"/>
              <a:t>transformační</a:t>
            </a:r>
            <a:r>
              <a:rPr lang="en-US" sz="2000" dirty="0" smtClean="0"/>
              <a:t> moment, </a:t>
            </a:r>
            <a:r>
              <a:rPr lang="en-US" sz="2000" dirty="0" err="1" smtClean="0"/>
              <a:t>kdy</a:t>
            </a:r>
            <a:r>
              <a:rPr lang="en-US" sz="2000" dirty="0" smtClean="0"/>
              <a:t> se z </a:t>
            </a:r>
            <a:r>
              <a:rPr lang="en-US" sz="2000" dirty="0" err="1" smtClean="0"/>
              <a:t>nejisté</a:t>
            </a:r>
            <a:r>
              <a:rPr lang="en-US" sz="2000" dirty="0" smtClean="0"/>
              <a:t> </a:t>
            </a:r>
            <a:r>
              <a:rPr lang="en-US" sz="2000" dirty="0" err="1" smtClean="0"/>
              <a:t>dívky</a:t>
            </a:r>
            <a:r>
              <a:rPr lang="en-US" sz="2000" dirty="0" smtClean="0"/>
              <a:t> </a:t>
            </a:r>
            <a:r>
              <a:rPr lang="en-US" sz="2000" dirty="0" err="1" smtClean="0"/>
              <a:t>stává</a:t>
            </a:r>
            <a:r>
              <a:rPr lang="en-US" sz="2000" dirty="0" smtClean="0"/>
              <a:t> </a:t>
            </a:r>
            <a:r>
              <a:rPr lang="en-US" sz="2000" dirty="0" err="1" smtClean="0"/>
              <a:t>sebevědomá</a:t>
            </a:r>
            <a:r>
              <a:rPr lang="en-US" sz="2000" dirty="0" smtClean="0"/>
              <a:t> </a:t>
            </a:r>
            <a:r>
              <a:rPr lang="en-US" sz="2000" dirty="0" err="1" smtClean="0"/>
              <a:t>mladá</a:t>
            </a:r>
            <a:r>
              <a:rPr lang="en-US" sz="2000" dirty="0" smtClean="0"/>
              <a:t> </a:t>
            </a:r>
            <a:r>
              <a:rPr lang="en-US" sz="2000" dirty="0" err="1" smtClean="0"/>
              <a:t>žena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Šaty</a:t>
            </a:r>
            <a:r>
              <a:rPr lang="en-US" sz="2000" dirty="0" smtClean="0"/>
              <a:t> </a:t>
            </a:r>
            <a:r>
              <a:rPr lang="en-US" sz="2000" dirty="0" err="1" smtClean="0"/>
              <a:t>umožňují</a:t>
            </a:r>
            <a:r>
              <a:rPr lang="en-US" sz="2000" dirty="0" smtClean="0"/>
              <a:t> </a:t>
            </a:r>
            <a:r>
              <a:rPr lang="en-US" sz="2000" dirty="0" err="1" smtClean="0"/>
              <a:t>překonat</a:t>
            </a:r>
            <a:r>
              <a:rPr lang="en-US" sz="2000" dirty="0" smtClean="0"/>
              <a:t> </a:t>
            </a:r>
            <a:r>
              <a:rPr lang="en-US" sz="2000" dirty="0" err="1" smtClean="0"/>
              <a:t>sociální</a:t>
            </a:r>
            <a:r>
              <a:rPr lang="en-US" sz="2000" dirty="0" smtClean="0"/>
              <a:t> </a:t>
            </a:r>
            <a:r>
              <a:rPr lang="en-US" sz="2000" dirty="0" err="1" smtClean="0"/>
              <a:t>bariéry</a:t>
            </a:r>
            <a:r>
              <a:rPr lang="en-US" sz="2000" dirty="0" smtClean="0"/>
              <a:t>, ale </a:t>
            </a:r>
            <a:r>
              <a:rPr lang="en-US" sz="2000" dirty="0" err="1" smtClean="0"/>
              <a:t>vždy</a:t>
            </a:r>
            <a:r>
              <a:rPr lang="en-US" sz="2000" dirty="0" smtClean="0"/>
              <a:t> </a:t>
            </a:r>
            <a:r>
              <a:rPr lang="en-US" sz="2000" dirty="0" err="1" smtClean="0"/>
              <a:t>hrozí</a:t>
            </a:r>
            <a:r>
              <a:rPr lang="en-US" sz="2000" dirty="0" smtClean="0"/>
              <a:t> </a:t>
            </a:r>
            <a:r>
              <a:rPr lang="en-US" sz="2000" dirty="0" err="1" smtClean="0"/>
              <a:t>strach</a:t>
            </a:r>
            <a:r>
              <a:rPr lang="en-US" sz="2000" dirty="0" smtClean="0"/>
              <a:t> z </a:t>
            </a:r>
            <a:r>
              <a:rPr lang="en-US" sz="2000" dirty="0" err="1" smtClean="0"/>
              <a:t>odhalení</a:t>
            </a:r>
            <a:r>
              <a:rPr lang="en-US" sz="2000" dirty="0" smtClean="0"/>
              <a:t> </a:t>
            </a:r>
            <a:r>
              <a:rPr lang="en-US" sz="2000" dirty="0" err="1" smtClean="0"/>
              <a:t>skutečné</a:t>
            </a:r>
            <a:r>
              <a:rPr lang="en-US" sz="2000" dirty="0" smtClean="0"/>
              <a:t> identity </a:t>
            </a:r>
            <a:r>
              <a:rPr lang="en-US" sz="2000" dirty="0" smtClean="0"/>
              <a:t> “</a:t>
            </a:r>
            <a:r>
              <a:rPr lang="en-US" sz="2000" dirty="0" err="1" smtClean="0"/>
              <a:t>Popelkovský</a:t>
            </a:r>
            <a:r>
              <a:rPr lang="en-US" sz="2000" dirty="0" smtClean="0"/>
              <a:t> </a:t>
            </a:r>
            <a:r>
              <a:rPr lang="en-US" sz="2000" dirty="0" err="1" smtClean="0"/>
              <a:t>syndrom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8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drey-Hepburns-style-in-Breakfast-at-Tiffanys-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0085"/>
          <a:stretch/>
        </p:blipFill>
        <p:spPr>
          <a:xfrm>
            <a:off x="3305109" y="569807"/>
            <a:ext cx="5714746" cy="3119204"/>
          </a:xfrm>
          <a:prstGeom prst="rect">
            <a:avLst/>
          </a:prstGeom>
        </p:spPr>
      </p:pic>
      <p:pic>
        <p:nvPicPr>
          <p:cNvPr id="6" name="Picture 5" descr="Audrey-Hepburns-style-in-Breakfast-at-Tiffanys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1" y="3989596"/>
            <a:ext cx="4705303" cy="2607924"/>
          </a:xfrm>
          <a:prstGeom prst="rect">
            <a:avLst/>
          </a:prstGeom>
        </p:spPr>
      </p:pic>
      <p:pic>
        <p:nvPicPr>
          <p:cNvPr id="7" name="Picture 6" descr="49cc46869e2f05395648aeccb8cfe7e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2"/>
          <a:stretch/>
        </p:blipFill>
        <p:spPr>
          <a:xfrm>
            <a:off x="4982475" y="3989596"/>
            <a:ext cx="4037380" cy="2607924"/>
          </a:xfrm>
          <a:prstGeom prst="rect">
            <a:avLst/>
          </a:prstGeom>
        </p:spPr>
      </p:pic>
      <p:pic>
        <p:nvPicPr>
          <p:cNvPr id="8" name="Picture 7" descr="Audrey-Sabrin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/>
        </p:blipFill>
        <p:spPr>
          <a:xfrm>
            <a:off x="195371" y="569807"/>
            <a:ext cx="2930644" cy="31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3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498" y="1217654"/>
            <a:ext cx="83850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“… </a:t>
            </a:r>
            <a:r>
              <a:rPr lang="en-US" sz="2600" dirty="0" err="1" smtClean="0"/>
              <a:t>koupila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</a:t>
            </a:r>
            <a:r>
              <a:rPr lang="en-US" sz="2600" dirty="0" err="1" smtClean="0"/>
              <a:t>tedy</a:t>
            </a:r>
            <a:r>
              <a:rPr lang="en-US" sz="2600" dirty="0" smtClean="0"/>
              <a:t> </a:t>
            </a:r>
            <a:r>
              <a:rPr lang="en-US" sz="2600" dirty="0" err="1" smtClean="0"/>
              <a:t>dlouhý</a:t>
            </a:r>
            <a:r>
              <a:rPr lang="en-US" sz="2600" dirty="0" smtClean="0"/>
              <a:t> </a:t>
            </a:r>
            <a:r>
              <a:rPr lang="en-US" sz="2600" dirty="0" err="1" smtClean="0"/>
              <a:t>splývavý</a:t>
            </a:r>
            <a:r>
              <a:rPr lang="en-US" sz="2600" dirty="0" smtClean="0"/>
              <a:t> </a:t>
            </a:r>
            <a:r>
              <a:rPr lang="en-US" sz="2600" dirty="0" err="1" smtClean="0"/>
              <a:t>kabát</a:t>
            </a:r>
            <a:r>
              <a:rPr lang="en-US" sz="2600" dirty="0" smtClean="0"/>
              <a:t>, </a:t>
            </a:r>
            <a:r>
              <a:rPr lang="en-US" sz="2600" dirty="0" err="1" smtClean="0"/>
              <a:t>který</a:t>
            </a:r>
            <a:r>
              <a:rPr lang="en-US" sz="2600" dirty="0" smtClean="0"/>
              <a:t> se dal </a:t>
            </a:r>
            <a:r>
              <a:rPr lang="en-US" sz="2600" dirty="0" err="1" smtClean="0"/>
              <a:t>nosit</a:t>
            </a:r>
            <a:r>
              <a:rPr lang="en-US" sz="2600" dirty="0" smtClean="0"/>
              <a:t> </a:t>
            </a:r>
            <a:r>
              <a:rPr lang="en-US" sz="2600" dirty="0" err="1" smtClean="0"/>
              <a:t>oboustranně</a:t>
            </a:r>
            <a:r>
              <a:rPr lang="en-US" sz="2600" dirty="0" smtClean="0"/>
              <a:t>; 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jedné</a:t>
            </a:r>
            <a:r>
              <a:rPr lang="en-US" sz="2600" dirty="0" smtClean="0"/>
              <a:t> </a:t>
            </a:r>
            <a:r>
              <a:rPr lang="en-US" sz="2600" dirty="0" err="1" smtClean="0"/>
              <a:t>straně</a:t>
            </a:r>
            <a:r>
              <a:rPr lang="en-US" sz="2600" dirty="0" smtClean="0"/>
              <a:t> </a:t>
            </a:r>
            <a:r>
              <a:rPr lang="en-US" sz="2600" dirty="0" err="1" smtClean="0"/>
              <a:t>byl</a:t>
            </a:r>
            <a:r>
              <a:rPr lang="en-US" sz="2600" dirty="0" smtClean="0"/>
              <a:t> </a:t>
            </a:r>
            <a:r>
              <a:rPr lang="en-US" sz="2600" dirty="0" err="1" smtClean="0"/>
              <a:t>béžový</a:t>
            </a:r>
            <a:r>
              <a:rPr lang="en-US" sz="2600" dirty="0" smtClean="0"/>
              <a:t>, 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druhé</a:t>
            </a:r>
            <a:r>
              <a:rPr lang="en-US" sz="2600" dirty="0" smtClean="0"/>
              <a:t> </a:t>
            </a:r>
            <a:r>
              <a:rPr lang="en-US" sz="2600" dirty="0" err="1" smtClean="0"/>
              <a:t>světle</a:t>
            </a:r>
            <a:r>
              <a:rPr lang="en-US" sz="2600" dirty="0" smtClean="0"/>
              <a:t> </a:t>
            </a:r>
            <a:r>
              <a:rPr lang="en-US" sz="2600" dirty="0" err="1" smtClean="0"/>
              <a:t>krémový</a:t>
            </a:r>
            <a:r>
              <a:rPr lang="en-US" sz="2600" dirty="0" smtClean="0"/>
              <a:t>, </a:t>
            </a:r>
            <a:r>
              <a:rPr lang="en-US" sz="2600" dirty="0" err="1" smtClean="0"/>
              <a:t>takže</a:t>
            </a:r>
            <a:r>
              <a:rPr lang="en-US" sz="2600" dirty="0" smtClean="0"/>
              <a:t> se dal </a:t>
            </a:r>
            <a:r>
              <a:rPr lang="en-US" sz="2600" dirty="0" err="1" smtClean="0"/>
              <a:t>nosit</a:t>
            </a:r>
            <a:r>
              <a:rPr lang="en-US" sz="2600" dirty="0" smtClean="0"/>
              <a:t> </a:t>
            </a:r>
            <a:r>
              <a:rPr lang="en-US" sz="2600" dirty="0" err="1" smtClean="0"/>
              <a:t>ve</a:t>
            </a:r>
            <a:r>
              <a:rPr lang="en-US" sz="2600" dirty="0" smtClean="0"/>
              <a:t> </a:t>
            </a:r>
            <a:r>
              <a:rPr lang="en-US" sz="2600" dirty="0" err="1" smtClean="0"/>
              <a:t>dvou</a:t>
            </a:r>
            <a:r>
              <a:rPr lang="en-US" sz="2600" dirty="0" smtClean="0"/>
              <a:t> </a:t>
            </a:r>
            <a:r>
              <a:rPr lang="en-US" sz="2600" dirty="0" err="1" smtClean="0"/>
              <a:t>variantách</a:t>
            </a:r>
            <a:r>
              <a:rPr lang="en-US" sz="2600" dirty="0" smtClean="0"/>
              <a:t>, a k </a:t>
            </a:r>
            <a:r>
              <a:rPr lang="en-US" sz="2600" dirty="0" err="1" smtClean="0"/>
              <a:t>tomu</a:t>
            </a:r>
            <a:r>
              <a:rPr lang="en-US" sz="2600" dirty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</a:t>
            </a:r>
            <a:r>
              <a:rPr lang="en-US" sz="2600" dirty="0" err="1" smtClean="0"/>
              <a:t>pořídila</a:t>
            </a:r>
            <a:r>
              <a:rPr lang="en-US" sz="2600" dirty="0" smtClean="0"/>
              <a:t> </a:t>
            </a:r>
            <a:r>
              <a:rPr lang="en-US" sz="2600" dirty="0" err="1" smtClean="0"/>
              <a:t>kabelku</a:t>
            </a:r>
            <a:r>
              <a:rPr lang="en-US" sz="2600" dirty="0" smtClean="0"/>
              <a:t> a </a:t>
            </a:r>
            <a:r>
              <a:rPr lang="en-US" sz="2600" dirty="0" err="1" smtClean="0"/>
              <a:t>boty</a:t>
            </a:r>
            <a:r>
              <a:rPr lang="en-US" sz="2600" dirty="0" smtClean="0"/>
              <a:t> v </a:t>
            </a:r>
            <a:r>
              <a:rPr lang="en-US" sz="2600" dirty="0" err="1" smtClean="0"/>
              <a:t>podobné</a:t>
            </a:r>
            <a:r>
              <a:rPr lang="en-US" sz="2600" dirty="0" smtClean="0"/>
              <a:t> </a:t>
            </a:r>
            <a:r>
              <a:rPr lang="en-US" sz="2600" dirty="0" err="1" smtClean="0"/>
              <a:t>barvě</a:t>
            </a:r>
            <a:r>
              <a:rPr lang="en-US" sz="2600" dirty="0" smtClean="0"/>
              <a:t>. </a:t>
            </a:r>
            <a:r>
              <a:rPr lang="en-US" sz="2600" dirty="0" err="1" smtClean="0"/>
              <a:t>Jenže</a:t>
            </a:r>
            <a:r>
              <a:rPr lang="en-US" sz="2600" dirty="0" smtClean="0"/>
              <a:t> </a:t>
            </a:r>
            <a:r>
              <a:rPr lang="en-US" sz="2600" dirty="0" err="1" smtClean="0"/>
              <a:t>ty</a:t>
            </a:r>
            <a:r>
              <a:rPr lang="en-US" sz="2600" dirty="0" smtClean="0"/>
              <a:t> </a:t>
            </a:r>
            <a:r>
              <a:rPr lang="en-US" sz="2600" dirty="0" err="1" smtClean="0"/>
              <a:t>boty</a:t>
            </a:r>
            <a:r>
              <a:rPr lang="en-US" sz="2600" dirty="0" smtClean="0"/>
              <a:t> </a:t>
            </a:r>
            <a:r>
              <a:rPr lang="en-US" sz="2600" dirty="0" err="1" smtClean="0"/>
              <a:t>byly</a:t>
            </a:r>
            <a:r>
              <a:rPr lang="en-US" sz="2600" dirty="0" smtClean="0"/>
              <a:t> </a:t>
            </a:r>
            <a:r>
              <a:rPr lang="en-US" sz="2600" dirty="0" err="1" smtClean="0"/>
              <a:t>trochu</a:t>
            </a:r>
            <a:r>
              <a:rPr lang="en-US" sz="2600" dirty="0" smtClean="0"/>
              <a:t> </a:t>
            </a:r>
            <a:r>
              <a:rPr lang="en-US" sz="2600" dirty="0" err="1" smtClean="0"/>
              <a:t>těsné</a:t>
            </a:r>
            <a:r>
              <a:rPr lang="en-US" sz="2600" dirty="0" smtClean="0"/>
              <a:t> a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udělala</a:t>
            </a:r>
            <a:r>
              <a:rPr lang="en-US" sz="2600" dirty="0" smtClean="0"/>
              <a:t> </a:t>
            </a:r>
            <a:r>
              <a:rPr lang="en-US" sz="2600" dirty="0" err="1" smtClean="0"/>
              <a:t>tu</a:t>
            </a:r>
            <a:r>
              <a:rPr lang="en-US" sz="2600" dirty="0" smtClean="0"/>
              <a:t> </a:t>
            </a:r>
            <a:r>
              <a:rPr lang="en-US" sz="2600" dirty="0" err="1" smtClean="0"/>
              <a:t>chybu</a:t>
            </a:r>
            <a:r>
              <a:rPr lang="en-US" sz="2600" dirty="0" smtClean="0"/>
              <a:t>, </a:t>
            </a:r>
            <a:r>
              <a:rPr lang="en-US" sz="2600" dirty="0" err="1" smtClean="0"/>
              <a:t>že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je </a:t>
            </a:r>
            <a:r>
              <a:rPr lang="en-US" sz="2600" dirty="0" err="1" smtClean="0"/>
              <a:t>během</a:t>
            </a:r>
            <a:r>
              <a:rPr lang="en-US" sz="2600" dirty="0" smtClean="0"/>
              <a:t> </a:t>
            </a:r>
            <a:r>
              <a:rPr lang="en-US" sz="2600" dirty="0" err="1" smtClean="0"/>
              <a:t>představení</a:t>
            </a:r>
            <a:r>
              <a:rPr lang="en-US" sz="2600" dirty="0" smtClean="0"/>
              <a:t> </a:t>
            </a:r>
            <a:r>
              <a:rPr lang="en-US" sz="2600" dirty="0" err="1" smtClean="0"/>
              <a:t>zula</a:t>
            </a:r>
            <a:r>
              <a:rPr lang="en-US" sz="2600" dirty="0" smtClean="0"/>
              <a:t> a </a:t>
            </a:r>
            <a:r>
              <a:rPr lang="en-US" sz="2600" dirty="0" err="1" smtClean="0"/>
              <a:t>pak</a:t>
            </a:r>
            <a:r>
              <a:rPr lang="en-US" sz="2600" dirty="0" smtClean="0"/>
              <a:t> mi </a:t>
            </a:r>
            <a:r>
              <a:rPr lang="en-US" sz="2600" dirty="0" err="1" smtClean="0"/>
              <a:t>nešly</a:t>
            </a:r>
            <a:r>
              <a:rPr lang="en-US" sz="2600" dirty="0" smtClean="0"/>
              <a:t> </a:t>
            </a:r>
            <a:r>
              <a:rPr lang="en-US" sz="2600" dirty="0" err="1" smtClean="0"/>
              <a:t>nazout</a:t>
            </a:r>
            <a:r>
              <a:rPr lang="en-US" sz="2600" dirty="0" smtClean="0"/>
              <a:t> </a:t>
            </a:r>
            <a:r>
              <a:rPr lang="en-US" sz="2600" dirty="0" err="1" smtClean="0"/>
              <a:t>zpátky</a:t>
            </a:r>
            <a:r>
              <a:rPr lang="en-US" sz="2600" dirty="0" smtClean="0"/>
              <a:t>! </a:t>
            </a:r>
            <a:r>
              <a:rPr lang="en-US" sz="2600" dirty="0" err="1" smtClean="0"/>
              <a:t>Ježíši</a:t>
            </a:r>
            <a:r>
              <a:rPr lang="en-US" sz="2600" dirty="0" smtClean="0"/>
              <a:t>,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byla</a:t>
            </a:r>
            <a:r>
              <a:rPr lang="en-US" sz="2600" dirty="0" smtClean="0"/>
              <a:t> </a:t>
            </a:r>
            <a:r>
              <a:rPr lang="en-US" sz="2600" dirty="0" err="1" smtClean="0"/>
              <a:t>po</a:t>
            </a:r>
            <a:r>
              <a:rPr lang="en-US" sz="2600" dirty="0" smtClean="0"/>
              <a:t> </a:t>
            </a:r>
            <a:r>
              <a:rPr lang="en-US" sz="2600" dirty="0" err="1" smtClean="0"/>
              <a:t>zbytek</a:t>
            </a:r>
            <a:r>
              <a:rPr lang="en-US" sz="2600" dirty="0" smtClean="0"/>
              <a:t> </a:t>
            </a:r>
            <a:r>
              <a:rPr lang="en-US" sz="2600" dirty="0" err="1" smtClean="0"/>
              <a:t>večera</a:t>
            </a:r>
            <a:r>
              <a:rPr lang="en-US" sz="2600" dirty="0" smtClean="0"/>
              <a:t> </a:t>
            </a:r>
            <a:r>
              <a:rPr lang="en-US" sz="2600" dirty="0" err="1" smtClean="0"/>
              <a:t>jak</a:t>
            </a:r>
            <a:r>
              <a:rPr lang="en-US" sz="2600" dirty="0" smtClean="0"/>
              <a:t> </a:t>
            </a:r>
            <a:r>
              <a:rPr lang="en-US" sz="2600" dirty="0" err="1" smtClean="0"/>
              <a:t>chromá</a:t>
            </a:r>
            <a:r>
              <a:rPr lang="en-US" sz="2600" dirty="0" smtClean="0"/>
              <a:t>! </a:t>
            </a:r>
            <a:r>
              <a:rPr lang="en-US" sz="2600" dirty="0" err="1" smtClean="0"/>
              <a:t>Skoro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kulhala</a:t>
            </a:r>
            <a:r>
              <a:rPr lang="en-US" sz="2600" dirty="0" smtClean="0"/>
              <a:t> a </a:t>
            </a:r>
            <a:r>
              <a:rPr lang="en-US" sz="2600" dirty="0" err="1" smtClean="0"/>
              <a:t>myslím</a:t>
            </a:r>
            <a:r>
              <a:rPr lang="en-US" sz="2600" dirty="0" smtClean="0"/>
              <a:t>, </a:t>
            </a:r>
            <a:r>
              <a:rPr lang="en-US" sz="2600" dirty="0" err="1" smtClean="0"/>
              <a:t>že</a:t>
            </a:r>
            <a:r>
              <a:rPr lang="en-US" sz="2600" dirty="0" smtClean="0"/>
              <a:t> mi </a:t>
            </a:r>
            <a:r>
              <a:rPr lang="en-US" sz="2600" dirty="0" err="1" smtClean="0"/>
              <a:t>za</a:t>
            </a:r>
            <a:r>
              <a:rPr lang="en-US" sz="2600" dirty="0" smtClean="0"/>
              <a:t> </a:t>
            </a:r>
            <a:r>
              <a:rPr lang="en-US" sz="2600" dirty="0" err="1" smtClean="0"/>
              <a:t>celý</a:t>
            </a:r>
            <a:r>
              <a:rPr lang="en-US" sz="2600" dirty="0" smtClean="0"/>
              <a:t> </a:t>
            </a:r>
            <a:r>
              <a:rPr lang="en-US" sz="2600" dirty="0" err="1" smtClean="0"/>
              <a:t>život</a:t>
            </a:r>
            <a:r>
              <a:rPr lang="en-US" sz="2600" dirty="0" smtClean="0"/>
              <a:t> </a:t>
            </a:r>
            <a:r>
              <a:rPr lang="en-US" sz="2600" dirty="0" err="1" smtClean="0"/>
              <a:t>nikdy</a:t>
            </a:r>
            <a:r>
              <a:rPr lang="en-US" sz="2600" dirty="0" smtClean="0"/>
              <a:t> </a:t>
            </a:r>
            <a:r>
              <a:rPr lang="en-US" sz="2600" dirty="0" err="1" smtClean="0"/>
              <a:t>nebylo</a:t>
            </a:r>
            <a:r>
              <a:rPr lang="en-US" sz="2600" dirty="0" smtClean="0"/>
              <a:t> </a:t>
            </a:r>
            <a:r>
              <a:rPr lang="en-US" sz="2600" dirty="0" err="1" smtClean="0"/>
              <a:t>tak</a:t>
            </a:r>
            <a:r>
              <a:rPr lang="en-US" sz="2600" dirty="0" smtClean="0"/>
              <a:t> </a:t>
            </a:r>
            <a:r>
              <a:rPr lang="en-US" sz="2600" dirty="0" err="1" smtClean="0"/>
              <a:t>mizerně</a:t>
            </a:r>
            <a:r>
              <a:rPr lang="en-US" sz="2600" dirty="0" smtClean="0"/>
              <a:t>. </a:t>
            </a:r>
            <a:r>
              <a:rPr lang="en-US" sz="2600" dirty="0" err="1" smtClean="0"/>
              <a:t>Jak</a:t>
            </a:r>
            <a:r>
              <a:rPr lang="en-US" sz="2600" dirty="0" smtClean="0"/>
              <a:t>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vrávorala</a:t>
            </a:r>
            <a:r>
              <a:rPr lang="en-US" sz="2600" dirty="0" smtClean="0"/>
              <a:t> </a:t>
            </a:r>
            <a:r>
              <a:rPr lang="en-US" sz="2600" dirty="0" err="1" smtClean="0"/>
              <a:t>cestou</a:t>
            </a:r>
            <a:r>
              <a:rPr lang="en-US" sz="2600" dirty="0" smtClean="0"/>
              <a:t> </a:t>
            </a:r>
            <a:r>
              <a:rPr lang="en-US" sz="2600" dirty="0" err="1" smtClean="0"/>
              <a:t>na</a:t>
            </a:r>
            <a:r>
              <a:rPr lang="en-US" sz="2600" dirty="0" smtClean="0"/>
              <a:t> metro – </a:t>
            </a:r>
            <a:r>
              <a:rPr lang="en-US" sz="2600" dirty="0" err="1" smtClean="0"/>
              <a:t>dobrý</a:t>
            </a:r>
            <a:r>
              <a:rPr lang="en-US" sz="2600" dirty="0" smtClean="0"/>
              <a:t> </a:t>
            </a:r>
            <a:r>
              <a:rPr lang="en-US" sz="2600" dirty="0" err="1" smtClean="0"/>
              <a:t>Bože</a:t>
            </a:r>
            <a:r>
              <a:rPr lang="en-US" sz="2600" dirty="0" smtClean="0"/>
              <a:t>, to </a:t>
            </a:r>
            <a:r>
              <a:rPr lang="en-US" sz="2600" dirty="0" err="1" smtClean="0"/>
              <a:t>byla</a:t>
            </a:r>
            <a:r>
              <a:rPr lang="en-US" sz="2600" dirty="0" smtClean="0"/>
              <a:t> ale </a:t>
            </a:r>
            <a:r>
              <a:rPr lang="en-US" sz="2600" dirty="0" err="1" smtClean="0"/>
              <a:t>ostuda</a:t>
            </a:r>
            <a:r>
              <a:rPr lang="en-US" sz="2600" dirty="0" smtClean="0"/>
              <a:t>…!”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1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Prázdniny</a:t>
            </a:r>
            <a:r>
              <a:rPr lang="en-US" b="1" i="1" dirty="0" smtClean="0"/>
              <a:t> v </a:t>
            </a:r>
            <a:r>
              <a:rPr lang="en-US" b="1" i="1" dirty="0" err="1" smtClean="0"/>
              <a:t>Římě</a:t>
            </a:r>
            <a:r>
              <a:rPr lang="en-US" b="1" i="1" dirty="0" smtClean="0"/>
              <a:t> </a:t>
            </a:r>
            <a:r>
              <a:rPr lang="en-US" dirty="0" smtClean="0"/>
              <a:t>(r. William Wyler, 1953) </a:t>
            </a:r>
            <a:endParaRPr lang="en-US" dirty="0"/>
          </a:p>
        </p:txBody>
      </p:sp>
      <p:pic>
        <p:nvPicPr>
          <p:cNvPr id="4" name="Content Placeholder 3" descr="Anne-attempts-to-take-off-high-heel-sho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85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essdia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" y="3940749"/>
            <a:ext cx="4269755" cy="2846503"/>
          </a:xfrm>
          <a:prstGeom prst="rect">
            <a:avLst/>
          </a:prstGeom>
        </p:spPr>
      </p:pic>
      <p:pic>
        <p:nvPicPr>
          <p:cNvPr id="5" name="Picture 4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87" y="3933632"/>
            <a:ext cx="4470629" cy="2853213"/>
          </a:xfrm>
          <a:prstGeom prst="rect">
            <a:avLst/>
          </a:prstGeom>
        </p:spPr>
      </p:pic>
      <p:pic>
        <p:nvPicPr>
          <p:cNvPr id="6" name="Picture 5" descr="julia-roberts-pretty-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6" y="501572"/>
            <a:ext cx="4269755" cy="3287758"/>
          </a:xfrm>
          <a:prstGeom prst="rect">
            <a:avLst/>
          </a:prstGeom>
        </p:spPr>
      </p:pic>
      <p:pic>
        <p:nvPicPr>
          <p:cNvPr id="7" name="Picture 6" descr="a1ff7bb916aba3245ae55306eafbd7f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87" y="501572"/>
            <a:ext cx="4470629" cy="32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9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L10 -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78" y="1600200"/>
            <a:ext cx="5228492" cy="4876800"/>
          </a:xfrm>
        </p:spPr>
        <p:txBody>
          <a:bodyPr/>
          <a:lstStyle/>
          <a:p>
            <a:r>
              <a:rPr lang="en-US" dirty="0" smtClean="0"/>
              <a:t>Stacey, Jackie (1991): Feminine fascinations. Forms of identification in star-audience relations. In: Gledhill, Christine (ed.): </a:t>
            </a:r>
            <a:r>
              <a:rPr lang="en-US" i="1" dirty="0" smtClean="0"/>
              <a:t>Stardom. Industry of desire.</a:t>
            </a:r>
            <a:r>
              <a:rPr lang="en-US" dirty="0" smtClean="0"/>
              <a:t> London and New York: </a:t>
            </a:r>
            <a:r>
              <a:rPr lang="en-US" dirty="0" err="1" smtClean="0"/>
              <a:t>Routledge</a:t>
            </a:r>
            <a:r>
              <a:rPr lang="en-US" dirty="0" smtClean="0"/>
              <a:t>, s. 141 </a:t>
            </a:r>
            <a:r>
              <a:rPr lang="mr-IN" dirty="0" smtClean="0"/>
              <a:t>–</a:t>
            </a:r>
            <a:r>
              <a:rPr lang="en-US" dirty="0" smtClean="0"/>
              <a:t> 163.  </a:t>
            </a:r>
            <a:endParaRPr lang="en-US" dirty="0"/>
          </a:p>
        </p:txBody>
      </p:sp>
      <p:pic>
        <p:nvPicPr>
          <p:cNvPr id="5" name="Picture 4" descr="4f7bbf4da6cb36da8addb4c6b8450a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92" y="547076"/>
            <a:ext cx="3589216" cy="6083417"/>
          </a:xfrm>
          <a:prstGeom prst="rect">
            <a:avLst/>
          </a:prstGeom>
        </p:spPr>
      </p:pic>
      <p:pic>
        <p:nvPicPr>
          <p:cNvPr id="6" name="Picture 5" descr="41R6ZzQrIxL._SX38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07" y="3973262"/>
            <a:ext cx="2055493" cy="2657231"/>
          </a:xfrm>
          <a:prstGeom prst="rect">
            <a:avLst/>
          </a:prstGeom>
        </p:spPr>
      </p:pic>
      <p:pic>
        <p:nvPicPr>
          <p:cNvPr id="7" name="Picture 6" descr="41cOw6yabE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992801"/>
            <a:ext cx="1892300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Jackie Stacey: </a:t>
            </a:r>
            <a:r>
              <a:rPr lang="en-US" i="1" dirty="0" smtClean="0"/>
              <a:t>Star gazing </a:t>
            </a:r>
            <a:r>
              <a:rPr lang="en-US" dirty="0" smtClean="0"/>
              <a:t>(1994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434"/>
            <a:ext cx="8229600" cy="487680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Vymezování</a:t>
            </a:r>
            <a:r>
              <a:rPr lang="en-US" sz="2000" dirty="0"/>
              <a:t> se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err="1"/>
              <a:t>vůči</a:t>
            </a:r>
            <a:r>
              <a:rPr lang="en-US" sz="2000" dirty="0"/>
              <a:t> </a:t>
            </a:r>
            <a:r>
              <a:rPr lang="en-US" sz="2000" dirty="0" err="1"/>
              <a:t>dominatnímu</a:t>
            </a:r>
            <a:r>
              <a:rPr lang="en-US" sz="2000" dirty="0"/>
              <a:t> </a:t>
            </a:r>
            <a:r>
              <a:rPr lang="en-US" sz="2000" dirty="0" err="1"/>
              <a:t>pojetí</a:t>
            </a:r>
            <a:r>
              <a:rPr lang="en-US" sz="2000" dirty="0"/>
              <a:t> </a:t>
            </a:r>
            <a:r>
              <a:rPr lang="en-US" sz="2000" dirty="0" err="1"/>
              <a:t>konzumpce</a:t>
            </a:r>
            <a:r>
              <a:rPr lang="en-US" sz="2000" dirty="0"/>
              <a:t>, </a:t>
            </a:r>
            <a:r>
              <a:rPr lang="en-US" sz="2000" dirty="0" err="1"/>
              <a:t>chápané</a:t>
            </a:r>
            <a:r>
              <a:rPr lang="en-US" sz="2000" dirty="0"/>
              <a:t> v </a:t>
            </a:r>
            <a:r>
              <a:rPr lang="en-US" sz="2000" dirty="0" err="1" smtClean="0"/>
              <a:t>binárních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kategoriích</a:t>
            </a:r>
            <a:r>
              <a:rPr lang="en-US" sz="2000" dirty="0" smtClean="0"/>
              <a:t> (</a:t>
            </a:r>
            <a:r>
              <a:rPr lang="en-US" sz="2000" dirty="0" err="1" smtClean="0"/>
              <a:t>aktivní</a:t>
            </a:r>
            <a:r>
              <a:rPr lang="en-US" sz="2000" dirty="0" smtClean="0"/>
              <a:t> </a:t>
            </a:r>
            <a:r>
              <a:rPr lang="en-US" sz="2000" dirty="0"/>
              <a:t>top-down, </a:t>
            </a:r>
            <a:r>
              <a:rPr lang="en-US" sz="2000" dirty="0" err="1"/>
              <a:t>pasivní</a:t>
            </a:r>
            <a:r>
              <a:rPr lang="en-US" sz="2000" dirty="0"/>
              <a:t> </a:t>
            </a:r>
            <a:r>
              <a:rPr lang="en-US" sz="2000" dirty="0" err="1"/>
              <a:t>recepce</a:t>
            </a:r>
            <a:r>
              <a:rPr lang="en-US" sz="2000" dirty="0"/>
              <a:t> bottom-up),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vůči</a:t>
            </a:r>
            <a:r>
              <a:rPr lang="en-US" sz="2000" dirty="0"/>
              <a:t> </a:t>
            </a:r>
            <a:r>
              <a:rPr lang="en-US" sz="2000" dirty="0" err="1" smtClean="0"/>
              <a:t>převládajícím</a:t>
            </a:r>
            <a:r>
              <a:rPr lang="en-US" sz="2000" dirty="0" smtClean="0"/>
              <a:t> </a:t>
            </a:r>
            <a:r>
              <a:rPr lang="en-US" sz="2000" dirty="0" err="1"/>
              <a:t>feministickým</a:t>
            </a:r>
            <a:r>
              <a:rPr lang="en-US" sz="2000" dirty="0"/>
              <a:t> </a:t>
            </a:r>
            <a:r>
              <a:rPr lang="en-US" sz="2000" dirty="0" err="1"/>
              <a:t>paradigmatům</a:t>
            </a:r>
            <a:r>
              <a:rPr lang="en-US" sz="2000" dirty="0"/>
              <a:t> ( </a:t>
            </a:r>
            <a:r>
              <a:rPr lang="en-US" sz="2000" dirty="0" err="1"/>
              <a:t>přidělená</a:t>
            </a:r>
            <a:r>
              <a:rPr lang="en-US" sz="2000" dirty="0"/>
              <a:t> </a:t>
            </a:r>
            <a:r>
              <a:rPr lang="en-US" sz="2000" dirty="0" err="1"/>
              <a:t>subjektová</a:t>
            </a:r>
            <a:r>
              <a:rPr lang="en-US" sz="2000" dirty="0"/>
              <a:t> </a:t>
            </a:r>
            <a:r>
              <a:rPr lang="en-US" sz="2000" dirty="0" err="1" smtClean="0"/>
              <a:t>pozice</a:t>
            </a:r>
            <a:r>
              <a:rPr lang="en-US" sz="2000" dirty="0" smtClean="0"/>
              <a:t> </a:t>
            </a:r>
            <a:r>
              <a:rPr lang="en-US" sz="2000" dirty="0" err="1"/>
              <a:t>pouze</a:t>
            </a:r>
            <a:r>
              <a:rPr lang="en-US" sz="2000" dirty="0"/>
              <a:t> v </a:t>
            </a:r>
            <a:r>
              <a:rPr lang="en-US" sz="2000" dirty="0" err="1"/>
              <a:t>režimu</a:t>
            </a:r>
            <a:r>
              <a:rPr lang="en-US" sz="2000" dirty="0"/>
              <a:t> </a:t>
            </a:r>
            <a:r>
              <a:rPr lang="en-US" sz="2000" dirty="0" err="1"/>
              <a:t>objektu</a:t>
            </a:r>
            <a:r>
              <a:rPr lang="en-US" sz="20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Konzumpce</a:t>
            </a:r>
            <a:r>
              <a:rPr lang="en-US" sz="2000" dirty="0"/>
              <a:t> </a:t>
            </a:r>
            <a:r>
              <a:rPr lang="en-US" sz="2000" dirty="0" err="1"/>
              <a:t>hvězdných</a:t>
            </a:r>
            <a:r>
              <a:rPr lang="en-US" sz="2000" dirty="0"/>
              <a:t> </a:t>
            </a:r>
            <a:r>
              <a:rPr lang="en-US" sz="2000" dirty="0" err="1" smtClean="0"/>
              <a:t>obrazů</a:t>
            </a:r>
            <a:r>
              <a:rPr lang="en-US" sz="2000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stylů</a:t>
            </a:r>
            <a:r>
              <a:rPr lang="en-US" sz="2000" b="1" dirty="0" smtClean="0"/>
              <a:t>) </a:t>
            </a:r>
            <a:r>
              <a:rPr lang="en-US" sz="2000" dirty="0"/>
              <a:t>je </a:t>
            </a:r>
            <a:r>
              <a:rPr lang="en-US" sz="2000" dirty="0" err="1"/>
              <a:t>geograficky</a:t>
            </a:r>
            <a:r>
              <a:rPr lang="en-US" sz="2000" dirty="0"/>
              <a:t> a </a:t>
            </a:r>
            <a:r>
              <a:rPr lang="en-US" sz="2000" dirty="0" err="1"/>
              <a:t>historicky</a:t>
            </a:r>
            <a:r>
              <a:rPr lang="en-US" sz="2000" dirty="0"/>
              <a:t> </a:t>
            </a:r>
            <a:r>
              <a:rPr lang="en-US" sz="2000" dirty="0" err="1"/>
              <a:t>podmíněná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Recipientky</a:t>
            </a:r>
            <a:r>
              <a:rPr lang="en-US" sz="2000" dirty="0"/>
              <a:t> </a:t>
            </a:r>
            <a:r>
              <a:rPr lang="en-US" sz="2000" dirty="0" err="1"/>
              <a:t>vstupují</a:t>
            </a:r>
            <a:r>
              <a:rPr lang="en-US" sz="2000" dirty="0"/>
              <a:t> do </a:t>
            </a:r>
            <a:r>
              <a:rPr lang="en-US" sz="2000" dirty="0" err="1"/>
              <a:t>hvězdných</a:t>
            </a:r>
            <a:r>
              <a:rPr lang="en-US" sz="2000" dirty="0"/>
              <a:t> </a:t>
            </a:r>
            <a:r>
              <a:rPr lang="en-US" sz="2000" dirty="0" err="1"/>
              <a:t>stylů</a:t>
            </a:r>
            <a:r>
              <a:rPr lang="en-US" sz="2000" dirty="0"/>
              <a:t> </a:t>
            </a:r>
            <a:r>
              <a:rPr lang="en-US" sz="2000" dirty="0" err="1"/>
              <a:t>formou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b="1" dirty="0"/>
              <a:t>“poaching” </a:t>
            </a:r>
            <a:r>
              <a:rPr lang="en-US" sz="2000" dirty="0"/>
              <a:t>(</a:t>
            </a:r>
            <a:r>
              <a:rPr lang="en-US" sz="2000" dirty="0" err="1"/>
              <a:t>napichování</a:t>
            </a:r>
            <a:r>
              <a:rPr lang="en-US" sz="2000" dirty="0"/>
              <a:t>); </a:t>
            </a:r>
            <a:r>
              <a:rPr lang="en-US" sz="2000" dirty="0" err="1" smtClean="0"/>
              <a:t>jednotlivé</a:t>
            </a:r>
            <a:r>
              <a:rPr lang="en-US" sz="2000" dirty="0" smtClean="0"/>
              <a:t> </a:t>
            </a:r>
            <a:r>
              <a:rPr lang="en-US" sz="2000" dirty="0" err="1"/>
              <a:t>styly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pasivně</a:t>
            </a:r>
            <a:r>
              <a:rPr lang="en-US" sz="2000" dirty="0"/>
              <a:t> </a:t>
            </a:r>
            <a:r>
              <a:rPr lang="en-US" sz="2000" dirty="0" err="1"/>
              <a:t>kopírované</a:t>
            </a:r>
            <a:r>
              <a:rPr lang="en-US" sz="2000" dirty="0"/>
              <a:t>, ale </a:t>
            </a:r>
            <a:r>
              <a:rPr lang="en-US" sz="2000" dirty="0" err="1"/>
              <a:t>vždy</a:t>
            </a:r>
            <a:r>
              <a:rPr lang="en-US" sz="2000" dirty="0"/>
              <a:t> je z </a:t>
            </a:r>
            <a:r>
              <a:rPr lang="en-US" sz="2000" dirty="0" err="1"/>
              <a:t>nich</a:t>
            </a:r>
            <a:r>
              <a:rPr lang="en-US" sz="2000" dirty="0"/>
              <a:t> </a:t>
            </a:r>
            <a:r>
              <a:rPr lang="en-US" sz="2000" dirty="0" err="1" smtClean="0"/>
              <a:t>selektováno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jednotlivé</a:t>
            </a:r>
            <a:r>
              <a:rPr lang="en-US" sz="2000" dirty="0"/>
              <a:t> </a:t>
            </a:r>
            <a:r>
              <a:rPr lang="en-US" sz="2000" dirty="0" err="1"/>
              <a:t>prvky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adaptovány</a:t>
            </a:r>
            <a:r>
              <a:rPr lang="en-US" sz="2000" dirty="0"/>
              <a:t> a </a:t>
            </a:r>
            <a:r>
              <a:rPr lang="en-US" sz="2000" dirty="0" err="1"/>
              <a:t>transformovány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míru</a:t>
            </a:r>
            <a:r>
              <a:rPr lang="en-US" sz="2000" dirty="0"/>
              <a:t> </a:t>
            </a:r>
            <a:r>
              <a:rPr lang="en-US" sz="2000" dirty="0" err="1" smtClean="0"/>
              <a:t>konkrétním</a:t>
            </a:r>
            <a:r>
              <a:rPr lang="en-US" sz="2000" dirty="0" smtClean="0"/>
              <a:t> </a:t>
            </a:r>
            <a:r>
              <a:rPr lang="en-US" sz="2000" dirty="0" err="1"/>
              <a:t>potřebám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Ženy</a:t>
            </a:r>
            <a:r>
              <a:rPr lang="en-US" sz="2000" dirty="0"/>
              <a:t> </a:t>
            </a:r>
            <a:r>
              <a:rPr lang="en-US" sz="2000" dirty="0" err="1"/>
              <a:t>preferují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stylové</a:t>
            </a:r>
            <a:r>
              <a:rPr lang="en-US" sz="2000" dirty="0"/>
              <a:t> </a:t>
            </a:r>
            <a:r>
              <a:rPr lang="en-US" sz="2000" dirty="0" err="1"/>
              <a:t>vzory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</a:t>
            </a:r>
            <a:r>
              <a:rPr lang="en-US" sz="2000" dirty="0" err="1"/>
              <a:t>hvězdy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en-US" sz="2000" dirty="0" err="1"/>
              <a:t>ty</a:t>
            </a:r>
            <a:r>
              <a:rPr lang="en-US" sz="2000" dirty="0"/>
              <a:t> </a:t>
            </a:r>
            <a:r>
              <a:rPr lang="en-US" sz="2000" dirty="0" err="1"/>
              <a:t>nejznámější</a:t>
            </a:r>
            <a:r>
              <a:rPr lang="en-US" sz="2000" dirty="0"/>
              <a:t> – Lauren </a:t>
            </a:r>
            <a:r>
              <a:rPr lang="en-US" sz="2000" dirty="0" smtClean="0"/>
              <a:t>Bacall</a:t>
            </a:r>
            <a:r>
              <a:rPr lang="en-US" sz="2000" dirty="0"/>
              <a:t>, Deana Durbin a </a:t>
            </a:r>
            <a:r>
              <a:rPr lang="en-US" sz="2000" dirty="0" err="1"/>
              <a:t>zejména</a:t>
            </a:r>
            <a:r>
              <a:rPr lang="en-US" sz="2000" dirty="0"/>
              <a:t> Doris Day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Respondentky</a:t>
            </a:r>
            <a:r>
              <a:rPr lang="en-US" sz="2000" dirty="0"/>
              <a:t> </a:t>
            </a:r>
            <a:r>
              <a:rPr lang="en-US" sz="2000" dirty="0" err="1"/>
              <a:t>vzpomínají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dobu</a:t>
            </a:r>
            <a:r>
              <a:rPr lang="en-US" sz="2000" dirty="0"/>
              <a:t> </a:t>
            </a:r>
            <a:r>
              <a:rPr lang="en-US" sz="2000" dirty="0" err="1"/>
              <a:t>dospívání</a:t>
            </a:r>
            <a:r>
              <a:rPr lang="en-US" sz="2000" dirty="0"/>
              <a:t> – </a:t>
            </a:r>
            <a:r>
              <a:rPr lang="en-US" sz="2000" dirty="0" err="1"/>
              <a:t>Hollywoodské</a:t>
            </a:r>
            <a:r>
              <a:rPr lang="en-US" sz="2000" dirty="0"/>
              <a:t> </a:t>
            </a:r>
            <a:r>
              <a:rPr lang="en-US" sz="2000" dirty="0" err="1"/>
              <a:t>hvězdy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 smtClean="0"/>
              <a:t>alternativní</a:t>
            </a:r>
            <a:r>
              <a:rPr lang="en-US" sz="2000" dirty="0" smtClean="0"/>
              <a:t> </a:t>
            </a:r>
            <a:r>
              <a:rPr lang="en-US" sz="2000" dirty="0" err="1"/>
              <a:t>vzory</a:t>
            </a:r>
            <a:r>
              <a:rPr lang="en-US" sz="2000" dirty="0"/>
              <a:t> pro </a:t>
            </a:r>
            <a:r>
              <a:rPr lang="en-US" sz="2000" dirty="0" err="1"/>
              <a:t>učení</a:t>
            </a:r>
            <a:r>
              <a:rPr lang="en-US" sz="2000" dirty="0"/>
              <a:t> se “</a:t>
            </a:r>
            <a:r>
              <a:rPr lang="en-US" sz="2000" dirty="0" err="1"/>
              <a:t>ženské</a:t>
            </a:r>
            <a:r>
              <a:rPr lang="en-US" sz="2000" dirty="0"/>
              <a:t> </a:t>
            </a:r>
            <a:r>
              <a:rPr lang="en-US" sz="2000" dirty="0" err="1"/>
              <a:t>kulturní</a:t>
            </a:r>
            <a:r>
              <a:rPr lang="en-US" sz="2000" dirty="0"/>
              <a:t> </a:t>
            </a:r>
            <a:r>
              <a:rPr lang="en-US" sz="2000" dirty="0" err="1"/>
              <a:t>kompetenci</a:t>
            </a:r>
            <a:r>
              <a:rPr lang="en-US" sz="2000" dirty="0"/>
              <a:t>” (</a:t>
            </a:r>
            <a:r>
              <a:rPr lang="en-US" sz="2000" dirty="0" err="1"/>
              <a:t>jak</a:t>
            </a:r>
            <a:r>
              <a:rPr lang="en-US" sz="2000" dirty="0"/>
              <a:t> se </a:t>
            </a:r>
            <a:r>
              <a:rPr lang="en-US" sz="2000" dirty="0" err="1"/>
              <a:t>vhodně</a:t>
            </a:r>
            <a:r>
              <a:rPr lang="en-US" sz="2000" dirty="0"/>
              <a:t> </a:t>
            </a:r>
            <a:r>
              <a:rPr lang="en-US" sz="2000" dirty="0" err="1" smtClean="0"/>
              <a:t>obléct</a:t>
            </a:r>
            <a:r>
              <a:rPr lang="en-US" sz="2000" dirty="0" smtClean="0"/>
              <a:t> </a:t>
            </a:r>
            <a:r>
              <a:rPr lang="en-US" sz="2000" dirty="0"/>
              <a:t>pro </a:t>
            </a:r>
            <a:r>
              <a:rPr lang="en-US" sz="2000" dirty="0" err="1"/>
              <a:t>různé</a:t>
            </a:r>
            <a:r>
              <a:rPr lang="en-US" sz="2000" dirty="0"/>
              <a:t> </a:t>
            </a:r>
            <a:r>
              <a:rPr lang="en-US" sz="2000" dirty="0" err="1"/>
              <a:t>příležitosti</a:t>
            </a:r>
            <a:r>
              <a:rPr lang="en-US" sz="2000" dirty="0"/>
              <a:t>,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err="1"/>
              <a:t>správně</a:t>
            </a:r>
            <a:r>
              <a:rPr lang="en-US" sz="2000" dirty="0"/>
              <a:t> </a:t>
            </a:r>
            <a:r>
              <a:rPr lang="en-US" sz="2000" dirty="0" err="1"/>
              <a:t>vystupovat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veřejnosti</a:t>
            </a:r>
            <a:r>
              <a:rPr lang="en-US" sz="2000" dirty="0"/>
              <a:t>,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smtClean="0"/>
              <a:t>se </a:t>
            </a:r>
            <a:r>
              <a:rPr lang="en-US" sz="2000" dirty="0" err="1"/>
              <a:t>česat</a:t>
            </a:r>
            <a:r>
              <a:rPr lang="en-US" sz="2000" dirty="0"/>
              <a:t> a </a:t>
            </a:r>
            <a:r>
              <a:rPr lang="en-US" sz="2000" dirty="0" err="1"/>
              <a:t>líčit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047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Formy</a:t>
            </a:r>
            <a:r>
              <a:rPr lang="en-US" dirty="0" smtClean="0"/>
              <a:t> </a:t>
            </a:r>
            <a:r>
              <a:rPr lang="en-US" dirty="0" err="1" smtClean="0"/>
              <a:t>identifikace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Dostředivá</a:t>
            </a:r>
            <a:r>
              <a:rPr lang="en-US" dirty="0" smtClean="0"/>
              <a:t> - </a:t>
            </a:r>
            <a:r>
              <a:rPr lang="en-US" dirty="0" err="1" smtClean="0"/>
              <a:t>Fantazie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Oddanost</a:t>
            </a:r>
            <a:r>
              <a:rPr lang="en-US" dirty="0" smtClean="0"/>
              <a:t> a </a:t>
            </a:r>
            <a:r>
              <a:rPr lang="en-US" dirty="0" err="1" smtClean="0"/>
              <a:t>zbožnění</a:t>
            </a:r>
            <a:endParaRPr lang="en-US" dirty="0" smtClean="0"/>
          </a:p>
          <a:p>
            <a:r>
              <a:rPr lang="en-US" dirty="0" err="1" smtClean="0"/>
              <a:t>Touha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endParaRPr lang="en-US" dirty="0" smtClean="0"/>
          </a:p>
          <a:p>
            <a:r>
              <a:rPr lang="en-US" dirty="0" err="1" smtClean="0"/>
              <a:t>Slast</a:t>
            </a:r>
            <a:r>
              <a:rPr lang="en-US" dirty="0" smtClean="0"/>
              <a:t> </a:t>
            </a:r>
            <a:r>
              <a:rPr lang="en-US" dirty="0" err="1" smtClean="0"/>
              <a:t>plynoucí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sledování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síly</a:t>
            </a:r>
            <a:endParaRPr lang="en-US" dirty="0" smtClean="0"/>
          </a:p>
          <a:p>
            <a:r>
              <a:rPr lang="en-US" dirty="0" err="1" smtClean="0"/>
              <a:t>Identifikace</a:t>
            </a:r>
            <a:r>
              <a:rPr lang="en-US" dirty="0" smtClean="0"/>
              <a:t> a </a:t>
            </a:r>
            <a:r>
              <a:rPr lang="en-US" dirty="0" err="1" smtClean="0"/>
              <a:t>eskapismus</a:t>
            </a:r>
            <a:endParaRPr lang="en-US" dirty="0" smtClean="0"/>
          </a:p>
          <a:p>
            <a:r>
              <a:rPr lang="en-US" b="1" dirty="0" err="1" smtClean="0"/>
              <a:t>Vyzdvižení</a:t>
            </a:r>
            <a:r>
              <a:rPr lang="en-US" b="1" dirty="0" smtClean="0"/>
              <a:t> </a:t>
            </a:r>
            <a:r>
              <a:rPr lang="en-US" b="1" dirty="0" err="1" smtClean="0"/>
              <a:t>hvězdného</a:t>
            </a:r>
            <a:r>
              <a:rPr lang="en-US" b="1" dirty="0" smtClean="0"/>
              <a:t> </a:t>
            </a:r>
            <a:r>
              <a:rPr lang="en-US" b="1" dirty="0" err="1" smtClean="0"/>
              <a:t>obrazu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úkor</a:t>
            </a:r>
            <a:r>
              <a:rPr lang="en-US" b="1" dirty="0" smtClean="0"/>
              <a:t> </a:t>
            </a:r>
            <a:r>
              <a:rPr lang="en-US" b="1" dirty="0" err="1" smtClean="0"/>
              <a:t>vlastní</a:t>
            </a:r>
            <a:r>
              <a:rPr lang="en-US" b="1" dirty="0" smtClean="0"/>
              <a:t> identity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Odstředivá</a:t>
            </a:r>
            <a:r>
              <a:rPr lang="en-US" dirty="0" smtClean="0"/>
              <a:t> - </a:t>
            </a:r>
            <a:r>
              <a:rPr lang="en-US" dirty="0" err="1" smtClean="0"/>
              <a:t>Praktiky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Předstírání</a:t>
            </a:r>
            <a:endParaRPr lang="en-US" dirty="0" smtClean="0"/>
          </a:p>
          <a:p>
            <a:r>
              <a:rPr lang="en-US" dirty="0" err="1" smtClean="0"/>
              <a:t>Podoba</a:t>
            </a:r>
            <a:endParaRPr lang="en-US" dirty="0" smtClean="0"/>
          </a:p>
          <a:p>
            <a:r>
              <a:rPr lang="en-US" dirty="0" err="1" smtClean="0"/>
              <a:t>Imitace</a:t>
            </a:r>
            <a:endParaRPr lang="en-US" dirty="0" smtClean="0"/>
          </a:p>
          <a:p>
            <a:r>
              <a:rPr lang="en-US" dirty="0" err="1" smtClean="0"/>
              <a:t>Kopírování</a:t>
            </a:r>
            <a:endParaRPr lang="en-US" dirty="0" smtClean="0"/>
          </a:p>
          <a:p>
            <a:r>
              <a:rPr lang="en-US" b="1" dirty="0" err="1" smtClean="0"/>
              <a:t>Hvězdný</a:t>
            </a:r>
            <a:r>
              <a:rPr lang="en-US" b="1" dirty="0" smtClean="0"/>
              <a:t> </a:t>
            </a:r>
            <a:r>
              <a:rPr lang="en-US" b="1" dirty="0" err="1" smtClean="0"/>
              <a:t>obraz</a:t>
            </a:r>
            <a:r>
              <a:rPr lang="en-US" b="1" dirty="0" smtClean="0"/>
              <a:t> je </a:t>
            </a:r>
            <a:r>
              <a:rPr lang="en-US" b="1" dirty="0" err="1" smtClean="0"/>
              <a:t>upozděný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prospěch</a:t>
            </a:r>
            <a:r>
              <a:rPr lang="en-US" b="1" dirty="0" smtClean="0"/>
              <a:t> identity </a:t>
            </a:r>
            <a:r>
              <a:rPr lang="en-US" b="1" dirty="0" err="1" smtClean="0"/>
              <a:t>divačky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768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0098"/>
            <a:ext cx="2139696" cy="1261872"/>
          </a:xfrm>
        </p:spPr>
        <p:txBody>
          <a:bodyPr/>
          <a:lstStyle/>
          <a:p>
            <a:pPr algn="ctr"/>
            <a:r>
              <a:rPr lang="en-US" b="1" dirty="0" smtClean="0"/>
              <a:t>Audrey Hepburn</a:t>
            </a:r>
            <a:endParaRPr lang="en-US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0" y="1445846"/>
            <a:ext cx="2754923" cy="492832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Na </a:t>
            </a:r>
            <a:r>
              <a:rPr lang="en-US" sz="1800" dirty="0" err="1"/>
              <a:t>rozdíl</a:t>
            </a:r>
            <a:r>
              <a:rPr lang="en-US" sz="1800" dirty="0"/>
              <a:t> od </a:t>
            </a:r>
            <a:r>
              <a:rPr lang="en-US" sz="1800" dirty="0" err="1"/>
              <a:t>převažující</a:t>
            </a:r>
            <a:r>
              <a:rPr lang="en-US" sz="1800" dirty="0"/>
              <a:t> </a:t>
            </a:r>
            <a:r>
              <a:rPr lang="en-US" sz="1800" dirty="0" err="1"/>
              <a:t>stylizace</a:t>
            </a:r>
            <a:r>
              <a:rPr lang="en-US" sz="1800" dirty="0"/>
              <a:t> </a:t>
            </a:r>
            <a:r>
              <a:rPr lang="en-US" sz="1800" dirty="0" err="1"/>
              <a:t>ženských</a:t>
            </a:r>
            <a:r>
              <a:rPr lang="en-US" sz="1800" dirty="0"/>
              <a:t> </a:t>
            </a:r>
            <a:r>
              <a:rPr lang="en-US" sz="1800" dirty="0" err="1"/>
              <a:t>hvězd</a:t>
            </a:r>
            <a:r>
              <a:rPr lang="en-US" sz="1800" dirty="0"/>
              <a:t> v 50.letech </a:t>
            </a:r>
            <a:r>
              <a:rPr lang="en-US" sz="1800" dirty="0" err="1"/>
              <a:t>typ</a:t>
            </a:r>
            <a:r>
              <a:rPr lang="en-US" sz="1800" dirty="0"/>
              <a:t> “gamine” – </a:t>
            </a:r>
            <a:r>
              <a:rPr lang="en-US" sz="1800" dirty="0" err="1"/>
              <a:t>místy</a:t>
            </a:r>
            <a:r>
              <a:rPr lang="en-US" sz="1800" dirty="0"/>
              <a:t> </a:t>
            </a:r>
            <a:r>
              <a:rPr lang="en-US" sz="1800" dirty="0" err="1"/>
              <a:t>androgynní</a:t>
            </a:r>
            <a:r>
              <a:rPr lang="en-US" sz="1800" dirty="0"/>
              <a:t>, </a:t>
            </a:r>
            <a:r>
              <a:rPr lang="en-US" sz="1800" dirty="0" err="1"/>
              <a:t>místy</a:t>
            </a:r>
            <a:r>
              <a:rPr lang="en-US" sz="1800" dirty="0"/>
              <a:t> </a:t>
            </a:r>
            <a:r>
              <a:rPr lang="en-US" sz="1800" dirty="0" err="1"/>
              <a:t>dívčí</a:t>
            </a:r>
            <a:r>
              <a:rPr lang="en-US" sz="1800" dirty="0"/>
              <a:t>, ale </a:t>
            </a:r>
            <a:r>
              <a:rPr lang="en-US" sz="1800" dirty="0" err="1"/>
              <a:t>vždy</a:t>
            </a:r>
            <a:r>
              <a:rPr lang="en-US" sz="1800" dirty="0"/>
              <a:t> </a:t>
            </a:r>
            <a:r>
              <a:rPr lang="en-US" sz="1800" dirty="0" err="1"/>
              <a:t>elegantní</a:t>
            </a:r>
            <a:r>
              <a:rPr lang="en-US" sz="1800" dirty="0"/>
              <a:t> </a:t>
            </a:r>
            <a:r>
              <a:rPr lang="en-US" sz="1800" dirty="0" err="1"/>
              <a:t>silueta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Absence </a:t>
            </a:r>
            <a:r>
              <a:rPr lang="en-US" sz="1800" dirty="0" err="1"/>
              <a:t>sexuální</a:t>
            </a:r>
            <a:r>
              <a:rPr lang="en-US" sz="1800" dirty="0"/>
              <a:t> </a:t>
            </a:r>
            <a:r>
              <a:rPr lang="en-US" sz="1800" dirty="0" err="1"/>
              <a:t>vyzývavosti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Nevinnost</a:t>
            </a:r>
            <a:r>
              <a:rPr lang="en-US" sz="1800" dirty="0"/>
              <a:t>, </a:t>
            </a:r>
            <a:r>
              <a:rPr lang="en-US" sz="1800" dirty="0" err="1"/>
              <a:t>která</a:t>
            </a:r>
            <a:r>
              <a:rPr lang="en-US" sz="1800" dirty="0"/>
              <a:t> je </a:t>
            </a:r>
            <a:r>
              <a:rPr lang="en-US" sz="1800" dirty="0" err="1"/>
              <a:t>idealistická</a:t>
            </a:r>
            <a:r>
              <a:rPr lang="en-US" sz="1800" dirty="0"/>
              <a:t>, ale </a:t>
            </a:r>
            <a:r>
              <a:rPr lang="en-US" sz="1800" dirty="0" err="1"/>
              <a:t>nikdy</a:t>
            </a:r>
            <a:r>
              <a:rPr lang="en-US" sz="1800" dirty="0"/>
              <a:t> </a:t>
            </a:r>
            <a:r>
              <a:rPr lang="en-US" sz="1800" dirty="0" err="1"/>
              <a:t>hloupá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Hvězda</a:t>
            </a:r>
            <a:r>
              <a:rPr lang="en-US" sz="1800" dirty="0"/>
              <a:t> </a:t>
            </a:r>
            <a:r>
              <a:rPr lang="en-US" sz="1800" dirty="0" err="1"/>
              <a:t>určená</a:t>
            </a:r>
            <a:r>
              <a:rPr lang="en-US" sz="1800" dirty="0"/>
              <a:t> </a:t>
            </a:r>
            <a:r>
              <a:rPr lang="en-US" sz="1800" dirty="0" err="1"/>
              <a:t>spíš</a:t>
            </a:r>
            <a:r>
              <a:rPr lang="en-US" sz="1800" dirty="0"/>
              <a:t> </a:t>
            </a:r>
            <a:r>
              <a:rPr lang="en-US" sz="1800" dirty="0" err="1"/>
              <a:t>ženskému</a:t>
            </a:r>
            <a:r>
              <a:rPr lang="en-US" sz="1800" dirty="0"/>
              <a:t> </a:t>
            </a:r>
            <a:r>
              <a:rPr lang="en-US" sz="1800" dirty="0" err="1"/>
              <a:t>publiku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Popelkovský</a:t>
            </a:r>
            <a:r>
              <a:rPr lang="en-US" sz="1800" dirty="0"/>
              <a:t> </a:t>
            </a:r>
            <a:r>
              <a:rPr lang="en-US" sz="1800" dirty="0" err="1"/>
              <a:t>narativ</a:t>
            </a:r>
            <a:r>
              <a:rPr lang="en-US" sz="1800" dirty="0"/>
              <a:t> -&gt; </a:t>
            </a:r>
            <a:r>
              <a:rPr lang="en-US" sz="1800" dirty="0" err="1"/>
              <a:t>šaty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základní</a:t>
            </a:r>
            <a:r>
              <a:rPr lang="en-US" sz="1800" dirty="0"/>
              <a:t> </a:t>
            </a:r>
            <a:r>
              <a:rPr lang="en-US" sz="1800" dirty="0" err="1"/>
              <a:t>prvek</a:t>
            </a:r>
            <a:r>
              <a:rPr lang="en-US" sz="1800" dirty="0"/>
              <a:t> </a:t>
            </a:r>
            <a:r>
              <a:rPr lang="en-US" sz="1800" dirty="0" err="1"/>
              <a:t>fabule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vizuální</a:t>
            </a:r>
            <a:r>
              <a:rPr lang="en-US" sz="1800" dirty="0"/>
              <a:t> </a:t>
            </a:r>
            <a:r>
              <a:rPr lang="en-US" sz="1800" dirty="0" err="1"/>
              <a:t>slasti</a:t>
            </a:r>
            <a:r>
              <a:rPr lang="en-US" sz="1800" dirty="0"/>
              <a:t> </a:t>
            </a:r>
          </a:p>
          <a:p>
            <a:endParaRPr lang="en-US" sz="1800" dirty="0"/>
          </a:p>
        </p:txBody>
      </p:sp>
      <p:pic>
        <p:nvPicPr>
          <p:cNvPr id="12" name="Content Placeholder 5" descr="Audr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r="-168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72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21768"/>
            <a:ext cx="8948615" cy="1326386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i="1" dirty="0" smtClean="0"/>
              <a:t>Sabrina</a:t>
            </a:r>
            <a:r>
              <a:rPr lang="en-US" dirty="0"/>
              <a:t> </a:t>
            </a:r>
            <a:r>
              <a:rPr lang="en-US" dirty="0"/>
              <a:t>(</a:t>
            </a:r>
            <a:r>
              <a:rPr lang="en-US" dirty="0" smtClean="0"/>
              <a:t>r. </a:t>
            </a:r>
            <a:r>
              <a:rPr lang="en-US" dirty="0" smtClean="0"/>
              <a:t>Billy Wilder</a:t>
            </a:r>
            <a:r>
              <a:rPr lang="en-US" dirty="0"/>
              <a:t>,</a:t>
            </a:r>
            <a:r>
              <a:rPr lang="en-US" dirty="0" smtClean="0"/>
              <a:t> 1954)</a:t>
            </a:r>
            <a:endParaRPr lang="en-US" dirty="0"/>
          </a:p>
        </p:txBody>
      </p:sp>
      <p:pic>
        <p:nvPicPr>
          <p:cNvPr id="7" name="Sabrina - The letter from Pari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600200"/>
            <a:ext cx="6172200" cy="4525963"/>
          </a:xfrm>
        </p:spPr>
      </p:pic>
    </p:spTree>
    <p:extLst>
      <p:ext uri="{BB962C8B-B14F-4D97-AF65-F5344CB8AC3E}">
        <p14:creationId xmlns:p14="http://schemas.microsoft.com/office/powerpoint/2010/main" val="317224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14" y="1990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/>
              <a:t>Sabrina</a:t>
            </a:r>
            <a:r>
              <a:rPr lang="en-US" i="1" dirty="0" smtClean="0"/>
              <a:t> </a:t>
            </a:r>
            <a:r>
              <a:rPr lang="en-US" dirty="0"/>
              <a:t>(</a:t>
            </a:r>
            <a:r>
              <a:rPr lang="en-US" dirty="0" smtClean="0"/>
              <a:t>r</a:t>
            </a:r>
            <a:r>
              <a:rPr lang="en-US" dirty="0"/>
              <a:t>. Billy Wilder</a:t>
            </a:r>
            <a:r>
              <a:rPr lang="en-US" dirty="0" smtClean="0"/>
              <a:t>, 1954)</a:t>
            </a:r>
            <a:endParaRPr lang="en-US" dirty="0"/>
          </a:p>
        </p:txBody>
      </p:sp>
      <p:pic>
        <p:nvPicPr>
          <p:cNvPr id="4" name="Sabrina- Seen You Befo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9850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90283"/>
            <a:ext cx="8229600" cy="1138189"/>
          </a:xfrm>
        </p:spPr>
        <p:txBody>
          <a:bodyPr>
            <a:noAutofit/>
          </a:bodyPr>
          <a:lstStyle/>
          <a:p>
            <a:r>
              <a:rPr lang="en-US" sz="4000" b="1" i="1" dirty="0" smtClean="0"/>
              <a:t>Sabrina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sz="4000" dirty="0" err="1" smtClean="0"/>
              <a:t>scéna</a:t>
            </a:r>
            <a:r>
              <a:rPr lang="en-US" sz="4000" dirty="0" smtClean="0"/>
              <a:t> </a:t>
            </a:r>
            <a:r>
              <a:rPr lang="en-US" sz="4000" dirty="0" smtClean="0"/>
              <a:t>v Glen </a:t>
            </a:r>
            <a:r>
              <a:rPr lang="en-US" sz="4000" dirty="0"/>
              <a:t>C</a:t>
            </a:r>
            <a:r>
              <a:rPr lang="en-US" sz="4000" dirty="0" smtClean="0"/>
              <a:t>ove station</a:t>
            </a:r>
            <a:endParaRPr lang="en-US" sz="4000" dirty="0"/>
          </a:p>
        </p:txBody>
      </p:sp>
      <p:pic>
        <p:nvPicPr>
          <p:cNvPr id="6" name="Picture 5" descr="Sabrina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840" r="5000"/>
          <a:stretch/>
        </p:blipFill>
        <p:spPr>
          <a:xfrm>
            <a:off x="308754" y="1714556"/>
            <a:ext cx="4738487" cy="3531754"/>
          </a:xfrm>
          <a:prstGeom prst="rect">
            <a:avLst/>
          </a:prstGeom>
        </p:spPr>
      </p:pic>
      <p:pic>
        <p:nvPicPr>
          <p:cNvPr id="7" name="Picture 6" descr="Sabrina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6" r="17204"/>
          <a:stretch/>
        </p:blipFill>
        <p:spPr>
          <a:xfrm>
            <a:off x="5428432" y="1549602"/>
            <a:ext cx="3258368" cy="5119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305" y="5333652"/>
            <a:ext cx="5268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</a:t>
            </a:r>
            <a:r>
              <a:rPr lang="en-US" sz="2000" dirty="0" smtClean="0"/>
              <a:t>Sabrina Fairchild </a:t>
            </a:r>
            <a:r>
              <a:rPr lang="en-US" sz="2000" dirty="0" err="1" smtClean="0"/>
              <a:t>prezentovaná</a:t>
            </a:r>
            <a:r>
              <a:rPr lang="en-US" sz="2000" dirty="0" smtClean="0"/>
              <a:t> </a:t>
            </a:r>
            <a:r>
              <a:rPr lang="en-US" sz="2000" dirty="0" err="1" smtClean="0"/>
              <a:t>nezávisle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/>
              <a:t> </a:t>
            </a:r>
            <a:r>
              <a:rPr lang="en-US" sz="2000" dirty="0" err="1" smtClean="0"/>
              <a:t>pohledu</a:t>
            </a:r>
            <a:r>
              <a:rPr lang="en-US" sz="2000" dirty="0" smtClean="0"/>
              <a:t> </a:t>
            </a:r>
            <a:r>
              <a:rPr lang="en-US" sz="2000" dirty="0" err="1" smtClean="0"/>
              <a:t>mužské</a:t>
            </a:r>
            <a:r>
              <a:rPr lang="en-US" sz="2000" dirty="0" smtClean="0"/>
              <a:t> </a:t>
            </a:r>
            <a:r>
              <a:rPr lang="en-US" sz="2000" dirty="0" err="1" smtClean="0"/>
              <a:t>postavy</a:t>
            </a:r>
            <a:r>
              <a:rPr lang="en-US" sz="2000" dirty="0" smtClean="0"/>
              <a:t> </a:t>
            </a:r>
            <a:r>
              <a:rPr lang="en-US" sz="2000" dirty="0" err="1" smtClean="0"/>
              <a:t>nebo</a:t>
            </a:r>
            <a:r>
              <a:rPr lang="en-US" sz="2000" dirty="0"/>
              <a:t> </a:t>
            </a:r>
            <a:r>
              <a:rPr lang="en-US" sz="2000" dirty="0" err="1" smtClean="0"/>
              <a:t>implicitního</a:t>
            </a:r>
            <a:r>
              <a:rPr lang="en-US" sz="2000" dirty="0" smtClean="0"/>
              <a:t> </a:t>
            </a:r>
            <a:r>
              <a:rPr lang="en-US" sz="2000" dirty="0" smtClean="0"/>
              <a:t>	</a:t>
            </a:r>
            <a:r>
              <a:rPr lang="en-US" sz="2000" dirty="0" err="1" smtClean="0"/>
              <a:t>mužského</a:t>
            </a:r>
            <a:r>
              <a:rPr lang="en-US" sz="2000" dirty="0" smtClean="0"/>
              <a:t> </a:t>
            </a:r>
            <a:r>
              <a:rPr lang="en-US" sz="2000" dirty="0" err="1" smtClean="0"/>
              <a:t>diváka</a:t>
            </a:r>
            <a:r>
              <a:rPr lang="en-US" sz="2000" dirty="0" smtClean="0"/>
              <a:t>; </a:t>
            </a:r>
            <a:r>
              <a:rPr lang="en-US" sz="2000" dirty="0" err="1" smtClean="0"/>
              <a:t>určeno</a:t>
            </a:r>
            <a:r>
              <a:rPr lang="en-US" sz="2000" dirty="0"/>
              <a:t> </a:t>
            </a:r>
            <a:r>
              <a:rPr lang="en-US" sz="2000" dirty="0" err="1" smtClean="0"/>
              <a:t>přímo</a:t>
            </a:r>
            <a:r>
              <a:rPr lang="en-US" sz="2000" dirty="0" smtClean="0"/>
              <a:t> </a:t>
            </a:r>
            <a:r>
              <a:rPr lang="en-US" sz="2000" dirty="0" err="1" smtClean="0"/>
              <a:t>divačkám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608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918"/>
            <a:ext cx="8229600" cy="889783"/>
          </a:xfrm>
        </p:spPr>
        <p:txBody>
          <a:bodyPr>
            <a:normAutofit/>
          </a:bodyPr>
          <a:lstStyle/>
          <a:p>
            <a:r>
              <a:rPr lang="en-US" sz="4000" b="1" i="1" dirty="0" smtClean="0"/>
              <a:t>Sabrina</a:t>
            </a:r>
            <a:r>
              <a:rPr lang="en-US" sz="4000" dirty="0" smtClean="0"/>
              <a:t>, </a:t>
            </a:r>
            <a:r>
              <a:rPr lang="en-US" sz="4000" dirty="0" err="1" smtClean="0"/>
              <a:t>scéna</a:t>
            </a:r>
            <a:r>
              <a:rPr lang="en-US" sz="4000" dirty="0" smtClean="0"/>
              <a:t> v Glen Cove Station</a:t>
            </a:r>
            <a:endParaRPr lang="en-US" sz="4000" dirty="0"/>
          </a:p>
        </p:txBody>
      </p:sp>
      <p:pic>
        <p:nvPicPr>
          <p:cNvPr id="3" name="Picture 2" descr="Sabrina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r="22776"/>
          <a:stretch/>
        </p:blipFill>
        <p:spPr>
          <a:xfrm>
            <a:off x="181437" y="1285674"/>
            <a:ext cx="3789583" cy="5398784"/>
          </a:xfrm>
          <a:prstGeom prst="rect">
            <a:avLst/>
          </a:prstGeom>
        </p:spPr>
      </p:pic>
      <p:pic>
        <p:nvPicPr>
          <p:cNvPr id="4" name="Picture 3" descr="Sabrina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10799" r="15580"/>
          <a:stretch/>
        </p:blipFill>
        <p:spPr>
          <a:xfrm>
            <a:off x="2573104" y="1124238"/>
            <a:ext cx="4634884" cy="4977233"/>
          </a:xfrm>
          <a:prstGeom prst="rect">
            <a:avLst/>
          </a:prstGeom>
        </p:spPr>
      </p:pic>
      <p:pic>
        <p:nvPicPr>
          <p:cNvPr id="6" name="Picture 5" descr="Sabrina_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3950" r="8469"/>
          <a:stretch/>
        </p:blipFill>
        <p:spPr>
          <a:xfrm>
            <a:off x="3971020" y="2012450"/>
            <a:ext cx="5092354" cy="484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6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3681</TotalTime>
  <Words>516</Words>
  <Application>Microsoft Macintosh PowerPoint</Application>
  <PresentationFormat>On-screen Show (4:3)</PresentationFormat>
  <Paragraphs>49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10 – Recepce </vt:lpstr>
      <vt:lpstr>L10 - Text</vt:lpstr>
      <vt:lpstr>Jackie Stacey: Star gazing (1994)</vt:lpstr>
      <vt:lpstr>Formy identifikace</vt:lpstr>
      <vt:lpstr>Audrey Hepburn</vt:lpstr>
      <vt:lpstr> Sabrina (r. Billy Wilder, 1954)</vt:lpstr>
      <vt:lpstr>Sabrina (r. Billy Wilder, 1954)</vt:lpstr>
      <vt:lpstr>Sabrina - scéna v Glen Cove station</vt:lpstr>
      <vt:lpstr>Sabrina, scéna v Glen Cove Station</vt:lpstr>
      <vt:lpstr>Nevěrohodný happyend Nejistota v šatech</vt:lpstr>
      <vt:lpstr>PowerPoint Presentation</vt:lpstr>
      <vt:lpstr>  </vt:lpstr>
      <vt:lpstr>Prázdniny v Římě (r. William Wyler, 1953) </vt:lpstr>
      <vt:lpstr>PowerPoint Presentation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– Recepce </dc:title>
  <dc:creator>Šárka Gmiterková</dc:creator>
  <cp:lastModifiedBy>Šárka Gmiterková</cp:lastModifiedBy>
  <cp:revision>13</cp:revision>
  <dcterms:created xsi:type="dcterms:W3CDTF">2017-04-24T07:35:43Z</dcterms:created>
  <dcterms:modified xsi:type="dcterms:W3CDTF">2017-04-26T20:57:17Z</dcterms:modified>
</cp:coreProperties>
</file>