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61" r:id="rId5"/>
    <p:sldId id="263" r:id="rId6"/>
    <p:sldId id="259" r:id="rId7"/>
    <p:sldId id="262" r:id="rId8"/>
    <p:sldId id="264" r:id="rId9"/>
    <p:sldId id="265" r:id="rId10"/>
    <p:sldId id="266" r:id="rId11"/>
    <p:sldId id="260" r:id="rId12"/>
    <p:sldId id="267" r:id="rId13"/>
    <p:sldId id="268" r:id="rId14"/>
    <p:sldId id="270" r:id="rId15"/>
    <p:sldId id="272" r:id="rId16"/>
    <p:sldId id="269" r:id="rId17"/>
    <p:sldId id="273" r:id="rId18"/>
    <p:sldId id="274" r:id="rId19"/>
    <p:sldId id="275" r:id="rId20"/>
    <p:sldId id="276" r:id="rId21"/>
    <p:sldId id="277" r:id="rId22"/>
    <p:sldId id="278" r:id="rId23"/>
    <p:sldId id="282" r:id="rId24"/>
    <p:sldId id="280" r:id="rId25"/>
    <p:sldId id="284" r:id="rId26"/>
    <p:sldId id="285" r:id="rId27"/>
    <p:sldId id="286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2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BEB7E-510F-FD40-89CE-C58D48CAE590}" type="datetimeFigureOut">
              <a:rPr lang="en-US" smtClean="0"/>
              <a:t>06.04.17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A5C5-54C1-6649-AD01-A298D6DA0DB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BEB7E-510F-FD40-89CE-C58D48CAE590}" type="datetimeFigureOut">
              <a:rPr lang="en-US" smtClean="0"/>
              <a:t>06.04.17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A5C5-54C1-6649-AD01-A298D6DA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BEB7E-510F-FD40-89CE-C58D48CAE590}" type="datetimeFigureOut">
              <a:rPr lang="en-US" smtClean="0"/>
              <a:t>06.04.17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A5C5-54C1-6649-AD01-A298D6DA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BEB7E-510F-FD40-89CE-C58D48CAE590}" type="datetimeFigureOut">
              <a:rPr lang="en-US" smtClean="0"/>
              <a:t>06.04.17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A5C5-54C1-6649-AD01-A298D6DA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BEB7E-510F-FD40-89CE-C58D48CAE590}" type="datetimeFigureOut">
              <a:rPr lang="en-US" smtClean="0"/>
              <a:t>06.04.17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A5C5-54C1-6649-AD01-A298D6DA0DB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BEB7E-510F-FD40-89CE-C58D48CAE590}" type="datetimeFigureOut">
              <a:rPr lang="en-US" smtClean="0"/>
              <a:t>06.04.17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A5C5-54C1-6649-AD01-A298D6DA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BEB7E-510F-FD40-89CE-C58D48CAE590}" type="datetimeFigureOut">
              <a:rPr lang="en-US" smtClean="0"/>
              <a:t>06.04.17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A5C5-54C1-6649-AD01-A298D6DA0DB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BEB7E-510F-FD40-89CE-C58D48CAE590}" type="datetimeFigureOut">
              <a:rPr lang="en-US" smtClean="0"/>
              <a:t>06.04.17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A5C5-54C1-6649-AD01-A298D6DA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BEB7E-510F-FD40-89CE-C58D48CAE590}" type="datetimeFigureOut">
              <a:rPr lang="en-US" smtClean="0"/>
              <a:t>06.04.17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A5C5-54C1-6649-AD01-A298D6DA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BEB7E-510F-FD40-89CE-C58D48CAE590}" type="datetimeFigureOut">
              <a:rPr lang="en-US" smtClean="0"/>
              <a:t>06.04.17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A5C5-54C1-6649-AD01-A298D6DA0DB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BEB7E-510F-FD40-89CE-C58D48CAE590}" type="datetimeFigureOut">
              <a:rPr lang="en-US" smtClean="0"/>
              <a:t>06.04.17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A5C5-54C1-6649-AD01-A298D6DA0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E7BEB7E-510F-FD40-89CE-C58D48CAE590}" type="datetimeFigureOut">
              <a:rPr lang="en-US" smtClean="0"/>
              <a:t>06.04.17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468A5C5-54C1-6649-AD01-A298D6DA0D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7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eg"/><Relationship Id="rId5" Type="http://schemas.openxmlformats.org/officeDocument/2006/relationships/image" Target="../media/image38.jp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400" dirty="0" smtClean="0"/>
              <a:t>7 </a:t>
            </a:r>
            <a:r>
              <a:rPr lang="mr-IN" sz="4400" dirty="0" smtClean="0"/>
              <a:t>–</a:t>
            </a:r>
            <a:r>
              <a:rPr lang="en-US" sz="4400" dirty="0" smtClean="0"/>
              <a:t> </a:t>
            </a:r>
            <a:r>
              <a:rPr lang="en-US" sz="4400" dirty="0" err="1" smtClean="0"/>
              <a:t>hvězdy</a:t>
            </a:r>
            <a:r>
              <a:rPr lang="en-US" sz="4400" dirty="0" smtClean="0"/>
              <a:t> </a:t>
            </a:r>
            <a:r>
              <a:rPr lang="en-US" sz="4400" dirty="0" err="1" smtClean="0"/>
              <a:t>jako</a:t>
            </a:r>
            <a:r>
              <a:rPr lang="en-US" sz="4400" dirty="0" smtClean="0"/>
              <a:t> </a:t>
            </a:r>
            <a:r>
              <a:rPr lang="en-US" sz="4400" dirty="0" err="1" smtClean="0"/>
              <a:t>nestabilní</a:t>
            </a:r>
            <a:r>
              <a:rPr lang="en-US" sz="4400" dirty="0" smtClean="0"/>
              <a:t> </a:t>
            </a:r>
            <a:r>
              <a:rPr lang="en-US" sz="4400" dirty="0" err="1" smtClean="0"/>
              <a:t>symboly</a:t>
            </a:r>
            <a:r>
              <a:rPr lang="en-US" sz="4400" dirty="0" smtClean="0"/>
              <a:t/>
            </a:r>
            <a:br>
              <a:rPr lang="en-US" sz="4400" dirty="0" smtClean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0167" y="3505200"/>
            <a:ext cx="6400800" cy="1752600"/>
          </a:xfrm>
        </p:spPr>
        <p:txBody>
          <a:bodyPr>
            <a:normAutofit fontScale="92500" lnSpcReduction="10000"/>
          </a:bodyPr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FAVBPalt_1</a:t>
            </a:r>
          </a:p>
          <a:p>
            <a:pPr algn="ctr"/>
            <a:r>
              <a:rPr lang="en-US" dirty="0" smtClean="0"/>
              <a:t>5. 4. </a:t>
            </a:r>
            <a:r>
              <a:rPr lang="en-US" dirty="0"/>
              <a:t>2017</a:t>
            </a:r>
          </a:p>
          <a:p>
            <a:pPr algn="ctr"/>
            <a:r>
              <a:rPr lang="en-US" dirty="0"/>
              <a:t>Mgr. Šárka Gmiterková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812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0507" y="-10096"/>
            <a:ext cx="2556477" cy="1261872"/>
          </a:xfrm>
        </p:spPr>
        <p:txBody>
          <a:bodyPr/>
          <a:lstStyle/>
          <a:p>
            <a:pPr algn="ctr"/>
            <a:r>
              <a:rPr lang="en-US" b="1" dirty="0" smtClean="0"/>
              <a:t>Olga </a:t>
            </a:r>
            <a:r>
              <a:rPr lang="en-US" b="1" dirty="0" err="1" smtClean="0"/>
              <a:t>Schoberová</a:t>
            </a:r>
            <a:r>
              <a:rPr lang="en-US" b="1" dirty="0"/>
              <a:t> </a:t>
            </a:r>
            <a:r>
              <a:rPr lang="en-US" b="1" dirty="0" err="1" smtClean="0"/>
              <a:t>hvězdný</a:t>
            </a:r>
            <a:r>
              <a:rPr lang="en-US" b="1" dirty="0" smtClean="0"/>
              <a:t> </a:t>
            </a:r>
            <a:r>
              <a:rPr lang="en-US" b="1" dirty="0" err="1" smtClean="0"/>
              <a:t>obraz</a:t>
            </a:r>
            <a:endParaRPr lang="en-US" b="1" dirty="0"/>
          </a:p>
        </p:txBody>
      </p:sp>
      <p:pic>
        <p:nvPicPr>
          <p:cNvPr id="10" name="Content Placeholder 9" descr="eadn3lo9i4jn3no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64" r="-17964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0" y="1420482"/>
            <a:ext cx="2756984" cy="5264136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 err="1" smtClean="0"/>
              <a:t>Fyzicky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atraktivní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vzhled</a:t>
            </a:r>
            <a:r>
              <a:rPr lang="en-US" sz="1600" b="1" dirty="0" smtClean="0"/>
              <a:t> a sex-appeal </a:t>
            </a:r>
            <a:r>
              <a:rPr lang="en-US" sz="1600" dirty="0" smtClean="0"/>
              <a:t>(</a:t>
            </a:r>
            <a:r>
              <a:rPr lang="en-US" sz="1600" dirty="0" err="1" smtClean="0"/>
              <a:t>móda</a:t>
            </a:r>
            <a:r>
              <a:rPr lang="en-US" sz="1600" dirty="0" smtClean="0"/>
              <a:t> </a:t>
            </a:r>
            <a:r>
              <a:rPr lang="en-US" sz="1600" dirty="0" err="1" smtClean="0"/>
              <a:t>kostýmy</a:t>
            </a:r>
            <a:r>
              <a:rPr lang="en-US" sz="1600" dirty="0" smtClean="0"/>
              <a:t>, </a:t>
            </a:r>
            <a:r>
              <a:rPr lang="en-US" sz="1600" dirty="0" err="1" smtClean="0"/>
              <a:t>scény</a:t>
            </a:r>
            <a:r>
              <a:rPr lang="en-US" sz="1600" dirty="0" smtClean="0"/>
              <a:t> </a:t>
            </a:r>
            <a:r>
              <a:rPr lang="en-US" sz="1600" dirty="0" err="1" smtClean="0"/>
              <a:t>svlékání</a:t>
            </a:r>
            <a:r>
              <a:rPr lang="en-US" sz="1600" dirty="0" smtClean="0"/>
              <a:t> a </a:t>
            </a:r>
            <a:r>
              <a:rPr lang="en-US" sz="1600" dirty="0" err="1" smtClean="0"/>
              <a:t>oblékání</a:t>
            </a:r>
            <a:r>
              <a:rPr lang="en-US" sz="1600" dirty="0" smtClean="0"/>
              <a:t> + </a:t>
            </a:r>
            <a:r>
              <a:rPr lang="en-US" sz="1600" dirty="0" err="1" smtClean="0"/>
              <a:t>fetišizace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err="1" smtClean="0"/>
              <a:t>Mládí</a:t>
            </a:r>
            <a:r>
              <a:rPr lang="en-US" sz="1600" dirty="0" smtClean="0"/>
              <a:t> </a:t>
            </a:r>
            <a:r>
              <a:rPr lang="mr-IN" sz="1600" dirty="0" smtClean="0"/>
              <a:t>–</a:t>
            </a:r>
            <a:r>
              <a:rPr lang="en-US" sz="1600" dirty="0" smtClean="0"/>
              <a:t> </a:t>
            </a:r>
            <a:r>
              <a:rPr lang="en-US" sz="1600" dirty="0" err="1" smtClean="0"/>
              <a:t>nikdy</a:t>
            </a:r>
            <a:r>
              <a:rPr lang="en-US" sz="1600" dirty="0" smtClean="0"/>
              <a:t> </a:t>
            </a:r>
            <a:r>
              <a:rPr lang="en-US" sz="1600" dirty="0" err="1" smtClean="0"/>
              <a:t>před</a:t>
            </a:r>
            <a:r>
              <a:rPr lang="en-US" sz="1600" dirty="0" smtClean="0"/>
              <a:t> </a:t>
            </a:r>
            <a:r>
              <a:rPr lang="en-US" sz="1600" dirty="0" err="1" smtClean="0"/>
              <a:t>kamerou</a:t>
            </a:r>
            <a:r>
              <a:rPr lang="en-US" sz="1600" dirty="0" smtClean="0"/>
              <a:t> </a:t>
            </a:r>
            <a:r>
              <a:rPr lang="en-US" sz="1600" dirty="0" err="1" smtClean="0"/>
              <a:t>nezestárla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b="1" dirty="0" err="1" smtClean="0"/>
              <a:t>Informace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soukromého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charakteru</a:t>
            </a:r>
            <a:r>
              <a:rPr lang="en-US" sz="1600" dirty="0" smtClean="0"/>
              <a:t> </a:t>
            </a:r>
            <a:r>
              <a:rPr lang="en-US" sz="1600" dirty="0" err="1" smtClean="0"/>
              <a:t>výrazně</a:t>
            </a:r>
            <a:r>
              <a:rPr lang="en-US" sz="1600" dirty="0" smtClean="0"/>
              <a:t> </a:t>
            </a:r>
            <a:r>
              <a:rPr lang="en-US" sz="1600" dirty="0" err="1" smtClean="0"/>
              <a:t>převažují</a:t>
            </a:r>
            <a:r>
              <a:rPr lang="en-US" sz="1600" dirty="0" smtClean="0"/>
              <a:t>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úkor</a:t>
            </a:r>
            <a:r>
              <a:rPr lang="en-US" sz="1600" dirty="0"/>
              <a:t> </a:t>
            </a:r>
            <a:r>
              <a:rPr lang="en-US" sz="1600" dirty="0" err="1" smtClean="0"/>
              <a:t>psaní</a:t>
            </a:r>
            <a:r>
              <a:rPr lang="en-US" sz="1600" dirty="0" smtClean="0"/>
              <a:t> o </a:t>
            </a:r>
            <a:r>
              <a:rPr lang="en-US" sz="1600" dirty="0" err="1" smtClean="0"/>
              <a:t>hereckém</a:t>
            </a:r>
            <a:r>
              <a:rPr lang="en-US" sz="1600" dirty="0" smtClean="0"/>
              <a:t> </a:t>
            </a:r>
            <a:r>
              <a:rPr lang="en-US" sz="1600" dirty="0" err="1" smtClean="0"/>
              <a:t>ztvárnění</a:t>
            </a:r>
            <a:r>
              <a:rPr lang="en-US" sz="1600" dirty="0" smtClean="0"/>
              <a:t> </a:t>
            </a:r>
            <a:r>
              <a:rPr lang="en-US" sz="1600" dirty="0" err="1" smtClean="0"/>
              <a:t>rolí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b="1" dirty="0" err="1" smtClean="0"/>
              <a:t>Sevřená</a:t>
            </a:r>
            <a:r>
              <a:rPr lang="en-US" sz="1600" b="1" dirty="0" smtClean="0"/>
              <a:t> do </a:t>
            </a:r>
            <a:r>
              <a:rPr lang="en-US" sz="1600" b="1" dirty="0" err="1" smtClean="0"/>
              <a:t>jediného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typu</a:t>
            </a:r>
            <a:r>
              <a:rPr lang="en-US" sz="1600" dirty="0" smtClean="0"/>
              <a:t> </a:t>
            </a:r>
            <a:r>
              <a:rPr lang="en-US" sz="1600" dirty="0" err="1" smtClean="0"/>
              <a:t>limitovaného</a:t>
            </a:r>
            <a:r>
              <a:rPr lang="en-US" sz="1600" dirty="0" smtClean="0"/>
              <a:t> </a:t>
            </a:r>
            <a:r>
              <a:rPr lang="en-US" sz="1600" dirty="0" err="1" smtClean="0"/>
              <a:t>vzhledem</a:t>
            </a:r>
            <a:r>
              <a:rPr lang="en-US" sz="1600" dirty="0" smtClean="0"/>
              <a:t>, </a:t>
            </a:r>
            <a:r>
              <a:rPr lang="en-US" sz="1600" dirty="0" err="1" smtClean="0"/>
              <a:t>věkem</a:t>
            </a:r>
            <a:r>
              <a:rPr lang="en-US" sz="1600" dirty="0" smtClean="0"/>
              <a:t> a </a:t>
            </a:r>
            <a:r>
              <a:rPr lang="en-US" sz="1600" dirty="0" err="1" smtClean="0"/>
              <a:t>hereckými</a:t>
            </a:r>
            <a:r>
              <a:rPr lang="en-US" sz="1600" dirty="0" smtClean="0"/>
              <a:t> </a:t>
            </a:r>
            <a:r>
              <a:rPr lang="en-US" sz="1600" dirty="0" err="1" smtClean="0"/>
              <a:t>schopnostmi</a:t>
            </a:r>
            <a:r>
              <a:rPr lang="en-US" sz="1600" dirty="0" smtClean="0"/>
              <a:t> (</a:t>
            </a:r>
            <a:r>
              <a:rPr lang="en-US" sz="1600" dirty="0" err="1" smtClean="0"/>
              <a:t>či</a:t>
            </a:r>
            <a:r>
              <a:rPr lang="en-US" sz="1600" dirty="0" smtClean="0"/>
              <a:t> </a:t>
            </a:r>
            <a:r>
              <a:rPr lang="en-US" sz="1600" dirty="0" err="1" smtClean="0"/>
              <a:t>jejich</a:t>
            </a:r>
            <a:r>
              <a:rPr lang="en-US" sz="1600" dirty="0" smtClean="0"/>
              <a:t> </a:t>
            </a:r>
            <a:r>
              <a:rPr lang="en-US" sz="1600" dirty="0" err="1" smtClean="0"/>
              <a:t>absencí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Status </a:t>
            </a:r>
            <a:r>
              <a:rPr lang="en-US" sz="1600" dirty="0" err="1" smtClean="0"/>
              <a:t>hvězdy</a:t>
            </a:r>
            <a:r>
              <a:rPr lang="en-US" sz="1600" dirty="0" smtClean="0"/>
              <a:t> </a:t>
            </a:r>
            <a:r>
              <a:rPr lang="en-US" sz="1600" dirty="0" err="1" smtClean="0"/>
              <a:t>legitimuje</a:t>
            </a:r>
            <a:r>
              <a:rPr lang="en-US" sz="1600" dirty="0" smtClean="0"/>
              <a:t> </a:t>
            </a:r>
            <a:r>
              <a:rPr lang="en-US" sz="1600" b="1" dirty="0" err="1" smtClean="0"/>
              <a:t>paralelní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kariéra</a:t>
            </a:r>
            <a:r>
              <a:rPr lang="en-US" sz="1600" b="1" dirty="0" smtClean="0"/>
              <a:t> v </a:t>
            </a:r>
            <a:r>
              <a:rPr lang="en-US" sz="1600" b="1" dirty="0" err="1" smtClean="0"/>
              <a:t>zahraničí</a:t>
            </a:r>
            <a:endParaRPr lang="en-US" sz="1600" b="1" dirty="0" smtClean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56603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ymstyle.cz_2015-07-27_09-26-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r="9937"/>
          <a:stretch/>
        </p:blipFill>
        <p:spPr>
          <a:xfrm>
            <a:off x="0" y="323273"/>
            <a:ext cx="3602182" cy="3128991"/>
          </a:xfrm>
          <a:prstGeom prst="rect">
            <a:avLst/>
          </a:prstGeom>
        </p:spPr>
      </p:pic>
      <p:pic>
        <p:nvPicPr>
          <p:cNvPr id="3" name="Picture 2" descr="07cbf8b3044fda23dd02dee249a4c2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2" y="323274"/>
            <a:ext cx="2747818" cy="3134802"/>
          </a:xfrm>
          <a:prstGeom prst="rect">
            <a:avLst/>
          </a:prstGeom>
        </p:spPr>
      </p:pic>
      <p:pic>
        <p:nvPicPr>
          <p:cNvPr id="4" name="Picture 3" descr="c8bbd762b78154152d825303a411b69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1" y="323273"/>
            <a:ext cx="2794000" cy="3134803"/>
          </a:xfrm>
          <a:prstGeom prst="rect">
            <a:avLst/>
          </a:prstGeom>
        </p:spPr>
      </p:pic>
      <p:pic>
        <p:nvPicPr>
          <p:cNvPr id="5" name="Picture 4" descr="c6df2d6087a32552cede527391893bd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2264"/>
            <a:ext cx="2267911" cy="3405736"/>
          </a:xfrm>
          <a:prstGeom prst="rect">
            <a:avLst/>
          </a:prstGeom>
        </p:spPr>
      </p:pic>
      <p:pic>
        <p:nvPicPr>
          <p:cNvPr id="6" name="Picture 5" descr="wesley-snipes-thumb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0" r="10788"/>
          <a:stretch/>
        </p:blipFill>
        <p:spPr>
          <a:xfrm>
            <a:off x="2267911" y="3452264"/>
            <a:ext cx="3061228" cy="3399924"/>
          </a:xfrm>
          <a:prstGeom prst="rect">
            <a:avLst/>
          </a:prstGeom>
        </p:spPr>
      </p:pic>
      <p:pic>
        <p:nvPicPr>
          <p:cNvPr id="7" name="Picture 6" descr="bruce-lee-016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7"/>
          <a:stretch/>
        </p:blipFill>
        <p:spPr>
          <a:xfrm>
            <a:off x="5329139" y="3440770"/>
            <a:ext cx="3840350" cy="341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87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“Blond” </a:t>
            </a:r>
            <a:r>
              <a:rPr lang="en-US" dirty="0" err="1" smtClean="0"/>
              <a:t>faktor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Fotografický</a:t>
            </a:r>
            <a:r>
              <a:rPr lang="en-US" dirty="0" smtClean="0"/>
              <a:t> a </a:t>
            </a:r>
            <a:r>
              <a:rPr lang="en-US" dirty="0" err="1" smtClean="0"/>
              <a:t>kinematografický</a:t>
            </a:r>
            <a:r>
              <a:rPr lang="en-US" dirty="0" smtClean="0"/>
              <a:t> </a:t>
            </a:r>
            <a:r>
              <a:rPr lang="en-US" dirty="0" err="1" smtClean="0"/>
              <a:t>aparát</a:t>
            </a:r>
            <a:r>
              <a:rPr lang="en-US" dirty="0" smtClean="0"/>
              <a:t> </a:t>
            </a:r>
            <a:r>
              <a:rPr lang="en-US" dirty="0" err="1" smtClean="0"/>
              <a:t>vyzdvihuje</a:t>
            </a:r>
            <a:r>
              <a:rPr lang="en-US" dirty="0" smtClean="0"/>
              <a:t> </a:t>
            </a:r>
            <a:r>
              <a:rPr lang="en-US" dirty="0" err="1" smtClean="0"/>
              <a:t>bílou</a:t>
            </a:r>
            <a:r>
              <a:rPr lang="en-US" dirty="0" smtClean="0"/>
              <a:t> </a:t>
            </a:r>
            <a:r>
              <a:rPr lang="en-US" dirty="0" err="1" smtClean="0"/>
              <a:t>rasu</a:t>
            </a:r>
            <a:r>
              <a:rPr lang="en-US" dirty="0" smtClean="0"/>
              <a:t> </a:t>
            </a:r>
            <a:r>
              <a:rPr lang="en-US" dirty="0" err="1" smtClean="0"/>
              <a:t>formou</a:t>
            </a:r>
            <a:r>
              <a:rPr lang="en-US" dirty="0" smtClean="0"/>
              <a:t> </a:t>
            </a:r>
            <a:r>
              <a:rPr lang="en-US" dirty="0" err="1" smtClean="0"/>
              <a:t>distribuce</a:t>
            </a:r>
            <a:r>
              <a:rPr lang="en-US" dirty="0" smtClean="0"/>
              <a:t> </a:t>
            </a:r>
            <a:r>
              <a:rPr lang="en-US" dirty="0" err="1" smtClean="0"/>
              <a:t>světla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Tříbodové</a:t>
            </a:r>
            <a:r>
              <a:rPr lang="en-US" dirty="0" smtClean="0"/>
              <a:t> </a:t>
            </a:r>
            <a:r>
              <a:rPr lang="en-US" dirty="0" err="1" smtClean="0"/>
              <a:t>svícení</a:t>
            </a:r>
            <a:r>
              <a:rPr lang="en-US" dirty="0" smtClean="0"/>
              <a:t> se </a:t>
            </a:r>
            <a:r>
              <a:rPr lang="en-US" dirty="0" err="1" smtClean="0"/>
              <a:t>užívá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zdůraznění</a:t>
            </a:r>
            <a:r>
              <a:rPr lang="en-US" dirty="0" smtClean="0"/>
              <a:t> </a:t>
            </a:r>
            <a:r>
              <a:rPr lang="en-US" dirty="0" err="1" smtClean="0"/>
              <a:t>postavy</a:t>
            </a:r>
            <a:r>
              <a:rPr lang="en-US" dirty="0" smtClean="0"/>
              <a:t> v </a:t>
            </a:r>
            <a:r>
              <a:rPr lang="en-US" dirty="0" err="1" smtClean="0"/>
              <a:t>záběru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Hlavní</a:t>
            </a:r>
            <a:r>
              <a:rPr lang="en-US" dirty="0" smtClean="0"/>
              <a:t>, </a:t>
            </a:r>
            <a:r>
              <a:rPr lang="en-US" dirty="0" err="1" smtClean="0"/>
              <a:t>doplňkové</a:t>
            </a:r>
            <a:r>
              <a:rPr lang="en-US" dirty="0" smtClean="0"/>
              <a:t> a </a:t>
            </a:r>
            <a:r>
              <a:rPr lang="en-US" b="1" dirty="0" err="1" smtClean="0"/>
              <a:t>zadní</a:t>
            </a:r>
            <a:r>
              <a:rPr lang="en-US" b="1" dirty="0" smtClean="0"/>
              <a:t> </a:t>
            </a:r>
            <a:r>
              <a:rPr lang="en-US" b="1" dirty="0" err="1" smtClean="0"/>
              <a:t>světlo</a:t>
            </a:r>
            <a:r>
              <a:rPr lang="en-US" dirty="0"/>
              <a:t> </a:t>
            </a:r>
            <a:r>
              <a:rPr lang="en-US" dirty="0" smtClean="0"/>
              <a:t>=&gt; </a:t>
            </a:r>
            <a:r>
              <a:rPr lang="en-US" dirty="0" err="1" smtClean="0"/>
              <a:t>zásadní</a:t>
            </a:r>
            <a:r>
              <a:rPr lang="en-US" dirty="0" smtClean="0"/>
              <a:t> pro </a:t>
            </a:r>
            <a:r>
              <a:rPr lang="en-US" dirty="0" err="1" smtClean="0"/>
              <a:t>vytváření</a:t>
            </a:r>
            <a:r>
              <a:rPr lang="en-US" dirty="0" smtClean="0"/>
              <a:t> </a:t>
            </a:r>
            <a:r>
              <a:rPr lang="en-US" dirty="0" err="1" smtClean="0"/>
              <a:t>efektu</a:t>
            </a:r>
            <a:r>
              <a:rPr lang="en-US" dirty="0" smtClean="0"/>
              <a:t> </a:t>
            </a:r>
            <a:r>
              <a:rPr lang="en-US" dirty="0" err="1" smtClean="0"/>
              <a:t>záře</a:t>
            </a:r>
            <a:r>
              <a:rPr lang="en-US" dirty="0"/>
              <a:t> </a:t>
            </a:r>
            <a:r>
              <a:rPr lang="en-US" dirty="0" smtClean="0"/>
              <a:t>(glow)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Užití</a:t>
            </a:r>
            <a:r>
              <a:rPr lang="en-US" dirty="0" smtClean="0"/>
              <a:t> </a:t>
            </a:r>
            <a:r>
              <a:rPr lang="en-US" dirty="0" err="1" smtClean="0"/>
              <a:t>zadního</a:t>
            </a:r>
            <a:r>
              <a:rPr lang="en-US" dirty="0" smtClean="0"/>
              <a:t> </a:t>
            </a:r>
            <a:r>
              <a:rPr lang="en-US" dirty="0" err="1" smtClean="0"/>
              <a:t>světla</a:t>
            </a:r>
            <a:r>
              <a:rPr lang="en-US" dirty="0" smtClean="0"/>
              <a:t> pro </a:t>
            </a:r>
            <a:r>
              <a:rPr lang="en-US" dirty="0" err="1" smtClean="0"/>
              <a:t>nasvícení</a:t>
            </a:r>
            <a:r>
              <a:rPr lang="en-US" dirty="0" smtClean="0"/>
              <a:t> blond </a:t>
            </a:r>
            <a:r>
              <a:rPr lang="en-US" dirty="0" err="1" smtClean="0"/>
              <a:t>vlasů</a:t>
            </a:r>
            <a:r>
              <a:rPr lang="en-US" dirty="0" smtClean="0"/>
              <a:t> je </a:t>
            </a:r>
            <a:r>
              <a:rPr lang="en-US" dirty="0" err="1" smtClean="0"/>
              <a:t>nejen</a:t>
            </a:r>
            <a:r>
              <a:rPr lang="en-US" dirty="0" smtClean="0"/>
              <a:t> </a:t>
            </a:r>
            <a:r>
              <a:rPr lang="en-US" dirty="0" err="1" smtClean="0"/>
              <a:t>spektakulární</a:t>
            </a:r>
            <a:r>
              <a:rPr lang="en-US" dirty="0" smtClean="0"/>
              <a:t>, ale </a:t>
            </a:r>
            <a:r>
              <a:rPr lang="en-US" dirty="0" err="1" smtClean="0"/>
              <a:t>také</a:t>
            </a:r>
            <a:r>
              <a:rPr lang="en-US" dirty="0" smtClean="0"/>
              <a:t> </a:t>
            </a:r>
            <a:r>
              <a:rPr lang="en-US" dirty="0" err="1" smtClean="0"/>
              <a:t>nezbytné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jedině</a:t>
            </a:r>
            <a:r>
              <a:rPr lang="en-US" dirty="0" smtClean="0"/>
              <a:t>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filmaři</a:t>
            </a:r>
            <a:r>
              <a:rPr lang="en-US" dirty="0" smtClean="0"/>
              <a:t> </a:t>
            </a:r>
            <a:r>
              <a:rPr lang="en-US" dirty="0" err="1" smtClean="0"/>
              <a:t>dosáhli</a:t>
            </a:r>
            <a:r>
              <a:rPr lang="en-US" dirty="0" smtClean="0"/>
              <a:t> </a:t>
            </a:r>
            <a:r>
              <a:rPr lang="en-US" dirty="0" err="1" smtClean="0"/>
              <a:t>toho</a:t>
            </a:r>
            <a:r>
              <a:rPr lang="en-US" dirty="0" smtClean="0"/>
              <a:t> </a:t>
            </a:r>
            <a:r>
              <a:rPr lang="en-US" dirty="0" err="1" smtClean="0"/>
              <a:t>že</a:t>
            </a:r>
            <a:r>
              <a:rPr lang="en-US" dirty="0" smtClean="0"/>
              <a:t> s </a:t>
            </a:r>
            <a:r>
              <a:rPr lang="en-US" dirty="0" err="1" smtClean="0"/>
              <a:t>použitím</a:t>
            </a:r>
            <a:r>
              <a:rPr lang="en-US" dirty="0" smtClean="0"/>
              <a:t> </a:t>
            </a:r>
            <a:r>
              <a:rPr lang="en-US" dirty="0" err="1" smtClean="0"/>
              <a:t>ortochromatické</a:t>
            </a:r>
            <a:r>
              <a:rPr lang="en-US" dirty="0" smtClean="0"/>
              <a:t> </a:t>
            </a:r>
            <a:r>
              <a:rPr lang="en-US" dirty="0" err="1" smtClean="0"/>
              <a:t>suroviny</a:t>
            </a:r>
            <a:r>
              <a:rPr lang="en-US" dirty="0" smtClean="0"/>
              <a:t> blond </a:t>
            </a:r>
            <a:r>
              <a:rPr lang="en-US" dirty="0" err="1" smtClean="0"/>
              <a:t>vlasy</a:t>
            </a:r>
            <a:r>
              <a:rPr lang="en-US" dirty="0" smtClean="0"/>
              <a:t> </a:t>
            </a:r>
            <a:r>
              <a:rPr lang="en-US" dirty="0" err="1" smtClean="0"/>
              <a:t>vypadaly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plavé</a:t>
            </a:r>
            <a:r>
              <a:rPr lang="en-US" dirty="0" smtClean="0"/>
              <a:t> a ne </a:t>
            </a:r>
            <a:r>
              <a:rPr lang="en-US" dirty="0" err="1" smtClean="0"/>
              <a:t>žlutavé</a:t>
            </a:r>
            <a:r>
              <a:rPr lang="en-US" dirty="0" smtClean="0"/>
              <a:t>.” (</a:t>
            </a:r>
            <a:r>
              <a:rPr lang="en-US" dirty="0" err="1" smtClean="0"/>
              <a:t>Bordwell</a:t>
            </a:r>
            <a:r>
              <a:rPr lang="en-US" dirty="0" smtClean="0"/>
              <a:t>, 1985)</a:t>
            </a:r>
          </a:p>
          <a:p>
            <a:r>
              <a:rPr lang="en-US" dirty="0" smtClean="0"/>
              <a:t>Blond </a:t>
            </a:r>
            <a:r>
              <a:rPr lang="en-US" dirty="0" err="1" smtClean="0"/>
              <a:t>herci</a:t>
            </a:r>
            <a:r>
              <a:rPr lang="en-US" dirty="0" smtClean="0"/>
              <a:t> a blond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dominují</a:t>
            </a:r>
            <a:r>
              <a:rPr lang="en-US" dirty="0" smtClean="0"/>
              <a:t> </a:t>
            </a:r>
            <a:r>
              <a:rPr lang="en-US" dirty="0" err="1" smtClean="0"/>
              <a:t>hvězdným</a:t>
            </a:r>
            <a:r>
              <a:rPr lang="en-US" dirty="0" smtClean="0"/>
              <a:t> </a:t>
            </a:r>
            <a:r>
              <a:rPr lang="en-US" dirty="0" err="1" smtClean="0"/>
              <a:t>systémům</a:t>
            </a:r>
            <a:r>
              <a:rPr lang="en-US" dirty="0" smtClean="0"/>
              <a:t>.  </a:t>
            </a:r>
            <a:r>
              <a:rPr lang="en-US" b="1" dirty="0" smtClean="0"/>
              <a:t> 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1714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Blond stereotypy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Smyslnost</a:t>
            </a:r>
            <a:endParaRPr lang="en-US" dirty="0" smtClean="0"/>
          </a:p>
          <a:p>
            <a:r>
              <a:rPr lang="en-US" dirty="0" err="1" smtClean="0"/>
              <a:t>Sofistikovanost</a:t>
            </a:r>
            <a:r>
              <a:rPr lang="en-US" dirty="0" smtClean="0"/>
              <a:t> a glamour</a:t>
            </a:r>
          </a:p>
          <a:p>
            <a:r>
              <a:rPr lang="en-US" dirty="0" err="1" smtClean="0"/>
              <a:t>Nízká</a:t>
            </a:r>
            <a:r>
              <a:rPr lang="en-US" dirty="0" smtClean="0"/>
              <a:t> </a:t>
            </a:r>
            <a:r>
              <a:rPr lang="en-US" dirty="0" err="1" smtClean="0"/>
              <a:t>inteligence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Smysl</a:t>
            </a:r>
            <a:r>
              <a:rPr lang="en-US" dirty="0" smtClean="0"/>
              <a:t> pro humor</a:t>
            </a:r>
          </a:p>
          <a:p>
            <a:r>
              <a:rPr lang="en-US" dirty="0" err="1" smtClean="0"/>
              <a:t>Umělost</a:t>
            </a:r>
            <a:r>
              <a:rPr lang="en-US" dirty="0" smtClean="0"/>
              <a:t> a </a:t>
            </a:r>
            <a:r>
              <a:rPr lang="en-US" dirty="0" err="1" smtClean="0"/>
              <a:t>kostruovanost</a:t>
            </a:r>
            <a:endParaRPr lang="en-US" dirty="0" smtClean="0"/>
          </a:p>
          <a:p>
            <a:r>
              <a:rPr lang="en-US" dirty="0" err="1" smtClean="0"/>
              <a:t>Nevinnost</a:t>
            </a:r>
            <a:endParaRPr lang="en-US" dirty="0" smtClean="0"/>
          </a:p>
          <a:p>
            <a:r>
              <a:rPr lang="en-US" dirty="0" err="1" smtClean="0"/>
              <a:t>Femininní</a:t>
            </a:r>
            <a:r>
              <a:rPr lang="en-US" dirty="0" smtClean="0"/>
              <a:t> </a:t>
            </a:r>
            <a:r>
              <a:rPr lang="en-US" dirty="0" err="1" smtClean="0"/>
              <a:t>znak</a:t>
            </a:r>
            <a:endParaRPr lang="en-US" dirty="0"/>
          </a:p>
          <a:p>
            <a:r>
              <a:rPr lang="en-US" dirty="0" smtClean="0"/>
              <a:t> =&gt; </a:t>
            </a:r>
            <a:r>
              <a:rPr lang="en-US" dirty="0" err="1" smtClean="0"/>
              <a:t>kulturní</a:t>
            </a:r>
            <a:r>
              <a:rPr lang="en-US" dirty="0" smtClean="0"/>
              <a:t> </a:t>
            </a:r>
            <a:r>
              <a:rPr lang="en-US" dirty="0" err="1" smtClean="0"/>
              <a:t>konstrukt</a:t>
            </a:r>
            <a:r>
              <a:rPr lang="en-US" dirty="0" smtClean="0"/>
              <a:t> </a:t>
            </a:r>
            <a:r>
              <a:rPr lang="en-US" dirty="0" err="1" smtClean="0"/>
              <a:t>plný</a:t>
            </a:r>
            <a:r>
              <a:rPr lang="en-US" dirty="0" smtClean="0"/>
              <a:t> </a:t>
            </a:r>
            <a:r>
              <a:rPr lang="en-US" dirty="0" err="1" smtClean="0"/>
              <a:t>protichůdných</a:t>
            </a:r>
            <a:r>
              <a:rPr lang="en-US" dirty="0" smtClean="0"/>
              <a:t> </a:t>
            </a:r>
            <a:r>
              <a:rPr lang="en-US" dirty="0" err="1" smtClean="0"/>
              <a:t>znaků</a:t>
            </a:r>
            <a:r>
              <a:rPr lang="en-US" dirty="0" smtClean="0"/>
              <a:t>, </a:t>
            </a:r>
            <a:r>
              <a:rPr lang="en-US" dirty="0" err="1" smtClean="0"/>
              <a:t>jehož</a:t>
            </a:r>
            <a:r>
              <a:rPr lang="en-US" dirty="0" smtClean="0"/>
              <a:t> </a:t>
            </a:r>
            <a:r>
              <a:rPr lang="en-US" dirty="0" err="1" smtClean="0"/>
              <a:t>různé</a:t>
            </a:r>
            <a:r>
              <a:rPr lang="en-US" dirty="0" smtClean="0"/>
              <a:t> </a:t>
            </a:r>
            <a:r>
              <a:rPr lang="en-US" dirty="0" err="1" smtClean="0"/>
              <a:t>varianty</a:t>
            </a:r>
            <a:r>
              <a:rPr lang="en-US" dirty="0" smtClean="0"/>
              <a:t> </a:t>
            </a:r>
            <a:r>
              <a:rPr lang="en-US" dirty="0" err="1" smtClean="0"/>
              <a:t>ztělesňují</a:t>
            </a:r>
            <a:r>
              <a:rPr lang="en-US" dirty="0" smtClean="0"/>
              <a:t> blond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sexuální</a:t>
            </a:r>
            <a:r>
              <a:rPr lang="en-US" dirty="0" smtClean="0"/>
              <a:t> </a:t>
            </a:r>
            <a:r>
              <a:rPr lang="en-US" dirty="0" err="1" smtClean="0"/>
              <a:t>ikona</a:t>
            </a:r>
            <a:r>
              <a:rPr lang="en-US" dirty="0" smtClean="0"/>
              <a:t> Marilyn Monroe, </a:t>
            </a:r>
            <a:r>
              <a:rPr lang="en-US" dirty="0" err="1" smtClean="0"/>
              <a:t>chladná</a:t>
            </a:r>
            <a:r>
              <a:rPr lang="en-US" dirty="0" smtClean="0"/>
              <a:t> </a:t>
            </a:r>
            <a:r>
              <a:rPr lang="en-US" dirty="0" err="1" smtClean="0"/>
              <a:t>sofistikovaná</a:t>
            </a:r>
            <a:r>
              <a:rPr lang="en-US" dirty="0" smtClean="0"/>
              <a:t> </a:t>
            </a:r>
            <a:r>
              <a:rPr lang="en-US" dirty="0" err="1" smtClean="0"/>
              <a:t>krása</a:t>
            </a:r>
            <a:r>
              <a:rPr lang="en-US" dirty="0" smtClean="0"/>
              <a:t> Grace Kelly, </a:t>
            </a:r>
            <a:r>
              <a:rPr lang="en-US" dirty="0" err="1" smtClean="0"/>
              <a:t>andělská</a:t>
            </a:r>
            <a:r>
              <a:rPr lang="en-US" dirty="0" smtClean="0"/>
              <a:t> Madonna </a:t>
            </a:r>
            <a:r>
              <a:rPr lang="en-US" dirty="0" err="1" smtClean="0"/>
              <a:t>Jiřina</a:t>
            </a:r>
            <a:r>
              <a:rPr lang="en-US" dirty="0" smtClean="0"/>
              <a:t> </a:t>
            </a:r>
            <a:r>
              <a:rPr lang="en-US" dirty="0" err="1" smtClean="0"/>
              <a:t>Štěpničková</a:t>
            </a:r>
            <a:r>
              <a:rPr lang="en-US" dirty="0" smtClean="0"/>
              <a:t>            </a:t>
            </a:r>
          </a:p>
        </p:txBody>
      </p:sp>
      <p:pic>
        <p:nvPicPr>
          <p:cNvPr id="5" name="Picture 4" descr="Mansion_of_Celebs_Grace_Kelly_0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76" y="1524000"/>
            <a:ext cx="2150104" cy="3081191"/>
          </a:xfrm>
          <a:prstGeom prst="rect">
            <a:avLst/>
          </a:prstGeom>
        </p:spPr>
      </p:pic>
      <p:pic>
        <p:nvPicPr>
          <p:cNvPr id="6" name="Picture 5" descr="Jířa prof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321" y="1600200"/>
            <a:ext cx="2154499" cy="308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53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5807"/>
            <a:ext cx="8229600" cy="539119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Blond </a:t>
            </a:r>
            <a:r>
              <a:rPr lang="en-US" dirty="0" err="1" smtClean="0"/>
              <a:t>vlasy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důležité</a:t>
            </a:r>
            <a:r>
              <a:rPr lang="en-US" dirty="0" smtClean="0"/>
              <a:t> </a:t>
            </a:r>
            <a:r>
              <a:rPr lang="en-US" dirty="0" err="1" smtClean="0"/>
              <a:t>nejen</a:t>
            </a:r>
            <a:r>
              <a:rPr lang="en-US" dirty="0" smtClean="0"/>
              <a:t> z </a:t>
            </a:r>
            <a:r>
              <a:rPr lang="en-US" dirty="0" err="1" smtClean="0"/>
              <a:t>hlediska</a:t>
            </a:r>
            <a:r>
              <a:rPr lang="en-US" dirty="0" smtClean="0"/>
              <a:t> </a:t>
            </a:r>
            <a:r>
              <a:rPr lang="en-US" dirty="0" err="1" smtClean="0"/>
              <a:t>barvy</a:t>
            </a:r>
            <a:r>
              <a:rPr lang="en-US" dirty="0" smtClean="0"/>
              <a:t>, ale </a:t>
            </a:r>
            <a:r>
              <a:rPr lang="en-US" dirty="0" err="1" smtClean="0"/>
              <a:t>také</a:t>
            </a:r>
            <a:r>
              <a:rPr lang="en-US" dirty="0" smtClean="0"/>
              <a:t> </a:t>
            </a:r>
            <a:r>
              <a:rPr lang="en-US" dirty="0" err="1" smtClean="0"/>
              <a:t>designu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peekaboo </a:t>
            </a:r>
            <a:r>
              <a:rPr lang="en-US" dirty="0" err="1" smtClean="0"/>
              <a:t>Veronicy</a:t>
            </a:r>
            <a:r>
              <a:rPr lang="en-US" dirty="0" smtClean="0"/>
              <a:t> Lake / </a:t>
            </a:r>
            <a:r>
              <a:rPr lang="en-US" dirty="0" err="1" smtClean="0"/>
              <a:t>Natašy</a:t>
            </a:r>
            <a:r>
              <a:rPr lang="en-US" dirty="0" smtClean="0"/>
              <a:t> </a:t>
            </a:r>
            <a:r>
              <a:rPr lang="en-US" dirty="0" err="1" smtClean="0"/>
              <a:t>Gollové</a:t>
            </a:r>
            <a:r>
              <a:rPr lang="en-US" dirty="0" smtClean="0"/>
              <a:t>,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vyčesaný</a:t>
            </a:r>
            <a:r>
              <a:rPr lang="en-US" dirty="0" smtClean="0"/>
              <a:t> </a:t>
            </a:r>
            <a:r>
              <a:rPr lang="en-US" dirty="0" err="1" smtClean="0"/>
              <a:t>drdol</a:t>
            </a:r>
            <a:r>
              <a:rPr lang="en-US" dirty="0" smtClean="0"/>
              <a:t> “</a:t>
            </a:r>
            <a:r>
              <a:rPr lang="en-US" dirty="0" err="1" smtClean="0"/>
              <a:t>choucroute</a:t>
            </a:r>
            <a:r>
              <a:rPr lang="en-US" dirty="0" smtClean="0"/>
              <a:t>” Brigitte Bardot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různě</a:t>
            </a:r>
            <a:r>
              <a:rPr lang="en-US" dirty="0" smtClean="0"/>
              <a:t> </a:t>
            </a:r>
            <a:r>
              <a:rPr lang="en-US" dirty="0" err="1" smtClean="0"/>
              <a:t>spletené</a:t>
            </a:r>
            <a:r>
              <a:rPr lang="en-US" dirty="0" smtClean="0"/>
              <a:t> a </a:t>
            </a:r>
            <a:r>
              <a:rPr lang="en-US" dirty="0" err="1" smtClean="0"/>
              <a:t>dozdobené</a:t>
            </a:r>
            <a:r>
              <a:rPr lang="en-US" dirty="0" smtClean="0"/>
              <a:t> (</a:t>
            </a:r>
            <a:r>
              <a:rPr lang="en-US" dirty="0" err="1" smtClean="0"/>
              <a:t>svatební</a:t>
            </a:r>
            <a:r>
              <a:rPr lang="en-US" dirty="0" smtClean="0"/>
              <a:t> </a:t>
            </a:r>
            <a:r>
              <a:rPr lang="en-US" dirty="0" err="1" smtClean="0"/>
              <a:t>věnec</a:t>
            </a:r>
            <a:r>
              <a:rPr lang="en-US" dirty="0" smtClean="0"/>
              <a:t> </a:t>
            </a:r>
            <a:r>
              <a:rPr lang="en-US" dirty="0" err="1" smtClean="0"/>
              <a:t>Jiřiny</a:t>
            </a:r>
            <a:r>
              <a:rPr lang="en-US" dirty="0" smtClean="0"/>
              <a:t> </a:t>
            </a:r>
            <a:r>
              <a:rPr lang="en-US" dirty="0" err="1" smtClean="0"/>
              <a:t>Štěpničkové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Maryši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Tři</a:t>
            </a:r>
            <a:r>
              <a:rPr lang="en-US" dirty="0" smtClean="0"/>
              <a:t> </a:t>
            </a:r>
            <a:r>
              <a:rPr lang="en-US" dirty="0" err="1" smtClean="0"/>
              <a:t>klíčová</a:t>
            </a:r>
            <a:r>
              <a:rPr lang="en-US" dirty="0" smtClean="0"/>
              <a:t> </a:t>
            </a:r>
            <a:r>
              <a:rPr lang="en-US" dirty="0" err="1" smtClean="0"/>
              <a:t>témata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vizuální</a:t>
            </a:r>
            <a:r>
              <a:rPr lang="en-US" dirty="0" smtClean="0"/>
              <a:t> </a:t>
            </a:r>
            <a:r>
              <a:rPr lang="en-US" dirty="0" err="1" smtClean="0"/>
              <a:t>konstrukce</a:t>
            </a:r>
            <a:r>
              <a:rPr lang="en-US" dirty="0" smtClean="0"/>
              <a:t> blond </a:t>
            </a:r>
            <a:r>
              <a:rPr lang="en-US" dirty="0" err="1" smtClean="0"/>
              <a:t>vlasů</a:t>
            </a:r>
            <a:r>
              <a:rPr lang="en-US" dirty="0" smtClean="0"/>
              <a:t>, </a:t>
            </a:r>
            <a:r>
              <a:rPr lang="en-US" dirty="0" err="1" smtClean="0"/>
              <a:t>genderové</a:t>
            </a:r>
            <a:r>
              <a:rPr lang="en-US" dirty="0" smtClean="0"/>
              <a:t> </a:t>
            </a:r>
            <a:r>
              <a:rPr lang="en-US" dirty="0" err="1" smtClean="0"/>
              <a:t>implikace</a:t>
            </a:r>
            <a:r>
              <a:rPr lang="en-US" dirty="0" smtClean="0"/>
              <a:t> (</a:t>
            </a:r>
            <a:r>
              <a:rPr lang="en-US" dirty="0" err="1" smtClean="0"/>
              <a:t>výrazně</a:t>
            </a:r>
            <a:r>
              <a:rPr lang="en-US" dirty="0" smtClean="0"/>
              <a:t> </a:t>
            </a:r>
            <a:r>
              <a:rPr lang="en-US" dirty="0" err="1" smtClean="0"/>
              <a:t>femininní</a:t>
            </a:r>
            <a:r>
              <a:rPr lang="en-US" dirty="0" smtClean="0"/>
              <a:t> </a:t>
            </a:r>
            <a:r>
              <a:rPr lang="en-US" dirty="0" err="1" smtClean="0"/>
              <a:t>rys</a:t>
            </a:r>
            <a:r>
              <a:rPr lang="en-US" dirty="0" smtClean="0"/>
              <a:t>) a </a:t>
            </a:r>
            <a:r>
              <a:rPr lang="en-US" dirty="0" err="1" smtClean="0"/>
              <a:t>ideologické</a:t>
            </a:r>
            <a:r>
              <a:rPr lang="en-US" dirty="0" smtClean="0"/>
              <a:t> </a:t>
            </a:r>
            <a:r>
              <a:rPr lang="en-US" dirty="0" err="1" smtClean="0"/>
              <a:t>variace</a:t>
            </a:r>
            <a:r>
              <a:rPr lang="en-US" dirty="0" smtClean="0"/>
              <a:t> (</a:t>
            </a:r>
            <a:r>
              <a:rPr lang="en-US" dirty="0" err="1" smtClean="0"/>
              <a:t>etnicita</a:t>
            </a:r>
            <a:r>
              <a:rPr lang="en-US" dirty="0" smtClean="0"/>
              <a:t> a </a:t>
            </a:r>
            <a:r>
              <a:rPr lang="en-US" dirty="0" err="1" smtClean="0"/>
              <a:t>národní</a:t>
            </a:r>
            <a:r>
              <a:rPr lang="en-US" dirty="0" smtClean="0"/>
              <a:t> </a:t>
            </a:r>
            <a:r>
              <a:rPr lang="en-US" dirty="0" err="1" smtClean="0"/>
              <a:t>hodnoty</a:t>
            </a:r>
            <a:r>
              <a:rPr lang="en-US" dirty="0" smtClean="0"/>
              <a:t>)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Idealizované</a:t>
            </a:r>
            <a:r>
              <a:rPr lang="en-US" dirty="0" smtClean="0"/>
              <a:t> </a:t>
            </a:r>
            <a:r>
              <a:rPr lang="en-US" dirty="0" err="1" smtClean="0"/>
              <a:t>bílé</a:t>
            </a:r>
            <a:r>
              <a:rPr lang="en-US" dirty="0" smtClean="0"/>
              <a:t> </a:t>
            </a:r>
            <a:r>
              <a:rPr lang="en-US" dirty="0" err="1" smtClean="0"/>
              <a:t>ženy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nasycené</a:t>
            </a:r>
            <a:r>
              <a:rPr lang="en-US" dirty="0" smtClean="0"/>
              <a:t> a </a:t>
            </a:r>
            <a:r>
              <a:rPr lang="en-US" dirty="0" err="1" smtClean="0"/>
              <a:t>prostoupené</a:t>
            </a:r>
            <a:r>
              <a:rPr lang="en-US" dirty="0" smtClean="0"/>
              <a:t> </a:t>
            </a:r>
            <a:r>
              <a:rPr lang="en-US" dirty="0" err="1" smtClean="0"/>
              <a:t>světlem</a:t>
            </a:r>
            <a:r>
              <a:rPr lang="en-US" dirty="0" smtClean="0"/>
              <a:t>. </a:t>
            </a:r>
            <a:r>
              <a:rPr lang="en-US" dirty="0" err="1" smtClean="0"/>
              <a:t>Prýští</a:t>
            </a:r>
            <a:r>
              <a:rPr lang="en-US" dirty="0" smtClean="0"/>
              <a:t> z </a:t>
            </a:r>
            <a:r>
              <a:rPr lang="en-US" dirty="0" err="1" smtClean="0"/>
              <a:t>nich</a:t>
            </a:r>
            <a:r>
              <a:rPr lang="en-US" dirty="0" smtClean="0"/>
              <a:t> </a:t>
            </a:r>
            <a:r>
              <a:rPr lang="en-US" dirty="0" err="1" smtClean="0"/>
              <a:t>anebo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ně</a:t>
            </a:r>
            <a:r>
              <a:rPr lang="en-US" dirty="0" smtClean="0"/>
              <a:t> </a:t>
            </a:r>
            <a:r>
              <a:rPr lang="en-US" dirty="0" err="1" smtClean="0"/>
              <a:t>dopadá</a:t>
            </a:r>
            <a:r>
              <a:rPr lang="en-US" dirty="0" smtClean="0"/>
              <a:t> </a:t>
            </a:r>
            <a:r>
              <a:rPr lang="en-US" dirty="0" err="1" smtClean="0"/>
              <a:t>shora</a:t>
            </a:r>
            <a:r>
              <a:rPr lang="en-US" dirty="0" smtClean="0"/>
              <a:t>. </a:t>
            </a:r>
            <a:r>
              <a:rPr lang="en-US" dirty="0" err="1" smtClean="0"/>
              <a:t>Stručně</a:t>
            </a:r>
            <a:r>
              <a:rPr lang="en-US" dirty="0" smtClean="0"/>
              <a:t> </a:t>
            </a:r>
            <a:r>
              <a:rPr lang="en-US" dirty="0" err="1" smtClean="0"/>
              <a:t>řečeno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září</a:t>
            </a:r>
            <a:r>
              <a:rPr lang="en-US" dirty="0" smtClean="0"/>
              <a:t>. </a:t>
            </a:r>
            <a:r>
              <a:rPr lang="en-US" dirty="0" err="1" smtClean="0"/>
              <a:t>Září</a:t>
            </a:r>
            <a:r>
              <a:rPr lang="en-US" dirty="0" smtClean="0"/>
              <a:t> </a:t>
            </a:r>
            <a:r>
              <a:rPr lang="en-US" dirty="0" err="1" smtClean="0"/>
              <a:t>spíš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</a:t>
            </a:r>
            <a:r>
              <a:rPr lang="en-US" dirty="0" err="1" smtClean="0"/>
              <a:t>že</a:t>
            </a:r>
            <a:r>
              <a:rPr lang="en-US" dirty="0" smtClean="0"/>
              <a:t> by se </a:t>
            </a:r>
            <a:r>
              <a:rPr lang="en-US" dirty="0" err="1" smtClean="0"/>
              <a:t>leskly</a:t>
            </a:r>
            <a:r>
              <a:rPr lang="en-US" dirty="0" smtClean="0"/>
              <a:t>” (Richard Dyer: </a:t>
            </a:r>
            <a:r>
              <a:rPr lang="en-US" i="1" dirty="0" smtClean="0"/>
              <a:t>White</a:t>
            </a:r>
            <a:r>
              <a:rPr lang="en-US" dirty="0" smtClean="0"/>
              <a:t>).    </a:t>
            </a:r>
          </a:p>
          <a:p>
            <a:r>
              <a:rPr lang="en-US" dirty="0" err="1" smtClean="0"/>
              <a:t>Tohoto</a:t>
            </a:r>
            <a:r>
              <a:rPr lang="en-US" dirty="0" smtClean="0"/>
              <a:t> </a:t>
            </a:r>
            <a:r>
              <a:rPr lang="en-US" dirty="0" err="1" smtClean="0"/>
              <a:t>efektu</a:t>
            </a:r>
            <a:r>
              <a:rPr lang="en-US" dirty="0" smtClean="0"/>
              <a:t> </a:t>
            </a:r>
            <a:r>
              <a:rPr lang="en-US" dirty="0" err="1" smtClean="0"/>
              <a:t>lze</a:t>
            </a:r>
            <a:r>
              <a:rPr lang="en-US" dirty="0" smtClean="0"/>
              <a:t> </a:t>
            </a:r>
            <a:r>
              <a:rPr lang="en-US" dirty="0" err="1" smtClean="0"/>
              <a:t>dosáhnout</a:t>
            </a:r>
            <a:r>
              <a:rPr lang="en-US" dirty="0" smtClean="0"/>
              <a:t> </a:t>
            </a:r>
            <a:r>
              <a:rPr lang="en-US" dirty="0" err="1" smtClean="0"/>
              <a:t>pomocí</a:t>
            </a:r>
            <a:r>
              <a:rPr lang="en-US" dirty="0" smtClean="0"/>
              <a:t> </a:t>
            </a:r>
            <a:r>
              <a:rPr lang="en-US" dirty="0" err="1" smtClean="0"/>
              <a:t>ošacení</a:t>
            </a:r>
            <a:r>
              <a:rPr lang="en-US" dirty="0" smtClean="0"/>
              <a:t>, </a:t>
            </a:r>
            <a:r>
              <a:rPr lang="en-US" dirty="0" err="1" smtClean="0"/>
              <a:t>svícení</a:t>
            </a:r>
            <a:r>
              <a:rPr lang="en-US" dirty="0" smtClean="0"/>
              <a:t>, </a:t>
            </a:r>
            <a:r>
              <a:rPr lang="en-US" dirty="0" err="1" smtClean="0"/>
              <a:t>umístění</a:t>
            </a:r>
            <a:r>
              <a:rPr lang="en-US" dirty="0" smtClean="0"/>
              <a:t> v </a:t>
            </a:r>
            <a:r>
              <a:rPr lang="en-US" dirty="0" err="1" smtClean="0"/>
              <a:t>záběru</a:t>
            </a:r>
            <a:r>
              <a:rPr lang="en-US" dirty="0" smtClean="0"/>
              <a:t> a blond </a:t>
            </a:r>
            <a:r>
              <a:rPr lang="en-US" dirty="0" err="1" smtClean="0"/>
              <a:t>vlasů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09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Blond </a:t>
            </a:r>
            <a:r>
              <a:rPr lang="en-US" dirty="0" err="1" smtClean="0"/>
              <a:t>vlasy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střih</a:t>
            </a:r>
            <a:r>
              <a:rPr lang="en-US" dirty="0" smtClean="0"/>
              <a:t> a design</a:t>
            </a:r>
            <a:endParaRPr lang="en-US" dirty="0"/>
          </a:p>
        </p:txBody>
      </p:sp>
      <p:pic>
        <p:nvPicPr>
          <p:cNvPr id="8" name="Content Placeholder 7" descr="gollova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1" r="14791"/>
          <a:stretch>
            <a:fillRect/>
          </a:stretch>
        </p:blipFill>
        <p:spPr/>
      </p:pic>
      <p:pic>
        <p:nvPicPr>
          <p:cNvPr id="7" name="Content Placeholder 6" descr="Screen-shot-2011-06-27-at-1.45.49-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r="1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1807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Záře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lesk</a:t>
            </a:r>
            <a:r>
              <a:rPr lang="en-US" dirty="0" smtClean="0"/>
              <a:t> (glow </a:t>
            </a:r>
            <a:r>
              <a:rPr lang="en-US" dirty="0" err="1" smtClean="0"/>
              <a:t>vs</a:t>
            </a:r>
            <a:r>
              <a:rPr lang="en-US" dirty="0" smtClean="0"/>
              <a:t> shine)</a:t>
            </a:r>
            <a:endParaRPr lang="en-US" dirty="0"/>
          </a:p>
        </p:txBody>
      </p:sp>
      <p:pic>
        <p:nvPicPr>
          <p:cNvPr id="7" name="Content Placeholder 6" descr="Snímek obrazovky 2017-04-03 v 13.24.28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r="13934"/>
          <a:stretch>
            <a:fillRect/>
          </a:stretch>
        </p:blipFill>
        <p:spPr/>
      </p:pic>
      <p:pic>
        <p:nvPicPr>
          <p:cNvPr id="12" name="Content Placeholder 11" descr="Snímek obrazovky 2017-04-04 v 19.24.12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r="76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6198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ilv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t="8700" r="5283" b="12999"/>
          <a:stretch/>
        </p:blipFill>
        <p:spPr>
          <a:xfrm>
            <a:off x="3344845" y="242482"/>
            <a:ext cx="5799155" cy="4674382"/>
          </a:xfrm>
          <a:prstGeom prst="rect">
            <a:avLst/>
          </a:prstGeom>
        </p:spPr>
      </p:pic>
      <p:pic>
        <p:nvPicPr>
          <p:cNvPr id="9" name="Picture 8" descr="Julian-Assange-Picture-Credit-by-Allen-Clark-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1" t="15533" b="10382"/>
          <a:stretch/>
        </p:blipFill>
        <p:spPr>
          <a:xfrm>
            <a:off x="6391325" y="3510973"/>
            <a:ext cx="2752675" cy="3407247"/>
          </a:xfrm>
          <a:prstGeom prst="rect">
            <a:avLst/>
          </a:prstGeom>
        </p:spPr>
      </p:pic>
      <p:pic>
        <p:nvPicPr>
          <p:cNvPr id="11" name="Picture 10" descr="428814d184ad0c488537b3bf4e821d8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8" r="21137"/>
          <a:stretch/>
        </p:blipFill>
        <p:spPr>
          <a:xfrm>
            <a:off x="0" y="242481"/>
            <a:ext cx="3654015" cy="3916959"/>
          </a:xfrm>
          <a:prstGeom prst="rect">
            <a:avLst/>
          </a:prstGeom>
        </p:spPr>
      </p:pic>
      <p:pic>
        <p:nvPicPr>
          <p:cNvPr id="12" name="Picture 11" descr="The_Wrestl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9440"/>
            <a:ext cx="6391325" cy="269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88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59" y="127705"/>
            <a:ext cx="2357837" cy="806626"/>
          </a:xfrm>
        </p:spPr>
        <p:txBody>
          <a:bodyPr/>
          <a:lstStyle/>
          <a:p>
            <a:r>
              <a:rPr lang="en-US" b="1" dirty="0" smtClean="0"/>
              <a:t>Robert Redford</a:t>
            </a:r>
            <a:endParaRPr lang="en-US" b="1" dirty="0"/>
          </a:p>
        </p:txBody>
      </p:sp>
      <p:pic>
        <p:nvPicPr>
          <p:cNvPr id="5" name="Content Placeholder 4" descr="bdebfb110d16e895ae0ea784b5abdd0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3" b="1383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032940"/>
            <a:ext cx="2726267" cy="5300132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/>
              <a:t>Filmy </a:t>
            </a:r>
            <a:r>
              <a:rPr lang="en-US" sz="1800" dirty="0" err="1" smtClean="0"/>
              <a:t>jej</a:t>
            </a:r>
            <a:r>
              <a:rPr lang="en-US" sz="1800" dirty="0" smtClean="0"/>
              <a:t> </a:t>
            </a:r>
            <a:r>
              <a:rPr lang="en-US" sz="1800" dirty="0" err="1" smtClean="0"/>
              <a:t>na</a:t>
            </a:r>
            <a:r>
              <a:rPr lang="en-US" sz="1800" dirty="0" smtClean="0"/>
              <a:t> </a:t>
            </a:r>
            <a:r>
              <a:rPr lang="en-US" sz="1800" dirty="0" err="1" smtClean="0"/>
              <a:t>jednu</a:t>
            </a:r>
            <a:r>
              <a:rPr lang="en-US" sz="1800" dirty="0" smtClean="0"/>
              <a:t> </a:t>
            </a:r>
            <a:r>
              <a:rPr lang="en-US" sz="1800" dirty="0" err="1" smtClean="0"/>
              <a:t>stranu</a:t>
            </a:r>
            <a:r>
              <a:rPr lang="en-US" sz="1800" dirty="0" smtClean="0"/>
              <a:t> </a:t>
            </a:r>
            <a:r>
              <a:rPr lang="en-US" sz="1800" dirty="0" err="1" smtClean="0"/>
              <a:t>staví</a:t>
            </a:r>
            <a:r>
              <a:rPr lang="en-US" sz="1800" dirty="0" smtClean="0"/>
              <a:t> </a:t>
            </a:r>
            <a:r>
              <a:rPr lang="en-US" sz="1800" dirty="0" err="1" smtClean="0"/>
              <a:t>jako</a:t>
            </a:r>
            <a:r>
              <a:rPr lang="en-US" sz="1800" dirty="0" smtClean="0"/>
              <a:t> </a:t>
            </a:r>
            <a:r>
              <a:rPr lang="en-US" sz="1800" dirty="0" err="1" smtClean="0"/>
              <a:t>idealizovaný</a:t>
            </a:r>
            <a:r>
              <a:rPr lang="en-US" sz="1800" dirty="0"/>
              <a:t> </a:t>
            </a:r>
            <a:r>
              <a:rPr lang="en-US" sz="1800" dirty="0" err="1" smtClean="0"/>
              <a:t>romantický</a:t>
            </a:r>
            <a:r>
              <a:rPr lang="en-US" sz="1800" dirty="0" smtClean="0"/>
              <a:t> </a:t>
            </a:r>
            <a:r>
              <a:rPr lang="en-US" sz="1800" dirty="0" err="1" smtClean="0"/>
              <a:t>objekt</a:t>
            </a:r>
            <a:r>
              <a:rPr lang="en-US" sz="1800" dirty="0" smtClean="0"/>
              <a:t> pro </a:t>
            </a:r>
            <a:r>
              <a:rPr lang="en-US" sz="1800" dirty="0" err="1" smtClean="0"/>
              <a:t>pohled</a:t>
            </a:r>
            <a:r>
              <a:rPr lang="en-US" sz="1800" dirty="0" smtClean="0"/>
              <a:t>, </a:t>
            </a:r>
            <a:r>
              <a:rPr lang="en-US" sz="1800" dirty="0" err="1" smtClean="0"/>
              <a:t>na</a:t>
            </a:r>
            <a:r>
              <a:rPr lang="en-US" sz="1800" dirty="0" smtClean="0"/>
              <a:t> </a:t>
            </a:r>
            <a:r>
              <a:rPr lang="en-US" sz="1800" dirty="0" err="1" smtClean="0"/>
              <a:t>stranu</a:t>
            </a:r>
            <a:r>
              <a:rPr lang="en-US" sz="1800" dirty="0" smtClean="0"/>
              <a:t> </a:t>
            </a:r>
            <a:r>
              <a:rPr lang="en-US" sz="1800" dirty="0" err="1" smtClean="0"/>
              <a:t>druhou</a:t>
            </a:r>
            <a:r>
              <a:rPr lang="en-US" sz="1800" dirty="0" smtClean="0"/>
              <a:t> </a:t>
            </a:r>
            <a:r>
              <a:rPr lang="en-US" sz="1800" dirty="0" err="1" smtClean="0"/>
              <a:t>jde</a:t>
            </a:r>
            <a:r>
              <a:rPr lang="en-US" sz="1800" dirty="0" smtClean="0"/>
              <a:t> o </a:t>
            </a:r>
            <a:r>
              <a:rPr lang="en-US" sz="1800" dirty="0" err="1" smtClean="0"/>
              <a:t>postavy</a:t>
            </a:r>
            <a:r>
              <a:rPr lang="en-US" sz="1800" dirty="0" smtClean="0"/>
              <a:t>, </a:t>
            </a:r>
            <a:r>
              <a:rPr lang="en-US" sz="1800" dirty="0" err="1" smtClean="0"/>
              <a:t>které</a:t>
            </a:r>
            <a:r>
              <a:rPr lang="en-US" sz="1800" dirty="0" smtClean="0"/>
              <a:t> </a:t>
            </a:r>
            <a:r>
              <a:rPr lang="en-US" sz="1800" dirty="0" err="1" smtClean="0"/>
              <a:t>jsou</a:t>
            </a:r>
            <a:r>
              <a:rPr lang="en-US" sz="1800" dirty="0" smtClean="0"/>
              <a:t> </a:t>
            </a:r>
            <a:r>
              <a:rPr lang="en-US" sz="1800" dirty="0" err="1" smtClean="0"/>
              <a:t>aktivní</a:t>
            </a:r>
            <a:r>
              <a:rPr lang="en-US" sz="1800" dirty="0" smtClean="0"/>
              <a:t>, </a:t>
            </a:r>
            <a:r>
              <a:rPr lang="en-US" sz="1800" dirty="0" err="1" smtClean="0"/>
              <a:t>mají</a:t>
            </a:r>
            <a:r>
              <a:rPr lang="en-US" sz="1800" dirty="0" smtClean="0"/>
              <a:t> </a:t>
            </a:r>
            <a:r>
              <a:rPr lang="en-US" sz="1800" dirty="0" err="1" smtClean="0"/>
              <a:t>cíle</a:t>
            </a:r>
            <a:r>
              <a:rPr lang="en-US" sz="1800" dirty="0" smtClean="0"/>
              <a:t> a </a:t>
            </a:r>
            <a:r>
              <a:rPr lang="en-US" sz="1800" dirty="0" err="1" smtClean="0"/>
              <a:t>motivace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Kritizovaný</a:t>
            </a:r>
            <a:r>
              <a:rPr lang="en-US" sz="1800" dirty="0" smtClean="0"/>
              <a:t> </a:t>
            </a:r>
            <a:r>
              <a:rPr lang="en-US" sz="1800" dirty="0" err="1" smtClean="0"/>
              <a:t>za</a:t>
            </a:r>
            <a:r>
              <a:rPr lang="en-US" sz="1800" dirty="0" smtClean="0"/>
              <a:t> </a:t>
            </a:r>
            <a:r>
              <a:rPr lang="en-US" sz="1800" dirty="0" err="1" smtClean="0"/>
              <a:t>příliš</a:t>
            </a:r>
            <a:r>
              <a:rPr lang="en-US" sz="1800" dirty="0" smtClean="0"/>
              <a:t> </a:t>
            </a:r>
            <a:r>
              <a:rPr lang="en-US" sz="1800" dirty="0" err="1" smtClean="0"/>
              <a:t>uvolněný</a:t>
            </a:r>
            <a:r>
              <a:rPr lang="en-US" sz="1800" dirty="0" smtClean="0"/>
              <a:t> </a:t>
            </a:r>
            <a:r>
              <a:rPr lang="en-US" sz="1800" dirty="0" err="1" smtClean="0"/>
              <a:t>herecký</a:t>
            </a:r>
            <a:r>
              <a:rPr lang="en-US" sz="1800" dirty="0" smtClean="0"/>
              <a:t> </a:t>
            </a:r>
            <a:r>
              <a:rPr lang="en-US" sz="1800" dirty="0" err="1" smtClean="0"/>
              <a:t>styl</a:t>
            </a:r>
            <a:r>
              <a:rPr lang="en-US" sz="1800" dirty="0" smtClean="0"/>
              <a:t> (v </a:t>
            </a:r>
            <a:r>
              <a:rPr lang="en-US" sz="1800" dirty="0" err="1" smtClean="0"/>
              <a:t>kontrastu</a:t>
            </a:r>
            <a:r>
              <a:rPr lang="en-US" sz="1800" dirty="0" smtClean="0"/>
              <a:t> </a:t>
            </a:r>
            <a:r>
              <a:rPr lang="en-US" sz="1800" dirty="0" err="1" smtClean="0"/>
              <a:t>ke</a:t>
            </a:r>
            <a:r>
              <a:rPr lang="en-US" sz="1800" dirty="0" smtClean="0"/>
              <a:t> </a:t>
            </a:r>
            <a:r>
              <a:rPr lang="en-US" sz="1800" dirty="0" err="1" smtClean="0"/>
              <a:t>generačně</a:t>
            </a:r>
            <a:r>
              <a:rPr lang="en-US" sz="1800" dirty="0" smtClean="0"/>
              <a:t> </a:t>
            </a:r>
            <a:r>
              <a:rPr lang="en-US" sz="1800" dirty="0" err="1" smtClean="0"/>
              <a:t>spřízněným</a:t>
            </a:r>
            <a:r>
              <a:rPr lang="en-US" sz="1800" dirty="0" smtClean="0"/>
              <a:t>, ale </a:t>
            </a:r>
            <a:r>
              <a:rPr lang="en-US" sz="1800" dirty="0" err="1" smtClean="0"/>
              <a:t>metodicky</a:t>
            </a:r>
            <a:r>
              <a:rPr lang="en-US" sz="1800" dirty="0" smtClean="0"/>
              <a:t> </a:t>
            </a:r>
            <a:r>
              <a:rPr lang="en-US" sz="1800" dirty="0" err="1" smtClean="0"/>
              <a:t>vyprofilovaným</a:t>
            </a:r>
            <a:r>
              <a:rPr lang="en-US" sz="1800" dirty="0" smtClean="0"/>
              <a:t> </a:t>
            </a:r>
            <a:r>
              <a:rPr lang="en-US" sz="1800" dirty="0" err="1" smtClean="0"/>
              <a:t>hercům</a:t>
            </a:r>
            <a:r>
              <a:rPr lang="en-US" sz="18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Prototyp</a:t>
            </a:r>
            <a:r>
              <a:rPr lang="en-US" sz="1800" dirty="0" smtClean="0"/>
              <a:t> </a:t>
            </a:r>
            <a:r>
              <a:rPr lang="en-US" sz="1800" dirty="0" err="1" smtClean="0"/>
              <a:t>Američana</a:t>
            </a:r>
            <a:r>
              <a:rPr lang="en-US" sz="1800" dirty="0" smtClean="0"/>
              <a:t> z </a:t>
            </a:r>
            <a:r>
              <a:rPr lang="en-US" sz="1800" dirty="0" err="1" smtClean="0"/>
              <a:t>vyšší</a:t>
            </a:r>
            <a:r>
              <a:rPr lang="en-US" sz="1800" dirty="0" smtClean="0"/>
              <a:t> </a:t>
            </a:r>
            <a:r>
              <a:rPr lang="en-US" sz="1800" dirty="0" err="1" smtClean="0"/>
              <a:t>třídy</a:t>
            </a:r>
            <a:r>
              <a:rPr lang="en-US" sz="1800" dirty="0" smtClean="0"/>
              <a:t>, </a:t>
            </a:r>
            <a:r>
              <a:rPr lang="en-US" sz="1800" dirty="0" err="1" smtClean="0"/>
              <a:t>povzneseného</a:t>
            </a:r>
            <a:r>
              <a:rPr lang="en-US" sz="1800" dirty="0" smtClean="0"/>
              <a:t> </a:t>
            </a:r>
            <a:r>
              <a:rPr lang="en-US" sz="1800" dirty="0" err="1" smtClean="0"/>
              <a:t>nad</a:t>
            </a:r>
            <a:r>
              <a:rPr lang="en-US" sz="1800" dirty="0" smtClean="0"/>
              <a:t> </a:t>
            </a:r>
            <a:r>
              <a:rPr lang="en-US" sz="1800" dirty="0" err="1" smtClean="0"/>
              <a:t>okolí</a:t>
            </a:r>
            <a:r>
              <a:rPr lang="en-US" sz="1800" dirty="0" smtClean="0"/>
              <a:t> </a:t>
            </a:r>
            <a:r>
              <a:rPr lang="en-US" sz="1800" dirty="0" err="1" smtClean="0"/>
              <a:t>i</a:t>
            </a:r>
            <a:r>
              <a:rPr lang="en-US" sz="1800" dirty="0" smtClean="0"/>
              <a:t> </a:t>
            </a:r>
            <a:r>
              <a:rPr lang="en-US" sz="1800" dirty="0" err="1" smtClean="0"/>
              <a:t>vlastní</a:t>
            </a:r>
            <a:r>
              <a:rPr lang="en-US" sz="1800" dirty="0" smtClean="0"/>
              <a:t> </a:t>
            </a:r>
            <a:r>
              <a:rPr lang="en-US" sz="1800" dirty="0" err="1" smtClean="0"/>
              <a:t>emoce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13125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ll_the_presidents_men_redford_hoffman_4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0" r="20520"/>
          <a:stretch>
            <a:fillRect/>
          </a:stretch>
        </p:blipFill>
        <p:spPr>
          <a:xfrm>
            <a:off x="457200" y="1235911"/>
            <a:ext cx="4038600" cy="4718304"/>
          </a:xfrm>
        </p:spPr>
      </p:pic>
      <p:pic>
        <p:nvPicPr>
          <p:cNvPr id="9" name="Content Placeholder 8" descr="671048c8962e22bea3a3106584ce2df0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0"/>
          <a:stretch/>
        </p:blipFill>
        <p:spPr>
          <a:xfrm>
            <a:off x="4648200" y="1250022"/>
            <a:ext cx="4038600" cy="4718304"/>
          </a:xfrm>
        </p:spPr>
      </p:pic>
    </p:spTree>
    <p:extLst>
      <p:ext uri="{BB962C8B-B14F-4D97-AF65-F5344CB8AC3E}">
        <p14:creationId xmlns:p14="http://schemas.microsoft.com/office/powerpoint/2010/main" val="4060699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L7 - </a:t>
            </a:r>
            <a:r>
              <a:rPr lang="en-US" dirty="0" err="1" smtClean="0"/>
              <a:t>Texty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Shingler</a:t>
            </a:r>
            <a:r>
              <a:rPr lang="en-US" dirty="0"/>
              <a:t>, Martin (2012): </a:t>
            </a:r>
            <a:r>
              <a:rPr lang="en-US" i="1" dirty="0"/>
              <a:t>Star studies. A critical guide</a:t>
            </a:r>
            <a:r>
              <a:rPr lang="en-US" dirty="0"/>
              <a:t>. London: Palgrave Macmillan and BFI, s. 149 - 180</a:t>
            </a:r>
            <a:r>
              <a:rPr lang="en-US" dirty="0" smtClean="0"/>
              <a:t>.</a:t>
            </a:r>
          </a:p>
          <a:p>
            <a:endParaRPr lang="cs-CZ" dirty="0"/>
          </a:p>
          <a:p>
            <a:r>
              <a:rPr lang="en-US" dirty="0" smtClean="0"/>
              <a:t>Gmiterková, Šárka (2015): Betrayed by blondness: </a:t>
            </a:r>
            <a:r>
              <a:rPr lang="en-US" dirty="0" err="1" smtClean="0"/>
              <a:t>Jiřina</a:t>
            </a:r>
            <a:r>
              <a:rPr lang="en-US" dirty="0" smtClean="0"/>
              <a:t> </a:t>
            </a:r>
            <a:r>
              <a:rPr lang="en-US" dirty="0" err="1" smtClean="0"/>
              <a:t>Štěpničková</a:t>
            </a:r>
            <a:r>
              <a:rPr lang="en-US" dirty="0" smtClean="0"/>
              <a:t> between authenticity and excess. </a:t>
            </a:r>
            <a:r>
              <a:rPr lang="en-US" i="1" dirty="0" smtClean="0"/>
              <a:t>Journal of celebrity studies </a:t>
            </a:r>
            <a:r>
              <a:rPr lang="en-US" dirty="0" smtClean="0"/>
              <a:t>7, </a:t>
            </a:r>
            <a:r>
              <a:rPr lang="en-US" dirty="0" err="1" smtClean="0"/>
              <a:t>č</a:t>
            </a:r>
            <a:r>
              <a:rPr lang="en-US" dirty="0" smtClean="0"/>
              <a:t>. 1, s. 45 - 57.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668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err="1" smtClean="0"/>
              <a:t>Takoví</a:t>
            </a:r>
            <a:r>
              <a:rPr lang="en-US" i="1" dirty="0" smtClean="0"/>
              <a:t> </a:t>
            </a:r>
            <a:r>
              <a:rPr lang="en-US" i="1" dirty="0" err="1" smtClean="0"/>
              <a:t>jsme</a:t>
            </a:r>
            <a:r>
              <a:rPr lang="en-US" i="1" dirty="0" smtClean="0"/>
              <a:t> </a:t>
            </a:r>
            <a:r>
              <a:rPr lang="en-US" i="1" dirty="0" err="1" smtClean="0"/>
              <a:t>byli</a:t>
            </a:r>
            <a:r>
              <a:rPr lang="en-US" i="1" dirty="0" smtClean="0"/>
              <a:t> </a:t>
            </a:r>
            <a:r>
              <a:rPr lang="en-US" dirty="0" smtClean="0"/>
              <a:t>(1973, r. Sydney Pollack)</a:t>
            </a:r>
            <a:endParaRPr lang="en-US" dirty="0"/>
          </a:p>
        </p:txBody>
      </p:sp>
      <p:pic>
        <p:nvPicPr>
          <p:cNvPr id="7" name="The Way We Were -- Your girl is lovely Hubbel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314575"/>
            <a:ext cx="8229600" cy="3446463"/>
          </a:xfrm>
        </p:spPr>
      </p:pic>
    </p:spTree>
    <p:extLst>
      <p:ext uri="{BB962C8B-B14F-4D97-AF65-F5344CB8AC3E}">
        <p14:creationId xmlns:p14="http://schemas.microsoft.com/office/powerpoint/2010/main" val="3759392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Jiřina</a:t>
            </a:r>
            <a:r>
              <a:rPr lang="en-US" dirty="0" smtClean="0"/>
              <a:t> </a:t>
            </a:r>
            <a:r>
              <a:rPr lang="en-US" dirty="0" err="1" smtClean="0"/>
              <a:t>Štěpničková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Mezi</a:t>
            </a:r>
            <a:r>
              <a:rPr lang="en-US" dirty="0" smtClean="0"/>
              <a:t> </a:t>
            </a:r>
            <a:r>
              <a:rPr lang="en-US" dirty="0" err="1" smtClean="0"/>
              <a:t>lety</a:t>
            </a:r>
            <a:r>
              <a:rPr lang="en-US" dirty="0" smtClean="0"/>
              <a:t> 1935 a 1944 </a:t>
            </a:r>
            <a:r>
              <a:rPr lang="en-US" dirty="0" err="1" smtClean="0"/>
              <a:t>cíleně</a:t>
            </a:r>
            <a:r>
              <a:rPr lang="en-US" dirty="0" smtClean="0"/>
              <a:t> </a:t>
            </a:r>
            <a:r>
              <a:rPr lang="en-US" dirty="0" err="1" smtClean="0"/>
              <a:t>obsazovaná</a:t>
            </a:r>
            <a:r>
              <a:rPr lang="en-US" dirty="0" smtClean="0"/>
              <a:t> do </a:t>
            </a:r>
            <a:r>
              <a:rPr lang="en-US" dirty="0" err="1" smtClean="0"/>
              <a:t>rolí</a:t>
            </a:r>
            <a:r>
              <a:rPr lang="en-US" dirty="0" smtClean="0"/>
              <a:t> </a:t>
            </a:r>
            <a:r>
              <a:rPr lang="en-US" dirty="0" err="1" smtClean="0"/>
              <a:t>vesnických</a:t>
            </a:r>
            <a:r>
              <a:rPr lang="en-US" dirty="0" smtClean="0"/>
              <a:t> </a:t>
            </a:r>
            <a:r>
              <a:rPr lang="en-US" dirty="0" err="1" smtClean="0"/>
              <a:t>mladých</a:t>
            </a:r>
            <a:r>
              <a:rPr lang="en-US" dirty="0" smtClean="0"/>
              <a:t> </a:t>
            </a:r>
            <a:r>
              <a:rPr lang="en-US" dirty="0" err="1" smtClean="0"/>
              <a:t>žen</a:t>
            </a:r>
            <a:r>
              <a:rPr lang="en-US" dirty="0"/>
              <a:t> </a:t>
            </a:r>
            <a:r>
              <a:rPr lang="en-US" dirty="0" smtClean="0"/>
              <a:t>v </a:t>
            </a:r>
            <a:r>
              <a:rPr lang="en-US" dirty="0" err="1" smtClean="0"/>
              <a:t>adaptcích</a:t>
            </a:r>
            <a:r>
              <a:rPr lang="en-US" dirty="0" smtClean="0"/>
              <a:t> </a:t>
            </a:r>
            <a:r>
              <a:rPr lang="en-US" dirty="0" err="1" smtClean="0"/>
              <a:t>klasické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populární</a:t>
            </a:r>
            <a:r>
              <a:rPr lang="en-US" dirty="0" smtClean="0"/>
              <a:t> </a:t>
            </a:r>
            <a:r>
              <a:rPr lang="en-US" dirty="0" err="1" smtClean="0"/>
              <a:t>národní</a:t>
            </a:r>
            <a:r>
              <a:rPr lang="en-US" dirty="0" smtClean="0"/>
              <a:t> </a:t>
            </a:r>
            <a:r>
              <a:rPr lang="en-US" dirty="0" err="1" smtClean="0"/>
              <a:t>literatury</a:t>
            </a:r>
            <a:r>
              <a:rPr lang="en-US" dirty="0" smtClean="0"/>
              <a:t>: </a:t>
            </a:r>
          </a:p>
          <a:p>
            <a:pPr lvl="1"/>
            <a:r>
              <a:rPr lang="en-US" b="1" i="1" dirty="0" err="1" smtClean="0"/>
              <a:t>Maryša</a:t>
            </a:r>
            <a:r>
              <a:rPr lang="en-US" dirty="0" smtClean="0"/>
              <a:t> (1935, r. Josef </a:t>
            </a:r>
            <a:r>
              <a:rPr lang="en-US" dirty="0" err="1" smtClean="0"/>
              <a:t>Rovenský</a:t>
            </a:r>
            <a:r>
              <a:rPr lang="en-US" dirty="0" smtClean="0"/>
              <a:t>), </a:t>
            </a:r>
            <a:r>
              <a:rPr lang="en-US" b="1" i="1" dirty="0" err="1"/>
              <a:t>Vojnarka</a:t>
            </a:r>
            <a:r>
              <a:rPr lang="en-US" dirty="0" smtClean="0"/>
              <a:t> (1936, r. </a:t>
            </a:r>
            <a:r>
              <a:rPr lang="en-US" dirty="0" err="1" smtClean="0"/>
              <a:t>Vladimír</a:t>
            </a:r>
            <a:r>
              <a:rPr lang="en-US" dirty="0" smtClean="0"/>
              <a:t> </a:t>
            </a:r>
            <a:r>
              <a:rPr lang="en-US" dirty="0" err="1" smtClean="0"/>
              <a:t>Borský</a:t>
            </a:r>
            <a:r>
              <a:rPr lang="en-US" dirty="0" smtClean="0"/>
              <a:t>), </a:t>
            </a:r>
            <a:r>
              <a:rPr lang="en-US" b="1" i="1" dirty="0" err="1"/>
              <a:t>Páter</a:t>
            </a:r>
            <a:r>
              <a:rPr lang="en-US" b="1" i="1" dirty="0"/>
              <a:t> </a:t>
            </a:r>
            <a:r>
              <a:rPr lang="en-US" b="1" i="1" dirty="0" err="1"/>
              <a:t>Vojtěch</a:t>
            </a:r>
            <a:r>
              <a:rPr lang="en-US" b="1" i="1" dirty="0"/>
              <a:t> </a:t>
            </a:r>
            <a:r>
              <a:rPr lang="en-US" dirty="0" smtClean="0"/>
              <a:t>(1936, r. Martin </a:t>
            </a:r>
            <a:r>
              <a:rPr lang="en-US" dirty="0" err="1" smtClean="0"/>
              <a:t>Frič</a:t>
            </a:r>
            <a:r>
              <a:rPr lang="en-US" dirty="0" smtClean="0"/>
              <a:t>), </a:t>
            </a:r>
            <a:r>
              <a:rPr lang="en-US" b="1" i="1" dirty="0" err="1"/>
              <a:t>Kříž</a:t>
            </a:r>
            <a:r>
              <a:rPr lang="en-US" b="1" i="1" dirty="0"/>
              <a:t> u </a:t>
            </a:r>
            <a:r>
              <a:rPr lang="en-US" b="1" i="1" dirty="0" err="1"/>
              <a:t>potoka</a:t>
            </a:r>
            <a:r>
              <a:rPr lang="en-US" b="1" i="1" dirty="0"/>
              <a:t> </a:t>
            </a:r>
            <a:r>
              <a:rPr lang="en-US" dirty="0" smtClean="0"/>
              <a:t>(1937, r. </a:t>
            </a:r>
            <a:r>
              <a:rPr lang="en-US" dirty="0" err="1" smtClean="0"/>
              <a:t>Miloslav</a:t>
            </a:r>
            <a:r>
              <a:rPr lang="en-US" dirty="0" smtClean="0"/>
              <a:t> </a:t>
            </a:r>
            <a:r>
              <a:rPr lang="en-US" dirty="0" err="1" smtClean="0"/>
              <a:t>Jareš</a:t>
            </a:r>
            <a:r>
              <a:rPr lang="en-US" dirty="0" smtClean="0"/>
              <a:t>), </a:t>
            </a:r>
            <a:r>
              <a:rPr lang="en-US" b="1" i="1" dirty="0" err="1"/>
              <a:t>Lidé</a:t>
            </a:r>
            <a:r>
              <a:rPr lang="en-US" b="1" i="1" dirty="0"/>
              <a:t> pod </a:t>
            </a:r>
            <a:r>
              <a:rPr lang="en-US" b="1" i="1" dirty="0" err="1"/>
              <a:t>horami</a:t>
            </a:r>
            <a:r>
              <a:rPr lang="en-US" dirty="0" smtClean="0"/>
              <a:t> (1937, r. </a:t>
            </a:r>
            <a:r>
              <a:rPr lang="en-US" dirty="0" err="1" smtClean="0"/>
              <a:t>Václav</a:t>
            </a:r>
            <a:r>
              <a:rPr lang="en-US" dirty="0" smtClean="0"/>
              <a:t> Wasserman), </a:t>
            </a:r>
            <a:r>
              <a:rPr lang="en-US" b="1" i="1" dirty="0" err="1"/>
              <a:t>Boží</a:t>
            </a:r>
            <a:r>
              <a:rPr lang="en-US" b="1" i="1" dirty="0"/>
              <a:t> </a:t>
            </a:r>
            <a:r>
              <a:rPr lang="en-US" b="1" i="1" dirty="0" err="1"/>
              <a:t>mlýny</a:t>
            </a:r>
            <a:r>
              <a:rPr lang="en-US" dirty="0" smtClean="0"/>
              <a:t> (1937, r. </a:t>
            </a:r>
            <a:r>
              <a:rPr lang="en-US" dirty="0" err="1" smtClean="0"/>
              <a:t>Václav</a:t>
            </a:r>
            <a:r>
              <a:rPr lang="en-US" dirty="0" smtClean="0"/>
              <a:t> </a:t>
            </a:r>
            <a:r>
              <a:rPr lang="en-US" dirty="0" err="1" smtClean="0"/>
              <a:t>Wsserman</a:t>
            </a:r>
            <a:r>
              <a:rPr lang="en-US" dirty="0" smtClean="0"/>
              <a:t>), </a:t>
            </a:r>
            <a:r>
              <a:rPr lang="en-US" b="1" i="1" dirty="0" err="1"/>
              <a:t>Muzikantská</a:t>
            </a:r>
            <a:r>
              <a:rPr lang="en-US" b="1" i="1" dirty="0"/>
              <a:t> </a:t>
            </a:r>
            <a:r>
              <a:rPr lang="en-US" b="1" i="1" dirty="0" err="1"/>
              <a:t>Liduška</a:t>
            </a:r>
            <a:r>
              <a:rPr lang="en-US" b="1" i="1" dirty="0"/>
              <a:t> </a:t>
            </a:r>
            <a:r>
              <a:rPr lang="en-US" dirty="0" smtClean="0"/>
              <a:t>(1940, r. Martin </a:t>
            </a:r>
            <a:r>
              <a:rPr lang="en-US" dirty="0" err="1" smtClean="0"/>
              <a:t>Frič</a:t>
            </a:r>
            <a:r>
              <a:rPr lang="en-US" dirty="0" smtClean="0"/>
              <a:t>), </a:t>
            </a:r>
            <a:r>
              <a:rPr lang="en-US" b="1" i="1" dirty="0"/>
              <a:t>Jan </a:t>
            </a:r>
            <a:r>
              <a:rPr lang="en-US" b="1" i="1" dirty="0" err="1"/>
              <a:t>Cimbura</a:t>
            </a:r>
            <a:r>
              <a:rPr lang="en-US" b="1" i="1" dirty="0"/>
              <a:t> </a:t>
            </a:r>
            <a:r>
              <a:rPr lang="en-US" dirty="0" smtClean="0"/>
              <a:t>(1941, r. </a:t>
            </a:r>
            <a:r>
              <a:rPr lang="en-US" dirty="0" err="1" smtClean="0"/>
              <a:t>František</a:t>
            </a:r>
            <a:r>
              <a:rPr lang="en-US" dirty="0" smtClean="0"/>
              <a:t> </a:t>
            </a:r>
            <a:r>
              <a:rPr lang="en-US" dirty="0" err="1" smtClean="0"/>
              <a:t>Čáp</a:t>
            </a:r>
            <a:r>
              <a:rPr lang="en-US" dirty="0" smtClean="0"/>
              <a:t>), </a:t>
            </a:r>
            <a:r>
              <a:rPr lang="en-US" b="1" i="1" dirty="0" err="1"/>
              <a:t>Babička</a:t>
            </a:r>
            <a:r>
              <a:rPr lang="en-US" b="1" i="1" dirty="0"/>
              <a:t> </a:t>
            </a:r>
            <a:r>
              <a:rPr lang="en-US" dirty="0" smtClean="0"/>
              <a:t>(1942, r. </a:t>
            </a:r>
            <a:r>
              <a:rPr lang="en-US" dirty="0" err="1" smtClean="0"/>
              <a:t>František</a:t>
            </a:r>
            <a:r>
              <a:rPr lang="en-US" dirty="0" smtClean="0"/>
              <a:t> </a:t>
            </a:r>
            <a:r>
              <a:rPr lang="en-US" dirty="0" err="1" smtClean="0"/>
              <a:t>Čáp</a:t>
            </a:r>
            <a:r>
              <a:rPr lang="en-US" dirty="0" smtClean="0"/>
              <a:t>), </a:t>
            </a:r>
            <a:r>
              <a:rPr lang="en-US" b="1" i="1" dirty="0" err="1"/>
              <a:t>Děvčica</a:t>
            </a:r>
            <a:r>
              <a:rPr lang="en-US" b="1" i="1" dirty="0"/>
              <a:t> z </a:t>
            </a:r>
            <a:r>
              <a:rPr lang="en-US" b="1" i="1" dirty="0" err="1"/>
              <a:t>Beskyd</a:t>
            </a:r>
            <a:r>
              <a:rPr lang="en-US" b="1" i="1" dirty="0"/>
              <a:t> </a:t>
            </a:r>
            <a:r>
              <a:rPr lang="en-US" dirty="0" smtClean="0"/>
              <a:t>(1944, r. </a:t>
            </a:r>
            <a:r>
              <a:rPr lang="en-US" dirty="0" err="1" smtClean="0"/>
              <a:t>František</a:t>
            </a:r>
            <a:r>
              <a:rPr lang="en-US" dirty="0" smtClean="0"/>
              <a:t> </a:t>
            </a:r>
            <a:r>
              <a:rPr lang="en-US" dirty="0" err="1" smtClean="0"/>
              <a:t>Čáp</a:t>
            </a:r>
            <a:r>
              <a:rPr lang="en-US" dirty="0" smtClean="0"/>
              <a:t>)  </a:t>
            </a:r>
          </a:p>
          <a:p>
            <a:r>
              <a:rPr lang="en-US" dirty="0" smtClean="0"/>
              <a:t> V </a:t>
            </a:r>
            <a:r>
              <a:rPr lang="en-US" dirty="0" err="1" smtClean="0"/>
              <a:t>letech</a:t>
            </a:r>
            <a:r>
              <a:rPr lang="en-US" dirty="0" smtClean="0"/>
              <a:t> 1929 </a:t>
            </a:r>
            <a:r>
              <a:rPr lang="en-US" dirty="0" err="1" smtClean="0"/>
              <a:t>až</a:t>
            </a:r>
            <a:r>
              <a:rPr lang="en-US" dirty="0" smtClean="0"/>
              <a:t> 1936 </a:t>
            </a:r>
            <a:r>
              <a:rPr lang="en-US" dirty="0" err="1" smtClean="0"/>
              <a:t>členka</a:t>
            </a:r>
            <a:r>
              <a:rPr lang="en-US" dirty="0" smtClean="0"/>
              <a:t> </a:t>
            </a:r>
            <a:r>
              <a:rPr lang="en-US" dirty="0" err="1" smtClean="0"/>
              <a:t>souboru</a:t>
            </a:r>
            <a:r>
              <a:rPr lang="en-US" dirty="0" smtClean="0"/>
              <a:t> </a:t>
            </a:r>
            <a:r>
              <a:rPr lang="en-US" dirty="0" err="1" smtClean="0"/>
              <a:t>činohry</a:t>
            </a:r>
            <a:r>
              <a:rPr lang="en-US" dirty="0" smtClean="0"/>
              <a:t> </a:t>
            </a:r>
            <a:r>
              <a:rPr lang="en-US" dirty="0" err="1" smtClean="0"/>
              <a:t>Národního</a:t>
            </a:r>
            <a:r>
              <a:rPr lang="en-US" dirty="0" smtClean="0"/>
              <a:t> </a:t>
            </a:r>
            <a:r>
              <a:rPr lang="en-US" dirty="0" err="1" smtClean="0"/>
              <a:t>divadla</a:t>
            </a:r>
            <a:r>
              <a:rPr lang="en-US" dirty="0" smtClean="0"/>
              <a:t>, od </a:t>
            </a:r>
            <a:r>
              <a:rPr lang="en-US" dirty="0" err="1" smtClean="0"/>
              <a:t>roku</a:t>
            </a:r>
            <a:r>
              <a:rPr lang="en-US" dirty="0" smtClean="0"/>
              <a:t> 1937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stálý</a:t>
            </a:r>
            <a:r>
              <a:rPr lang="en-US" dirty="0" smtClean="0"/>
              <a:t> host </a:t>
            </a:r>
            <a:r>
              <a:rPr lang="en-US" dirty="0" err="1" smtClean="0"/>
              <a:t>Městského</a:t>
            </a:r>
            <a:r>
              <a:rPr lang="en-US" dirty="0" smtClean="0"/>
              <a:t> </a:t>
            </a:r>
            <a:r>
              <a:rPr lang="en-US" dirty="0" err="1" smtClean="0"/>
              <a:t>divadla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Královských</a:t>
            </a:r>
            <a:r>
              <a:rPr lang="en-US" dirty="0" smtClean="0"/>
              <a:t> </a:t>
            </a:r>
            <a:r>
              <a:rPr lang="en-US" dirty="0" err="1"/>
              <a:t>V</a:t>
            </a:r>
            <a:r>
              <a:rPr lang="en-US" dirty="0" err="1" smtClean="0"/>
              <a:t>inohradech</a:t>
            </a:r>
            <a:endParaRPr lang="en-US" dirty="0" smtClean="0"/>
          </a:p>
          <a:p>
            <a:r>
              <a:rPr lang="en-US" dirty="0" err="1" smtClean="0"/>
              <a:t>Klíčovým</a:t>
            </a:r>
            <a:r>
              <a:rPr lang="en-US" dirty="0" smtClean="0"/>
              <a:t> </a:t>
            </a:r>
            <a:r>
              <a:rPr lang="en-US" dirty="0" err="1" smtClean="0"/>
              <a:t>kariérním</a:t>
            </a:r>
            <a:r>
              <a:rPr lang="en-US" dirty="0" smtClean="0"/>
              <a:t> </a:t>
            </a:r>
            <a:r>
              <a:rPr lang="en-US" dirty="0" err="1" smtClean="0"/>
              <a:t>momentem</a:t>
            </a:r>
            <a:r>
              <a:rPr lang="en-US" dirty="0" smtClean="0"/>
              <a:t> je role </a:t>
            </a:r>
            <a:r>
              <a:rPr lang="en-US" dirty="0" err="1" smtClean="0"/>
              <a:t>Maryši</a:t>
            </a:r>
            <a:r>
              <a:rPr lang="en-US" dirty="0" smtClean="0"/>
              <a:t> (</a:t>
            </a:r>
            <a:r>
              <a:rPr lang="en-US" dirty="0" err="1" smtClean="0"/>
              <a:t>synergické</a:t>
            </a:r>
            <a:r>
              <a:rPr lang="en-US" dirty="0" smtClean="0"/>
              <a:t> </a:t>
            </a:r>
            <a:r>
              <a:rPr lang="en-US" dirty="0" err="1" smtClean="0"/>
              <a:t>působení</a:t>
            </a:r>
            <a:r>
              <a:rPr lang="en-US" dirty="0" smtClean="0"/>
              <a:t> </a:t>
            </a:r>
            <a:r>
              <a:rPr lang="en-US" dirty="0" err="1" smtClean="0"/>
              <a:t>divadla</a:t>
            </a:r>
            <a:r>
              <a:rPr lang="en-US" dirty="0" smtClean="0"/>
              <a:t> a </a:t>
            </a:r>
            <a:r>
              <a:rPr lang="en-US" dirty="0" err="1" smtClean="0"/>
              <a:t>filmu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01278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4090"/>
            <a:ext cx="2139696" cy="1261872"/>
          </a:xfrm>
        </p:spPr>
        <p:txBody>
          <a:bodyPr/>
          <a:lstStyle/>
          <a:p>
            <a:r>
              <a:rPr lang="en-US" i="1" dirty="0" smtClean="0"/>
              <a:t>Star vehicle </a:t>
            </a:r>
            <a:r>
              <a:rPr lang="en-US" dirty="0" err="1" smtClean="0"/>
              <a:t>Jiřiny</a:t>
            </a:r>
            <a:r>
              <a:rPr lang="en-US" dirty="0" smtClean="0"/>
              <a:t> </a:t>
            </a:r>
            <a:r>
              <a:rPr lang="en-US" dirty="0" err="1" smtClean="0"/>
              <a:t>Štěpničkové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0" y="1613694"/>
            <a:ext cx="2760133" cy="4760473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Mladé</a:t>
            </a:r>
            <a:r>
              <a:rPr lang="en-US" sz="1800" dirty="0" smtClean="0"/>
              <a:t> </a:t>
            </a:r>
            <a:r>
              <a:rPr lang="en-US" sz="1800" dirty="0" err="1" smtClean="0"/>
              <a:t>dívky</a:t>
            </a:r>
            <a:r>
              <a:rPr lang="en-US" sz="1800" dirty="0" smtClean="0"/>
              <a:t> </a:t>
            </a:r>
            <a:r>
              <a:rPr lang="en-US" sz="1800" dirty="0" err="1" smtClean="0"/>
              <a:t>nebo</a:t>
            </a:r>
            <a:r>
              <a:rPr lang="en-US" sz="1800" dirty="0" smtClean="0"/>
              <a:t> </a:t>
            </a:r>
            <a:r>
              <a:rPr lang="en-US" sz="1800" dirty="0" err="1" smtClean="0"/>
              <a:t>novomanželky</a:t>
            </a:r>
            <a:r>
              <a:rPr lang="en-US" sz="1800" dirty="0" smtClean="0"/>
              <a:t>, </a:t>
            </a:r>
            <a:r>
              <a:rPr lang="en-US" sz="1800" dirty="0" err="1" smtClean="0"/>
              <a:t>tvořící</a:t>
            </a:r>
            <a:r>
              <a:rPr lang="en-US" sz="1800" dirty="0" smtClean="0"/>
              <a:t> </a:t>
            </a:r>
            <a:r>
              <a:rPr lang="en-US" sz="1800" dirty="0" err="1" smtClean="0"/>
              <a:t>morální</a:t>
            </a:r>
            <a:r>
              <a:rPr lang="en-US" sz="1800" dirty="0" smtClean="0"/>
              <a:t> </a:t>
            </a:r>
            <a:r>
              <a:rPr lang="en-US" sz="1800" dirty="0" err="1" smtClean="0"/>
              <a:t>autoritu</a:t>
            </a:r>
            <a:r>
              <a:rPr lang="en-US" sz="1800" dirty="0" smtClean="0"/>
              <a:t> </a:t>
            </a:r>
            <a:r>
              <a:rPr lang="en-US" sz="1800" dirty="0" err="1" smtClean="0"/>
              <a:t>příběhů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Schopnost</a:t>
            </a:r>
            <a:r>
              <a:rPr lang="en-US" sz="1800" dirty="0" smtClean="0"/>
              <a:t> </a:t>
            </a:r>
            <a:r>
              <a:rPr lang="en-US" sz="1800" dirty="0" err="1" smtClean="0"/>
              <a:t>revolty</a:t>
            </a:r>
            <a:r>
              <a:rPr lang="en-US" sz="1800" dirty="0" smtClean="0"/>
              <a:t> </a:t>
            </a:r>
            <a:r>
              <a:rPr lang="en-US" sz="1800" dirty="0" err="1" smtClean="0"/>
              <a:t>i</a:t>
            </a:r>
            <a:r>
              <a:rPr lang="en-US" sz="1800" dirty="0" smtClean="0"/>
              <a:t> </a:t>
            </a:r>
            <a:r>
              <a:rPr lang="en-US" sz="1800" dirty="0" err="1" smtClean="0"/>
              <a:t>sebeobětování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Čistý</a:t>
            </a:r>
            <a:r>
              <a:rPr lang="en-US" sz="1800" dirty="0" smtClean="0"/>
              <a:t> </a:t>
            </a:r>
            <a:r>
              <a:rPr lang="en-US" sz="1800" dirty="0" err="1" smtClean="0"/>
              <a:t>hlas</a:t>
            </a:r>
            <a:r>
              <a:rPr lang="en-US" sz="1800" dirty="0" smtClean="0"/>
              <a:t> </a:t>
            </a:r>
            <a:r>
              <a:rPr lang="en-US" sz="1800" dirty="0"/>
              <a:t>a</a:t>
            </a:r>
            <a:r>
              <a:rPr lang="en-US" sz="1800" dirty="0" smtClean="0"/>
              <a:t> </a:t>
            </a:r>
            <a:r>
              <a:rPr lang="en-US" sz="1800" dirty="0" err="1" smtClean="0"/>
              <a:t>artikulace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Sakrální</a:t>
            </a:r>
            <a:r>
              <a:rPr lang="en-US" sz="1800" dirty="0" smtClean="0"/>
              <a:t> aura </a:t>
            </a:r>
            <a:r>
              <a:rPr lang="en-US" sz="1800" dirty="0" err="1" smtClean="0"/>
              <a:t>namísto</a:t>
            </a:r>
            <a:r>
              <a:rPr lang="en-US" sz="1800" dirty="0" smtClean="0"/>
              <a:t> </a:t>
            </a:r>
            <a:r>
              <a:rPr lang="en-US" sz="1800" dirty="0" err="1" smtClean="0"/>
              <a:t>tělesné</a:t>
            </a:r>
            <a:r>
              <a:rPr lang="en-US" sz="1800" dirty="0" smtClean="0"/>
              <a:t> </a:t>
            </a:r>
            <a:r>
              <a:rPr lang="en-US" sz="1800" dirty="0" err="1" smtClean="0"/>
              <a:t>přitažlivosti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=&gt; blond </a:t>
            </a:r>
            <a:r>
              <a:rPr lang="en-US" sz="1800" dirty="0" err="1" smtClean="0"/>
              <a:t>vlasy</a:t>
            </a:r>
            <a:r>
              <a:rPr lang="en-US" sz="1800" dirty="0" smtClean="0"/>
              <a:t> </a:t>
            </a:r>
            <a:r>
              <a:rPr lang="en-US" sz="1800" dirty="0" err="1" smtClean="0"/>
              <a:t>jako</a:t>
            </a:r>
            <a:r>
              <a:rPr lang="en-US" sz="1800" dirty="0" smtClean="0"/>
              <a:t> </a:t>
            </a:r>
            <a:r>
              <a:rPr lang="en-US" sz="1800" dirty="0" err="1" smtClean="0"/>
              <a:t>klíčový</a:t>
            </a:r>
            <a:r>
              <a:rPr lang="en-US" sz="1800" dirty="0" smtClean="0"/>
              <a:t> </a:t>
            </a:r>
            <a:r>
              <a:rPr lang="en-US" sz="1800" dirty="0" err="1" smtClean="0"/>
              <a:t>fyzický</a:t>
            </a:r>
            <a:r>
              <a:rPr lang="en-US" sz="1800" dirty="0" smtClean="0"/>
              <a:t> </a:t>
            </a:r>
            <a:r>
              <a:rPr lang="en-US" sz="1800" dirty="0" err="1" smtClean="0"/>
              <a:t>atribut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err="1"/>
              <a:t>Důležitá</a:t>
            </a:r>
            <a:r>
              <a:rPr lang="en-US" sz="1800" dirty="0"/>
              <a:t> </a:t>
            </a:r>
            <a:r>
              <a:rPr lang="en-US" sz="1800" dirty="0" err="1"/>
              <a:t>spolupráce</a:t>
            </a:r>
            <a:r>
              <a:rPr lang="en-US" sz="1800" dirty="0"/>
              <a:t> s </a:t>
            </a:r>
            <a:r>
              <a:rPr lang="en-US" sz="1800" dirty="0" err="1"/>
              <a:t>kameramanem</a:t>
            </a:r>
            <a:r>
              <a:rPr lang="en-US" sz="1800" dirty="0"/>
              <a:t> </a:t>
            </a:r>
            <a:r>
              <a:rPr lang="en-US" sz="1800" dirty="0" err="1"/>
              <a:t>Ferdinandem</a:t>
            </a:r>
            <a:r>
              <a:rPr lang="en-US" sz="1800" dirty="0"/>
              <a:t> </a:t>
            </a:r>
            <a:r>
              <a:rPr lang="en-US" sz="1800" dirty="0" err="1"/>
              <a:t>Pečenkou</a:t>
            </a:r>
            <a:r>
              <a:rPr lang="en-US" sz="1800" dirty="0"/>
              <a:t> </a:t>
            </a:r>
          </a:p>
          <a:p>
            <a:pPr marL="285750" indent="-285750">
              <a:buFont typeface="Arial"/>
              <a:buChar char="•"/>
            </a:pPr>
            <a:endParaRPr lang="en-US" sz="1800" dirty="0" smtClean="0"/>
          </a:p>
          <a:p>
            <a:pPr marL="285750" indent="-285750">
              <a:buFont typeface="Arial"/>
              <a:buChar char="•"/>
            </a:pPr>
            <a:endParaRPr lang="en-US" sz="1800" dirty="0"/>
          </a:p>
        </p:txBody>
      </p:sp>
      <p:pic>
        <p:nvPicPr>
          <p:cNvPr id="11" name="Content Placeholder 10" descr="Jířa Madona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4" b="20675"/>
          <a:stretch/>
        </p:blipFill>
        <p:spPr/>
      </p:pic>
    </p:spTree>
    <p:extLst>
      <p:ext uri="{BB962C8B-B14F-4D97-AF65-F5344CB8AC3E}">
        <p14:creationId xmlns:p14="http://schemas.microsoft.com/office/powerpoint/2010/main" val="776604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5" descr="Baarová kroj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0" r="-7580"/>
          <a:stretch>
            <a:fillRect/>
          </a:stretch>
        </p:blipFill>
        <p:spPr>
          <a:xfrm>
            <a:off x="4485" y="297953"/>
            <a:ext cx="2696216" cy="3021586"/>
          </a:xfrm>
          <a:prstGeom prst="rect">
            <a:avLst/>
          </a:prstGeom>
        </p:spPr>
      </p:pic>
      <p:pic>
        <p:nvPicPr>
          <p:cNvPr id="11" name="Content Placeholder 10" descr="013.jp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 b="8205"/>
          <a:stretch>
            <a:fillRect/>
          </a:stretch>
        </p:blipFill>
        <p:spPr>
          <a:xfrm>
            <a:off x="5022343" y="1280103"/>
            <a:ext cx="4038600" cy="4525963"/>
          </a:xfrm>
          <a:prstGeom prst="rect">
            <a:avLst/>
          </a:prstGeom>
        </p:spPr>
      </p:pic>
      <p:pic>
        <p:nvPicPr>
          <p:cNvPr id="12" name="Picture 11" descr="2Dns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9" y="3488076"/>
            <a:ext cx="2441448" cy="3291840"/>
          </a:xfrm>
          <a:prstGeom prst="rect">
            <a:avLst/>
          </a:prstGeom>
        </p:spPr>
      </p:pic>
      <p:pic>
        <p:nvPicPr>
          <p:cNvPr id="13" name="Picture 12" descr="28cb4d3a0665b45963850eac601c2c3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01" y="294342"/>
            <a:ext cx="2106037" cy="3025197"/>
          </a:xfrm>
          <a:prstGeom prst="rect">
            <a:avLst/>
          </a:prstGeom>
        </p:spPr>
      </p:pic>
      <p:pic>
        <p:nvPicPr>
          <p:cNvPr id="14" name="Picture 13" descr="57614c16975c92bd16130800-184858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01" y="3488076"/>
            <a:ext cx="2151333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62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i="1" dirty="0" err="1" smtClean="0"/>
              <a:t>Muzikantská</a:t>
            </a:r>
            <a:r>
              <a:rPr lang="en-US" i="1" dirty="0" smtClean="0"/>
              <a:t> </a:t>
            </a:r>
            <a:r>
              <a:rPr lang="en-US" i="1" dirty="0" err="1"/>
              <a:t>L</a:t>
            </a:r>
            <a:r>
              <a:rPr lang="en-US" i="1" dirty="0" err="1" smtClean="0"/>
              <a:t>iduška</a:t>
            </a:r>
            <a:r>
              <a:rPr lang="en-US" dirty="0" smtClean="0"/>
              <a:t> (1940, r. Martin </a:t>
            </a:r>
            <a:r>
              <a:rPr lang="en-US" dirty="0" err="1" smtClean="0"/>
              <a:t>Frič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Muzikantská Liduška - Lásko, bože, lásko (housle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1255262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Protektorát</a:t>
            </a:r>
            <a:r>
              <a:rPr lang="en-US" dirty="0" smtClean="0"/>
              <a:t> </a:t>
            </a:r>
            <a:r>
              <a:rPr lang="en-US" dirty="0" err="1" smtClean="0"/>
              <a:t>Čechy</a:t>
            </a:r>
            <a:r>
              <a:rPr lang="en-US" dirty="0" smtClean="0"/>
              <a:t> a Morava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Blond </a:t>
            </a:r>
            <a:r>
              <a:rPr lang="en-US" dirty="0" err="1" smtClean="0"/>
              <a:t>vlasy</a:t>
            </a:r>
            <a:r>
              <a:rPr lang="en-US" dirty="0" smtClean="0"/>
              <a:t> </a:t>
            </a:r>
            <a:r>
              <a:rPr lang="en-US" dirty="0" err="1" smtClean="0"/>
              <a:t>sice</a:t>
            </a:r>
            <a:r>
              <a:rPr lang="en-US" dirty="0" smtClean="0"/>
              <a:t> v </a:t>
            </a:r>
            <a:r>
              <a:rPr lang="en-US" dirty="0" err="1" smtClean="0"/>
              <a:t>případě</a:t>
            </a:r>
            <a:r>
              <a:rPr lang="en-US" dirty="0" smtClean="0"/>
              <a:t> </a:t>
            </a:r>
            <a:r>
              <a:rPr lang="en-US" dirty="0" err="1" smtClean="0"/>
              <a:t>Štěpničkové</a:t>
            </a:r>
            <a:r>
              <a:rPr lang="en-US" dirty="0" smtClean="0"/>
              <a:t> </a:t>
            </a:r>
            <a:r>
              <a:rPr lang="en-US" dirty="0" err="1" smtClean="0"/>
              <a:t>podtrhovaly</a:t>
            </a:r>
            <a:r>
              <a:rPr lang="en-US" dirty="0" smtClean="0"/>
              <a:t> </a:t>
            </a:r>
            <a:r>
              <a:rPr lang="en-US" dirty="0" err="1" smtClean="0"/>
              <a:t>auru</a:t>
            </a:r>
            <a:r>
              <a:rPr lang="en-US" dirty="0" smtClean="0"/>
              <a:t> </a:t>
            </a:r>
            <a:r>
              <a:rPr lang="en-US" dirty="0" err="1" smtClean="0"/>
              <a:t>národní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, ale v </a:t>
            </a:r>
            <a:r>
              <a:rPr lang="en-US" dirty="0" err="1" smtClean="0"/>
              <a:t>první</a:t>
            </a:r>
            <a:r>
              <a:rPr lang="en-US" dirty="0" smtClean="0"/>
              <a:t> </a:t>
            </a:r>
            <a:r>
              <a:rPr lang="en-US" dirty="0" err="1" smtClean="0"/>
              <a:t>polovině</a:t>
            </a:r>
            <a:r>
              <a:rPr lang="en-US" dirty="0" smtClean="0"/>
              <a:t> 40. let </a:t>
            </a:r>
            <a:r>
              <a:rPr lang="en-US" dirty="0" err="1" smtClean="0"/>
              <a:t>začaly</a:t>
            </a:r>
            <a:r>
              <a:rPr lang="en-US" dirty="0" smtClean="0"/>
              <a:t> </a:t>
            </a:r>
            <a:r>
              <a:rPr lang="en-US" dirty="0" err="1" smtClean="0"/>
              <a:t>vytvořenou</a:t>
            </a:r>
            <a:r>
              <a:rPr lang="en-US" dirty="0" smtClean="0"/>
              <a:t> </a:t>
            </a:r>
            <a:r>
              <a:rPr lang="en-US" dirty="0" err="1" smtClean="0"/>
              <a:t>pozici</a:t>
            </a:r>
            <a:r>
              <a:rPr lang="en-US" dirty="0" smtClean="0"/>
              <a:t> </a:t>
            </a:r>
            <a:r>
              <a:rPr lang="en-US" dirty="0" err="1" smtClean="0"/>
              <a:t>spíš</a:t>
            </a:r>
            <a:r>
              <a:rPr lang="en-US" dirty="0" smtClean="0"/>
              <a:t> </a:t>
            </a:r>
            <a:r>
              <a:rPr lang="en-US" dirty="0" err="1" smtClean="0"/>
              <a:t>narušovat</a:t>
            </a:r>
            <a:endParaRPr lang="en-US" dirty="0" smtClean="0"/>
          </a:p>
          <a:p>
            <a:pPr lvl="1"/>
            <a:r>
              <a:rPr lang="en-US" dirty="0" err="1" smtClean="0"/>
              <a:t>Příklon</a:t>
            </a:r>
            <a:r>
              <a:rPr lang="en-US" dirty="0" smtClean="0"/>
              <a:t> k </a:t>
            </a:r>
            <a:r>
              <a:rPr lang="en-US" dirty="0" err="1" smtClean="0"/>
              <a:t>realismu</a:t>
            </a:r>
            <a:endParaRPr lang="en-US" dirty="0" smtClean="0"/>
          </a:p>
          <a:p>
            <a:pPr lvl="1"/>
            <a:r>
              <a:rPr lang="en-US" dirty="0" err="1" smtClean="0"/>
              <a:t>Tmavší</a:t>
            </a:r>
            <a:r>
              <a:rPr lang="en-US" dirty="0" smtClean="0"/>
              <a:t> </a:t>
            </a:r>
            <a:r>
              <a:rPr lang="en-US" dirty="0" err="1" smtClean="0"/>
              <a:t>vlasy</a:t>
            </a:r>
            <a:r>
              <a:rPr lang="en-US" dirty="0" smtClean="0"/>
              <a:t> pro filmy </a:t>
            </a:r>
            <a:r>
              <a:rPr lang="en-US" b="1" i="1" dirty="0" err="1" smtClean="0"/>
              <a:t>Babička</a:t>
            </a:r>
            <a:r>
              <a:rPr lang="en-US" dirty="0" smtClean="0"/>
              <a:t> a </a:t>
            </a:r>
            <a:r>
              <a:rPr lang="en-US" b="1" i="1" dirty="0"/>
              <a:t>Jan </a:t>
            </a:r>
            <a:r>
              <a:rPr lang="en-US" b="1" i="1" dirty="0" err="1"/>
              <a:t>Cimbura</a:t>
            </a:r>
            <a:r>
              <a:rPr lang="en-US" b="1" i="1" dirty="0"/>
              <a:t> </a:t>
            </a:r>
          </a:p>
          <a:p>
            <a:pPr lvl="1"/>
            <a:r>
              <a:rPr lang="en-US" dirty="0" err="1" smtClean="0"/>
              <a:t>Negativní</a:t>
            </a:r>
            <a:r>
              <a:rPr lang="en-US" dirty="0" smtClean="0"/>
              <a:t> role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filmech</a:t>
            </a:r>
            <a:r>
              <a:rPr lang="en-US" dirty="0" smtClean="0"/>
              <a:t> </a:t>
            </a:r>
            <a:r>
              <a:rPr lang="en-US" b="1" i="1" dirty="0" err="1"/>
              <a:t>Preludium</a:t>
            </a:r>
            <a:r>
              <a:rPr lang="en-US" dirty="0"/>
              <a:t> (1942, r. </a:t>
            </a:r>
            <a:r>
              <a:rPr lang="en-US" dirty="0" err="1"/>
              <a:t>František</a:t>
            </a:r>
            <a:r>
              <a:rPr lang="en-US" dirty="0"/>
              <a:t> </a:t>
            </a:r>
            <a:r>
              <a:rPr lang="en-US" dirty="0" err="1"/>
              <a:t>Čáp</a:t>
            </a:r>
            <a:r>
              <a:rPr lang="en-US" dirty="0" smtClean="0"/>
              <a:t>) a </a:t>
            </a:r>
            <a:r>
              <a:rPr lang="en-US" b="1" i="1" dirty="0" err="1" smtClean="0"/>
              <a:t>Barbora</a:t>
            </a:r>
            <a:r>
              <a:rPr lang="en-US" b="1" i="1" dirty="0" smtClean="0"/>
              <a:t> </a:t>
            </a:r>
            <a:r>
              <a:rPr lang="en-US" b="1" i="1" dirty="0" err="1"/>
              <a:t>Hlavsová</a:t>
            </a:r>
            <a:r>
              <a:rPr lang="en-US" b="1" i="1" dirty="0"/>
              <a:t> </a:t>
            </a:r>
            <a:r>
              <a:rPr lang="en-US" dirty="0" smtClean="0"/>
              <a:t>(1942, r. Martin </a:t>
            </a:r>
            <a:r>
              <a:rPr lang="en-US" dirty="0" err="1" smtClean="0"/>
              <a:t>Frič</a:t>
            </a:r>
            <a:r>
              <a:rPr lang="en-US" dirty="0" smtClean="0"/>
              <a:t>) </a:t>
            </a:r>
            <a:endParaRPr lang="en-US" dirty="0"/>
          </a:p>
          <a:p>
            <a:pPr lvl="1"/>
            <a:r>
              <a:rPr lang="en-US" dirty="0" err="1" smtClean="0"/>
              <a:t>Plavá</a:t>
            </a:r>
            <a:r>
              <a:rPr lang="en-US" dirty="0" smtClean="0"/>
              <a:t> </a:t>
            </a:r>
            <a:r>
              <a:rPr lang="en-US" dirty="0" err="1" smtClean="0"/>
              <a:t>nordická</a:t>
            </a:r>
            <a:r>
              <a:rPr lang="en-US" dirty="0" smtClean="0"/>
              <a:t> </a:t>
            </a:r>
            <a:r>
              <a:rPr lang="en-US" dirty="0" err="1" smtClean="0"/>
              <a:t>krása</a:t>
            </a:r>
            <a:r>
              <a:rPr lang="en-US" dirty="0" smtClean="0"/>
              <a:t> </a:t>
            </a:r>
            <a:r>
              <a:rPr lang="en-US" dirty="0" err="1" smtClean="0"/>
              <a:t>odpovídá</a:t>
            </a:r>
            <a:r>
              <a:rPr lang="en-US" dirty="0" smtClean="0"/>
              <a:t> </a:t>
            </a:r>
            <a:r>
              <a:rPr lang="en-US" dirty="0" err="1" smtClean="0"/>
              <a:t>preferencím</a:t>
            </a:r>
            <a:r>
              <a:rPr lang="en-US" dirty="0" smtClean="0"/>
              <a:t> </a:t>
            </a:r>
            <a:r>
              <a:rPr lang="en-US" dirty="0" err="1" smtClean="0"/>
              <a:t>nacistické</a:t>
            </a:r>
            <a:r>
              <a:rPr lang="en-US" dirty="0" smtClean="0"/>
              <a:t> </a:t>
            </a:r>
            <a:r>
              <a:rPr lang="en-US" dirty="0" err="1" smtClean="0"/>
              <a:t>kinematografie</a:t>
            </a:r>
            <a:r>
              <a:rPr lang="en-US" dirty="0" smtClean="0"/>
              <a:t> (?)</a:t>
            </a:r>
          </a:p>
          <a:p>
            <a:r>
              <a:rPr lang="en-US" dirty="0" err="1" smtClean="0"/>
              <a:t>Namísto</a:t>
            </a:r>
            <a:r>
              <a:rPr lang="en-US" dirty="0" smtClean="0"/>
              <a:t> </a:t>
            </a:r>
            <a:r>
              <a:rPr lang="en-US" dirty="0" err="1" smtClean="0"/>
              <a:t>přirozenosti</a:t>
            </a:r>
            <a:r>
              <a:rPr lang="en-US" dirty="0" smtClean="0"/>
              <a:t> a </a:t>
            </a:r>
            <a:r>
              <a:rPr lang="en-US" dirty="0" err="1" smtClean="0"/>
              <a:t>autenticity</a:t>
            </a:r>
            <a:r>
              <a:rPr lang="en-US" dirty="0" smtClean="0"/>
              <a:t> se </a:t>
            </a:r>
            <a:r>
              <a:rPr lang="en-US" dirty="0" err="1" smtClean="0"/>
              <a:t>zdůrazňuje</a:t>
            </a:r>
            <a:r>
              <a:rPr lang="en-US" dirty="0" smtClean="0"/>
              <a:t> </a:t>
            </a:r>
            <a:r>
              <a:rPr lang="en-US" dirty="0" err="1" smtClean="0"/>
              <a:t>umělost</a:t>
            </a:r>
            <a:r>
              <a:rPr lang="en-US" dirty="0" smtClean="0"/>
              <a:t> a </a:t>
            </a:r>
            <a:r>
              <a:rPr lang="en-US" dirty="0" err="1" smtClean="0"/>
              <a:t>přílišná</a:t>
            </a:r>
            <a:r>
              <a:rPr lang="en-US" dirty="0" smtClean="0"/>
              <a:t> </a:t>
            </a:r>
            <a:r>
              <a:rPr lang="en-US" dirty="0" err="1" smtClean="0"/>
              <a:t>stylizace</a:t>
            </a:r>
            <a:r>
              <a:rPr lang="en-US" dirty="0" smtClean="0"/>
              <a:t> </a:t>
            </a:r>
            <a:r>
              <a:rPr lang="en-US" dirty="0" err="1" smtClean="0"/>
              <a:t>Štěpničkové</a:t>
            </a:r>
            <a:r>
              <a:rPr lang="en-US" dirty="0" smtClean="0"/>
              <a:t> v </a:t>
            </a:r>
            <a:r>
              <a:rPr lang="en-US" dirty="0" err="1" smtClean="0"/>
              <a:t>rolích</a:t>
            </a:r>
            <a:r>
              <a:rPr lang="en-US" dirty="0" smtClean="0"/>
              <a:t> </a:t>
            </a:r>
            <a:r>
              <a:rPr lang="en-US" dirty="0" err="1" smtClean="0"/>
              <a:t>prostých</a:t>
            </a:r>
            <a:r>
              <a:rPr lang="en-US" dirty="0" smtClean="0"/>
              <a:t> </a:t>
            </a:r>
            <a:r>
              <a:rPr lang="en-US" dirty="0" err="1" smtClean="0"/>
              <a:t>žen</a:t>
            </a:r>
            <a:endParaRPr lang="en-US" dirty="0" smtClean="0"/>
          </a:p>
          <a:p>
            <a:pPr lvl="1"/>
            <a:r>
              <a:rPr lang="en-US" b="1" i="1" dirty="0" err="1" smtClean="0"/>
              <a:t>Počestné</a:t>
            </a:r>
            <a:r>
              <a:rPr lang="en-US" b="1" i="1" dirty="0" smtClean="0"/>
              <a:t> </a:t>
            </a:r>
            <a:r>
              <a:rPr lang="en-US" b="1" i="1" dirty="0" err="1" smtClean="0"/>
              <a:t>paní</a:t>
            </a:r>
            <a:r>
              <a:rPr lang="en-US" b="1" i="1" dirty="0" smtClean="0"/>
              <a:t> </a:t>
            </a:r>
            <a:r>
              <a:rPr lang="en-US" b="1" i="1" dirty="0" err="1" smtClean="0"/>
              <a:t>pardubické</a:t>
            </a:r>
            <a:r>
              <a:rPr lang="en-US" b="1" i="1" dirty="0" smtClean="0"/>
              <a:t> </a:t>
            </a:r>
            <a:r>
              <a:rPr lang="en-US" dirty="0" smtClean="0"/>
              <a:t>(1944, r. Martin </a:t>
            </a:r>
            <a:r>
              <a:rPr lang="en-US" dirty="0" err="1" smtClean="0"/>
              <a:t>Frič</a:t>
            </a:r>
            <a:r>
              <a:rPr lang="en-US" dirty="0" smtClean="0"/>
              <a:t>)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vlasy</a:t>
            </a:r>
            <a:r>
              <a:rPr lang="en-US" dirty="0" smtClean="0"/>
              <a:t>, </a:t>
            </a:r>
            <a:r>
              <a:rPr lang="en-US" dirty="0" err="1" smtClean="0"/>
              <a:t>jejich</a:t>
            </a:r>
            <a:r>
              <a:rPr lang="en-US" dirty="0" smtClean="0"/>
              <a:t> </a:t>
            </a:r>
            <a:r>
              <a:rPr lang="en-US" dirty="0" err="1" smtClean="0"/>
              <a:t>úprava</a:t>
            </a:r>
            <a:r>
              <a:rPr lang="en-US" dirty="0" smtClean="0"/>
              <a:t> a </a:t>
            </a:r>
            <a:r>
              <a:rPr lang="en-US" dirty="0" err="1" smtClean="0"/>
              <a:t>ozdoby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důležité</a:t>
            </a:r>
            <a:r>
              <a:rPr lang="en-US" dirty="0" smtClean="0"/>
              <a:t> pro </a:t>
            </a:r>
            <a:r>
              <a:rPr lang="en-US" dirty="0" err="1" smtClean="0"/>
              <a:t>vykreslení</a:t>
            </a:r>
            <a:r>
              <a:rPr lang="en-US" dirty="0" smtClean="0"/>
              <a:t> </a:t>
            </a:r>
            <a:r>
              <a:rPr lang="en-US" dirty="0" err="1" smtClean="0"/>
              <a:t>postavy</a:t>
            </a:r>
            <a:r>
              <a:rPr lang="en-US" dirty="0" smtClean="0"/>
              <a:t> </a:t>
            </a:r>
            <a:r>
              <a:rPr lang="en-US" dirty="0" err="1" smtClean="0"/>
              <a:t>Roziny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vyznění</a:t>
            </a:r>
            <a:r>
              <a:rPr lang="en-US" dirty="0" smtClean="0"/>
              <a:t> </a:t>
            </a:r>
            <a:r>
              <a:rPr lang="en-US" dirty="0" err="1" smtClean="0"/>
              <a:t>celého</a:t>
            </a:r>
            <a:r>
              <a:rPr lang="en-US" dirty="0" smtClean="0"/>
              <a:t> </a:t>
            </a:r>
            <a:r>
              <a:rPr lang="en-US" dirty="0" err="1" smtClean="0"/>
              <a:t>filmu</a:t>
            </a:r>
            <a:r>
              <a:rPr lang="en-US" dirty="0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208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i="1" dirty="0" err="1" smtClean="0"/>
              <a:t>Počestné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paní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par</a:t>
            </a:r>
            <a:r>
              <a:rPr lang="en-US" sz="3200" b="1" i="1" dirty="0" err="1"/>
              <a:t>dubické</a:t>
            </a:r>
            <a:r>
              <a:rPr lang="en-US" sz="3200" b="1" i="1" dirty="0"/>
              <a:t> </a:t>
            </a:r>
            <a:r>
              <a:rPr lang="en-US" sz="3200" dirty="0" smtClean="0"/>
              <a:t>(1944, r. Martin </a:t>
            </a:r>
            <a:r>
              <a:rPr lang="en-US" sz="3200" dirty="0" err="1" smtClean="0"/>
              <a:t>Frič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9" name="Content Placeholder 8" descr="Snímek obrazovky 2017-04-05 v 10.17.34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3" b="6433"/>
          <a:stretch>
            <a:fillRect/>
          </a:stretch>
        </p:blipFill>
        <p:spPr/>
      </p:pic>
      <p:pic>
        <p:nvPicPr>
          <p:cNvPr id="8" name="Content Placeholder 7" descr="Snímek obrazovky 2017-04-05 v 10.14.24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r="199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9839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Resumé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Výzkum</a:t>
            </a:r>
            <a:r>
              <a:rPr lang="en-US" dirty="0" smtClean="0"/>
              <a:t> </a:t>
            </a:r>
            <a:r>
              <a:rPr lang="en-US" dirty="0" err="1" smtClean="0"/>
              <a:t>jednotlivých</a:t>
            </a:r>
            <a:r>
              <a:rPr lang="en-US" dirty="0" smtClean="0"/>
              <a:t> </a:t>
            </a:r>
            <a:r>
              <a:rPr lang="en-US" dirty="0" err="1" smtClean="0"/>
              <a:t>hvězdných</a:t>
            </a:r>
            <a:r>
              <a:rPr lang="en-US" dirty="0" smtClean="0"/>
              <a:t> </a:t>
            </a:r>
            <a:r>
              <a:rPr lang="en-US" dirty="0" err="1" smtClean="0"/>
              <a:t>osobností</a:t>
            </a:r>
            <a:r>
              <a:rPr lang="en-US" dirty="0"/>
              <a:t> </a:t>
            </a:r>
            <a:r>
              <a:rPr lang="en-US" dirty="0" err="1" smtClean="0"/>
              <a:t>nám</a:t>
            </a:r>
            <a:r>
              <a:rPr lang="en-US" dirty="0" smtClean="0"/>
              <a:t> </a:t>
            </a:r>
            <a:r>
              <a:rPr lang="en-US" dirty="0" err="1" smtClean="0"/>
              <a:t>umožňuje</a:t>
            </a:r>
            <a:r>
              <a:rPr lang="en-US" dirty="0" smtClean="0"/>
              <a:t> </a:t>
            </a:r>
            <a:r>
              <a:rPr lang="en-US" dirty="0" err="1" smtClean="0"/>
              <a:t>porozumět</a:t>
            </a:r>
            <a:r>
              <a:rPr lang="en-US" dirty="0" smtClean="0"/>
              <a:t> </a:t>
            </a:r>
            <a:r>
              <a:rPr lang="en-US" dirty="0" err="1" smtClean="0"/>
              <a:t>způsobům</a:t>
            </a:r>
            <a:r>
              <a:rPr lang="en-US" dirty="0" smtClean="0"/>
              <a:t>, </a:t>
            </a:r>
            <a:r>
              <a:rPr lang="en-US" dirty="0" err="1" smtClean="0"/>
              <a:t>praktikám</a:t>
            </a:r>
            <a:r>
              <a:rPr lang="en-US" dirty="0" smtClean="0"/>
              <a:t> a </a:t>
            </a:r>
            <a:r>
              <a:rPr lang="en-US" dirty="0" err="1" smtClean="0"/>
              <a:t>okolnostem</a:t>
            </a:r>
            <a:r>
              <a:rPr lang="en-US" dirty="0" smtClean="0"/>
              <a:t>, </a:t>
            </a:r>
            <a:r>
              <a:rPr lang="en-US" dirty="0" err="1" smtClean="0"/>
              <a:t>jejichž</a:t>
            </a:r>
            <a:r>
              <a:rPr lang="en-US" dirty="0" smtClean="0"/>
              <a:t> </a:t>
            </a:r>
            <a:r>
              <a:rPr lang="en-US" dirty="0" err="1" smtClean="0"/>
              <a:t>prostřednictvím</a:t>
            </a:r>
            <a:r>
              <a:rPr lang="en-US" dirty="0" smtClean="0"/>
              <a:t> se </a:t>
            </a:r>
            <a:r>
              <a:rPr lang="en-US" dirty="0" err="1" smtClean="0"/>
              <a:t>konkrétní</a:t>
            </a:r>
            <a:r>
              <a:rPr lang="en-US" dirty="0" smtClean="0"/>
              <a:t> </a:t>
            </a:r>
            <a:r>
              <a:rPr lang="en-US" dirty="0" err="1" smtClean="0"/>
              <a:t>fyzické</a:t>
            </a:r>
            <a:r>
              <a:rPr lang="en-US" dirty="0" smtClean="0"/>
              <a:t> </a:t>
            </a:r>
            <a:r>
              <a:rPr lang="en-US" dirty="0" err="1" smtClean="0"/>
              <a:t>tělo</a:t>
            </a:r>
            <a:r>
              <a:rPr lang="en-US" dirty="0" smtClean="0"/>
              <a:t> </a:t>
            </a:r>
            <a:r>
              <a:rPr lang="en-US" dirty="0" err="1" smtClean="0"/>
              <a:t>stává</a:t>
            </a:r>
            <a:r>
              <a:rPr lang="en-US" dirty="0" smtClean="0"/>
              <a:t> </a:t>
            </a:r>
            <a:r>
              <a:rPr lang="en-US" dirty="0" err="1" smtClean="0"/>
              <a:t>místem</a:t>
            </a:r>
            <a:r>
              <a:rPr lang="en-US" dirty="0" smtClean="0"/>
              <a:t> </a:t>
            </a:r>
            <a:r>
              <a:rPr lang="en-US" dirty="0" err="1" smtClean="0"/>
              <a:t>artikulace</a:t>
            </a:r>
            <a:r>
              <a:rPr lang="en-US" dirty="0" smtClean="0"/>
              <a:t> </a:t>
            </a:r>
            <a:r>
              <a:rPr lang="en-US" dirty="0" err="1" smtClean="0"/>
              <a:t>národních</a:t>
            </a:r>
            <a:r>
              <a:rPr lang="en-US" dirty="0" smtClean="0"/>
              <a:t>, </a:t>
            </a:r>
            <a:r>
              <a:rPr lang="en-US" dirty="0" err="1" smtClean="0"/>
              <a:t>genderových</a:t>
            </a:r>
            <a:r>
              <a:rPr lang="en-US" dirty="0" smtClean="0"/>
              <a:t>, </a:t>
            </a:r>
            <a:r>
              <a:rPr lang="en-US" dirty="0" err="1" smtClean="0"/>
              <a:t>třídních</a:t>
            </a:r>
            <a:r>
              <a:rPr lang="en-US" dirty="0" smtClean="0"/>
              <a:t> a </a:t>
            </a:r>
            <a:r>
              <a:rPr lang="en-US" dirty="0" err="1" smtClean="0"/>
              <a:t>sexuálních</a:t>
            </a:r>
            <a:r>
              <a:rPr lang="en-US" dirty="0" smtClean="0"/>
              <a:t> </a:t>
            </a:r>
            <a:r>
              <a:rPr lang="en-US" dirty="0" err="1" smtClean="0"/>
              <a:t>hodnot</a:t>
            </a:r>
            <a:r>
              <a:rPr lang="en-US" dirty="0" smtClean="0"/>
              <a:t>, </a:t>
            </a:r>
            <a:r>
              <a:rPr lang="en-US" dirty="0" err="1" smtClean="0"/>
              <a:t>limitů</a:t>
            </a:r>
            <a:r>
              <a:rPr lang="en-US" dirty="0" smtClean="0"/>
              <a:t> a </a:t>
            </a:r>
            <a:r>
              <a:rPr lang="en-US" dirty="0" err="1" smtClean="0"/>
              <a:t>tenzí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nikdy</a:t>
            </a:r>
            <a:r>
              <a:rPr lang="en-US" dirty="0" smtClean="0"/>
              <a:t> </a:t>
            </a:r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 smtClean="0"/>
              <a:t>neodrážejí</a:t>
            </a:r>
            <a:r>
              <a:rPr lang="en-US" dirty="0" smtClean="0"/>
              <a:t> </a:t>
            </a:r>
            <a:r>
              <a:rPr lang="en-US" dirty="0" err="1" smtClean="0"/>
              <a:t>dobové</a:t>
            </a:r>
            <a:r>
              <a:rPr lang="en-US" dirty="0" smtClean="0"/>
              <a:t> stereotypy, ale </a:t>
            </a:r>
            <a:r>
              <a:rPr lang="en-US" dirty="0" err="1" smtClean="0"/>
              <a:t>vždy</a:t>
            </a:r>
            <a:r>
              <a:rPr lang="en-US" dirty="0" smtClean="0"/>
              <a:t> je </a:t>
            </a:r>
            <a:r>
              <a:rPr lang="en-US" dirty="0" err="1" smtClean="0"/>
              <a:t>také</a:t>
            </a:r>
            <a:r>
              <a:rPr lang="en-US" dirty="0" smtClean="0"/>
              <a:t> </a:t>
            </a:r>
            <a:r>
              <a:rPr lang="en-US" dirty="0" err="1" smtClean="0"/>
              <a:t>výrazně</a:t>
            </a:r>
            <a:r>
              <a:rPr lang="en-US" dirty="0" smtClean="0"/>
              <a:t> </a:t>
            </a:r>
            <a:r>
              <a:rPr lang="en-US" dirty="0" err="1" smtClean="0"/>
              <a:t>individualizují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tudíž</a:t>
            </a:r>
            <a:r>
              <a:rPr lang="en-US" dirty="0" smtClean="0"/>
              <a:t> </a:t>
            </a:r>
            <a:r>
              <a:rPr lang="en-US" dirty="0" err="1" smtClean="0"/>
              <a:t>fungují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nestabilní</a:t>
            </a:r>
            <a:r>
              <a:rPr lang="en-US" dirty="0" smtClean="0"/>
              <a:t> </a:t>
            </a:r>
            <a:r>
              <a:rPr lang="en-US" dirty="0" err="1" smtClean="0"/>
              <a:t>symboly</a:t>
            </a:r>
            <a:r>
              <a:rPr lang="en-US" dirty="0" smtClean="0"/>
              <a:t>, </a:t>
            </a:r>
            <a:r>
              <a:rPr lang="en-US" dirty="0" err="1" smtClean="0"/>
              <a:t>protože</a:t>
            </a:r>
            <a:r>
              <a:rPr lang="en-US" dirty="0" smtClean="0"/>
              <a:t> </a:t>
            </a:r>
            <a:r>
              <a:rPr lang="en-US" dirty="0" err="1" smtClean="0"/>
              <a:t>jejich</a:t>
            </a:r>
            <a:r>
              <a:rPr lang="en-US" dirty="0" smtClean="0"/>
              <a:t> </a:t>
            </a:r>
            <a:r>
              <a:rPr lang="en-US" dirty="0" err="1" smtClean="0"/>
              <a:t>reprezentační</a:t>
            </a:r>
            <a:r>
              <a:rPr lang="en-US" dirty="0" smtClean="0"/>
              <a:t> </a:t>
            </a:r>
            <a:r>
              <a:rPr lang="en-US" dirty="0" err="1" smtClean="0"/>
              <a:t>potenciál</a:t>
            </a:r>
            <a:r>
              <a:rPr lang="en-US" dirty="0" smtClean="0"/>
              <a:t> pro </a:t>
            </a:r>
            <a:r>
              <a:rPr lang="en-US" dirty="0" err="1" smtClean="0"/>
              <a:t>vybranou</a:t>
            </a:r>
            <a:r>
              <a:rPr lang="en-US" dirty="0" smtClean="0"/>
              <a:t> </a:t>
            </a:r>
            <a:r>
              <a:rPr lang="en-US" dirty="0" err="1" smtClean="0"/>
              <a:t>sadu</a:t>
            </a:r>
            <a:r>
              <a:rPr lang="en-US" dirty="0" smtClean="0"/>
              <a:t> </a:t>
            </a:r>
            <a:r>
              <a:rPr lang="en-US" dirty="0" err="1" smtClean="0"/>
              <a:t>hodnot</a:t>
            </a:r>
            <a:r>
              <a:rPr lang="en-US" dirty="0" smtClean="0"/>
              <a:t> se </a:t>
            </a:r>
            <a:r>
              <a:rPr lang="en-US" dirty="0" err="1" smtClean="0"/>
              <a:t>časem</a:t>
            </a:r>
            <a:r>
              <a:rPr lang="en-US" dirty="0" smtClean="0"/>
              <a:t> </a:t>
            </a:r>
            <a:r>
              <a:rPr lang="en-US" dirty="0" err="1" smtClean="0"/>
              <a:t>vyčerpá</a:t>
            </a:r>
            <a:r>
              <a:rPr lang="en-US" dirty="0" smtClean="0"/>
              <a:t> (</a:t>
            </a:r>
            <a:r>
              <a:rPr lang="en-US" dirty="0" err="1" smtClean="0"/>
              <a:t>ať</a:t>
            </a:r>
            <a:r>
              <a:rPr lang="en-US" dirty="0" smtClean="0"/>
              <a:t> </a:t>
            </a:r>
            <a:r>
              <a:rPr lang="en-US" dirty="0" err="1" smtClean="0"/>
              <a:t>už</a:t>
            </a:r>
            <a:r>
              <a:rPr lang="en-US" dirty="0" smtClean="0"/>
              <a:t> </a:t>
            </a:r>
            <a:r>
              <a:rPr lang="en-US" dirty="0" err="1" smtClean="0"/>
              <a:t>díky</a:t>
            </a:r>
            <a:r>
              <a:rPr lang="en-US" dirty="0" smtClean="0"/>
              <a:t> </a:t>
            </a:r>
            <a:r>
              <a:rPr lang="en-US" dirty="0" err="1" smtClean="0"/>
              <a:t>proměně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samotné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s </a:t>
            </a:r>
            <a:r>
              <a:rPr lang="en-US" dirty="0" err="1" smtClean="0"/>
              <a:t>ohledem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transformaci</a:t>
            </a:r>
            <a:r>
              <a:rPr lang="en-US" dirty="0" smtClean="0"/>
              <a:t> </a:t>
            </a:r>
            <a:r>
              <a:rPr lang="en-US" dirty="0" err="1" smtClean="0"/>
              <a:t>produkčních</a:t>
            </a:r>
            <a:r>
              <a:rPr lang="en-US" dirty="0" smtClean="0"/>
              <a:t> </a:t>
            </a:r>
            <a:r>
              <a:rPr lang="en-US" dirty="0" err="1" smtClean="0"/>
              <a:t>podmínek</a:t>
            </a:r>
            <a:r>
              <a:rPr lang="en-US" dirty="0"/>
              <a:t> </a:t>
            </a:r>
            <a:r>
              <a:rPr lang="en-US" dirty="0" err="1" smtClean="0"/>
              <a:t>či</a:t>
            </a:r>
            <a:r>
              <a:rPr lang="en-US" dirty="0" smtClean="0"/>
              <a:t> </a:t>
            </a:r>
            <a:r>
              <a:rPr lang="en-US" dirty="0" err="1" smtClean="0"/>
              <a:t>vzhledem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změně</a:t>
            </a:r>
            <a:r>
              <a:rPr lang="en-US" dirty="0" smtClean="0"/>
              <a:t> </a:t>
            </a:r>
            <a:r>
              <a:rPr lang="en-US" dirty="0" err="1" smtClean="0"/>
              <a:t>širšího</a:t>
            </a:r>
            <a:r>
              <a:rPr lang="en-US" dirty="0" smtClean="0"/>
              <a:t> </a:t>
            </a:r>
            <a:r>
              <a:rPr lang="en-US" dirty="0" err="1" smtClean="0"/>
              <a:t>společensko-ideologického</a:t>
            </a:r>
            <a:r>
              <a:rPr lang="en-US" dirty="0" smtClean="0"/>
              <a:t> </a:t>
            </a:r>
            <a:r>
              <a:rPr lang="en-US" dirty="0" err="1" smtClean="0"/>
              <a:t>kontextu</a:t>
            </a:r>
            <a:r>
              <a:rPr lang="en-US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554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Ztělesňování</a:t>
            </a:r>
            <a:r>
              <a:rPr lang="en-US" dirty="0" smtClean="0"/>
              <a:t>, </a:t>
            </a:r>
            <a:r>
              <a:rPr lang="en-US" dirty="0" err="1" smtClean="0"/>
              <a:t>prožívání</a:t>
            </a:r>
            <a:r>
              <a:rPr lang="en-US" dirty="0" smtClean="0"/>
              <a:t>, </a:t>
            </a:r>
            <a:r>
              <a:rPr lang="en-US" dirty="0" err="1" smtClean="0"/>
              <a:t>zosobňování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600" dirty="0"/>
          </a:p>
          <a:p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ztělesněním</a:t>
            </a:r>
            <a:r>
              <a:rPr lang="en-US" dirty="0" smtClean="0"/>
              <a:t> </a:t>
            </a:r>
            <a:r>
              <a:rPr lang="en-US" dirty="0" err="1" smtClean="0"/>
              <a:t>sociálních</a:t>
            </a:r>
            <a:r>
              <a:rPr lang="en-US" dirty="0" smtClean="0"/>
              <a:t> </a:t>
            </a:r>
            <a:r>
              <a:rPr lang="en-US" dirty="0" err="1" smtClean="0"/>
              <a:t>kategorií</a:t>
            </a:r>
            <a:r>
              <a:rPr lang="en-US" dirty="0" smtClean="0"/>
              <a:t>, do </a:t>
            </a:r>
            <a:r>
              <a:rPr lang="en-US" dirty="0" err="1" smtClean="0"/>
              <a:t>nichž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lidé</a:t>
            </a:r>
            <a:r>
              <a:rPr lang="en-US" dirty="0" smtClean="0"/>
              <a:t> </a:t>
            </a:r>
            <a:r>
              <a:rPr lang="en-US" dirty="0" err="1" smtClean="0"/>
              <a:t>rozmisťování</a:t>
            </a:r>
            <a:r>
              <a:rPr lang="en-US" dirty="0" smtClean="0"/>
              <a:t> a </a:t>
            </a:r>
            <a:r>
              <a:rPr lang="en-US" dirty="0" err="1" smtClean="0"/>
              <a:t>skrz</a:t>
            </a:r>
            <a:r>
              <a:rPr lang="en-US" dirty="0" smtClean="0"/>
              <a:t>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nuceni</a:t>
            </a:r>
            <a:r>
              <a:rPr lang="en-US" dirty="0" smtClean="0"/>
              <a:t> </a:t>
            </a:r>
            <a:r>
              <a:rPr lang="en-US" dirty="0" err="1" smtClean="0"/>
              <a:t>dávat</a:t>
            </a:r>
            <a:r>
              <a:rPr lang="en-US" dirty="0" smtClean="0"/>
              <a:t> </a:t>
            </a:r>
            <a:r>
              <a:rPr lang="en-US" dirty="0" err="1" smtClean="0"/>
              <a:t>svým</a:t>
            </a:r>
            <a:r>
              <a:rPr lang="en-US" dirty="0" smtClean="0"/>
              <a:t> </a:t>
            </a:r>
            <a:r>
              <a:rPr lang="en-US" dirty="0" err="1" smtClean="0"/>
              <a:t>životům</a:t>
            </a:r>
            <a:r>
              <a:rPr lang="en-US" dirty="0" smtClean="0"/>
              <a:t> </a:t>
            </a:r>
            <a:r>
              <a:rPr lang="en-US" dirty="0" err="1" smtClean="0"/>
              <a:t>smysl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kategorie</a:t>
            </a:r>
            <a:r>
              <a:rPr lang="en-US" dirty="0" smtClean="0"/>
              <a:t> </a:t>
            </a:r>
            <a:r>
              <a:rPr lang="en-US" dirty="0" err="1" smtClean="0"/>
              <a:t>třídy</a:t>
            </a:r>
            <a:r>
              <a:rPr lang="en-US" dirty="0" smtClean="0"/>
              <a:t>, </a:t>
            </a:r>
            <a:r>
              <a:rPr lang="en-US" dirty="0" err="1" smtClean="0"/>
              <a:t>genderu</a:t>
            </a:r>
            <a:r>
              <a:rPr lang="en-US" dirty="0" smtClean="0"/>
              <a:t>, </a:t>
            </a:r>
            <a:r>
              <a:rPr lang="en-US" dirty="0" err="1" smtClean="0"/>
              <a:t>národa</a:t>
            </a:r>
            <a:r>
              <a:rPr lang="en-US" dirty="0" smtClean="0"/>
              <a:t>, </a:t>
            </a:r>
            <a:r>
              <a:rPr lang="en-US" dirty="0" err="1" smtClean="0"/>
              <a:t>etnicity</a:t>
            </a:r>
            <a:r>
              <a:rPr lang="en-US" dirty="0" smtClean="0"/>
              <a:t>, </a:t>
            </a:r>
            <a:r>
              <a:rPr lang="en-US" dirty="0" err="1" smtClean="0"/>
              <a:t>náboženství</a:t>
            </a:r>
            <a:r>
              <a:rPr lang="en-US" dirty="0" smtClean="0"/>
              <a:t>, </a:t>
            </a:r>
            <a:r>
              <a:rPr lang="en-US" dirty="0" err="1" smtClean="0"/>
              <a:t>sexuální</a:t>
            </a:r>
            <a:r>
              <a:rPr lang="en-US" dirty="0" smtClean="0"/>
              <a:t> </a:t>
            </a:r>
            <a:r>
              <a:rPr lang="en-US" dirty="0" err="1" smtClean="0"/>
              <a:t>orientace</a:t>
            </a:r>
            <a:r>
              <a:rPr lang="mr-IN" dirty="0" smtClean="0"/>
              <a:t>…</a:t>
            </a:r>
            <a:r>
              <a:rPr lang="cs-CZ" dirty="0"/>
              <a:t> </a:t>
            </a:r>
            <a:endParaRPr lang="cs-CZ" dirty="0" smtClean="0"/>
          </a:p>
          <a:p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/>
              <a:t>reprezentují</a:t>
            </a:r>
            <a:r>
              <a:rPr lang="en-US" dirty="0"/>
              <a:t> </a:t>
            </a:r>
            <a:r>
              <a:rPr lang="en-US" dirty="0" err="1"/>
              <a:t>typické</a:t>
            </a:r>
            <a:r>
              <a:rPr lang="en-US" dirty="0"/>
              <a:t> </a:t>
            </a:r>
            <a:r>
              <a:rPr lang="en-US" dirty="0" err="1"/>
              <a:t>způsoby</a:t>
            </a:r>
            <a:r>
              <a:rPr lang="en-US" dirty="0"/>
              <a:t> </a:t>
            </a:r>
            <a:r>
              <a:rPr lang="en-US" dirty="0" err="1"/>
              <a:t>chování</a:t>
            </a:r>
            <a:r>
              <a:rPr lang="en-US" dirty="0"/>
              <a:t> a </a:t>
            </a:r>
            <a:r>
              <a:rPr lang="en-US" dirty="0" err="1"/>
              <a:t>vystupování</a:t>
            </a:r>
            <a:r>
              <a:rPr lang="en-US" dirty="0"/>
              <a:t>, </a:t>
            </a:r>
            <a:r>
              <a:rPr lang="en-US" dirty="0" err="1"/>
              <a:t>prožívání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uvažování</a:t>
            </a:r>
            <a:r>
              <a:rPr lang="en-US" dirty="0" smtClean="0"/>
              <a:t> </a:t>
            </a:r>
            <a:r>
              <a:rPr lang="en-US" dirty="0"/>
              <a:t>v </a:t>
            </a:r>
            <a:r>
              <a:rPr lang="en-US" dirty="0" err="1" smtClean="0"/>
              <a:t>současné</a:t>
            </a:r>
            <a:r>
              <a:rPr lang="en-US" dirty="0" smtClean="0"/>
              <a:t> </a:t>
            </a:r>
            <a:r>
              <a:rPr lang="en-US" dirty="0" err="1"/>
              <a:t>společnosti</a:t>
            </a:r>
            <a:r>
              <a:rPr lang="en-US" dirty="0"/>
              <a:t>; </a:t>
            </a:r>
            <a:r>
              <a:rPr lang="en-US" dirty="0" err="1"/>
              <a:t>způsoby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kulturně</a:t>
            </a:r>
            <a:r>
              <a:rPr lang="en-US" dirty="0"/>
              <a:t>, </a:t>
            </a:r>
            <a:r>
              <a:rPr lang="en-US" dirty="0" err="1"/>
              <a:t>společensky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/>
              <a:t>historicky</a:t>
            </a:r>
            <a:r>
              <a:rPr lang="en-US" dirty="0"/>
              <a:t> </a:t>
            </a:r>
            <a:r>
              <a:rPr lang="en-US" dirty="0" err="1"/>
              <a:t>podmíněné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K </a:t>
            </a:r>
            <a:r>
              <a:rPr lang="en-US" dirty="0" err="1" smtClean="0"/>
              <a:t>hvězdám</a:t>
            </a:r>
            <a:r>
              <a:rPr lang="en-US" dirty="0" smtClean="0"/>
              <a:t> se </a:t>
            </a:r>
            <a:r>
              <a:rPr lang="en-US" dirty="0" err="1" smtClean="0"/>
              <a:t>můžeme</a:t>
            </a:r>
            <a:r>
              <a:rPr lang="en-US" dirty="0" smtClean="0"/>
              <a:t> </a:t>
            </a:r>
            <a:r>
              <a:rPr lang="en-US" dirty="0" err="1" smtClean="0"/>
              <a:t>vztahovat</a:t>
            </a:r>
            <a:r>
              <a:rPr lang="en-US" dirty="0" smtClean="0"/>
              <a:t> </a:t>
            </a:r>
            <a:r>
              <a:rPr lang="en-US" dirty="0" err="1" smtClean="0"/>
              <a:t>prostřednictvím</a:t>
            </a:r>
            <a:r>
              <a:rPr lang="en-US" dirty="0" smtClean="0"/>
              <a:t> </a:t>
            </a:r>
            <a:r>
              <a:rPr lang="en-US" dirty="0" err="1" smtClean="0"/>
              <a:t>campu</a:t>
            </a:r>
            <a:r>
              <a:rPr lang="en-US" dirty="0" smtClean="0"/>
              <a:t>, </a:t>
            </a:r>
            <a:r>
              <a:rPr lang="en-US" dirty="0" err="1" smtClean="0"/>
              <a:t>tedy</a:t>
            </a:r>
            <a:r>
              <a:rPr lang="en-US" dirty="0" smtClean="0"/>
              <a:t> </a:t>
            </a:r>
            <a:r>
              <a:rPr lang="en-US" dirty="0" err="1" smtClean="0"/>
              <a:t>nejen</a:t>
            </a:r>
            <a:r>
              <a:rPr lang="en-US" dirty="0" smtClean="0"/>
              <a:t> pro </a:t>
            </a:r>
            <a:r>
              <a:rPr lang="en-US" dirty="0" err="1" smtClean="0"/>
              <a:t>jejich</a:t>
            </a:r>
            <a:r>
              <a:rPr lang="en-US" dirty="0" smtClean="0"/>
              <a:t> </a:t>
            </a:r>
            <a:r>
              <a:rPr lang="en-US" dirty="0" err="1" smtClean="0"/>
              <a:t>tušenou</a:t>
            </a:r>
            <a:r>
              <a:rPr lang="en-US" dirty="0" smtClean="0"/>
              <a:t> </a:t>
            </a:r>
            <a:r>
              <a:rPr lang="en-US" dirty="0" err="1" smtClean="0"/>
              <a:t>vnitřní</a:t>
            </a:r>
            <a:r>
              <a:rPr lang="en-US" dirty="0" smtClean="0"/>
              <a:t> </a:t>
            </a:r>
            <a:r>
              <a:rPr lang="en-US" dirty="0" err="1" smtClean="0"/>
              <a:t>esenci</a:t>
            </a:r>
            <a:r>
              <a:rPr lang="en-US" dirty="0" smtClean="0"/>
              <a:t>, ale </a:t>
            </a:r>
            <a:r>
              <a:rPr lang="en-US" dirty="0" err="1" smtClean="0"/>
              <a:t>také</a:t>
            </a:r>
            <a:r>
              <a:rPr lang="en-US" dirty="0" smtClean="0"/>
              <a:t> je </a:t>
            </a:r>
            <a:r>
              <a:rPr lang="en-US" dirty="0" err="1" smtClean="0"/>
              <a:t>oceňovat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to, </a:t>
            </a:r>
            <a:r>
              <a:rPr lang="en-US" dirty="0" err="1" smtClean="0"/>
              <a:t>jak</a:t>
            </a:r>
            <a:r>
              <a:rPr lang="en-US" dirty="0" smtClean="0"/>
              <a:t> se </a:t>
            </a:r>
            <a:r>
              <a:rPr lang="en-US" dirty="0" err="1" smtClean="0"/>
              <a:t>vypořádávájí</a:t>
            </a:r>
            <a:r>
              <a:rPr lang="en-US" dirty="0" smtClean="0"/>
              <a:t> s </a:t>
            </a:r>
            <a:r>
              <a:rPr lang="en-US" dirty="0" err="1" smtClean="0"/>
              <a:t>nástrahami</a:t>
            </a:r>
            <a:r>
              <a:rPr lang="en-US" dirty="0" smtClean="0"/>
              <a:t> </a:t>
            </a:r>
            <a:r>
              <a:rPr lang="en-US" dirty="0" err="1" smtClean="0"/>
              <a:t>společenských</a:t>
            </a:r>
            <a:r>
              <a:rPr lang="en-US" dirty="0" smtClean="0"/>
              <a:t> </a:t>
            </a:r>
            <a:r>
              <a:rPr lang="en-US" dirty="0" err="1" smtClean="0"/>
              <a:t>konvencí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168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Hvězda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zeitgeist </a:t>
            </a:r>
            <a:r>
              <a:rPr lang="en-US" dirty="0" err="1" smtClean="0"/>
              <a:t>ikona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381" y="1600200"/>
            <a:ext cx="8822352" cy="4876800"/>
          </a:xfrm>
        </p:spPr>
        <p:txBody>
          <a:bodyPr>
            <a:normAutofit/>
          </a:bodyPr>
          <a:lstStyle/>
          <a:p>
            <a:r>
              <a:rPr lang="en-US" dirty="0" err="1" smtClean="0"/>
              <a:t>Skoro</a:t>
            </a:r>
            <a:r>
              <a:rPr lang="en-US" dirty="0" smtClean="0"/>
              <a:t> </a:t>
            </a:r>
            <a:r>
              <a:rPr lang="en-US" dirty="0" err="1" smtClean="0"/>
              <a:t>všechny</a:t>
            </a:r>
            <a:r>
              <a:rPr lang="en-US" dirty="0" smtClean="0"/>
              <a:t> </a:t>
            </a:r>
            <a:r>
              <a:rPr lang="en-US" dirty="0" err="1" smtClean="0"/>
              <a:t>hvězdné</a:t>
            </a:r>
            <a:r>
              <a:rPr lang="en-US" dirty="0" smtClean="0"/>
              <a:t> </a:t>
            </a:r>
            <a:r>
              <a:rPr lang="en-US" dirty="0" err="1" smtClean="0"/>
              <a:t>obrazy</a:t>
            </a:r>
            <a:r>
              <a:rPr lang="en-US" dirty="0" smtClean="0"/>
              <a:t> </a:t>
            </a:r>
            <a:r>
              <a:rPr lang="en-US" dirty="0" err="1" smtClean="0"/>
              <a:t>mají</a:t>
            </a:r>
            <a:r>
              <a:rPr lang="en-US" dirty="0" smtClean="0"/>
              <a:t> </a:t>
            </a:r>
            <a:r>
              <a:rPr lang="en-US" dirty="0" err="1" smtClean="0"/>
              <a:t>hlubší</a:t>
            </a:r>
            <a:r>
              <a:rPr lang="en-US" dirty="0" smtClean="0"/>
              <a:t> </a:t>
            </a:r>
            <a:r>
              <a:rPr lang="en-US" dirty="0" err="1" smtClean="0"/>
              <a:t>sociální</a:t>
            </a:r>
            <a:r>
              <a:rPr lang="en-US" dirty="0" smtClean="0"/>
              <a:t> </a:t>
            </a:r>
            <a:r>
              <a:rPr lang="en-US" dirty="0" err="1" smtClean="0"/>
              <a:t>dopad</a:t>
            </a:r>
            <a:r>
              <a:rPr lang="en-US" dirty="0" smtClean="0"/>
              <a:t> a </a:t>
            </a:r>
            <a:r>
              <a:rPr lang="en-US" dirty="0" err="1" smtClean="0"/>
              <a:t>kulturní</a:t>
            </a:r>
            <a:r>
              <a:rPr lang="en-US" dirty="0" smtClean="0"/>
              <a:t> </a:t>
            </a:r>
            <a:r>
              <a:rPr lang="en-US" dirty="0" err="1" smtClean="0"/>
              <a:t>význam</a:t>
            </a:r>
            <a:r>
              <a:rPr lang="en-US" dirty="0"/>
              <a:t> </a:t>
            </a:r>
            <a:r>
              <a:rPr lang="en-US" dirty="0" smtClean="0"/>
              <a:t>v </a:t>
            </a:r>
            <a:r>
              <a:rPr lang="en-US" dirty="0" err="1" smtClean="0"/>
              <a:t>konkrétním</a:t>
            </a:r>
            <a:r>
              <a:rPr lang="en-US" dirty="0" smtClean="0"/>
              <a:t> </a:t>
            </a:r>
            <a:r>
              <a:rPr lang="en-US" dirty="0" err="1" smtClean="0"/>
              <a:t>historickém</a:t>
            </a:r>
            <a:r>
              <a:rPr lang="en-US" dirty="0" smtClean="0"/>
              <a:t> </a:t>
            </a:r>
            <a:r>
              <a:rPr lang="en-US" dirty="0" err="1" smtClean="0"/>
              <a:t>momentu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Jean </a:t>
            </a:r>
            <a:r>
              <a:rPr lang="en-US" dirty="0" err="1" smtClean="0"/>
              <a:t>Gabin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emblematický</a:t>
            </a:r>
            <a:r>
              <a:rPr lang="en-US" dirty="0" smtClean="0"/>
              <a:t> </a:t>
            </a:r>
            <a:r>
              <a:rPr lang="en-US" dirty="0" err="1" smtClean="0"/>
              <a:t>hrdina</a:t>
            </a:r>
            <a:r>
              <a:rPr lang="en-US" dirty="0" smtClean="0"/>
              <a:t> </a:t>
            </a:r>
            <a:r>
              <a:rPr lang="en-US" dirty="0" err="1" smtClean="0"/>
              <a:t>Lidové</a:t>
            </a:r>
            <a:r>
              <a:rPr lang="en-US" dirty="0" smtClean="0"/>
              <a:t> </a:t>
            </a:r>
            <a:r>
              <a:rPr lang="en-US" dirty="0" err="1" smtClean="0"/>
              <a:t>fronty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Francii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30. </a:t>
            </a:r>
            <a:r>
              <a:rPr lang="en-US" dirty="0" err="1" smtClean="0"/>
              <a:t>letech</a:t>
            </a:r>
            <a:r>
              <a:rPr lang="en-US" dirty="0"/>
              <a:t> </a:t>
            </a:r>
            <a:r>
              <a:rPr lang="en-US" dirty="0" smtClean="0"/>
              <a:t>/ Sidney </a:t>
            </a:r>
            <a:r>
              <a:rPr lang="en-US" dirty="0"/>
              <a:t>P</a:t>
            </a:r>
            <a:r>
              <a:rPr lang="en-US" dirty="0" smtClean="0"/>
              <a:t>oitier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významná</a:t>
            </a:r>
            <a:r>
              <a:rPr lang="en-US" dirty="0" smtClean="0"/>
              <a:t> </a:t>
            </a:r>
            <a:r>
              <a:rPr lang="en-US" dirty="0" err="1" smtClean="0"/>
              <a:t>ikona</a:t>
            </a:r>
            <a:r>
              <a:rPr lang="en-US" dirty="0" smtClean="0"/>
              <a:t> </a:t>
            </a:r>
            <a:r>
              <a:rPr lang="en-US" dirty="0" err="1" smtClean="0"/>
              <a:t>amerického</a:t>
            </a:r>
            <a:r>
              <a:rPr lang="en-US" dirty="0" smtClean="0"/>
              <a:t> </a:t>
            </a:r>
            <a:r>
              <a:rPr lang="en-US" dirty="0" err="1" smtClean="0"/>
              <a:t>rasově</a:t>
            </a:r>
            <a:r>
              <a:rPr lang="en-US" dirty="0" smtClean="0"/>
              <a:t> </a:t>
            </a:r>
            <a:r>
              <a:rPr lang="en-US" dirty="0" err="1" smtClean="0"/>
              <a:t>integračního</a:t>
            </a:r>
            <a:r>
              <a:rPr lang="en-US" dirty="0" smtClean="0"/>
              <a:t> </a:t>
            </a:r>
            <a:r>
              <a:rPr lang="en-US" dirty="0" err="1" smtClean="0"/>
              <a:t>hnutí</a:t>
            </a:r>
            <a:r>
              <a:rPr lang="en-US" dirty="0" smtClean="0"/>
              <a:t> a </a:t>
            </a:r>
            <a:r>
              <a:rPr lang="en-US" dirty="0" err="1" smtClean="0"/>
              <a:t>ideální</a:t>
            </a:r>
            <a:r>
              <a:rPr lang="en-US" dirty="0" smtClean="0"/>
              <a:t> </a:t>
            </a:r>
            <a:r>
              <a:rPr lang="en-US" dirty="0" err="1" smtClean="0"/>
              <a:t>ztělesnění</a:t>
            </a:r>
            <a:r>
              <a:rPr lang="en-US" dirty="0" smtClean="0"/>
              <a:t> </a:t>
            </a:r>
            <a:r>
              <a:rPr lang="en-US" dirty="0" err="1" smtClean="0"/>
              <a:t>muže</a:t>
            </a:r>
            <a:r>
              <a:rPr lang="en-US" dirty="0" smtClean="0"/>
              <a:t> z </a:t>
            </a:r>
            <a:r>
              <a:rPr lang="en-US" dirty="0" err="1" smtClean="0"/>
              <a:t>černošské</a:t>
            </a:r>
            <a:r>
              <a:rPr lang="en-US" dirty="0" smtClean="0"/>
              <a:t> </a:t>
            </a:r>
            <a:r>
              <a:rPr lang="en-US" dirty="0" err="1" smtClean="0"/>
              <a:t>střední</a:t>
            </a:r>
            <a:r>
              <a:rPr lang="en-US" dirty="0" smtClean="0"/>
              <a:t> </a:t>
            </a:r>
            <a:r>
              <a:rPr lang="en-US" dirty="0" err="1" smtClean="0"/>
              <a:t>třídy</a:t>
            </a:r>
            <a:r>
              <a:rPr lang="en-US" dirty="0" smtClean="0"/>
              <a:t> / </a:t>
            </a:r>
            <a:r>
              <a:rPr lang="en-US" dirty="0" err="1" smtClean="0"/>
              <a:t>Jiřina</a:t>
            </a:r>
            <a:r>
              <a:rPr lang="en-US" dirty="0" smtClean="0"/>
              <a:t> </a:t>
            </a:r>
            <a:r>
              <a:rPr lang="en-US" dirty="0" err="1" smtClean="0"/>
              <a:t>Štěpničková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česká</a:t>
            </a:r>
            <a:r>
              <a:rPr lang="en-US" dirty="0" smtClean="0"/>
              <a:t> </a:t>
            </a:r>
            <a:r>
              <a:rPr lang="en-US" dirty="0" err="1" smtClean="0"/>
              <a:t>národní</a:t>
            </a:r>
            <a:r>
              <a:rPr lang="en-US" dirty="0" smtClean="0"/>
              <a:t> </a:t>
            </a:r>
            <a:r>
              <a:rPr lang="en-US" dirty="0" err="1" smtClean="0"/>
              <a:t>hvězda</a:t>
            </a:r>
            <a:endParaRPr lang="en-US" dirty="0" smtClean="0"/>
          </a:p>
          <a:p>
            <a:r>
              <a:rPr lang="en-US" dirty="0" err="1" smtClean="0"/>
              <a:t>Hvězdu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ztělesnění</a:t>
            </a:r>
            <a:r>
              <a:rPr lang="en-US" dirty="0" smtClean="0"/>
              <a:t> </a:t>
            </a:r>
            <a:r>
              <a:rPr lang="en-US" dirty="0" err="1" smtClean="0"/>
              <a:t>své</a:t>
            </a:r>
            <a:r>
              <a:rPr lang="en-US" dirty="0" smtClean="0"/>
              <a:t> </a:t>
            </a:r>
            <a:r>
              <a:rPr lang="en-US" dirty="0" err="1" smtClean="0"/>
              <a:t>doby</a:t>
            </a:r>
            <a:r>
              <a:rPr lang="en-US" dirty="0" smtClean="0"/>
              <a:t> </a:t>
            </a:r>
            <a:r>
              <a:rPr lang="en-US" dirty="0" err="1" smtClean="0"/>
              <a:t>může</a:t>
            </a:r>
            <a:r>
              <a:rPr lang="en-US" dirty="0" smtClean="0"/>
              <a:t> </a:t>
            </a:r>
            <a:r>
              <a:rPr lang="en-US" dirty="0" err="1" smtClean="0"/>
              <a:t>částečně</a:t>
            </a:r>
            <a:r>
              <a:rPr lang="en-US" dirty="0" smtClean="0"/>
              <a:t> </a:t>
            </a:r>
            <a:r>
              <a:rPr lang="en-US" dirty="0" err="1" smtClean="0"/>
              <a:t>spoluvytvářet</a:t>
            </a:r>
            <a:r>
              <a:rPr lang="en-US" dirty="0" smtClean="0"/>
              <a:t> </a:t>
            </a:r>
            <a:r>
              <a:rPr lang="en-US" dirty="0" err="1" smtClean="0"/>
              <a:t>filmový</a:t>
            </a:r>
            <a:r>
              <a:rPr lang="en-US" dirty="0" smtClean="0"/>
              <a:t> </a:t>
            </a:r>
            <a:r>
              <a:rPr lang="en-US" dirty="0" err="1" smtClean="0"/>
              <a:t>průmysl</a:t>
            </a:r>
            <a:r>
              <a:rPr lang="en-US" dirty="0" smtClean="0"/>
              <a:t>, </a:t>
            </a:r>
            <a:r>
              <a:rPr lang="en-US" dirty="0" err="1" smtClean="0"/>
              <a:t>částečně</a:t>
            </a:r>
            <a:r>
              <a:rPr lang="en-US" dirty="0" smtClean="0"/>
              <a:t> </a:t>
            </a:r>
            <a:r>
              <a:rPr lang="en-US" dirty="0" err="1" smtClean="0"/>
              <a:t>diváci</a:t>
            </a:r>
            <a:r>
              <a:rPr lang="en-US" dirty="0" smtClean="0"/>
              <a:t> a </a:t>
            </a:r>
            <a:r>
              <a:rPr lang="en-US" dirty="0" err="1" smtClean="0"/>
              <a:t>fanoušci</a:t>
            </a:r>
            <a:r>
              <a:rPr lang="en-US" dirty="0" smtClean="0"/>
              <a:t>, ale </a:t>
            </a:r>
            <a:r>
              <a:rPr lang="en-US" dirty="0" err="1" smtClean="0"/>
              <a:t>nejčastěji</a:t>
            </a:r>
            <a:r>
              <a:rPr lang="en-US" dirty="0" smtClean="0"/>
              <a:t>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činí</a:t>
            </a:r>
            <a:r>
              <a:rPr lang="en-US" dirty="0" smtClean="0"/>
              <a:t> </a:t>
            </a:r>
            <a:r>
              <a:rPr lang="en-US" dirty="0" err="1" smtClean="0"/>
              <a:t>filmoví</a:t>
            </a:r>
            <a:r>
              <a:rPr lang="en-US" dirty="0" smtClean="0"/>
              <a:t> </a:t>
            </a:r>
            <a:r>
              <a:rPr lang="en-US" dirty="0" err="1" smtClean="0"/>
              <a:t>kritici</a:t>
            </a:r>
            <a:r>
              <a:rPr lang="en-US" dirty="0" smtClean="0"/>
              <a:t>, </a:t>
            </a:r>
            <a:r>
              <a:rPr lang="en-US" dirty="0" err="1" smtClean="0"/>
              <a:t>historici</a:t>
            </a:r>
            <a:r>
              <a:rPr lang="en-US" dirty="0" smtClean="0"/>
              <a:t> a </a:t>
            </a:r>
            <a:r>
              <a:rPr lang="en-US" dirty="0" err="1" smtClean="0"/>
              <a:t>akademici</a:t>
            </a:r>
            <a:r>
              <a:rPr lang="en-US" dirty="0" smtClean="0"/>
              <a:t>.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konkrétní</a:t>
            </a:r>
            <a:r>
              <a:rPr lang="en-US" dirty="0" smtClean="0"/>
              <a:t> </a:t>
            </a:r>
            <a:r>
              <a:rPr lang="en-US" dirty="0" err="1" smtClean="0"/>
              <a:t>éry</a:t>
            </a:r>
            <a:r>
              <a:rPr lang="en-US" dirty="0" smtClean="0"/>
              <a:t> pro </a:t>
            </a:r>
            <a:r>
              <a:rPr lang="en-US" dirty="0" err="1" smtClean="0"/>
              <a:t>nás</a:t>
            </a:r>
            <a:r>
              <a:rPr lang="en-US" dirty="0" smtClean="0"/>
              <a:t> </a:t>
            </a:r>
            <a:r>
              <a:rPr lang="en-US" dirty="0" err="1" smtClean="0"/>
              <a:t>daný</a:t>
            </a:r>
            <a:r>
              <a:rPr lang="en-US" dirty="0" smtClean="0"/>
              <a:t> </a:t>
            </a:r>
            <a:r>
              <a:rPr lang="en-US" dirty="0" err="1" smtClean="0"/>
              <a:t>historický</a:t>
            </a:r>
            <a:r>
              <a:rPr lang="en-US" dirty="0" smtClean="0"/>
              <a:t> moment </a:t>
            </a:r>
            <a:r>
              <a:rPr lang="en-US" dirty="0" err="1" smtClean="0"/>
              <a:t>vyjadřují</a:t>
            </a:r>
            <a:r>
              <a:rPr lang="en-US" dirty="0" smtClean="0"/>
              <a:t> </a:t>
            </a:r>
            <a:r>
              <a:rPr lang="en-US" dirty="0" err="1" smtClean="0"/>
              <a:t>různými</a:t>
            </a:r>
            <a:r>
              <a:rPr lang="en-US" dirty="0" smtClean="0"/>
              <a:t> </a:t>
            </a:r>
            <a:r>
              <a:rPr lang="en-US" dirty="0" err="1" smtClean="0"/>
              <a:t>způsoby</a:t>
            </a:r>
            <a:r>
              <a:rPr lang="en-US" dirty="0"/>
              <a:t> </a:t>
            </a:r>
            <a:r>
              <a:rPr lang="mr-IN" dirty="0" smtClean="0"/>
              <a:t>…</a:t>
            </a:r>
            <a:r>
              <a:rPr lang="cs-CZ" dirty="0" smtClean="0"/>
              <a:t> Hodnoty, konflikty, témata a tenze doby; zkrátka její </a:t>
            </a:r>
            <a:r>
              <a:rPr lang="cs-CZ" b="1" dirty="0" smtClean="0"/>
              <a:t>pocitové klima </a:t>
            </a:r>
            <a:r>
              <a:rPr lang="cs-CZ" dirty="0" smtClean="0"/>
              <a:t>hvězdy živě vyjadřují.“ </a:t>
            </a:r>
            <a:r>
              <a:rPr lang="cs-CZ" sz="2000" dirty="0" smtClean="0"/>
              <a:t>(Holmes, Diana </a:t>
            </a:r>
            <a:r>
              <a:rPr lang="mr-IN" sz="2000" dirty="0" smtClean="0"/>
              <a:t>–</a:t>
            </a:r>
            <a:r>
              <a:rPr lang="cs-CZ" sz="2000" dirty="0" smtClean="0"/>
              <a:t> John, </a:t>
            </a:r>
            <a:r>
              <a:rPr lang="cs-CZ" sz="2000" dirty="0" err="1" smtClean="0"/>
              <a:t>Gaffney</a:t>
            </a:r>
            <a:r>
              <a:rPr lang="cs-CZ" sz="2000" dirty="0" smtClean="0"/>
              <a:t>: </a:t>
            </a:r>
            <a:r>
              <a:rPr lang="cs-CZ" sz="2000" dirty="0" err="1" smtClean="0"/>
              <a:t>Stardom</a:t>
            </a:r>
            <a:r>
              <a:rPr lang="cs-CZ" sz="2000" dirty="0" smtClean="0"/>
              <a:t> in </a:t>
            </a:r>
            <a:r>
              <a:rPr lang="cs-CZ" sz="2000" dirty="0" err="1" smtClean="0"/>
              <a:t>postwar</a:t>
            </a:r>
            <a:r>
              <a:rPr lang="cs-CZ" sz="2000" dirty="0" smtClean="0"/>
              <a:t> France.)   </a:t>
            </a:r>
            <a:r>
              <a:rPr lang="en-US" sz="2000" dirty="0" smtClean="0"/>
              <a:t>    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51797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Sexuální</a:t>
            </a:r>
            <a:r>
              <a:rPr lang="en-US" dirty="0" smtClean="0"/>
              <a:t> </a:t>
            </a:r>
            <a:r>
              <a:rPr lang="en-US" dirty="0" err="1" smtClean="0"/>
              <a:t>symboly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276527" cy="4876800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Globální</a:t>
            </a:r>
            <a:r>
              <a:rPr lang="en-US" dirty="0" smtClean="0"/>
              <a:t> </a:t>
            </a:r>
            <a:r>
              <a:rPr lang="en-US" dirty="0" err="1" smtClean="0"/>
              <a:t>fenomén</a:t>
            </a:r>
            <a:r>
              <a:rPr lang="en-US" dirty="0" smtClean="0"/>
              <a:t> 50. let (USA, </a:t>
            </a:r>
            <a:r>
              <a:rPr lang="en-US" dirty="0" err="1" smtClean="0"/>
              <a:t>Velká</a:t>
            </a:r>
            <a:r>
              <a:rPr lang="en-US" dirty="0" smtClean="0"/>
              <a:t> </a:t>
            </a:r>
            <a:r>
              <a:rPr lang="en-US" dirty="0" err="1" smtClean="0"/>
              <a:t>Británie</a:t>
            </a:r>
            <a:r>
              <a:rPr lang="en-US" dirty="0" smtClean="0"/>
              <a:t>, </a:t>
            </a:r>
            <a:r>
              <a:rPr lang="en-US" dirty="0" err="1" smtClean="0"/>
              <a:t>Itálie</a:t>
            </a:r>
            <a:r>
              <a:rPr lang="en-US" dirty="0" smtClean="0"/>
              <a:t>, </a:t>
            </a:r>
            <a:r>
              <a:rPr lang="en-US" dirty="0" err="1" smtClean="0"/>
              <a:t>Francie</a:t>
            </a:r>
            <a:r>
              <a:rPr lang="en-US" dirty="0" smtClean="0"/>
              <a:t>, </a:t>
            </a:r>
            <a:r>
              <a:rPr lang="en-US" dirty="0" err="1" smtClean="0"/>
              <a:t>Řecko</a:t>
            </a:r>
            <a:r>
              <a:rPr lang="en-US" dirty="0" smtClean="0"/>
              <a:t>, </a:t>
            </a:r>
            <a:r>
              <a:rPr lang="en-US" dirty="0" err="1" smtClean="0"/>
              <a:t>Československo</a:t>
            </a:r>
            <a:r>
              <a:rPr lang="mr-IN" dirty="0" smtClean="0"/>
              <a:t>…</a:t>
            </a:r>
            <a:r>
              <a:rPr lang="cs-CZ" dirty="0" smtClean="0"/>
              <a:t>)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Transgresivní</a:t>
            </a:r>
            <a:r>
              <a:rPr lang="en-US" dirty="0" smtClean="0"/>
              <a:t> </a:t>
            </a:r>
            <a:r>
              <a:rPr lang="en-US" dirty="0" err="1" smtClean="0"/>
              <a:t>figury</a:t>
            </a:r>
            <a:r>
              <a:rPr lang="en-US" dirty="0" smtClean="0"/>
              <a:t> &gt;&gt; </a:t>
            </a:r>
            <a:r>
              <a:rPr lang="en-US" dirty="0" err="1" smtClean="0"/>
              <a:t>ilustrují</a:t>
            </a:r>
            <a:r>
              <a:rPr lang="en-US" dirty="0" smtClean="0"/>
              <a:t> </a:t>
            </a:r>
            <a:r>
              <a:rPr lang="en-US" dirty="0" err="1" smtClean="0"/>
              <a:t>pohyblivé</a:t>
            </a:r>
            <a:r>
              <a:rPr lang="en-US" dirty="0" smtClean="0"/>
              <a:t> </a:t>
            </a:r>
            <a:r>
              <a:rPr lang="en-US" dirty="0" err="1" smtClean="0"/>
              <a:t>společensko-politické</a:t>
            </a:r>
            <a:r>
              <a:rPr lang="en-US" dirty="0" smtClean="0"/>
              <a:t> </a:t>
            </a:r>
            <a:r>
              <a:rPr lang="en-US" dirty="0" err="1" smtClean="0"/>
              <a:t>normy</a:t>
            </a:r>
            <a:r>
              <a:rPr lang="en-US" dirty="0" smtClean="0"/>
              <a:t>   </a:t>
            </a:r>
          </a:p>
          <a:p>
            <a:r>
              <a:rPr lang="en-US" dirty="0" err="1" smtClean="0"/>
              <a:t>Nejen</a:t>
            </a:r>
            <a:r>
              <a:rPr lang="en-US" dirty="0" smtClean="0"/>
              <a:t> </a:t>
            </a:r>
            <a:r>
              <a:rPr lang="en-US" dirty="0" err="1" smtClean="0"/>
              <a:t>eroticky</a:t>
            </a:r>
            <a:r>
              <a:rPr lang="en-US" dirty="0" smtClean="0"/>
              <a:t> </a:t>
            </a:r>
            <a:r>
              <a:rPr lang="en-US" dirty="0" err="1" smtClean="0"/>
              <a:t>atraktivní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, ale </a:t>
            </a:r>
            <a:r>
              <a:rPr lang="en-US" dirty="0" err="1" smtClean="0"/>
              <a:t>také</a:t>
            </a:r>
            <a:r>
              <a:rPr lang="en-US" dirty="0" smtClean="0"/>
              <a:t> </a:t>
            </a:r>
            <a:r>
              <a:rPr lang="en-US" dirty="0" err="1" smtClean="0"/>
              <a:t>třídní</a:t>
            </a:r>
            <a:r>
              <a:rPr lang="en-US" dirty="0" smtClean="0"/>
              <a:t>, </a:t>
            </a:r>
            <a:r>
              <a:rPr lang="en-US" dirty="0" err="1" smtClean="0"/>
              <a:t>národní</a:t>
            </a:r>
            <a:r>
              <a:rPr lang="en-US" dirty="0" smtClean="0"/>
              <a:t>, </a:t>
            </a:r>
            <a:r>
              <a:rPr lang="en-US" dirty="0" err="1" smtClean="0"/>
              <a:t>etnické</a:t>
            </a:r>
            <a:r>
              <a:rPr lang="en-US" dirty="0" smtClean="0"/>
              <a:t> a </a:t>
            </a:r>
            <a:r>
              <a:rPr lang="en-US" dirty="0" err="1" smtClean="0"/>
              <a:t>rasové</a:t>
            </a:r>
            <a:r>
              <a:rPr lang="en-US" dirty="0" smtClean="0"/>
              <a:t> </a:t>
            </a:r>
            <a:r>
              <a:rPr lang="en-US" dirty="0" err="1" smtClean="0"/>
              <a:t>atributy</a:t>
            </a:r>
            <a:endParaRPr lang="en-US" dirty="0" smtClean="0"/>
          </a:p>
          <a:p>
            <a:r>
              <a:rPr lang="en-US" dirty="0" err="1" smtClean="0"/>
              <a:t>Nestabilní</a:t>
            </a:r>
            <a:r>
              <a:rPr lang="en-US" dirty="0" smtClean="0"/>
              <a:t> </a:t>
            </a:r>
            <a:r>
              <a:rPr lang="en-US" dirty="0" err="1" smtClean="0"/>
              <a:t>symboly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cs-CZ" dirty="0" smtClean="0"/>
              <a:t> spojení často protichůdných charakteristik (nevinnost + explozivní sexualita, přitakání stereotypu i komentář k němu, obdivované i vysmívané jako parodie na ženství)</a:t>
            </a:r>
            <a:r>
              <a:rPr lang="en-US" dirty="0" smtClean="0"/>
              <a:t> </a:t>
            </a:r>
          </a:p>
          <a:p>
            <a:r>
              <a:rPr lang="en-US" dirty="0" err="1"/>
              <a:t>K</a:t>
            </a:r>
            <a:r>
              <a:rPr lang="en-US" dirty="0" err="1" smtClean="0"/>
              <a:t>rátkodobé</a:t>
            </a:r>
            <a:r>
              <a:rPr lang="en-US" dirty="0" smtClean="0"/>
              <a:t> </a:t>
            </a:r>
            <a:r>
              <a:rPr lang="en-US" dirty="0" err="1" smtClean="0"/>
              <a:t>kariéry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se </a:t>
            </a:r>
            <a:r>
              <a:rPr lang="en-US" dirty="0" err="1" smtClean="0"/>
              <a:t>změnou</a:t>
            </a:r>
            <a:r>
              <a:rPr lang="en-US" dirty="0" smtClean="0"/>
              <a:t> </a:t>
            </a:r>
            <a:r>
              <a:rPr lang="en-US" dirty="0" err="1" smtClean="0"/>
              <a:t>sociálního</a:t>
            </a:r>
            <a:r>
              <a:rPr lang="en-US" dirty="0" smtClean="0"/>
              <a:t> </a:t>
            </a:r>
            <a:r>
              <a:rPr lang="en-US" dirty="0" err="1" smtClean="0"/>
              <a:t>klimatu</a:t>
            </a:r>
            <a:r>
              <a:rPr lang="en-US" dirty="0" smtClean="0"/>
              <a:t> </a:t>
            </a:r>
            <a:r>
              <a:rPr lang="en-US" dirty="0" err="1" smtClean="0"/>
              <a:t>mizí</a:t>
            </a:r>
            <a:r>
              <a:rPr lang="en-US" dirty="0" smtClean="0"/>
              <a:t> </a:t>
            </a:r>
            <a:r>
              <a:rPr lang="en-US" dirty="0" err="1" smtClean="0"/>
              <a:t>potřeba</a:t>
            </a:r>
            <a:r>
              <a:rPr lang="en-US" dirty="0" smtClean="0"/>
              <a:t> </a:t>
            </a:r>
            <a:r>
              <a:rPr lang="en-US" dirty="0" err="1" smtClean="0"/>
              <a:t>tohoto</a:t>
            </a:r>
            <a:r>
              <a:rPr lang="en-US" dirty="0" smtClean="0"/>
              <a:t> </a:t>
            </a:r>
            <a:r>
              <a:rPr lang="en-US" dirty="0" err="1" smtClean="0"/>
              <a:t>konkrétního</a:t>
            </a:r>
            <a:r>
              <a:rPr lang="en-US" dirty="0" smtClean="0"/>
              <a:t> </a:t>
            </a:r>
            <a:r>
              <a:rPr lang="en-US" dirty="0" err="1" smtClean="0"/>
              <a:t>typu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post_193279_20150111182202 (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54" y="533400"/>
            <a:ext cx="2362946" cy="2930786"/>
          </a:xfrm>
          <a:prstGeom prst="rect">
            <a:avLst/>
          </a:prstGeom>
        </p:spPr>
      </p:pic>
      <p:pic>
        <p:nvPicPr>
          <p:cNvPr id="5" name="Picture 4" descr="article-2571886-1BFCE72200000578-217_634x9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55" y="3549864"/>
            <a:ext cx="2362946" cy="319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71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522"/>
            <a:ext cx="2629226" cy="3296227"/>
          </a:xfrm>
          <a:prstGeom prst="rect">
            <a:avLst/>
          </a:prstGeom>
        </p:spPr>
      </p:pic>
      <p:pic>
        <p:nvPicPr>
          <p:cNvPr id="5" name="Picture 4" descr="R1280x0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7"/>
          <a:stretch/>
        </p:blipFill>
        <p:spPr>
          <a:xfrm>
            <a:off x="2629226" y="291522"/>
            <a:ext cx="3659909" cy="3296227"/>
          </a:xfrm>
          <a:prstGeom prst="rect">
            <a:avLst/>
          </a:prstGeom>
        </p:spPr>
      </p:pic>
      <p:pic>
        <p:nvPicPr>
          <p:cNvPr id="6" name="Picture 5" descr="tumblr_ne6fbzLuRM1towq7qo1_5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135" y="271316"/>
            <a:ext cx="2854865" cy="3316433"/>
          </a:xfrm>
          <a:prstGeom prst="rect">
            <a:avLst/>
          </a:prstGeom>
        </p:spPr>
      </p:pic>
      <p:pic>
        <p:nvPicPr>
          <p:cNvPr id="7" name="Picture 6" descr="412e6be19c442fa72d8f0417874d7da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48"/>
            <a:ext cx="2180167" cy="3270251"/>
          </a:xfrm>
          <a:prstGeom prst="rect">
            <a:avLst/>
          </a:prstGeom>
        </p:spPr>
      </p:pic>
      <p:pic>
        <p:nvPicPr>
          <p:cNvPr id="8" name="Picture 7" descr="melina-mercour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167" y="3587748"/>
            <a:ext cx="4289060" cy="3270251"/>
          </a:xfrm>
          <a:prstGeom prst="rect">
            <a:avLst/>
          </a:prstGeom>
        </p:spPr>
      </p:pic>
      <p:pic>
        <p:nvPicPr>
          <p:cNvPr id="9" name="Picture 8" descr="781eef3ad3ef6cfdf0d6e3f28e85cb9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78" y="3435919"/>
            <a:ext cx="3058722" cy="34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23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i="1" dirty="0" err="1" smtClean="0"/>
              <a:t>Nikdy</a:t>
            </a:r>
            <a:r>
              <a:rPr lang="en-US" i="1" dirty="0" smtClean="0"/>
              <a:t> v </a:t>
            </a:r>
            <a:r>
              <a:rPr lang="en-US" i="1" dirty="0" err="1" smtClean="0"/>
              <a:t>neděli</a:t>
            </a:r>
            <a:r>
              <a:rPr lang="en-US" i="1" dirty="0" smtClean="0"/>
              <a:t> </a:t>
            </a:r>
            <a:r>
              <a:rPr lang="en-US" dirty="0" smtClean="0"/>
              <a:t>(1960, r. Jules Dassin)</a:t>
            </a:r>
            <a:endParaRPr lang="en-US" dirty="0"/>
          </a:p>
        </p:txBody>
      </p:sp>
      <p:pic>
        <p:nvPicPr>
          <p:cNvPr id="4" name="Melina Mercouri - Ta Paidia Tou Piraia (Never On Sunday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513" y="1600200"/>
            <a:ext cx="7802562" cy="4876800"/>
          </a:xfrm>
        </p:spPr>
      </p:pic>
    </p:spTree>
    <p:extLst>
      <p:ext uri="{BB962C8B-B14F-4D97-AF65-F5344CB8AC3E}">
        <p14:creationId xmlns:p14="http://schemas.microsoft.com/office/powerpoint/2010/main" val="133506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Olga </a:t>
            </a:r>
            <a:r>
              <a:rPr lang="en-US" dirty="0" err="1" smtClean="0"/>
              <a:t>Schoberová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199"/>
            <a:ext cx="6332711" cy="510112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Kariéra</a:t>
            </a:r>
            <a:r>
              <a:rPr lang="en-US" dirty="0" smtClean="0"/>
              <a:t> </a:t>
            </a:r>
            <a:r>
              <a:rPr lang="en-US" dirty="0" err="1" smtClean="0"/>
              <a:t>omezená</a:t>
            </a:r>
            <a:r>
              <a:rPr lang="en-US" dirty="0" smtClean="0"/>
              <a:t> </a:t>
            </a:r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60. </a:t>
            </a:r>
            <a:r>
              <a:rPr lang="en-US" dirty="0" err="1" smtClean="0"/>
              <a:t>léta</a:t>
            </a:r>
            <a:endParaRPr lang="en-US" dirty="0" smtClean="0"/>
          </a:p>
          <a:p>
            <a:r>
              <a:rPr lang="en-US" dirty="0" err="1" smtClean="0"/>
              <a:t>Jeden</a:t>
            </a:r>
            <a:r>
              <a:rPr lang="en-US" dirty="0" smtClean="0"/>
              <a:t> </a:t>
            </a:r>
            <a:r>
              <a:rPr lang="en-US" dirty="0" err="1" smtClean="0"/>
              <a:t>ze</a:t>
            </a:r>
            <a:r>
              <a:rPr lang="en-US" dirty="0" smtClean="0"/>
              <a:t> </a:t>
            </a:r>
            <a:r>
              <a:rPr lang="en-US" dirty="0" err="1" smtClean="0"/>
              <a:t>symbolů</a:t>
            </a:r>
            <a:r>
              <a:rPr lang="en-US" dirty="0" smtClean="0"/>
              <a:t> </a:t>
            </a:r>
            <a:r>
              <a:rPr lang="en-US" dirty="0" err="1" smtClean="0"/>
              <a:t>společensko-politického</a:t>
            </a:r>
            <a:r>
              <a:rPr lang="en-US" dirty="0" smtClean="0"/>
              <a:t> </a:t>
            </a:r>
            <a:r>
              <a:rPr lang="en-US" dirty="0" err="1" smtClean="0"/>
              <a:t>uvolnění</a:t>
            </a:r>
            <a:r>
              <a:rPr lang="en-US" dirty="0" smtClean="0"/>
              <a:t> v </a:t>
            </a:r>
            <a:r>
              <a:rPr lang="en-US" dirty="0" err="1" smtClean="0"/>
              <a:t>Československu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druhé</a:t>
            </a:r>
            <a:r>
              <a:rPr lang="en-US" dirty="0" smtClean="0"/>
              <a:t> </a:t>
            </a:r>
            <a:r>
              <a:rPr lang="en-US" dirty="0" err="1" smtClean="0"/>
              <a:t>polovině</a:t>
            </a:r>
            <a:r>
              <a:rPr lang="en-US" dirty="0" smtClean="0"/>
              <a:t> 60. let</a:t>
            </a:r>
          </a:p>
          <a:p>
            <a:r>
              <a:rPr lang="en-US" dirty="0" smtClean="0"/>
              <a:t>Status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legitimizován</a:t>
            </a:r>
            <a:r>
              <a:rPr lang="en-US" dirty="0" smtClean="0"/>
              <a:t> </a:t>
            </a:r>
            <a:r>
              <a:rPr lang="en-US" dirty="0" err="1" smtClean="0"/>
              <a:t>pravidelnou</a:t>
            </a:r>
            <a:r>
              <a:rPr lang="en-US" dirty="0" smtClean="0"/>
              <a:t> </a:t>
            </a:r>
            <a:r>
              <a:rPr lang="en-US" dirty="0" err="1" smtClean="0"/>
              <a:t>prací</a:t>
            </a:r>
            <a:r>
              <a:rPr lang="en-US" dirty="0" smtClean="0"/>
              <a:t> v </a:t>
            </a:r>
            <a:r>
              <a:rPr lang="en-US" dirty="0" err="1" smtClean="0"/>
              <a:t>zahraničí</a:t>
            </a:r>
            <a:endParaRPr lang="en-US" dirty="0" smtClean="0"/>
          </a:p>
          <a:p>
            <a:r>
              <a:rPr lang="en-US" dirty="0" err="1" smtClean="0"/>
              <a:t>Ryze</a:t>
            </a:r>
            <a:r>
              <a:rPr lang="en-US" dirty="0" smtClean="0"/>
              <a:t> </a:t>
            </a:r>
            <a:r>
              <a:rPr lang="en-US" dirty="0" err="1" smtClean="0"/>
              <a:t>filmová</a:t>
            </a:r>
            <a:r>
              <a:rPr lang="en-US" dirty="0" smtClean="0"/>
              <a:t> </a:t>
            </a:r>
            <a:r>
              <a:rPr lang="en-US" dirty="0" err="1" smtClean="0"/>
              <a:t>herečka</a:t>
            </a:r>
            <a:endParaRPr lang="en-US" dirty="0" smtClean="0"/>
          </a:p>
          <a:p>
            <a:r>
              <a:rPr lang="en-US" dirty="0" err="1" smtClean="0"/>
              <a:t>Debutovala</a:t>
            </a:r>
            <a:r>
              <a:rPr lang="en-US" dirty="0" smtClean="0"/>
              <a:t> </a:t>
            </a:r>
            <a:r>
              <a:rPr lang="en-US" dirty="0" err="1" smtClean="0"/>
              <a:t>hudební</a:t>
            </a:r>
            <a:r>
              <a:rPr lang="en-US" dirty="0" smtClean="0"/>
              <a:t> </a:t>
            </a:r>
            <a:r>
              <a:rPr lang="en-US" dirty="0" err="1" smtClean="0"/>
              <a:t>komedií</a:t>
            </a:r>
            <a:r>
              <a:rPr lang="en-US" dirty="0" smtClean="0"/>
              <a:t> </a:t>
            </a:r>
            <a:r>
              <a:rPr lang="en-US" b="1" i="1" dirty="0" err="1" smtClean="0"/>
              <a:t>Bylo</a:t>
            </a:r>
            <a:r>
              <a:rPr lang="en-US" b="1" i="1" dirty="0" smtClean="0"/>
              <a:t> </a:t>
            </a:r>
            <a:r>
              <a:rPr lang="en-US" b="1" i="1" dirty="0" err="1" smtClean="0"/>
              <a:t>nás</a:t>
            </a:r>
            <a:r>
              <a:rPr lang="en-US" b="1" i="1" dirty="0" smtClean="0"/>
              <a:t> </a:t>
            </a:r>
            <a:r>
              <a:rPr lang="en-US" b="1" i="1" dirty="0" err="1" smtClean="0"/>
              <a:t>dese</a:t>
            </a:r>
            <a:r>
              <a:rPr lang="en-US" dirty="0" err="1" smtClean="0"/>
              <a:t>t</a:t>
            </a:r>
            <a:r>
              <a:rPr lang="en-US" dirty="0" smtClean="0"/>
              <a:t> (1963, </a:t>
            </a:r>
            <a:r>
              <a:rPr lang="en-US" dirty="0" err="1" smtClean="0"/>
              <a:t>Antonín</a:t>
            </a:r>
            <a:r>
              <a:rPr lang="en-US" dirty="0" smtClean="0"/>
              <a:t> </a:t>
            </a:r>
            <a:r>
              <a:rPr lang="en-US" dirty="0" err="1" smtClean="0"/>
              <a:t>Kachlík</a:t>
            </a:r>
            <a:r>
              <a:rPr lang="en-US" dirty="0" smtClean="0"/>
              <a:t>), </a:t>
            </a:r>
            <a:r>
              <a:rPr lang="en-US" dirty="0" err="1" smtClean="0"/>
              <a:t>pokračovala</a:t>
            </a:r>
            <a:r>
              <a:rPr lang="en-US" dirty="0" smtClean="0"/>
              <a:t> </a:t>
            </a:r>
            <a:r>
              <a:rPr lang="en-US" dirty="0" err="1" smtClean="0"/>
              <a:t>epizodními</a:t>
            </a:r>
            <a:r>
              <a:rPr lang="en-US" dirty="0" smtClean="0"/>
              <a:t> </a:t>
            </a:r>
            <a:r>
              <a:rPr lang="en-US" dirty="0" err="1" smtClean="0"/>
              <a:t>rolemi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filmech</a:t>
            </a:r>
            <a:r>
              <a:rPr lang="en-US" dirty="0" smtClean="0"/>
              <a:t> </a:t>
            </a:r>
            <a:r>
              <a:rPr lang="en-US" b="1" i="1" dirty="0" err="1" smtClean="0"/>
              <a:t>Ikarie</a:t>
            </a:r>
            <a:r>
              <a:rPr lang="en-US" b="1" i="1" dirty="0" smtClean="0"/>
              <a:t> XB1 </a:t>
            </a:r>
            <a:r>
              <a:rPr lang="en-US" dirty="0" smtClean="0"/>
              <a:t>(1963, r. </a:t>
            </a:r>
            <a:r>
              <a:rPr lang="en-US" dirty="0" err="1" smtClean="0"/>
              <a:t>Jindřich</a:t>
            </a:r>
            <a:r>
              <a:rPr lang="en-US" dirty="0" smtClean="0"/>
              <a:t> </a:t>
            </a:r>
            <a:r>
              <a:rPr lang="en-US" dirty="0" err="1" smtClean="0"/>
              <a:t>Polák</a:t>
            </a:r>
            <a:r>
              <a:rPr lang="en-US" dirty="0" smtClean="0"/>
              <a:t>)</a:t>
            </a:r>
            <a:r>
              <a:rPr lang="en-US" b="1" i="1" dirty="0"/>
              <a:t>, </a:t>
            </a:r>
            <a:r>
              <a:rPr lang="en-US" b="1" i="1" dirty="0" err="1"/>
              <a:t>Náboj</a:t>
            </a:r>
            <a:r>
              <a:rPr lang="en-US" b="1" i="1" dirty="0"/>
              <a:t> </a:t>
            </a:r>
            <a:r>
              <a:rPr lang="en-US" dirty="0"/>
              <a:t>(1963, r. Ivo </a:t>
            </a:r>
            <a:r>
              <a:rPr lang="en-US" dirty="0" err="1"/>
              <a:t>Toman</a:t>
            </a:r>
            <a:r>
              <a:rPr lang="en-US" dirty="0"/>
              <a:t>) </a:t>
            </a:r>
            <a:r>
              <a:rPr lang="en-US" dirty="0" smtClean="0"/>
              <a:t>a </a:t>
            </a:r>
            <a:r>
              <a:rPr lang="en-US" b="1" i="1" dirty="0" err="1"/>
              <a:t>Bláznova</a:t>
            </a:r>
            <a:r>
              <a:rPr lang="en-US" b="1" i="1" dirty="0"/>
              <a:t> </a:t>
            </a:r>
            <a:r>
              <a:rPr lang="en-US" b="1" i="1" dirty="0" err="1"/>
              <a:t>kronika</a:t>
            </a:r>
            <a:r>
              <a:rPr lang="en-US" b="1" i="1" dirty="0"/>
              <a:t> </a:t>
            </a:r>
            <a:r>
              <a:rPr lang="en-US" dirty="0" smtClean="0"/>
              <a:t>(1964, r. </a:t>
            </a:r>
            <a:r>
              <a:rPr lang="en-US" dirty="0" err="1" smtClean="0"/>
              <a:t>Karel</a:t>
            </a:r>
            <a:r>
              <a:rPr lang="en-US" dirty="0" smtClean="0"/>
              <a:t> </a:t>
            </a:r>
            <a:r>
              <a:rPr lang="en-US" dirty="0" err="1" smtClean="0"/>
              <a:t>Zeman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Významnou</a:t>
            </a:r>
            <a:r>
              <a:rPr lang="en-US" dirty="0" smtClean="0"/>
              <a:t> </a:t>
            </a:r>
            <a:r>
              <a:rPr lang="en-US" dirty="0" err="1" smtClean="0"/>
              <a:t>rolí</a:t>
            </a:r>
            <a:r>
              <a:rPr lang="en-US" dirty="0" smtClean="0"/>
              <a:t> </a:t>
            </a:r>
            <a:r>
              <a:rPr lang="en-US" dirty="0" err="1" smtClean="0"/>
              <a:t>prního</a:t>
            </a:r>
            <a:r>
              <a:rPr lang="en-US" dirty="0" smtClean="0"/>
              <a:t> </a:t>
            </a:r>
            <a:r>
              <a:rPr lang="en-US" dirty="0" err="1" smtClean="0"/>
              <a:t>období</a:t>
            </a:r>
            <a:r>
              <a:rPr lang="en-US" dirty="0" smtClean="0"/>
              <a:t> </a:t>
            </a:r>
            <a:r>
              <a:rPr lang="en-US" dirty="0" err="1" smtClean="0"/>
              <a:t>její</a:t>
            </a:r>
            <a:r>
              <a:rPr lang="en-US" dirty="0" smtClean="0"/>
              <a:t> </a:t>
            </a:r>
            <a:r>
              <a:rPr lang="en-US" dirty="0" err="1" smtClean="0"/>
              <a:t>kariéry</a:t>
            </a:r>
            <a:r>
              <a:rPr lang="en-US" dirty="0" smtClean="0"/>
              <a:t> </a:t>
            </a:r>
            <a:r>
              <a:rPr lang="en-US" dirty="0" err="1" smtClean="0"/>
              <a:t>byla</a:t>
            </a:r>
            <a:r>
              <a:rPr lang="en-US" dirty="0" smtClean="0"/>
              <a:t> </a:t>
            </a:r>
            <a:r>
              <a:rPr lang="en-US" dirty="0" err="1" smtClean="0"/>
              <a:t>naivka</a:t>
            </a:r>
            <a:r>
              <a:rPr lang="en-US" dirty="0" smtClean="0"/>
              <a:t> </a:t>
            </a:r>
            <a:r>
              <a:rPr lang="en-US" dirty="0" err="1" smtClean="0"/>
              <a:t>Winnifred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westernové</a:t>
            </a:r>
            <a:r>
              <a:rPr lang="en-US" dirty="0" smtClean="0"/>
              <a:t> </a:t>
            </a:r>
            <a:r>
              <a:rPr lang="en-US" dirty="0" err="1" smtClean="0"/>
              <a:t>parodii</a:t>
            </a:r>
            <a:r>
              <a:rPr lang="en-US" dirty="0" smtClean="0"/>
              <a:t> </a:t>
            </a:r>
            <a:r>
              <a:rPr lang="en-US" b="1" i="1" dirty="0" err="1"/>
              <a:t>Limonádový</a:t>
            </a:r>
            <a:r>
              <a:rPr lang="en-US" b="1" i="1" dirty="0"/>
              <a:t> Joe</a:t>
            </a:r>
            <a:r>
              <a:rPr lang="en-US" dirty="0" smtClean="0"/>
              <a:t> (1964, r. </a:t>
            </a:r>
            <a:r>
              <a:rPr lang="en-US" dirty="0" err="1" smtClean="0"/>
              <a:t>Oldřich</a:t>
            </a:r>
            <a:r>
              <a:rPr lang="en-US" dirty="0" smtClean="0"/>
              <a:t> </a:t>
            </a:r>
            <a:r>
              <a:rPr lang="en-US" dirty="0" err="1" smtClean="0"/>
              <a:t>Lipský</a:t>
            </a:r>
            <a:r>
              <a:rPr lang="en-US" dirty="0" smtClean="0"/>
              <a:t>)  </a:t>
            </a:r>
            <a:endParaRPr lang="en-US" dirty="0"/>
          </a:p>
        </p:txBody>
      </p:sp>
      <p:pic>
        <p:nvPicPr>
          <p:cNvPr id="4" name="Picture 3" descr="1963 Bylo nas deset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64" y="645061"/>
            <a:ext cx="2963537" cy="2730688"/>
          </a:xfrm>
          <a:prstGeom prst="rect">
            <a:avLst/>
          </a:prstGeom>
        </p:spPr>
      </p:pic>
      <p:pic>
        <p:nvPicPr>
          <p:cNvPr id="5" name="Picture 4" descr="51c146b7d503c6329cd063eda8a574c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11" y="3542902"/>
            <a:ext cx="2969226" cy="315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85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Olga </a:t>
            </a:r>
            <a:r>
              <a:rPr lang="en-US" dirty="0" err="1" smtClean="0"/>
              <a:t>Schoberová</a:t>
            </a:r>
            <a:r>
              <a:rPr lang="en-US" dirty="0" smtClean="0"/>
              <a:t> / </a:t>
            </a:r>
            <a:r>
              <a:rPr lang="en-US" dirty="0" err="1" smtClean="0"/>
              <a:t>Olinka</a:t>
            </a:r>
            <a:r>
              <a:rPr lang="en-US" dirty="0" smtClean="0"/>
              <a:t> </a:t>
            </a:r>
            <a:r>
              <a:rPr lang="en-US" dirty="0" err="1" smtClean="0"/>
              <a:t>Berová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09" y="1600199"/>
            <a:ext cx="8671970" cy="5101129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Následuje</a:t>
            </a:r>
            <a:r>
              <a:rPr lang="en-US" sz="2000" dirty="0" smtClean="0"/>
              <a:t> </a:t>
            </a:r>
            <a:r>
              <a:rPr lang="en-US" sz="2000" dirty="0" err="1" smtClean="0"/>
              <a:t>období</a:t>
            </a:r>
            <a:r>
              <a:rPr lang="en-US" sz="2000" dirty="0" smtClean="0"/>
              <a:t> </a:t>
            </a:r>
            <a:r>
              <a:rPr lang="en-US" sz="2000" dirty="0" err="1" smtClean="0"/>
              <a:t>spolupráce</a:t>
            </a:r>
            <a:r>
              <a:rPr lang="en-US" sz="2000" dirty="0" smtClean="0"/>
              <a:t> se </a:t>
            </a:r>
            <a:r>
              <a:rPr lang="en-US" sz="2000" dirty="0" err="1" smtClean="0"/>
              <a:t>zahraničními</a:t>
            </a:r>
            <a:r>
              <a:rPr lang="en-US" sz="2000" dirty="0" smtClean="0"/>
              <a:t> </a:t>
            </a:r>
            <a:r>
              <a:rPr lang="en-US" sz="2000" dirty="0" err="1" smtClean="0"/>
              <a:t>produkcemi</a:t>
            </a:r>
            <a:r>
              <a:rPr lang="en-US" sz="2000" dirty="0" smtClean="0"/>
              <a:t> </a:t>
            </a:r>
            <a:r>
              <a:rPr lang="en-US" sz="2000" dirty="0" err="1" smtClean="0"/>
              <a:t>natáčenými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Barrandově</a:t>
            </a:r>
            <a:r>
              <a:rPr lang="en-US" sz="2000" dirty="0" smtClean="0"/>
              <a:t>: </a:t>
            </a:r>
            <a:r>
              <a:rPr lang="en-US" sz="2000" b="1" i="1" dirty="0" err="1" smtClean="0"/>
              <a:t>Tajemství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čínského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karafiátu</a:t>
            </a:r>
            <a:r>
              <a:rPr lang="en-US" sz="2000" b="1" i="1" dirty="0" smtClean="0"/>
              <a:t> </a:t>
            </a:r>
            <a:r>
              <a:rPr lang="en-US" sz="2000" dirty="0" smtClean="0"/>
              <a:t>(1964, r. Rudolf </a:t>
            </a:r>
            <a:r>
              <a:rPr lang="en-US" sz="2000" dirty="0" err="1" smtClean="0"/>
              <a:t>Zerethuber</a:t>
            </a:r>
            <a:r>
              <a:rPr lang="en-US" sz="2000" dirty="0" smtClean="0"/>
              <a:t>)</a:t>
            </a:r>
            <a:r>
              <a:rPr lang="en-US" sz="2000" b="1" i="1" dirty="0" smtClean="0"/>
              <a:t>, </a:t>
            </a:r>
            <a:r>
              <a:rPr lang="en-US" sz="2000" b="1" i="1" dirty="0" err="1" smtClean="0"/>
              <a:t>Zlatokopové</a:t>
            </a:r>
            <a:r>
              <a:rPr lang="en-US" sz="2000" b="1" i="1" dirty="0" smtClean="0"/>
              <a:t> z </a:t>
            </a:r>
            <a:r>
              <a:rPr lang="en-US" sz="2000" b="1" i="1" dirty="0" err="1" smtClean="0"/>
              <a:t>Arkansasu</a:t>
            </a:r>
            <a:r>
              <a:rPr lang="en-US" sz="2000" dirty="0" smtClean="0"/>
              <a:t> (1964, r. Paul Martin) a </a:t>
            </a:r>
            <a:r>
              <a:rPr lang="en-US" sz="2000" b="1" i="1" dirty="0" err="1"/>
              <a:t>Černí</a:t>
            </a:r>
            <a:r>
              <a:rPr lang="en-US" sz="2000" b="1" i="1" dirty="0"/>
              <a:t> </a:t>
            </a:r>
            <a:r>
              <a:rPr lang="en-US" sz="2000" b="1" i="1" dirty="0" err="1"/>
              <a:t>orlové</a:t>
            </a:r>
            <a:r>
              <a:rPr lang="en-US" sz="2000" b="1" i="1" dirty="0"/>
              <a:t> </a:t>
            </a:r>
            <a:r>
              <a:rPr lang="en-US" sz="2000" b="1" i="1" dirty="0" err="1"/>
              <a:t>ze</a:t>
            </a:r>
            <a:r>
              <a:rPr lang="en-US" sz="2000" b="1" i="1" dirty="0"/>
              <a:t> Santa </a:t>
            </a:r>
            <a:r>
              <a:rPr lang="en-US" sz="2000" b="1" i="1" dirty="0" err="1"/>
              <a:t>Fé</a:t>
            </a:r>
            <a:r>
              <a:rPr lang="en-US" sz="2000" dirty="0" smtClean="0"/>
              <a:t> (1965, r. Ernst </a:t>
            </a:r>
            <a:r>
              <a:rPr lang="en-US" sz="2000" dirty="0" err="1" smtClean="0"/>
              <a:t>Hofbauer</a:t>
            </a:r>
            <a:r>
              <a:rPr lang="en-US" sz="2000" dirty="0" smtClean="0"/>
              <a:t> a Alberto </a:t>
            </a:r>
            <a:r>
              <a:rPr lang="en-US" sz="2000" dirty="0" err="1" smtClean="0"/>
              <a:t>Cardone</a:t>
            </a:r>
            <a:r>
              <a:rPr lang="en-US" sz="2000" dirty="0" smtClean="0"/>
              <a:t>)</a:t>
            </a:r>
          </a:p>
          <a:p>
            <a:endParaRPr lang="en-US" sz="2000" dirty="0" smtClean="0"/>
          </a:p>
          <a:p>
            <a:r>
              <a:rPr lang="en-US" sz="2000" dirty="0" smtClean="0"/>
              <a:t>V </a:t>
            </a:r>
            <a:r>
              <a:rPr lang="en-US" sz="2000" dirty="0" err="1" smtClean="0"/>
              <a:t>roce</a:t>
            </a:r>
            <a:r>
              <a:rPr lang="en-US" sz="2000" dirty="0" smtClean="0"/>
              <a:t> 1966 </a:t>
            </a:r>
            <a:r>
              <a:rPr lang="en-US" sz="2000" dirty="0" err="1" smtClean="0"/>
              <a:t>opět</a:t>
            </a:r>
            <a:r>
              <a:rPr lang="en-US" sz="2000" dirty="0" smtClean="0"/>
              <a:t> </a:t>
            </a:r>
            <a:r>
              <a:rPr lang="en-US" sz="2000" dirty="0" err="1" smtClean="0"/>
              <a:t>natáčí</a:t>
            </a:r>
            <a:r>
              <a:rPr lang="en-US" sz="2000" dirty="0" smtClean="0"/>
              <a:t> </a:t>
            </a:r>
            <a:r>
              <a:rPr lang="en-US" sz="2000" dirty="0" err="1" smtClean="0"/>
              <a:t>československé</a:t>
            </a:r>
            <a:r>
              <a:rPr lang="en-US" sz="2000" dirty="0" smtClean="0"/>
              <a:t> filmy: </a:t>
            </a:r>
            <a:r>
              <a:rPr lang="en-US" sz="2000" b="1" i="1" dirty="0" err="1"/>
              <a:t>Slečny</a:t>
            </a:r>
            <a:r>
              <a:rPr lang="en-US" sz="2000" b="1" i="1" dirty="0"/>
              <a:t> </a:t>
            </a:r>
            <a:r>
              <a:rPr lang="en-US" sz="2000" b="1" i="1" dirty="0" err="1"/>
              <a:t>přijdou</a:t>
            </a:r>
            <a:r>
              <a:rPr lang="en-US" sz="2000" b="1" i="1" dirty="0"/>
              <a:t> </a:t>
            </a:r>
            <a:r>
              <a:rPr lang="en-US" sz="2000" b="1" i="1" dirty="0" err="1"/>
              <a:t>později</a:t>
            </a:r>
            <a:r>
              <a:rPr lang="en-US" sz="2000" b="1" i="1" dirty="0"/>
              <a:t> </a:t>
            </a:r>
            <a:r>
              <a:rPr lang="en-US" sz="2000" dirty="0" smtClean="0"/>
              <a:t>(1966, r. Ivo </a:t>
            </a:r>
            <a:r>
              <a:rPr lang="en-US" sz="2000" dirty="0" err="1" smtClean="0"/>
              <a:t>Toman</a:t>
            </a:r>
            <a:r>
              <a:rPr lang="en-US" sz="2000" dirty="0" smtClean="0"/>
              <a:t>), </a:t>
            </a:r>
            <a:r>
              <a:rPr lang="en-US" sz="2000" b="1" i="1" dirty="0" err="1"/>
              <a:t>Kdo</a:t>
            </a:r>
            <a:r>
              <a:rPr lang="en-US" sz="2000" b="1" i="1" dirty="0"/>
              <a:t> </a:t>
            </a:r>
            <a:r>
              <a:rPr lang="en-US" sz="2000" b="1" i="1" dirty="0" err="1"/>
              <a:t>chce</a:t>
            </a:r>
            <a:r>
              <a:rPr lang="en-US" sz="2000" b="1" i="1" dirty="0"/>
              <a:t> </a:t>
            </a:r>
            <a:r>
              <a:rPr lang="en-US" sz="2000" b="1" i="1" dirty="0" err="1"/>
              <a:t>zabít</a:t>
            </a:r>
            <a:r>
              <a:rPr lang="en-US" sz="2000" b="1" i="1" dirty="0"/>
              <a:t> </a:t>
            </a:r>
            <a:r>
              <a:rPr lang="en-US" sz="2000" b="1" i="1" dirty="0" err="1"/>
              <a:t>Jessii</a:t>
            </a:r>
            <a:r>
              <a:rPr lang="en-US" sz="2000" b="1" i="1" dirty="0"/>
              <a:t>?</a:t>
            </a:r>
            <a:r>
              <a:rPr lang="en-US" sz="2000" dirty="0" smtClean="0"/>
              <a:t> (1966, r. </a:t>
            </a:r>
            <a:r>
              <a:rPr lang="en-US" sz="2000" dirty="0" err="1" smtClean="0"/>
              <a:t>Václav</a:t>
            </a:r>
            <a:r>
              <a:rPr lang="en-US" sz="2000" dirty="0" smtClean="0"/>
              <a:t> </a:t>
            </a:r>
            <a:r>
              <a:rPr lang="en-US" sz="2000" dirty="0" err="1" smtClean="0"/>
              <a:t>Vorlíček</a:t>
            </a:r>
            <a:r>
              <a:rPr lang="en-US" sz="2000" dirty="0" smtClean="0"/>
              <a:t>) a </a:t>
            </a:r>
            <a:r>
              <a:rPr lang="en-US" sz="2000" b="1" i="1" dirty="0" err="1"/>
              <a:t>Flám</a:t>
            </a:r>
            <a:r>
              <a:rPr lang="en-US" sz="2000" b="1" i="1" dirty="0"/>
              <a:t> </a:t>
            </a:r>
            <a:r>
              <a:rPr lang="en-US" sz="2000" dirty="0" smtClean="0"/>
              <a:t>(1966, r. </a:t>
            </a:r>
            <a:r>
              <a:rPr lang="en-US" sz="2000" dirty="0" err="1" smtClean="0"/>
              <a:t>Miroslav</a:t>
            </a:r>
            <a:r>
              <a:rPr lang="en-US" sz="2000" dirty="0" smtClean="0"/>
              <a:t> </a:t>
            </a:r>
            <a:r>
              <a:rPr lang="en-US" sz="2000" dirty="0" err="1" smtClean="0"/>
              <a:t>Hubáček</a:t>
            </a:r>
            <a:r>
              <a:rPr lang="en-US" sz="2000" dirty="0" smtClean="0"/>
              <a:t>).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Hlavní</a:t>
            </a:r>
            <a:r>
              <a:rPr lang="en-US" sz="2000" dirty="0" smtClean="0"/>
              <a:t> role v </a:t>
            </a:r>
            <a:r>
              <a:rPr lang="en-US" sz="2000" dirty="0" err="1" smtClean="0"/>
              <a:t>zahraničních</a:t>
            </a:r>
            <a:r>
              <a:rPr lang="en-US" sz="2000" dirty="0"/>
              <a:t> </a:t>
            </a:r>
            <a:r>
              <a:rPr lang="en-US" sz="2000" dirty="0" err="1" smtClean="0"/>
              <a:t>produkcích</a:t>
            </a:r>
            <a:r>
              <a:rPr lang="en-US" sz="2000" dirty="0" smtClean="0"/>
              <a:t>: </a:t>
            </a:r>
            <a:r>
              <a:rPr lang="en-US" sz="2000" b="1" i="1" dirty="0"/>
              <a:t>The vengeance of She </a:t>
            </a:r>
            <a:r>
              <a:rPr lang="en-US" sz="2000" dirty="0" smtClean="0"/>
              <a:t>(1968, r. Cliff Owen), </a:t>
            </a:r>
            <a:r>
              <a:rPr lang="en-US" sz="2000" b="1" i="1" dirty="0" err="1" smtClean="0"/>
              <a:t>Lucrezia</a:t>
            </a:r>
            <a:r>
              <a:rPr lang="en-US" sz="2000" dirty="0" smtClean="0"/>
              <a:t> (1968, r. Osvaldo </a:t>
            </a:r>
            <a:r>
              <a:rPr lang="en-US" sz="2000" dirty="0" err="1" smtClean="0"/>
              <a:t>Civirani</a:t>
            </a:r>
            <a:r>
              <a:rPr lang="en-US" sz="2000" dirty="0" smtClean="0"/>
              <a:t>) a </a:t>
            </a:r>
            <a:r>
              <a:rPr lang="en-US" sz="2000" b="1" i="1" dirty="0"/>
              <a:t>La </a:t>
            </a:r>
            <a:r>
              <a:rPr lang="en-US" sz="2000" b="1" i="1" dirty="0" err="1"/>
              <a:t>calde</a:t>
            </a:r>
            <a:r>
              <a:rPr lang="en-US" sz="2000" b="1" i="1" dirty="0"/>
              <a:t> </a:t>
            </a:r>
            <a:r>
              <a:rPr lang="en-US" sz="2000" b="1" i="1" dirty="0" err="1"/>
              <a:t>notii</a:t>
            </a:r>
            <a:r>
              <a:rPr lang="en-US" sz="2000" b="1" i="1" dirty="0"/>
              <a:t> di </a:t>
            </a:r>
            <a:r>
              <a:rPr lang="en-US" sz="2000" b="1" i="1" dirty="0" err="1"/>
              <a:t>Popea</a:t>
            </a:r>
            <a:r>
              <a:rPr lang="en-US" sz="2000" dirty="0" smtClean="0"/>
              <a:t> (1969, r. Guido </a:t>
            </a:r>
            <a:r>
              <a:rPr lang="en-US" sz="2000" dirty="0" err="1" smtClean="0"/>
              <a:t>Malatesta</a:t>
            </a:r>
            <a:r>
              <a:rPr lang="en-US" sz="2000" dirty="0" smtClean="0"/>
              <a:t>) =&gt; soft core </a:t>
            </a:r>
            <a:r>
              <a:rPr lang="en-US" sz="2000" dirty="0" err="1" smtClean="0"/>
              <a:t>erotika</a:t>
            </a:r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r>
              <a:rPr lang="en-US" sz="2000" dirty="0" smtClean="0"/>
              <a:t>V </a:t>
            </a:r>
            <a:r>
              <a:rPr lang="en-US" sz="2000" dirty="0" err="1" smtClean="0"/>
              <a:t>roce</a:t>
            </a:r>
            <a:r>
              <a:rPr lang="en-US" sz="2000" dirty="0" smtClean="0"/>
              <a:t> 1970 </a:t>
            </a:r>
            <a:r>
              <a:rPr lang="en-US" sz="2000" dirty="0" err="1" smtClean="0"/>
              <a:t>ještě</a:t>
            </a:r>
            <a:r>
              <a:rPr lang="en-US" sz="2000" dirty="0" smtClean="0"/>
              <a:t> </a:t>
            </a:r>
            <a:r>
              <a:rPr lang="en-US" sz="2000" dirty="0" err="1" smtClean="0"/>
              <a:t>natáčí</a:t>
            </a:r>
            <a:r>
              <a:rPr lang="en-US" sz="2000" dirty="0" smtClean="0"/>
              <a:t> sci-fi </a:t>
            </a:r>
            <a:r>
              <a:rPr lang="en-US" sz="2000" dirty="0" err="1" smtClean="0"/>
              <a:t>komedii</a:t>
            </a:r>
            <a:r>
              <a:rPr lang="en-US" sz="2000" dirty="0" smtClean="0"/>
              <a:t> </a:t>
            </a:r>
            <a:r>
              <a:rPr lang="en-US" sz="2000" dirty="0" err="1" smtClean="0"/>
              <a:t>Václava</a:t>
            </a:r>
            <a:r>
              <a:rPr lang="en-US" sz="2000" dirty="0" smtClean="0"/>
              <a:t> </a:t>
            </a:r>
            <a:r>
              <a:rPr lang="en-US" sz="2000" dirty="0" err="1" smtClean="0"/>
              <a:t>Vorlíčka</a:t>
            </a:r>
            <a:r>
              <a:rPr lang="en-US" sz="2000" dirty="0" smtClean="0"/>
              <a:t> </a:t>
            </a:r>
            <a:r>
              <a:rPr lang="en-US" sz="2000" b="1" i="1" dirty="0"/>
              <a:t>Pane, </a:t>
            </a:r>
            <a:r>
              <a:rPr lang="en-US" sz="2000" b="1" i="1" dirty="0" err="1"/>
              <a:t>vy</a:t>
            </a:r>
            <a:r>
              <a:rPr lang="en-US" sz="2000" b="1" i="1" dirty="0"/>
              <a:t> </a:t>
            </a:r>
            <a:r>
              <a:rPr lang="en-US" sz="2000" b="1" i="1" dirty="0" err="1"/>
              <a:t>jste</a:t>
            </a:r>
            <a:r>
              <a:rPr lang="en-US" sz="2000" b="1" i="1" dirty="0"/>
              <a:t> </a:t>
            </a:r>
            <a:r>
              <a:rPr lang="en-US" sz="2000" b="1" i="1" dirty="0" err="1" smtClean="0"/>
              <a:t>vdova</a:t>
            </a:r>
            <a:r>
              <a:rPr lang="en-US" sz="2000" b="1" i="1" dirty="0" smtClean="0"/>
              <a:t>!</a:t>
            </a:r>
            <a:r>
              <a:rPr lang="en-US" sz="2000" dirty="0" smtClean="0"/>
              <a:t> a </a:t>
            </a:r>
            <a:r>
              <a:rPr lang="en-US" sz="2000" dirty="0" err="1" smtClean="0"/>
              <a:t>trezorový</a:t>
            </a:r>
            <a:r>
              <a:rPr lang="en-US" sz="2000" dirty="0" smtClean="0"/>
              <a:t> film </a:t>
            </a:r>
            <a:r>
              <a:rPr lang="en-US" sz="2000" b="1" i="1" dirty="0"/>
              <a:t>Do </a:t>
            </a:r>
            <a:r>
              <a:rPr lang="en-US" sz="2000" b="1" i="1" dirty="0" err="1"/>
              <a:t>videnia</a:t>
            </a:r>
            <a:r>
              <a:rPr lang="en-US" sz="2000" b="1" i="1" dirty="0"/>
              <a:t> v </a:t>
            </a:r>
            <a:r>
              <a:rPr lang="en-US" sz="2000" b="1" i="1" dirty="0" err="1"/>
              <a:t>pekle</a:t>
            </a:r>
            <a:r>
              <a:rPr lang="en-US" sz="2000" b="1" i="1" dirty="0"/>
              <a:t>, </a:t>
            </a:r>
            <a:r>
              <a:rPr lang="en-US" sz="2000" b="1" i="1" dirty="0" err="1" smtClean="0"/>
              <a:t>priatelia</a:t>
            </a:r>
            <a:r>
              <a:rPr lang="en-US" sz="2000" b="1" i="1" dirty="0" smtClean="0"/>
              <a:t> </a:t>
            </a:r>
            <a:r>
              <a:rPr lang="en-US" sz="2000" dirty="0" smtClean="0"/>
              <a:t>(r. </a:t>
            </a:r>
            <a:r>
              <a:rPr lang="en-US" sz="2000" dirty="0" err="1" smtClean="0"/>
              <a:t>Juraj</a:t>
            </a:r>
            <a:r>
              <a:rPr lang="en-US" sz="2000" dirty="0" smtClean="0"/>
              <a:t> </a:t>
            </a:r>
            <a:r>
              <a:rPr lang="en-US" sz="2000" dirty="0" err="1" smtClean="0"/>
              <a:t>Jakubisko</a:t>
            </a:r>
            <a:r>
              <a:rPr lang="en-US" sz="2000" dirty="0" smtClean="0"/>
              <a:t>)  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375791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2947</TotalTime>
  <Words>1534</Words>
  <Application>Microsoft Macintosh PowerPoint</Application>
  <PresentationFormat>On-screen Show (4:3)</PresentationFormat>
  <Paragraphs>105</Paragraphs>
  <Slides>27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Clarity</vt:lpstr>
      <vt:lpstr>7 – hvězdy jako nestabilní symboly </vt:lpstr>
      <vt:lpstr>L7 - Texty</vt:lpstr>
      <vt:lpstr>Ztělesňování, prožívání, zosobňování </vt:lpstr>
      <vt:lpstr>Hvězda jako zeitgeist ikona</vt:lpstr>
      <vt:lpstr>Sexuální symboly</vt:lpstr>
      <vt:lpstr>PowerPoint Presentation</vt:lpstr>
      <vt:lpstr>Nikdy v neděli (1960, r. Jules Dassin)</vt:lpstr>
      <vt:lpstr>Olga Schoberová</vt:lpstr>
      <vt:lpstr>Olga Schoberová / Olinka Berová</vt:lpstr>
      <vt:lpstr>Olga Schoberová hvězdný obraz</vt:lpstr>
      <vt:lpstr>PowerPoint Presentation</vt:lpstr>
      <vt:lpstr>“Blond” faktor</vt:lpstr>
      <vt:lpstr>Blond stereotypy</vt:lpstr>
      <vt:lpstr>PowerPoint Presentation</vt:lpstr>
      <vt:lpstr>Blond vlasy – střih a design</vt:lpstr>
      <vt:lpstr>Záře vs lesk (glow vs shine)</vt:lpstr>
      <vt:lpstr>PowerPoint Presentation</vt:lpstr>
      <vt:lpstr>Robert Redford</vt:lpstr>
      <vt:lpstr>PowerPoint Presentation</vt:lpstr>
      <vt:lpstr>Takoví jsme byli (1973, r. Sydney Pollack)</vt:lpstr>
      <vt:lpstr>Jiřina Štěpničková</vt:lpstr>
      <vt:lpstr>Star vehicle Jiřiny Štěpničkové</vt:lpstr>
      <vt:lpstr>PowerPoint Presentation</vt:lpstr>
      <vt:lpstr>Muzikantská Liduška (1940, r. Martin Frič)</vt:lpstr>
      <vt:lpstr>Protektorát Čechy a Morava</vt:lpstr>
      <vt:lpstr>Počestné paní pardubické (1944, r. Martin Frič)</vt:lpstr>
      <vt:lpstr>Resumé </vt:lpstr>
    </vt:vector>
  </TitlesOfParts>
  <Company>sagm@seznam.cz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– hvězdy jako nestabilní symboly </dc:title>
  <dc:creator>Šárka Gmiterková</dc:creator>
  <cp:lastModifiedBy>Šárka Gmiterková</cp:lastModifiedBy>
  <cp:revision>53</cp:revision>
  <dcterms:created xsi:type="dcterms:W3CDTF">2017-04-03T07:34:50Z</dcterms:created>
  <dcterms:modified xsi:type="dcterms:W3CDTF">2017-04-06T14:52:50Z</dcterms:modified>
</cp:coreProperties>
</file>