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sldIdLst>
    <p:sldId id="256" r:id="rId2"/>
    <p:sldId id="257" r:id="rId3"/>
    <p:sldId id="258" r:id="rId4"/>
    <p:sldId id="260" r:id="rId5"/>
    <p:sldId id="261" r:id="rId6"/>
    <p:sldId id="271" r:id="rId7"/>
    <p:sldId id="262" r:id="rId8"/>
    <p:sldId id="264" r:id="rId9"/>
    <p:sldId id="259" r:id="rId10"/>
    <p:sldId id="267" r:id="rId11"/>
    <p:sldId id="263" r:id="rId12"/>
    <p:sldId id="265" r:id="rId13"/>
    <p:sldId id="266" r:id="rId14"/>
    <p:sldId id="269" r:id="rId15"/>
    <p:sldId id="268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7CD317D-0B29-6E4A-AE3C-8672764E7779}" type="datetimeFigureOut">
              <a:rPr lang="en-US" smtClean="0"/>
              <a:t>21.02.17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1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filmová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9672" y="3505200"/>
            <a:ext cx="6400800" cy="2672792"/>
          </a:xfrm>
        </p:spPr>
        <p:txBody>
          <a:bodyPr>
            <a:normAutofit/>
          </a:bodyPr>
          <a:lstStyle/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FAVBPalt_1</a:t>
            </a:r>
          </a:p>
          <a:p>
            <a:pPr algn="ctr"/>
            <a:r>
              <a:rPr lang="en-US" dirty="0" smtClean="0"/>
              <a:t>22. 2. 2017</a:t>
            </a:r>
          </a:p>
          <a:p>
            <a:pPr algn="ctr"/>
            <a:r>
              <a:rPr lang="en-US" dirty="0" smtClean="0"/>
              <a:t>Mgr. Šárka Gmiterková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8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39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29439"/>
          <a:stretch/>
        </p:blipFill>
        <p:spPr>
          <a:xfrm>
            <a:off x="983369" y="3923715"/>
            <a:ext cx="7162585" cy="2789695"/>
          </a:xfrm>
          <a:prstGeom prst="rect">
            <a:avLst/>
          </a:prstGeom>
        </p:spPr>
      </p:pic>
      <p:pic>
        <p:nvPicPr>
          <p:cNvPr id="3" name="Picture 2" descr="Snímek obrazovky 2017-02-10 v 17.50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5" y="511035"/>
            <a:ext cx="7823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69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Dyer, Richard (2004): </a:t>
            </a:r>
            <a:r>
              <a:rPr lang="en-US" sz="2800" i="1" dirty="0" smtClean="0"/>
              <a:t>Heavenly bodies. Film Stars and Society.</a:t>
            </a:r>
            <a:r>
              <a:rPr lang="en-US" sz="2800" dirty="0" smtClean="0"/>
              <a:t> Abingdon, New York: </a:t>
            </a:r>
            <a:r>
              <a:rPr lang="en-US" sz="2800" dirty="0" err="1" smtClean="0"/>
              <a:t>Routledge</a:t>
            </a:r>
            <a:r>
              <a:rPr lang="en-US" sz="2800" dirty="0" smtClean="0"/>
              <a:t>, s. 1 </a:t>
            </a:r>
            <a:r>
              <a:rPr lang="mr-IN" sz="2800" dirty="0" smtClean="0"/>
              <a:t>–</a:t>
            </a:r>
            <a:r>
              <a:rPr lang="en-US" sz="2800" dirty="0" smtClean="0"/>
              <a:t> 16.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Úvod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třem</a:t>
            </a:r>
            <a:r>
              <a:rPr lang="en-US" dirty="0" smtClean="0"/>
              <a:t> </a:t>
            </a:r>
            <a:r>
              <a:rPr lang="en-US" dirty="0" err="1" smtClean="0"/>
              <a:t>detailním</a:t>
            </a:r>
            <a:r>
              <a:rPr lang="en-US" dirty="0" smtClean="0"/>
              <a:t> </a:t>
            </a:r>
            <a:r>
              <a:rPr lang="en-US" dirty="0" err="1" smtClean="0"/>
              <a:t>případovým</a:t>
            </a:r>
            <a:r>
              <a:rPr lang="en-US" dirty="0" smtClean="0"/>
              <a:t> </a:t>
            </a:r>
            <a:r>
              <a:rPr lang="en-US" dirty="0" err="1" smtClean="0"/>
              <a:t>studiím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Marilyn Monroe, Paul Robeson a Judy Garland =&gt; </a:t>
            </a:r>
            <a:r>
              <a:rPr lang="en-US" dirty="0" err="1" smtClean="0"/>
              <a:t>jakým</a:t>
            </a:r>
            <a:r>
              <a:rPr lang="en-US" dirty="0" smtClean="0"/>
              <a:t> </a:t>
            </a:r>
            <a:r>
              <a:rPr lang="en-US" dirty="0" err="1" smtClean="0"/>
              <a:t>způsobem</a:t>
            </a:r>
            <a:r>
              <a:rPr lang="en-US" dirty="0" smtClean="0"/>
              <a:t> </a:t>
            </a:r>
            <a:r>
              <a:rPr lang="en-US" dirty="0" err="1" smtClean="0"/>
              <a:t>každá</a:t>
            </a:r>
            <a:r>
              <a:rPr lang="en-US" dirty="0" smtClean="0"/>
              <a:t> z </a:t>
            </a:r>
            <a:r>
              <a:rPr lang="en-US" dirty="0" err="1" smtClean="0"/>
              <a:t>těchto</a:t>
            </a:r>
            <a:r>
              <a:rPr lang="en-US" dirty="0" smtClean="0"/>
              <a:t> </a:t>
            </a:r>
            <a:r>
              <a:rPr lang="en-US" dirty="0" err="1" smtClean="0"/>
              <a:t>osobností</a:t>
            </a:r>
            <a:r>
              <a:rPr lang="en-US" dirty="0" smtClean="0"/>
              <a:t> </a:t>
            </a:r>
            <a:r>
              <a:rPr lang="en-US" dirty="0" err="1" smtClean="0"/>
              <a:t>ztělesňuje</a:t>
            </a:r>
            <a:r>
              <a:rPr lang="en-US" dirty="0" smtClean="0"/>
              <a:t> </a:t>
            </a:r>
            <a:r>
              <a:rPr lang="en-US" dirty="0" err="1" smtClean="0"/>
              <a:t>dobové</a:t>
            </a:r>
            <a:r>
              <a:rPr lang="en-US" dirty="0" smtClean="0"/>
              <a:t> </a:t>
            </a:r>
            <a:r>
              <a:rPr lang="en-US" dirty="0" err="1" smtClean="0"/>
              <a:t>představy</a:t>
            </a:r>
            <a:r>
              <a:rPr lang="en-US" dirty="0" smtClean="0"/>
              <a:t> o </a:t>
            </a:r>
            <a:r>
              <a:rPr lang="en-US" dirty="0" err="1" smtClean="0"/>
              <a:t>sexualitě</a:t>
            </a:r>
            <a:r>
              <a:rPr lang="en-US" dirty="0" smtClean="0"/>
              <a:t>, </a:t>
            </a:r>
            <a:r>
              <a:rPr lang="en-US" dirty="0" err="1" smtClean="0"/>
              <a:t>etnicitě</a:t>
            </a:r>
            <a:r>
              <a:rPr lang="en-US" dirty="0" smtClean="0"/>
              <a:t> a </a:t>
            </a:r>
            <a:r>
              <a:rPr lang="en-US" dirty="0" err="1" smtClean="0"/>
              <a:t>sexuální</a:t>
            </a:r>
            <a:r>
              <a:rPr lang="en-US" dirty="0" smtClean="0"/>
              <a:t> </a:t>
            </a:r>
            <a:r>
              <a:rPr lang="en-US" dirty="0" err="1" smtClean="0"/>
              <a:t>identitě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studie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vědomě</a:t>
            </a:r>
            <a:r>
              <a:rPr lang="en-US" dirty="0" smtClean="0"/>
              <a:t> </a:t>
            </a:r>
            <a:r>
              <a:rPr lang="en-US" dirty="0" err="1" smtClean="0"/>
              <a:t>zaměřeny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r>
              <a:rPr lang="en-US" dirty="0" smtClean="0"/>
              <a:t> v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éře</a:t>
            </a:r>
            <a:r>
              <a:rPr lang="en-US" dirty="0" smtClean="0"/>
              <a:t> a s </a:t>
            </a:r>
            <a:r>
              <a:rPr lang="en-US" dirty="0" err="1" smtClean="0"/>
              <a:t>ohledem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to,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jednotlivé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r>
              <a:rPr lang="en-US" dirty="0" smtClean="0"/>
              <a:t> </a:t>
            </a:r>
            <a:r>
              <a:rPr lang="en-US" dirty="0" err="1" smtClean="0"/>
              <a:t>ovlivňovaly</a:t>
            </a:r>
            <a:r>
              <a:rPr lang="en-US" dirty="0" smtClean="0"/>
              <a:t> </a:t>
            </a:r>
            <a:r>
              <a:rPr lang="en-US" dirty="0" err="1" smtClean="0"/>
              <a:t>výrobu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výslednou</a:t>
            </a:r>
            <a:r>
              <a:rPr lang="en-US" dirty="0" smtClean="0"/>
              <a:t> </a:t>
            </a:r>
            <a:r>
              <a:rPr lang="en-US" dirty="0" err="1" smtClean="0"/>
              <a:t>podobu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s </a:t>
            </a:r>
            <a:r>
              <a:rPr lang="en-US" dirty="0" err="1" smtClean="0"/>
              <a:t>hvězdným</a:t>
            </a:r>
            <a:r>
              <a:rPr lang="en-US" dirty="0" smtClean="0"/>
              <a:t> </a:t>
            </a:r>
            <a:r>
              <a:rPr lang="en-US" dirty="0" err="1" smtClean="0"/>
              <a:t>obsazením</a:t>
            </a:r>
            <a:r>
              <a:rPr lang="en-US" dirty="0" smtClean="0"/>
              <a:t>.    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“Images have to be made.” </a:t>
            </a:r>
            <a:r>
              <a:rPr lang="en-US" dirty="0" smtClean="0"/>
              <a:t>Ale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klasický</a:t>
            </a:r>
            <a:r>
              <a:rPr lang="en-US" dirty="0" smtClean="0"/>
              <a:t> Hollywood </a:t>
            </a:r>
            <a:r>
              <a:rPr lang="en-US" dirty="0" err="1" smtClean="0"/>
              <a:t>neprodukoval</a:t>
            </a:r>
            <a:r>
              <a:rPr lang="en-US" dirty="0" smtClean="0"/>
              <a:t> </a:t>
            </a:r>
            <a:r>
              <a:rPr lang="en-US" dirty="0" err="1" smtClean="0"/>
              <a:t>koherentní</a:t>
            </a:r>
            <a:r>
              <a:rPr lang="en-US" dirty="0" smtClean="0"/>
              <a:t>, </a:t>
            </a:r>
            <a:r>
              <a:rPr lang="en-US" dirty="0" err="1" smtClean="0"/>
              <a:t>nekomplikovné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obrazy</a:t>
            </a:r>
            <a:r>
              <a:rPr lang="en-US" dirty="0" smtClean="0"/>
              <a:t>; </a:t>
            </a:r>
            <a:r>
              <a:rPr lang="en-US" dirty="0" err="1" smtClean="0"/>
              <a:t>naopak</a:t>
            </a:r>
            <a:r>
              <a:rPr lang="en-US" dirty="0" smtClean="0"/>
              <a:t>, </a:t>
            </a:r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konstrukty</a:t>
            </a:r>
            <a:r>
              <a:rPr lang="en-US" dirty="0" smtClean="0"/>
              <a:t> </a:t>
            </a:r>
            <a:r>
              <a:rPr lang="en-US" dirty="0" err="1" smtClean="0"/>
              <a:t>nabízejí</a:t>
            </a:r>
            <a:r>
              <a:rPr lang="en-US" dirty="0" smtClean="0"/>
              <a:t> </a:t>
            </a:r>
            <a:r>
              <a:rPr lang="en-US" dirty="0" err="1" smtClean="0"/>
              <a:t>řadu</a:t>
            </a:r>
            <a:r>
              <a:rPr lang="en-US" dirty="0" smtClean="0"/>
              <a:t> </a:t>
            </a:r>
            <a:r>
              <a:rPr lang="en-US" dirty="0" err="1" smtClean="0"/>
              <a:t>variací</a:t>
            </a:r>
            <a:r>
              <a:rPr lang="en-US" dirty="0" smtClean="0"/>
              <a:t>, </a:t>
            </a:r>
            <a:r>
              <a:rPr lang="en-US" dirty="0" err="1" smtClean="0"/>
              <a:t>náznaků</a:t>
            </a:r>
            <a:r>
              <a:rPr lang="en-US" dirty="0" smtClean="0"/>
              <a:t> a </a:t>
            </a:r>
            <a:r>
              <a:rPr lang="en-US" dirty="0" err="1" smtClean="0"/>
              <a:t>rozporů</a:t>
            </a:r>
            <a:r>
              <a:rPr lang="en-US" dirty="0" smtClean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9544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9" y="834571"/>
            <a:ext cx="8545285" cy="517071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“What the audience makes of star images is something else.”</a:t>
            </a:r>
          </a:p>
          <a:p>
            <a:r>
              <a:rPr lang="en-US" dirty="0" err="1" smtClean="0"/>
              <a:t>Publikum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z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obrazů</a:t>
            </a:r>
            <a:r>
              <a:rPr lang="en-US" dirty="0" smtClean="0"/>
              <a:t> </a:t>
            </a:r>
            <a:r>
              <a:rPr lang="en-US" dirty="0" err="1" smtClean="0"/>
              <a:t>vybírat</a:t>
            </a:r>
            <a:r>
              <a:rPr lang="en-US" dirty="0" smtClean="0"/>
              <a:t> </a:t>
            </a:r>
            <a:r>
              <a:rPr lang="en-US" dirty="0" err="1" smtClean="0"/>
              <a:t>ty</a:t>
            </a:r>
            <a:r>
              <a:rPr lang="en-US" dirty="0" smtClean="0"/>
              <a:t> </a:t>
            </a:r>
            <a:r>
              <a:rPr lang="en-US" dirty="0" err="1" smtClean="0"/>
              <a:t>významy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pocity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err="1" smtClean="0"/>
              <a:t>variace</a:t>
            </a:r>
            <a:r>
              <a:rPr lang="en-US" dirty="0" smtClean="0"/>
              <a:t>, </a:t>
            </a:r>
            <a:r>
              <a:rPr lang="en-US" dirty="0" err="1" smtClean="0"/>
              <a:t>náznaky</a:t>
            </a:r>
            <a:r>
              <a:rPr lang="en-US" dirty="0" smtClean="0"/>
              <a:t> a </a:t>
            </a:r>
            <a:r>
              <a:rPr lang="en-US" dirty="0" err="1" smtClean="0"/>
              <a:t>rozpory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se v </a:t>
            </a:r>
            <a:r>
              <a:rPr lang="en-US" dirty="0" err="1" smtClean="0"/>
              <a:t>daném</a:t>
            </a:r>
            <a:r>
              <a:rPr lang="en-US" dirty="0" smtClean="0"/>
              <a:t> </a:t>
            </a:r>
            <a:r>
              <a:rPr lang="en-US" dirty="0" err="1" smtClean="0"/>
              <a:t>hvězdném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 </a:t>
            </a:r>
            <a:r>
              <a:rPr lang="en-US" dirty="0" err="1" smtClean="0"/>
              <a:t>snoubí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Publikum</a:t>
            </a:r>
            <a:r>
              <a:rPr lang="en-US" dirty="0" smtClean="0"/>
              <a:t>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stejnorodé</a:t>
            </a:r>
            <a:r>
              <a:rPr lang="en-US" dirty="0" smtClean="0"/>
              <a:t>; </a:t>
            </a:r>
            <a:r>
              <a:rPr lang="en-US" dirty="0" err="1" smtClean="0"/>
              <a:t>naopak</a:t>
            </a:r>
            <a:r>
              <a:rPr lang="en-US" dirty="0" smtClean="0"/>
              <a:t>, </a:t>
            </a:r>
            <a:r>
              <a:rPr lang="en-US" dirty="0" err="1" smtClean="0"/>
              <a:t>jedná</a:t>
            </a:r>
            <a:r>
              <a:rPr lang="en-US" dirty="0" smtClean="0"/>
              <a:t> se o </a:t>
            </a:r>
            <a:r>
              <a:rPr lang="en-US" dirty="0" err="1" smtClean="0"/>
              <a:t>disparátní</a:t>
            </a:r>
            <a:r>
              <a:rPr lang="en-US" dirty="0" smtClean="0"/>
              <a:t> a </a:t>
            </a:r>
            <a:r>
              <a:rPr lang="en-US" dirty="0" err="1" smtClean="0"/>
              <a:t>roztříštěnou</a:t>
            </a:r>
            <a:r>
              <a:rPr lang="en-US" dirty="0" smtClean="0"/>
              <a:t> </a:t>
            </a:r>
            <a:r>
              <a:rPr lang="en-US" dirty="0" err="1" smtClean="0"/>
              <a:t>skupinu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se </a:t>
            </a:r>
            <a:r>
              <a:rPr lang="en-US" dirty="0" err="1" smtClean="0"/>
              <a:t>může</a:t>
            </a:r>
            <a:r>
              <a:rPr lang="en-US" dirty="0" smtClean="0"/>
              <a:t> k </a:t>
            </a:r>
            <a:r>
              <a:rPr lang="en-US" dirty="0" err="1" smtClean="0"/>
              <a:t>jediné</a:t>
            </a:r>
            <a:r>
              <a:rPr lang="en-US" dirty="0" smtClean="0"/>
              <a:t> </a:t>
            </a:r>
            <a:r>
              <a:rPr lang="en-US" dirty="0" err="1" smtClean="0"/>
              <a:t>hvězdě</a:t>
            </a:r>
            <a:r>
              <a:rPr lang="en-US" dirty="0" smtClean="0"/>
              <a:t> </a:t>
            </a:r>
            <a:r>
              <a:rPr lang="en-US" dirty="0" err="1" smtClean="0"/>
              <a:t>vztahovat</a:t>
            </a:r>
            <a:r>
              <a:rPr lang="en-US" dirty="0" smtClean="0"/>
              <a:t> </a:t>
            </a:r>
            <a:r>
              <a:rPr lang="en-US" dirty="0" err="1" smtClean="0"/>
              <a:t>různorodými</a:t>
            </a:r>
            <a:r>
              <a:rPr lang="en-US" dirty="0" smtClean="0"/>
              <a:t> </a:t>
            </a:r>
            <a:r>
              <a:rPr lang="en-US" dirty="0" err="1" smtClean="0"/>
              <a:t>způsoby</a:t>
            </a:r>
            <a:r>
              <a:rPr lang="en-US" dirty="0" smtClean="0"/>
              <a:t> (</a:t>
            </a:r>
            <a:r>
              <a:rPr lang="en-US" dirty="0" err="1" smtClean="0"/>
              <a:t>feministická</a:t>
            </a:r>
            <a:r>
              <a:rPr lang="en-US" dirty="0" smtClean="0"/>
              <a:t> </a:t>
            </a:r>
            <a:r>
              <a:rPr lang="en-US" dirty="0" err="1" smtClean="0"/>
              <a:t>čtení</a:t>
            </a:r>
            <a:r>
              <a:rPr lang="en-US" dirty="0" smtClean="0"/>
              <a:t> Monroe, queer </a:t>
            </a:r>
            <a:r>
              <a:rPr lang="en-US" dirty="0" err="1" smtClean="0"/>
              <a:t>fanoušci</a:t>
            </a:r>
            <a:r>
              <a:rPr lang="en-US" dirty="0" smtClean="0"/>
              <a:t> Judy Garland).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6600"/>
                </a:solidFill>
              </a:rPr>
              <a:t>“Stars articulate what is to be a human being in contemporary society.” =&gt; </a:t>
            </a:r>
            <a:r>
              <a:rPr lang="en-US" dirty="0" err="1" smtClean="0">
                <a:solidFill>
                  <a:srgbClr val="FF6600"/>
                </a:solidFill>
              </a:rPr>
              <a:t>hvězdy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jsou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exponovanými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individuálními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jedinci</a:t>
            </a:r>
            <a:r>
              <a:rPr lang="en-US" dirty="0" smtClean="0">
                <a:solidFill>
                  <a:srgbClr val="FF6600"/>
                </a:solidFill>
              </a:rPr>
              <a:t>.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Individualita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jedinci</a:t>
            </a:r>
            <a:r>
              <a:rPr lang="en-US" dirty="0" smtClean="0"/>
              <a:t> </a:t>
            </a:r>
            <a:r>
              <a:rPr lang="en-US" dirty="0" err="1" smtClean="0"/>
              <a:t>nejsme</a:t>
            </a:r>
            <a:r>
              <a:rPr lang="en-US" dirty="0" smtClean="0"/>
              <a:t> </a:t>
            </a:r>
            <a:r>
              <a:rPr lang="en-US" dirty="0" err="1" smtClean="0"/>
              <a:t>redukováni</a:t>
            </a:r>
            <a:r>
              <a:rPr lang="en-US" dirty="0" smtClean="0"/>
              <a:t> </a:t>
            </a:r>
            <a:r>
              <a:rPr lang="en-US" dirty="0" err="1" smtClean="0"/>
              <a:t>jenom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sumu</a:t>
            </a:r>
            <a:r>
              <a:rPr lang="en-US" dirty="0" smtClean="0"/>
              <a:t> </a:t>
            </a:r>
            <a:r>
              <a:rPr lang="en-US" dirty="0" err="1" smtClean="0"/>
              <a:t>sociálních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činů</a:t>
            </a:r>
            <a:r>
              <a:rPr lang="en-US" dirty="0" smtClean="0"/>
              <a:t>. </a:t>
            </a:r>
            <a:r>
              <a:rPr lang="en-US" dirty="0" err="1" smtClean="0"/>
              <a:t>Představa</a:t>
            </a:r>
            <a:r>
              <a:rPr lang="en-US" dirty="0" smtClean="0"/>
              <a:t> </a:t>
            </a:r>
            <a:r>
              <a:rPr lang="en-US" dirty="0" err="1" smtClean="0"/>
              <a:t>vnitřního</a:t>
            </a:r>
            <a:r>
              <a:rPr lang="en-US" dirty="0" smtClean="0"/>
              <a:t>, </a:t>
            </a:r>
            <a:r>
              <a:rPr lang="en-US" dirty="0" err="1" smtClean="0"/>
              <a:t>neměnného</a:t>
            </a:r>
            <a:r>
              <a:rPr lang="en-US" dirty="0" smtClean="0"/>
              <a:t> a </a:t>
            </a:r>
            <a:r>
              <a:rPr lang="en-US" dirty="0" err="1" smtClean="0"/>
              <a:t>unikátního</a:t>
            </a:r>
            <a:r>
              <a:rPr lang="en-US" dirty="0" smtClean="0"/>
              <a:t> </a:t>
            </a:r>
            <a:r>
              <a:rPr lang="en-US" dirty="0" err="1" smtClean="0"/>
              <a:t>jádra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dává</a:t>
            </a:r>
            <a:r>
              <a:rPr lang="en-US" dirty="0" smtClean="0"/>
              <a:t> </a:t>
            </a:r>
            <a:r>
              <a:rPr lang="en-US" dirty="0" err="1" smtClean="0"/>
              <a:t>smysl</a:t>
            </a:r>
            <a:r>
              <a:rPr lang="en-US" dirty="0" smtClean="0"/>
              <a:t> </a:t>
            </a:r>
            <a:r>
              <a:rPr lang="en-US" dirty="0" err="1" smtClean="0"/>
              <a:t>našim</a:t>
            </a:r>
            <a:r>
              <a:rPr lang="en-US" dirty="0" smtClean="0"/>
              <a:t> </a:t>
            </a:r>
            <a:r>
              <a:rPr lang="en-US" dirty="0" err="1" smtClean="0"/>
              <a:t>činům</a:t>
            </a:r>
            <a:r>
              <a:rPr lang="en-US" dirty="0" smtClean="0"/>
              <a:t>, </a:t>
            </a:r>
            <a:r>
              <a:rPr lang="en-US" dirty="0" err="1" smtClean="0"/>
              <a:t>pocitům</a:t>
            </a:r>
            <a:r>
              <a:rPr lang="en-US" dirty="0" smtClean="0"/>
              <a:t> a </a:t>
            </a:r>
            <a:r>
              <a:rPr lang="en-US" dirty="0" err="1" smtClean="0"/>
              <a:t>reakcím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Demokratická</a:t>
            </a:r>
            <a:r>
              <a:rPr lang="en-US" dirty="0" smtClean="0"/>
              <a:t>, </a:t>
            </a:r>
            <a:r>
              <a:rPr lang="en-US" dirty="0" err="1" smtClean="0"/>
              <a:t>svobodná</a:t>
            </a:r>
            <a:r>
              <a:rPr lang="en-US" dirty="0" smtClean="0"/>
              <a:t> (</a:t>
            </a:r>
            <a:r>
              <a:rPr lang="en-US" dirty="0" err="1" smtClean="0"/>
              <a:t>kapitalistická</a:t>
            </a:r>
            <a:r>
              <a:rPr lang="en-US" dirty="0" smtClean="0"/>
              <a:t>) </a:t>
            </a:r>
            <a:r>
              <a:rPr lang="en-US" dirty="0" err="1" smtClean="0"/>
              <a:t>společnost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oslovení</a:t>
            </a:r>
            <a:r>
              <a:rPr lang="en-US" dirty="0" smtClean="0"/>
              <a:t> </a:t>
            </a:r>
            <a:r>
              <a:rPr lang="en-US" dirty="0" err="1" smtClean="0"/>
              <a:t>každého</a:t>
            </a:r>
            <a:r>
              <a:rPr lang="en-US" dirty="0" smtClean="0"/>
              <a:t> z </a:t>
            </a:r>
            <a:r>
              <a:rPr lang="en-US" dirty="0" err="1" smtClean="0"/>
              <a:t>nás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konzumenta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svépravného</a:t>
            </a:r>
            <a:r>
              <a:rPr lang="en-US" dirty="0" smtClean="0"/>
              <a:t> </a:t>
            </a:r>
            <a:r>
              <a:rPr lang="en-US" dirty="0" err="1" smtClean="0"/>
              <a:t>subjektu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voliče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nositele</a:t>
            </a:r>
            <a:r>
              <a:rPr lang="en-US" dirty="0" smtClean="0"/>
              <a:t> </a:t>
            </a:r>
            <a:r>
              <a:rPr lang="en-US" dirty="0" err="1" smtClean="0"/>
              <a:t>určitého</a:t>
            </a:r>
            <a:r>
              <a:rPr lang="en-US" dirty="0" smtClean="0"/>
              <a:t> </a:t>
            </a:r>
            <a:r>
              <a:rPr lang="en-US" dirty="0" err="1" smtClean="0"/>
              <a:t>světonázoru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můžeme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ohledu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majetek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svobodně</a:t>
            </a:r>
            <a:r>
              <a:rPr lang="en-US" dirty="0" smtClean="0"/>
              <a:t> </a:t>
            </a:r>
            <a:r>
              <a:rPr lang="en-US" dirty="0" err="1" smtClean="0"/>
              <a:t>vyjadřovat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Ačkoliv</a:t>
            </a:r>
            <a:r>
              <a:rPr lang="en-US" dirty="0" smtClean="0"/>
              <a:t> je </a:t>
            </a:r>
            <a:r>
              <a:rPr lang="en-US" dirty="0" err="1" smtClean="0"/>
              <a:t>koncept</a:t>
            </a:r>
            <a:r>
              <a:rPr lang="en-US" dirty="0" smtClean="0"/>
              <a:t> individuality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napadán</a:t>
            </a:r>
            <a:r>
              <a:rPr lang="en-US" dirty="0" smtClean="0"/>
              <a:t>,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nezbytnou</a:t>
            </a:r>
            <a:r>
              <a:rPr lang="en-US" dirty="0" smtClean="0"/>
              <a:t> </a:t>
            </a:r>
            <a:r>
              <a:rPr lang="en-US" dirty="0" err="1" smtClean="0"/>
              <a:t>fikci</a:t>
            </a:r>
            <a:r>
              <a:rPr lang="en-US" dirty="0" smtClean="0"/>
              <a:t> k </a:t>
            </a:r>
            <a:r>
              <a:rPr lang="en-US" dirty="0" err="1" smtClean="0"/>
              <a:t>reprodukci</a:t>
            </a:r>
            <a:r>
              <a:rPr lang="en-US" dirty="0" smtClean="0"/>
              <a:t> </a:t>
            </a:r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dirty="0" err="1" smtClean="0"/>
              <a:t>společenského</a:t>
            </a:r>
            <a:r>
              <a:rPr lang="en-US" dirty="0" smtClean="0"/>
              <a:t> </a:t>
            </a:r>
            <a:r>
              <a:rPr lang="en-US" dirty="0" err="1" smtClean="0"/>
              <a:t>uspořádání</a:t>
            </a:r>
            <a:r>
              <a:rPr lang="en-US" dirty="0" smtClean="0"/>
              <a:t>.</a:t>
            </a:r>
          </a:p>
          <a:p>
            <a:pPr lvl="1"/>
            <a:r>
              <a:rPr lang="en-US" b="1" dirty="0" err="1" smtClean="0">
                <a:solidFill>
                  <a:srgbClr val="FF6600"/>
                </a:solidFill>
              </a:rPr>
              <a:t>Hvězdy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vyjadřují</a:t>
            </a:r>
            <a:r>
              <a:rPr lang="en-US" b="1" dirty="0" smtClean="0">
                <a:solidFill>
                  <a:srgbClr val="FF6600"/>
                </a:solidFill>
              </a:rPr>
              <a:t> a </a:t>
            </a:r>
            <a:r>
              <a:rPr lang="en-US" b="1" dirty="0" err="1" smtClean="0">
                <a:solidFill>
                  <a:srgbClr val="FF6600"/>
                </a:solidFill>
              </a:rPr>
              <a:t>ztělesňují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tyto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koncepce</a:t>
            </a:r>
            <a:r>
              <a:rPr lang="en-US" b="1" dirty="0" smtClean="0">
                <a:solidFill>
                  <a:srgbClr val="FF6600"/>
                </a:solidFill>
              </a:rPr>
              <a:t> individuality.   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4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nejenže</a:t>
            </a:r>
            <a:r>
              <a:rPr lang="en-US" dirty="0" smtClean="0"/>
              <a:t> </a:t>
            </a:r>
            <a:r>
              <a:rPr lang="en-US" dirty="0" err="1" smtClean="0"/>
              <a:t>ukazují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funkci</a:t>
            </a:r>
            <a:r>
              <a:rPr lang="en-US" dirty="0" smtClean="0"/>
              <a:t> </a:t>
            </a:r>
            <a:r>
              <a:rPr lang="en-US" dirty="0" err="1" smtClean="0"/>
              <a:t>vnitřní</a:t>
            </a:r>
            <a:r>
              <a:rPr lang="en-US" dirty="0" smtClean="0"/>
              <a:t>, </a:t>
            </a:r>
            <a:r>
              <a:rPr lang="en-US" dirty="0" err="1" smtClean="0"/>
              <a:t>soukromé</a:t>
            </a:r>
            <a:r>
              <a:rPr lang="en-US" dirty="0" smtClean="0"/>
              <a:t> identity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pravdivé</a:t>
            </a:r>
            <a:r>
              <a:rPr lang="en-US" dirty="0" smtClean="0"/>
              <a:t> (VD, </a:t>
            </a:r>
            <a:r>
              <a:rPr lang="en-US" dirty="0" err="1" smtClean="0"/>
              <a:t>neautorizované</a:t>
            </a:r>
            <a:r>
              <a:rPr lang="en-US" dirty="0" smtClean="0"/>
              <a:t> </a:t>
            </a:r>
            <a:r>
              <a:rPr lang="en-US" dirty="0" err="1" smtClean="0"/>
              <a:t>biografie</a:t>
            </a:r>
            <a:r>
              <a:rPr lang="en-US" dirty="0" smtClean="0"/>
              <a:t>, </a:t>
            </a:r>
            <a:r>
              <a:rPr lang="en-US" dirty="0" err="1" smtClean="0"/>
              <a:t>pohled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scénu</a:t>
            </a:r>
            <a:r>
              <a:rPr lang="en-US" dirty="0" smtClean="0"/>
              <a:t>), ale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je </a:t>
            </a: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pravdivost</a:t>
            </a:r>
            <a:r>
              <a:rPr lang="en-US" dirty="0" smtClean="0"/>
              <a:t> </a:t>
            </a:r>
            <a:r>
              <a:rPr lang="en-US" dirty="0" err="1" smtClean="0"/>
              <a:t>artikulována</a:t>
            </a:r>
            <a:r>
              <a:rPr lang="en-US" dirty="0" smtClean="0"/>
              <a:t> </a:t>
            </a:r>
            <a:r>
              <a:rPr lang="en-US" dirty="0" err="1" smtClean="0"/>
              <a:t>skrz</a:t>
            </a:r>
            <a:r>
              <a:rPr lang="en-US" dirty="0" smtClean="0"/>
              <a:t> </a:t>
            </a:r>
            <a:r>
              <a:rPr lang="en-US" dirty="0" err="1" smtClean="0"/>
              <a:t>těla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“Particular ways of making sense of the body” 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těla</a:t>
            </a:r>
            <a:r>
              <a:rPr lang="en-US" dirty="0" smtClean="0"/>
              <a:t> </a:t>
            </a:r>
            <a:r>
              <a:rPr lang="en-US" dirty="0" err="1" smtClean="0"/>
              <a:t>dostávají</a:t>
            </a:r>
            <a:r>
              <a:rPr lang="en-US" dirty="0" smtClean="0"/>
              <a:t> </a:t>
            </a:r>
            <a:r>
              <a:rPr lang="en-US" dirty="0" err="1" smtClean="0"/>
              <a:t>smysl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konkrétním</a:t>
            </a:r>
            <a:r>
              <a:rPr lang="en-US" dirty="0" smtClean="0"/>
              <a:t>, </a:t>
            </a:r>
            <a:r>
              <a:rPr lang="en-US" dirty="0" err="1" smtClean="0"/>
              <a:t>historickým</a:t>
            </a:r>
            <a:r>
              <a:rPr lang="en-US" dirty="0" smtClean="0"/>
              <a:t> a </a:t>
            </a:r>
            <a:r>
              <a:rPr lang="en-US" dirty="0" err="1" smtClean="0"/>
              <a:t>kulturně</a:t>
            </a:r>
            <a:r>
              <a:rPr lang="en-US" dirty="0" smtClean="0"/>
              <a:t> </a:t>
            </a:r>
            <a:r>
              <a:rPr lang="en-US" dirty="0" err="1" smtClean="0"/>
              <a:t>specifickým</a:t>
            </a:r>
            <a:r>
              <a:rPr lang="en-US" dirty="0" smtClean="0"/>
              <a:t> </a:t>
            </a:r>
            <a:r>
              <a:rPr lang="en-US" dirty="0" err="1" smtClean="0"/>
              <a:t>představám</a:t>
            </a:r>
            <a:r>
              <a:rPr lang="en-US" dirty="0" smtClean="0"/>
              <a:t> o </a:t>
            </a:r>
            <a:r>
              <a:rPr lang="en-US" dirty="0" err="1" smtClean="0"/>
              <a:t>sexualitě</a:t>
            </a:r>
            <a:r>
              <a:rPr lang="en-US" dirty="0" smtClean="0"/>
              <a:t>, </a:t>
            </a:r>
            <a:r>
              <a:rPr lang="en-US" dirty="0" err="1" smtClean="0"/>
              <a:t>rase</a:t>
            </a:r>
            <a:r>
              <a:rPr lang="en-US" dirty="0" smtClean="0"/>
              <a:t>, </a:t>
            </a:r>
            <a:r>
              <a:rPr lang="en-US" dirty="0" err="1" smtClean="0"/>
              <a:t>genderu</a:t>
            </a:r>
            <a:r>
              <a:rPr lang="en-US" dirty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kráse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Právě</a:t>
            </a:r>
            <a:r>
              <a:rPr lang="en-US" dirty="0" smtClean="0"/>
              <a:t> </a:t>
            </a:r>
            <a:r>
              <a:rPr lang="en-US" dirty="0" err="1" smtClean="0"/>
              <a:t>toto</a:t>
            </a:r>
            <a:r>
              <a:rPr lang="en-US" dirty="0" smtClean="0"/>
              <a:t> </a:t>
            </a:r>
            <a:r>
              <a:rPr lang="en-US" dirty="0" err="1" smtClean="0"/>
              <a:t>ztělesnění</a:t>
            </a:r>
            <a:r>
              <a:rPr lang="en-US" dirty="0" smtClean="0"/>
              <a:t> </a:t>
            </a:r>
            <a:r>
              <a:rPr lang="en-US" dirty="0" err="1" smtClean="0"/>
              <a:t>dobových</a:t>
            </a:r>
            <a:r>
              <a:rPr lang="en-US" dirty="0" smtClean="0"/>
              <a:t> </a:t>
            </a:r>
            <a:r>
              <a:rPr lang="en-US" dirty="0" err="1" smtClean="0"/>
              <a:t>diskurzů</a:t>
            </a:r>
            <a:r>
              <a:rPr lang="en-US" dirty="0" smtClean="0"/>
              <a:t> </a:t>
            </a:r>
            <a:r>
              <a:rPr lang="en-US" dirty="0" err="1" smtClean="0"/>
              <a:t>hvězdám</a:t>
            </a:r>
            <a:r>
              <a:rPr lang="en-US" dirty="0" smtClean="0"/>
              <a:t> </a:t>
            </a:r>
            <a:r>
              <a:rPr lang="en-US" dirty="0" err="1" smtClean="0"/>
              <a:t>dodává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autentičnosti</a:t>
            </a:r>
            <a:r>
              <a:rPr lang="en-US" dirty="0" smtClean="0"/>
              <a:t>, </a:t>
            </a:r>
            <a:r>
              <a:rPr lang="en-US" dirty="0" err="1" smtClean="0"/>
              <a:t>byť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konstruované</a:t>
            </a:r>
            <a:r>
              <a:rPr lang="en-US" dirty="0" smtClean="0"/>
              <a:t> </a:t>
            </a:r>
            <a:r>
              <a:rPr lang="en-US" dirty="0" err="1" smtClean="0"/>
              <a:t>obrazy</a:t>
            </a:r>
            <a:r>
              <a:rPr lang="en-US" dirty="0" smtClean="0"/>
              <a:t>.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1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monroe_izzad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 b="3701"/>
          <a:stretch/>
        </p:blipFill>
        <p:spPr>
          <a:xfrm>
            <a:off x="457200" y="1215290"/>
            <a:ext cx="4038600" cy="4718304"/>
          </a:xfrm>
        </p:spPr>
      </p:pic>
      <p:pic>
        <p:nvPicPr>
          <p:cNvPr id="8" name="Content Placeholder 7" descr="6a00d83451cb7469e2017d3efbf34b970c-600wi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 r="29269"/>
          <a:stretch>
            <a:fillRect/>
          </a:stretch>
        </p:blipFill>
        <p:spPr>
          <a:xfrm>
            <a:off x="4648200" y="1256932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191920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Jířa na kopci-páter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" b="25752"/>
          <a:stretch/>
        </p:blipFill>
        <p:spPr>
          <a:xfrm>
            <a:off x="457200" y="1256932"/>
            <a:ext cx="4038600" cy="4718304"/>
          </a:xfrm>
        </p:spPr>
      </p:pic>
      <p:pic>
        <p:nvPicPr>
          <p:cNvPr id="13" name="Content Placeholder 12" descr="Jiřina - neděl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r="23250"/>
          <a:stretch>
            <a:fillRect/>
          </a:stretch>
        </p:blipFill>
        <p:spPr>
          <a:xfrm>
            <a:off x="4648200" y="1319395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1372948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778" b="4778"/>
          <a:stretch>
            <a:fillRect/>
          </a:stretch>
        </p:blipFill>
        <p:spPr>
          <a:xfrm>
            <a:off x="457200" y="1277753"/>
            <a:ext cx="4038600" cy="4718304"/>
          </a:xfrm>
        </p:spPr>
      </p:pic>
      <p:pic>
        <p:nvPicPr>
          <p:cNvPr id="6" name="Content Placeholder 5" descr="0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5" b="8625"/>
          <a:stretch>
            <a:fillRect/>
          </a:stretch>
        </p:blipFill>
        <p:spPr>
          <a:xfrm>
            <a:off x="4648200" y="1319395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773638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err="1" smtClean="0"/>
              <a:t>Resumé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konstrukt</a:t>
            </a:r>
            <a:r>
              <a:rPr lang="en-US" dirty="0" smtClean="0"/>
              <a:t> </a:t>
            </a:r>
            <a:r>
              <a:rPr lang="en-US" dirty="0" err="1" smtClean="0"/>
              <a:t>sestávající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soukromé</a:t>
            </a:r>
            <a:r>
              <a:rPr lang="en-US" dirty="0" smtClean="0"/>
              <a:t>  </a:t>
            </a:r>
            <a:r>
              <a:rPr lang="en-US" dirty="0" err="1" smtClean="0"/>
              <a:t>veřejné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. </a:t>
            </a:r>
            <a:r>
              <a:rPr lang="en-US" dirty="0" err="1" smtClean="0"/>
              <a:t>Existuje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vícero</a:t>
            </a:r>
            <a:r>
              <a:rPr lang="en-US" dirty="0" smtClean="0"/>
              <a:t> </a:t>
            </a:r>
            <a:r>
              <a:rPr lang="en-US" dirty="0" err="1" smtClean="0"/>
              <a:t>mediálních</a:t>
            </a:r>
            <a:r>
              <a:rPr lang="en-US" dirty="0" smtClean="0"/>
              <a:t> </a:t>
            </a:r>
            <a:r>
              <a:rPr lang="en-US" dirty="0" err="1" smtClean="0"/>
              <a:t>platformách</a:t>
            </a:r>
            <a:r>
              <a:rPr lang="en-US" dirty="0" smtClean="0"/>
              <a:t> &gt;&gt; </a:t>
            </a:r>
            <a:r>
              <a:rPr lang="en-US" dirty="0" err="1" smtClean="0"/>
              <a:t>jde</a:t>
            </a:r>
            <a:r>
              <a:rPr lang="en-US" dirty="0" smtClean="0"/>
              <a:t>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 smtClean="0"/>
              <a:t>dál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jednotlivé</a:t>
            </a:r>
            <a:r>
              <a:rPr lang="en-US" dirty="0" smtClean="0"/>
              <a:t> filmy.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sice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konstruovné</a:t>
            </a:r>
            <a:r>
              <a:rPr lang="en-US" dirty="0" smtClean="0"/>
              <a:t> </a:t>
            </a:r>
            <a:r>
              <a:rPr lang="en-US" dirty="0" err="1" smtClean="0"/>
              <a:t>objekty</a:t>
            </a:r>
            <a:r>
              <a:rPr lang="en-US" dirty="0" smtClean="0"/>
              <a:t>, ale </a:t>
            </a:r>
            <a:r>
              <a:rPr lang="en-US" dirty="0" err="1" smtClean="0"/>
              <a:t>obsažené</a:t>
            </a:r>
            <a:r>
              <a:rPr lang="en-US" dirty="0" smtClean="0"/>
              <a:t> a </a:t>
            </a:r>
            <a:r>
              <a:rPr lang="en-US" dirty="0" err="1" smtClean="0"/>
              <a:t>komunikované</a:t>
            </a:r>
            <a:r>
              <a:rPr lang="en-US" dirty="0" smtClean="0"/>
              <a:t> </a:t>
            </a:r>
            <a:r>
              <a:rPr lang="en-US" dirty="0" err="1" smtClean="0"/>
              <a:t>významy</a:t>
            </a:r>
            <a:r>
              <a:rPr lang="en-US" dirty="0" smtClean="0"/>
              <a:t>, </a:t>
            </a:r>
            <a:r>
              <a:rPr lang="en-US" dirty="0" err="1" smtClean="0"/>
              <a:t>pocity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postoje</a:t>
            </a:r>
            <a:r>
              <a:rPr lang="en-US" dirty="0" smtClean="0"/>
              <a:t> </a:t>
            </a:r>
            <a:r>
              <a:rPr lang="en-US" dirty="0" err="1" smtClean="0"/>
              <a:t>plně</a:t>
            </a:r>
            <a:r>
              <a:rPr lang="en-US" dirty="0" smtClean="0"/>
              <a:t> </a:t>
            </a:r>
            <a:r>
              <a:rPr lang="en-US" dirty="0" err="1" smtClean="0"/>
              <a:t>neovládá</a:t>
            </a:r>
            <a:r>
              <a:rPr lang="en-US" dirty="0" smtClean="0"/>
              <a:t> </a:t>
            </a:r>
            <a:r>
              <a:rPr lang="en-US" dirty="0" err="1" smtClean="0"/>
              <a:t>ani</a:t>
            </a:r>
            <a:r>
              <a:rPr lang="en-US" dirty="0" smtClean="0"/>
              <a:t> studio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klíčová</a:t>
            </a:r>
            <a:r>
              <a:rPr lang="en-US" dirty="0" smtClean="0"/>
              <a:t> role </a:t>
            </a:r>
            <a:r>
              <a:rPr lang="en-US" dirty="0" err="1" smtClean="0"/>
              <a:t>publika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vyjadřují</a:t>
            </a:r>
            <a:r>
              <a:rPr lang="en-US" dirty="0" smtClean="0"/>
              <a:t> a </a:t>
            </a:r>
            <a:r>
              <a:rPr lang="en-US" dirty="0" err="1" smtClean="0"/>
              <a:t>ztěles</a:t>
            </a:r>
            <a:r>
              <a:rPr lang="en-US" dirty="0" err="1" smtClean="0"/>
              <a:t>ňují</a:t>
            </a:r>
            <a:r>
              <a:rPr lang="en-US" dirty="0" smtClean="0"/>
              <a:t> </a:t>
            </a:r>
            <a:r>
              <a:rPr lang="en-US" dirty="0" err="1" smtClean="0"/>
              <a:t>dobové</a:t>
            </a:r>
            <a:r>
              <a:rPr lang="en-US" dirty="0" smtClean="0"/>
              <a:t> </a:t>
            </a:r>
            <a:r>
              <a:rPr lang="en-US" dirty="0" err="1" smtClean="0"/>
              <a:t>koncepce</a:t>
            </a:r>
            <a:r>
              <a:rPr lang="en-US" dirty="0" smtClean="0"/>
              <a:t> individuality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k </a:t>
            </a:r>
            <a:r>
              <a:rPr lang="en-US" dirty="0" err="1" smtClean="0"/>
              <a:t>sociálním</a:t>
            </a:r>
            <a:r>
              <a:rPr lang="en-US" dirty="0" smtClean="0"/>
              <a:t> </a:t>
            </a:r>
            <a:r>
              <a:rPr lang="en-US" dirty="0" err="1" smtClean="0"/>
              <a:t>rolím</a:t>
            </a:r>
            <a:r>
              <a:rPr lang="en-US" dirty="0" smtClean="0"/>
              <a:t>, </a:t>
            </a:r>
            <a:r>
              <a:rPr lang="en-US" dirty="0" err="1" smtClean="0"/>
              <a:t>diskurzům</a:t>
            </a:r>
            <a:r>
              <a:rPr lang="en-US" dirty="0" smtClean="0"/>
              <a:t> a </a:t>
            </a:r>
            <a:r>
              <a:rPr lang="en-US" dirty="0" err="1" smtClean="0"/>
              <a:t>stereotypům</a:t>
            </a:r>
            <a:r>
              <a:rPr lang="en-US" dirty="0" smtClean="0"/>
              <a:t>.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68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Organizace</a:t>
            </a:r>
            <a:r>
              <a:rPr lang="en-US" dirty="0" smtClean="0"/>
              <a:t> </a:t>
            </a:r>
            <a:r>
              <a:rPr lang="en-US" dirty="0" err="1" smtClean="0"/>
              <a:t>kurzu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9 </a:t>
            </a:r>
            <a:r>
              <a:rPr lang="en-US" dirty="0" err="1" smtClean="0"/>
              <a:t>témat</a:t>
            </a:r>
            <a:r>
              <a:rPr lang="en-US" dirty="0" smtClean="0"/>
              <a:t>  / 12 </a:t>
            </a:r>
            <a:r>
              <a:rPr lang="en-US" dirty="0" err="1" smtClean="0"/>
              <a:t>lekcí</a:t>
            </a:r>
            <a:endParaRPr lang="en-US" dirty="0" smtClean="0"/>
          </a:p>
          <a:p>
            <a:r>
              <a:rPr lang="en-US" dirty="0" err="1" smtClean="0"/>
              <a:t>Každá</a:t>
            </a:r>
            <a:r>
              <a:rPr lang="en-US" dirty="0" smtClean="0"/>
              <a:t> </a:t>
            </a:r>
            <a:r>
              <a:rPr lang="en-US" dirty="0" err="1" smtClean="0"/>
              <a:t>lekce</a:t>
            </a:r>
            <a:r>
              <a:rPr lang="en-US" dirty="0" smtClean="0"/>
              <a:t> </a:t>
            </a:r>
            <a:r>
              <a:rPr lang="en-US" dirty="0" err="1" smtClean="0"/>
              <a:t>představí</a:t>
            </a:r>
            <a:r>
              <a:rPr lang="en-US" dirty="0" smtClean="0"/>
              <a:t> </a:t>
            </a:r>
            <a:r>
              <a:rPr lang="en-US" dirty="0" err="1" smtClean="0"/>
              <a:t>jeden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zásadních</a:t>
            </a:r>
            <a:r>
              <a:rPr lang="en-US" dirty="0" smtClean="0"/>
              <a:t> </a:t>
            </a:r>
            <a:r>
              <a:rPr lang="en-US" dirty="0" err="1" smtClean="0"/>
              <a:t>textů</a:t>
            </a:r>
            <a:r>
              <a:rPr lang="en-US" dirty="0" smtClean="0"/>
              <a:t> z </a:t>
            </a:r>
            <a:r>
              <a:rPr lang="en-US" dirty="0" err="1" smtClean="0"/>
              <a:t>oblasti</a:t>
            </a:r>
            <a:r>
              <a:rPr lang="en-US" dirty="0" smtClean="0"/>
              <a:t> star studies / </a:t>
            </a:r>
            <a:r>
              <a:rPr lang="en-US" dirty="0" err="1" smtClean="0"/>
              <a:t>teorie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r>
              <a:rPr lang="en-US" dirty="0" smtClean="0"/>
              <a:t> / </a:t>
            </a:r>
            <a:r>
              <a:rPr lang="en-US" dirty="0" err="1" smtClean="0"/>
              <a:t>recepčních</a:t>
            </a:r>
            <a:r>
              <a:rPr lang="en-US" dirty="0" smtClean="0"/>
              <a:t> </a:t>
            </a:r>
            <a:r>
              <a:rPr lang="en-US" dirty="0" err="1" smtClean="0"/>
              <a:t>studií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nastíní</a:t>
            </a:r>
            <a:r>
              <a:rPr lang="en-US" dirty="0" smtClean="0"/>
              <a:t> </a:t>
            </a:r>
            <a:r>
              <a:rPr lang="en-US" dirty="0" err="1" smtClean="0"/>
              <a:t>možné</a:t>
            </a:r>
            <a:r>
              <a:rPr lang="en-US" dirty="0" smtClean="0"/>
              <a:t> </a:t>
            </a:r>
            <a:r>
              <a:rPr lang="en-US" dirty="0" err="1" smtClean="0"/>
              <a:t>badatelské</a:t>
            </a:r>
            <a:r>
              <a:rPr lang="en-US" dirty="0" smtClean="0"/>
              <a:t> </a:t>
            </a:r>
            <a:r>
              <a:rPr lang="en-US" dirty="0" err="1" smtClean="0"/>
              <a:t>otázky</a:t>
            </a:r>
            <a:r>
              <a:rPr lang="en-US" dirty="0"/>
              <a:t> </a:t>
            </a:r>
            <a:r>
              <a:rPr lang="en-US" dirty="0" smtClean="0"/>
              <a:t>pro </a:t>
            </a:r>
            <a:r>
              <a:rPr lang="en-US" dirty="0" err="1" smtClean="0"/>
              <a:t>obdobně</a:t>
            </a:r>
            <a:r>
              <a:rPr lang="en-US" dirty="0" smtClean="0"/>
              <a:t> </a:t>
            </a:r>
            <a:r>
              <a:rPr lang="en-US" dirty="0" err="1" smtClean="0"/>
              <a:t>nastavený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endParaRPr lang="en-US" dirty="0" smtClean="0"/>
          </a:p>
          <a:p>
            <a:r>
              <a:rPr lang="en-US" dirty="0" err="1" smtClean="0"/>
              <a:t>Všechny</a:t>
            </a:r>
            <a:r>
              <a:rPr lang="en-US" dirty="0" smtClean="0"/>
              <a:t> </a:t>
            </a:r>
            <a:r>
              <a:rPr lang="en-US" dirty="0" err="1" smtClean="0"/>
              <a:t>texty</a:t>
            </a:r>
            <a:r>
              <a:rPr lang="en-US" dirty="0" smtClean="0"/>
              <a:t> </a:t>
            </a:r>
            <a:r>
              <a:rPr lang="en-US" dirty="0" err="1" smtClean="0"/>
              <a:t>budou</a:t>
            </a:r>
            <a:r>
              <a:rPr lang="en-US" dirty="0" smtClean="0"/>
              <a:t> k </a:t>
            </a:r>
            <a:r>
              <a:rPr lang="en-US" dirty="0" err="1" smtClean="0"/>
              <a:t>dispozici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Studijních</a:t>
            </a:r>
            <a:r>
              <a:rPr lang="en-US" dirty="0" smtClean="0"/>
              <a:t> </a:t>
            </a:r>
            <a:r>
              <a:rPr lang="en-US" dirty="0" err="1" smtClean="0"/>
              <a:t>materiálech</a:t>
            </a:r>
            <a:r>
              <a:rPr lang="en-US" dirty="0" smtClean="0"/>
              <a:t> </a:t>
            </a:r>
            <a:r>
              <a:rPr lang="en-US" dirty="0" err="1" smtClean="0"/>
              <a:t>předmětu</a:t>
            </a:r>
            <a:r>
              <a:rPr lang="en-US" dirty="0" smtClean="0"/>
              <a:t>,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složkách</a:t>
            </a:r>
            <a:r>
              <a:rPr lang="en-US" dirty="0" smtClean="0"/>
              <a:t> </a:t>
            </a:r>
            <a:r>
              <a:rPr lang="en-US" dirty="0" err="1" smtClean="0"/>
              <a:t>označených</a:t>
            </a:r>
            <a:r>
              <a:rPr lang="en-US" dirty="0" smtClean="0"/>
              <a:t> </a:t>
            </a:r>
            <a:r>
              <a:rPr lang="en-US" dirty="0" err="1" smtClean="0"/>
              <a:t>konkrétními</a:t>
            </a:r>
            <a:r>
              <a:rPr lang="en-US" dirty="0" smtClean="0"/>
              <a:t> </a:t>
            </a:r>
            <a:r>
              <a:rPr lang="en-US" dirty="0" err="1" smtClean="0"/>
              <a:t>daty</a:t>
            </a:r>
            <a:endParaRPr lang="en-US" dirty="0" smtClean="0"/>
          </a:p>
          <a:p>
            <a:r>
              <a:rPr lang="en-US" dirty="0" err="1" smtClean="0"/>
              <a:t>Absolvování</a:t>
            </a:r>
            <a:r>
              <a:rPr lang="en-US" dirty="0" smtClean="0"/>
              <a:t> </a:t>
            </a:r>
            <a:r>
              <a:rPr lang="en-US" dirty="0" err="1" smtClean="0"/>
              <a:t>předmětu</a:t>
            </a:r>
            <a:r>
              <a:rPr lang="en-US" dirty="0" smtClean="0"/>
              <a:t> </a:t>
            </a:r>
            <a:r>
              <a:rPr lang="en-US" dirty="0" err="1" smtClean="0"/>
              <a:t>formou</a:t>
            </a:r>
            <a:r>
              <a:rPr lang="en-US" dirty="0" smtClean="0"/>
              <a:t> </a:t>
            </a:r>
            <a:r>
              <a:rPr lang="en-US" dirty="0" err="1" smtClean="0"/>
              <a:t>testu</a:t>
            </a:r>
            <a:r>
              <a:rPr lang="en-US" dirty="0" smtClean="0"/>
              <a:t> o 10 </a:t>
            </a:r>
            <a:r>
              <a:rPr lang="en-US" dirty="0" err="1" smtClean="0"/>
              <a:t>otázkách</a:t>
            </a:r>
            <a:r>
              <a:rPr lang="en-US" dirty="0" smtClean="0"/>
              <a:t> (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otevřené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Vypsaná</a:t>
            </a:r>
            <a:r>
              <a:rPr lang="en-US" dirty="0" smtClean="0"/>
              <a:t> </a:t>
            </a:r>
            <a:r>
              <a:rPr lang="en-US" dirty="0" err="1" smtClean="0"/>
              <a:t>témata</a:t>
            </a:r>
            <a:r>
              <a:rPr lang="en-US" dirty="0" smtClean="0"/>
              <a:t> pro BDP v </a:t>
            </a:r>
            <a:r>
              <a:rPr lang="en-US" dirty="0" err="1" smtClean="0"/>
              <a:t>návaznosti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vyučovaný</a:t>
            </a:r>
            <a:r>
              <a:rPr lang="en-US" dirty="0" smtClean="0"/>
              <a:t> </a:t>
            </a:r>
            <a:r>
              <a:rPr lang="en-US" dirty="0" err="1" smtClean="0"/>
              <a:t>předmět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5 </a:t>
            </a:r>
            <a:r>
              <a:rPr lang="en-US" dirty="0" err="1" smtClean="0"/>
              <a:t>až</a:t>
            </a:r>
            <a:r>
              <a:rPr lang="en-US" dirty="0" smtClean="0"/>
              <a:t> 8 </a:t>
            </a:r>
            <a:r>
              <a:rPr lang="en-US" dirty="0" err="1" smtClean="0"/>
              <a:t>témat</a:t>
            </a:r>
            <a:r>
              <a:rPr lang="en-US" dirty="0" smtClean="0"/>
              <a:t>, </a:t>
            </a:r>
            <a:r>
              <a:rPr lang="en-US" dirty="0" err="1" smtClean="0"/>
              <a:t>konzultace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zapsáním</a:t>
            </a:r>
            <a:r>
              <a:rPr lang="en-US" dirty="0" smtClean="0"/>
              <a:t> se k </a:t>
            </a:r>
            <a:r>
              <a:rPr lang="en-US" dirty="0" err="1" smtClean="0"/>
              <a:t>tématu</a:t>
            </a:r>
            <a:r>
              <a:rPr lang="en-US" dirty="0" smtClean="0"/>
              <a:t> je </a:t>
            </a:r>
            <a:r>
              <a:rPr lang="en-US" dirty="0" err="1" smtClean="0"/>
              <a:t>nutná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5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FAVBPalt1 + FAVz065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206" y="1600200"/>
            <a:ext cx="7586388" cy="4876800"/>
          </a:xfrm>
        </p:spPr>
        <p:txBody>
          <a:bodyPr/>
          <a:lstStyle/>
          <a:p>
            <a:r>
              <a:rPr lang="en-US" dirty="0"/>
              <a:t>Textual Analysis and Film Studies: Criticism, Interpretation, </a:t>
            </a:r>
            <a:r>
              <a:rPr lang="en-US" dirty="0" smtClean="0"/>
              <a:t>Evaluation (Dr. Tom Brown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Senior Lecturer in Film Studies)</a:t>
            </a:r>
          </a:p>
          <a:p>
            <a:r>
              <a:rPr lang="en-US" dirty="0" err="1" smtClean="0"/>
              <a:t>Projekce</a:t>
            </a:r>
            <a:r>
              <a:rPr lang="en-US" dirty="0" smtClean="0"/>
              <a:t> </a:t>
            </a:r>
            <a:r>
              <a:rPr lang="en-US" dirty="0" err="1" smtClean="0"/>
              <a:t>některých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s </a:t>
            </a:r>
            <a:r>
              <a:rPr lang="en-US" dirty="0" err="1" smtClean="0"/>
              <a:t>hvězdným</a:t>
            </a:r>
            <a:r>
              <a:rPr lang="en-US" dirty="0" smtClean="0"/>
              <a:t> </a:t>
            </a:r>
            <a:r>
              <a:rPr lang="en-US" dirty="0" err="1" smtClean="0"/>
              <a:t>obsazením</a:t>
            </a:r>
            <a:r>
              <a:rPr lang="en-US" dirty="0" smtClean="0"/>
              <a:t> (</a:t>
            </a:r>
            <a:r>
              <a:rPr lang="en-US" i="1" dirty="0" smtClean="0"/>
              <a:t>Meet me in St. Louis, </a:t>
            </a:r>
            <a:r>
              <a:rPr lang="en-US" i="1" dirty="0" err="1"/>
              <a:t>J</a:t>
            </a:r>
            <a:r>
              <a:rPr lang="en-US" i="1" dirty="0" err="1" smtClean="0"/>
              <a:t>ih</a:t>
            </a:r>
            <a:r>
              <a:rPr lang="en-US" i="1" dirty="0" smtClean="0"/>
              <a:t> </a:t>
            </a:r>
            <a:r>
              <a:rPr lang="en-US" i="1" dirty="0" err="1" smtClean="0"/>
              <a:t>proti</a:t>
            </a:r>
            <a:r>
              <a:rPr lang="en-US" i="1" dirty="0" smtClean="0"/>
              <a:t> </a:t>
            </a:r>
            <a:r>
              <a:rPr lang="en-US" i="1" dirty="0" err="1" smtClean="0"/>
              <a:t>severu</a:t>
            </a:r>
            <a:r>
              <a:rPr lang="en-US" dirty="0" smtClean="0"/>
              <a:t>) + </a:t>
            </a:r>
            <a:r>
              <a:rPr lang="en-US" dirty="0" err="1" smtClean="0"/>
              <a:t>textuální</a:t>
            </a:r>
            <a:r>
              <a:rPr lang="en-US" dirty="0" smtClean="0"/>
              <a:t> </a:t>
            </a:r>
            <a:r>
              <a:rPr lang="en-US" dirty="0" err="1" smtClean="0"/>
              <a:t>analýza</a:t>
            </a:r>
            <a:endParaRPr lang="en-US" dirty="0" smtClean="0"/>
          </a:p>
          <a:p>
            <a:r>
              <a:rPr lang="en-US" dirty="0" err="1" smtClean="0"/>
              <a:t>Lekce</a:t>
            </a:r>
            <a:r>
              <a:rPr lang="en-US" dirty="0" smtClean="0"/>
              <a:t> 10 (26. 4.) </a:t>
            </a:r>
            <a:r>
              <a:rPr lang="mr-IN" dirty="0" smtClean="0"/>
              <a:t>–</a:t>
            </a:r>
            <a:r>
              <a:rPr lang="en-US" dirty="0" smtClean="0"/>
              <a:t> 14:10 </a:t>
            </a:r>
            <a:r>
              <a:rPr lang="mr-IN" dirty="0" smtClean="0"/>
              <a:t>–</a:t>
            </a:r>
            <a:r>
              <a:rPr lang="en-US" dirty="0" smtClean="0"/>
              <a:t> 15:00, </a:t>
            </a:r>
            <a:r>
              <a:rPr lang="en-US" dirty="0" err="1" smtClean="0"/>
              <a:t>následuje</a:t>
            </a:r>
            <a:r>
              <a:rPr lang="en-US" dirty="0" smtClean="0"/>
              <a:t> </a:t>
            </a:r>
            <a:r>
              <a:rPr lang="en-US" dirty="0" err="1" smtClean="0"/>
              <a:t>výuka</a:t>
            </a:r>
            <a:r>
              <a:rPr lang="en-US" dirty="0" smtClean="0"/>
              <a:t> Dr. </a:t>
            </a:r>
            <a:r>
              <a:rPr lang="en-US" dirty="0" err="1" smtClean="0"/>
              <a:t>Toma</a:t>
            </a:r>
            <a:r>
              <a:rPr lang="en-US" dirty="0" smtClean="0"/>
              <a:t> </a:t>
            </a:r>
            <a:r>
              <a:rPr lang="en-US" dirty="0" err="1" smtClean="0"/>
              <a:t>Browna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6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Proč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významným</a:t>
            </a:r>
            <a:r>
              <a:rPr lang="en-US" dirty="0" smtClean="0"/>
              <a:t> </a:t>
            </a:r>
            <a:r>
              <a:rPr lang="en-US" dirty="0" err="1" smtClean="0"/>
              <a:t>činitelem</a:t>
            </a:r>
            <a:r>
              <a:rPr lang="en-US" dirty="0" smtClean="0"/>
              <a:t> </a:t>
            </a:r>
            <a:r>
              <a:rPr lang="en-US" dirty="0" err="1" smtClean="0"/>
              <a:t>filmové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širší</a:t>
            </a:r>
            <a:r>
              <a:rPr lang="en-US" dirty="0" smtClean="0"/>
              <a:t> </a:t>
            </a:r>
            <a:r>
              <a:rPr lang="en-US" dirty="0" err="1" smtClean="0"/>
              <a:t>kulturní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přítomnost</a:t>
            </a:r>
            <a:r>
              <a:rPr lang="en-US" dirty="0" smtClean="0"/>
              <a:t> v </a:t>
            </a:r>
            <a:r>
              <a:rPr lang="en-US" dirty="0" err="1" smtClean="0"/>
              <a:t>konkrétním</a:t>
            </a:r>
            <a:r>
              <a:rPr lang="en-US" dirty="0" smtClean="0"/>
              <a:t> </a:t>
            </a:r>
            <a:r>
              <a:rPr lang="en-US" dirty="0" err="1" smtClean="0"/>
              <a:t>filmovém</a:t>
            </a:r>
            <a:r>
              <a:rPr lang="en-US" dirty="0" smtClean="0"/>
              <a:t> </a:t>
            </a:r>
            <a:r>
              <a:rPr lang="en-US" dirty="0" err="1" smtClean="0"/>
              <a:t>díle</a:t>
            </a:r>
            <a:r>
              <a:rPr lang="en-US" dirty="0" smtClean="0"/>
              <a:t> </a:t>
            </a:r>
            <a:r>
              <a:rPr lang="en-US" dirty="0" err="1" smtClean="0"/>
              <a:t>ovlivňuje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žánrové</a:t>
            </a:r>
            <a:r>
              <a:rPr lang="en-US" dirty="0" smtClean="0"/>
              <a:t> </a:t>
            </a:r>
            <a:r>
              <a:rPr lang="en-US" dirty="0" err="1" smtClean="0"/>
              <a:t>zařazení</a:t>
            </a:r>
            <a:r>
              <a:rPr lang="en-US" dirty="0" smtClean="0"/>
              <a:t>, </a:t>
            </a:r>
            <a:r>
              <a:rPr lang="en-US" dirty="0" err="1" smtClean="0"/>
              <a:t>styl</a:t>
            </a:r>
            <a:r>
              <a:rPr lang="en-US" dirty="0" smtClean="0"/>
              <a:t>, </a:t>
            </a:r>
            <a:r>
              <a:rPr lang="en-US" dirty="0" err="1" smtClean="0"/>
              <a:t>produkci</a:t>
            </a:r>
            <a:r>
              <a:rPr lang="en-US" dirty="0" smtClean="0"/>
              <a:t>, marketing, </a:t>
            </a:r>
            <a:r>
              <a:rPr lang="en-US" dirty="0" err="1" smtClean="0"/>
              <a:t>popularitu</a:t>
            </a:r>
            <a:r>
              <a:rPr lang="en-US" dirty="0" smtClean="0"/>
              <a:t> a </a:t>
            </a:r>
            <a:r>
              <a:rPr lang="en-US" dirty="0" err="1" smtClean="0"/>
              <a:t>úspěšnost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Představují</a:t>
            </a:r>
            <a:r>
              <a:rPr lang="en-US" dirty="0" smtClean="0"/>
              <a:t> </a:t>
            </a:r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kulturní</a:t>
            </a:r>
            <a:r>
              <a:rPr lang="en-US" dirty="0" smtClean="0"/>
              <a:t>, </a:t>
            </a:r>
            <a:r>
              <a:rPr lang="en-US" dirty="0" err="1" smtClean="0"/>
              <a:t>ideologické</a:t>
            </a:r>
            <a:r>
              <a:rPr lang="en-US" dirty="0" smtClean="0"/>
              <a:t> a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symboly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všudypřítomné</a:t>
            </a:r>
            <a:r>
              <a:rPr lang="en-US" dirty="0" smtClean="0"/>
              <a:t> - </a:t>
            </a:r>
            <a:r>
              <a:rPr lang="en-US" dirty="0" err="1"/>
              <a:t>p</a:t>
            </a:r>
            <a:r>
              <a:rPr lang="en-US" dirty="0" err="1" smtClean="0"/>
              <a:t>ropojují</a:t>
            </a:r>
            <a:r>
              <a:rPr lang="en-US" dirty="0" smtClean="0"/>
              <a:t> film s </a:t>
            </a:r>
            <a:r>
              <a:rPr lang="en-US" dirty="0" err="1" smtClean="0"/>
              <a:t>řadou</a:t>
            </a:r>
            <a:r>
              <a:rPr lang="en-US" dirty="0" smtClean="0"/>
              <a:t> </a:t>
            </a:r>
            <a:r>
              <a:rPr lang="en-US" dirty="0" err="1" smtClean="0"/>
              <a:t>dalších</a:t>
            </a:r>
            <a:r>
              <a:rPr lang="en-US" dirty="0" smtClean="0"/>
              <a:t> </a:t>
            </a:r>
            <a:r>
              <a:rPr lang="en-US" dirty="0" err="1" smtClean="0"/>
              <a:t>médií</a:t>
            </a:r>
            <a:r>
              <a:rPr lang="en-US" dirty="0" smtClean="0"/>
              <a:t> a </a:t>
            </a:r>
            <a:r>
              <a:rPr lang="en-US" dirty="0" err="1" smtClean="0"/>
              <a:t>uměleckých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Vzbuzují</a:t>
            </a:r>
            <a:r>
              <a:rPr lang="en-US" dirty="0" smtClean="0"/>
              <a:t> </a:t>
            </a:r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divácké</a:t>
            </a:r>
            <a:r>
              <a:rPr lang="en-US" dirty="0" smtClean="0"/>
              <a:t> </a:t>
            </a:r>
            <a:r>
              <a:rPr lang="en-US" dirty="0" err="1" smtClean="0"/>
              <a:t>reakce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Výzkum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korpus</a:t>
            </a:r>
            <a:r>
              <a:rPr lang="en-US" dirty="0" smtClean="0"/>
              <a:t> </a:t>
            </a:r>
            <a:r>
              <a:rPr lang="en-US" dirty="0" err="1" smtClean="0"/>
              <a:t>relevantních</a:t>
            </a:r>
            <a:r>
              <a:rPr lang="en-US" dirty="0" smtClean="0"/>
              <a:t> </a:t>
            </a:r>
            <a:r>
              <a:rPr lang="en-US" dirty="0" err="1" smtClean="0"/>
              <a:t>akademických</a:t>
            </a:r>
            <a:r>
              <a:rPr lang="en-US" dirty="0" smtClean="0"/>
              <a:t> </a:t>
            </a:r>
            <a:r>
              <a:rPr lang="en-US" dirty="0" err="1" smtClean="0"/>
              <a:t>studií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7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definujeme</a:t>
            </a:r>
            <a:r>
              <a:rPr lang="en-US" dirty="0" smtClean="0"/>
              <a:t> </a:t>
            </a:r>
            <a:r>
              <a:rPr lang="en-US" dirty="0" err="1" smtClean="0"/>
              <a:t>hvězdu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50" y="1523999"/>
            <a:ext cx="8767588" cy="5503603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září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tmě</a:t>
            </a:r>
            <a:r>
              <a:rPr lang="en-US" dirty="0"/>
              <a:t>.” </a:t>
            </a:r>
            <a:r>
              <a:rPr lang="en-US" dirty="0" smtClean="0"/>
              <a:t>(Richard Dyer)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“</a:t>
            </a:r>
            <a:r>
              <a:rPr lang="en-US" dirty="0" err="1"/>
              <a:t>Hvězdná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amalgám</a:t>
            </a:r>
            <a:r>
              <a:rPr lang="en-US" dirty="0"/>
              <a:t> </a:t>
            </a:r>
            <a:r>
              <a:rPr lang="en-US" dirty="0" err="1"/>
              <a:t>sestává</a:t>
            </a:r>
            <a:r>
              <a:rPr lang="en-US" dirty="0"/>
              <a:t> z </a:t>
            </a:r>
            <a:r>
              <a:rPr lang="en-US" dirty="0" err="1"/>
              <a:t>obrazu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 v </a:t>
            </a:r>
            <a:r>
              <a:rPr lang="en-US" dirty="0" err="1"/>
              <a:t>kombinaci</a:t>
            </a:r>
            <a:r>
              <a:rPr lang="en-US" dirty="0"/>
              <a:t> se </a:t>
            </a:r>
            <a:r>
              <a:rPr lang="en-US" dirty="0" err="1"/>
              <a:t>soukromou</a:t>
            </a:r>
            <a:r>
              <a:rPr lang="en-US" dirty="0"/>
              <a:t> </a:t>
            </a:r>
            <a:r>
              <a:rPr lang="en-US" dirty="0" err="1"/>
              <a:t>identitou</a:t>
            </a:r>
            <a:r>
              <a:rPr lang="en-US" dirty="0"/>
              <a:t>;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publikum</a:t>
            </a:r>
            <a:r>
              <a:rPr lang="en-US" dirty="0"/>
              <a:t> </a:t>
            </a:r>
            <a:r>
              <a:rPr lang="en-US" dirty="0" err="1"/>
              <a:t>jasně</a:t>
            </a:r>
            <a:r>
              <a:rPr lang="en-US" dirty="0"/>
              <a:t> </a:t>
            </a:r>
            <a:r>
              <a:rPr lang="en-US" dirty="0" err="1"/>
              <a:t>rozeznává</a:t>
            </a:r>
            <a:r>
              <a:rPr lang="en-US" dirty="0"/>
              <a:t> a </a:t>
            </a:r>
            <a:r>
              <a:rPr lang="en-US" dirty="0" err="1"/>
              <a:t>očekává</a:t>
            </a:r>
            <a:r>
              <a:rPr lang="en-US" dirty="0"/>
              <a:t> v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dalším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” (</a:t>
            </a:r>
            <a:r>
              <a:rPr lang="en-US" dirty="0" err="1"/>
              <a:t>Ginette</a:t>
            </a:r>
            <a:r>
              <a:rPr lang="en-US" dirty="0"/>
              <a:t> </a:t>
            </a:r>
            <a:r>
              <a:rPr lang="en-US" dirty="0" err="1"/>
              <a:t>Vincendeau</a:t>
            </a:r>
            <a:r>
              <a:rPr lang="en-US" dirty="0"/>
              <a:t>)   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jedinečné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 smtClean="0"/>
              <a:t>,</a:t>
            </a:r>
            <a:r>
              <a:rPr lang="cs-CZ" dirty="0" smtClean="0"/>
              <a:t> </a:t>
            </a:r>
            <a:r>
              <a:rPr lang="en-US" dirty="0" err="1" smtClean="0"/>
              <a:t>které</a:t>
            </a:r>
            <a:r>
              <a:rPr lang="cs-CZ" dirty="0" smtClean="0"/>
              <a:t> </a:t>
            </a:r>
            <a:r>
              <a:rPr lang="en-US" dirty="0" err="1"/>
              <a:t>vzbuzují</a:t>
            </a:r>
            <a:r>
              <a:rPr lang="en-US" dirty="0"/>
              <a:t> u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publika</a:t>
            </a:r>
            <a:r>
              <a:rPr lang="en-US" dirty="0"/>
              <a:t> </a:t>
            </a:r>
            <a:r>
              <a:rPr lang="en-US" dirty="0" err="1"/>
              <a:t>zvláštní</a:t>
            </a:r>
            <a:r>
              <a:rPr lang="en-US" dirty="0"/>
              <a:t> </a:t>
            </a:r>
            <a:r>
              <a:rPr lang="en-US" dirty="0" err="1"/>
              <a:t>zájem</a:t>
            </a:r>
            <a:r>
              <a:rPr lang="en-US" dirty="0"/>
              <a:t>.</a:t>
            </a:r>
            <a:r>
              <a:rPr lang="en-US" dirty="0" smtClean="0"/>
              <a:t>” (</a:t>
            </a:r>
            <a:r>
              <a:rPr lang="en-US" dirty="0"/>
              <a:t>Joseph </a:t>
            </a:r>
            <a:r>
              <a:rPr lang="en-US" dirty="0" err="1"/>
              <a:t>Garncarz</a:t>
            </a:r>
            <a:r>
              <a:rPr lang="en-US" dirty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s </a:t>
            </a:r>
            <a:r>
              <a:rPr lang="en-US" dirty="0" err="1"/>
              <a:t>biografií</a:t>
            </a:r>
            <a:r>
              <a:rPr lang="en-US" dirty="0"/>
              <a:t>.” (Edgar Morin)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 smtClean="0"/>
              <a:t>utváří</a:t>
            </a:r>
            <a:r>
              <a:rPr lang="en-US" dirty="0" smtClean="0"/>
              <a:t>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pouhá</a:t>
            </a:r>
            <a:r>
              <a:rPr lang="en-US" dirty="0"/>
              <a:t> </a:t>
            </a:r>
            <a:r>
              <a:rPr lang="en-US" dirty="0" err="1"/>
              <a:t>suma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, v </a:t>
            </a:r>
            <a:r>
              <a:rPr lang="en-US" dirty="0" err="1"/>
              <a:t>nichž</a:t>
            </a:r>
            <a:r>
              <a:rPr lang="en-US" dirty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objevily</a:t>
            </a:r>
            <a:r>
              <a:rPr lang="en-US" dirty="0"/>
              <a:t>.” (Yvonne </a:t>
            </a:r>
            <a:r>
              <a:rPr lang="en-US" dirty="0" err="1"/>
              <a:t>Tasker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7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coope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r="24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217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6779"/>
            <a:ext cx="8229600" cy="47151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“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výzvou</a:t>
            </a:r>
            <a:r>
              <a:rPr lang="en-US" dirty="0"/>
              <a:t> pro </a:t>
            </a:r>
            <a:r>
              <a:rPr lang="en-US" dirty="0" err="1"/>
              <a:t>analýzu</a:t>
            </a:r>
            <a:r>
              <a:rPr lang="en-US" dirty="0"/>
              <a:t>,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 smtClean="0"/>
              <a:t>překračují</a:t>
            </a:r>
            <a:r>
              <a:rPr lang="en-US" dirty="0" smtClean="0"/>
              <a:t> </a:t>
            </a:r>
            <a:r>
              <a:rPr lang="en-US" dirty="0" err="1" smtClean="0"/>
              <a:t>hranice</a:t>
            </a:r>
            <a:r>
              <a:rPr lang="en-US" dirty="0" smtClean="0"/>
              <a:t> </a:t>
            </a:r>
            <a:r>
              <a:rPr lang="en-US" dirty="0" err="1"/>
              <a:t>nejrůznějších</a:t>
            </a:r>
            <a:r>
              <a:rPr lang="en-US" dirty="0"/>
              <a:t> </a:t>
            </a:r>
            <a:r>
              <a:rPr lang="en-US" dirty="0" err="1"/>
              <a:t>disciplin</a:t>
            </a:r>
            <a:r>
              <a:rPr lang="en-US" dirty="0"/>
              <a:t>: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produktem</a:t>
            </a:r>
            <a:r>
              <a:rPr lang="en-US" dirty="0"/>
              <a:t> </a:t>
            </a:r>
            <a:r>
              <a:rPr lang="en-US" dirty="0" err="1"/>
              <a:t>masové</a:t>
            </a:r>
            <a:r>
              <a:rPr lang="en-US" dirty="0"/>
              <a:t> </a:t>
            </a:r>
            <a:r>
              <a:rPr lang="en-US" dirty="0" err="1" smtClean="0"/>
              <a:t>kultury</a:t>
            </a:r>
            <a:r>
              <a:rPr lang="en-US" dirty="0"/>
              <a:t>, ale </a:t>
            </a:r>
            <a:r>
              <a:rPr lang="en-US" dirty="0" err="1"/>
              <a:t>zárověň</a:t>
            </a:r>
            <a:r>
              <a:rPr lang="en-US" dirty="0"/>
              <a:t> </a:t>
            </a:r>
            <a:r>
              <a:rPr lang="en-US" dirty="0" err="1"/>
              <a:t>zahrnují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hledisko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 smtClean="0"/>
              <a:t>vazbám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/>
              <a:t>kategorie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, </a:t>
            </a:r>
            <a:r>
              <a:rPr lang="en-US" dirty="0" err="1"/>
              <a:t>vystupování</a:t>
            </a:r>
            <a:r>
              <a:rPr lang="en-US" dirty="0"/>
              <a:t> a </a:t>
            </a:r>
            <a:r>
              <a:rPr lang="en-US" dirty="0" err="1"/>
              <a:t>umění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marketingovým</a:t>
            </a:r>
            <a:r>
              <a:rPr lang="en-US" dirty="0"/>
              <a:t> </a:t>
            </a:r>
            <a:r>
              <a:rPr lang="en-US" dirty="0" err="1"/>
              <a:t>nástrojem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nositeli</a:t>
            </a:r>
            <a:r>
              <a:rPr lang="en-US" dirty="0"/>
              <a:t> </a:t>
            </a:r>
            <a:r>
              <a:rPr lang="en-US" dirty="0" err="1"/>
              <a:t>významů</a:t>
            </a:r>
            <a:r>
              <a:rPr lang="en-US" dirty="0"/>
              <a:t> v </a:t>
            </a:r>
            <a:r>
              <a:rPr lang="en-US" dirty="0" err="1"/>
              <a:t>kinematografii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sociálním</a:t>
            </a:r>
            <a:r>
              <a:rPr lang="en-US" dirty="0"/>
              <a:t> </a:t>
            </a:r>
            <a:r>
              <a:rPr lang="en-US" dirty="0" err="1"/>
              <a:t>znakem</a:t>
            </a:r>
            <a:r>
              <a:rPr lang="en-US" dirty="0"/>
              <a:t>, </a:t>
            </a:r>
            <a:r>
              <a:rPr lang="en-US" dirty="0" err="1"/>
              <a:t>nesoucím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významy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/>
              <a:t>ideologicky</a:t>
            </a:r>
            <a:r>
              <a:rPr lang="en-US" dirty="0"/>
              <a:t> </a:t>
            </a:r>
            <a:r>
              <a:rPr lang="en-US" dirty="0" err="1"/>
              <a:t>motivované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dotýkají</a:t>
            </a:r>
            <a:r>
              <a:rPr lang="en-US" dirty="0"/>
              <a:t> </a:t>
            </a:r>
            <a:r>
              <a:rPr lang="en-US" dirty="0" err="1"/>
              <a:t>nejskrytejších</a:t>
            </a:r>
            <a:r>
              <a:rPr lang="en-US" dirty="0"/>
              <a:t> </a:t>
            </a:r>
            <a:r>
              <a:rPr lang="en-US" dirty="0" err="1"/>
              <a:t>osobních</a:t>
            </a:r>
            <a:r>
              <a:rPr lang="en-US" dirty="0"/>
              <a:t> </a:t>
            </a:r>
            <a:r>
              <a:rPr lang="en-US" dirty="0" err="1"/>
              <a:t>zákoutí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touhy</a:t>
            </a:r>
            <a:r>
              <a:rPr lang="en-US" dirty="0"/>
              <a:t> a </a:t>
            </a:r>
            <a:r>
              <a:rPr lang="en-US" dirty="0" err="1"/>
              <a:t>identifikace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emblémy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pýchy</a:t>
            </a:r>
            <a:r>
              <a:rPr lang="en-US" dirty="0"/>
              <a:t> </a:t>
            </a:r>
            <a:r>
              <a:rPr lang="en-US" dirty="0" err="1"/>
              <a:t>artikulované</a:t>
            </a:r>
            <a:r>
              <a:rPr lang="en-US" dirty="0"/>
              <a:t>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tělo</a:t>
            </a:r>
            <a:r>
              <a:rPr lang="en-US" dirty="0"/>
              <a:t>, </a:t>
            </a:r>
            <a:r>
              <a:rPr lang="en-US" dirty="0" err="1"/>
              <a:t>módu</a:t>
            </a:r>
            <a:r>
              <a:rPr lang="en-US" dirty="0"/>
              <a:t> a </a:t>
            </a:r>
            <a:r>
              <a:rPr lang="en-US" dirty="0" err="1"/>
              <a:t>osobní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; </a:t>
            </a:r>
            <a:r>
              <a:rPr lang="en-US" dirty="0" err="1"/>
              <a:t>produkty</a:t>
            </a:r>
            <a:r>
              <a:rPr lang="en-US" dirty="0"/>
              <a:t> </a:t>
            </a:r>
            <a:r>
              <a:rPr lang="en-US" dirty="0" err="1"/>
              <a:t>kapitalismu</a:t>
            </a:r>
            <a:r>
              <a:rPr lang="en-US" dirty="0"/>
              <a:t> a </a:t>
            </a:r>
            <a:r>
              <a:rPr lang="en-US" dirty="0" err="1"/>
              <a:t>ideologie</a:t>
            </a:r>
            <a:r>
              <a:rPr lang="en-US" dirty="0"/>
              <a:t> </a:t>
            </a:r>
            <a:r>
              <a:rPr lang="en-US" dirty="0" err="1"/>
              <a:t>individualismu</a:t>
            </a:r>
            <a:r>
              <a:rPr lang="en-US" dirty="0"/>
              <a:t> a </a:t>
            </a:r>
            <a:r>
              <a:rPr lang="en-US" dirty="0" err="1"/>
              <a:t>přece</a:t>
            </a:r>
            <a:r>
              <a:rPr lang="en-US" dirty="0"/>
              <a:t> </a:t>
            </a:r>
            <a:r>
              <a:rPr lang="en-US" dirty="0" err="1"/>
              <a:t>nabízejí</a:t>
            </a:r>
            <a:r>
              <a:rPr lang="en-US" dirty="0"/>
              <a:t> </a:t>
            </a:r>
            <a:r>
              <a:rPr lang="en-US" dirty="0" err="1"/>
              <a:t>útočiště</a:t>
            </a:r>
            <a:r>
              <a:rPr lang="en-US" dirty="0"/>
              <a:t> </a:t>
            </a:r>
            <a:r>
              <a:rPr lang="en-US" dirty="0" err="1"/>
              <a:t>marginalizovaným</a:t>
            </a:r>
            <a:r>
              <a:rPr lang="en-US" dirty="0"/>
              <a:t> </a:t>
            </a:r>
            <a:r>
              <a:rPr lang="en-US" dirty="0" err="1"/>
              <a:t>skupinám</a:t>
            </a:r>
            <a:r>
              <a:rPr lang="en-US" dirty="0"/>
              <a:t>.” </a:t>
            </a:r>
          </a:p>
          <a:p>
            <a:pPr marL="0" indent="0" algn="just">
              <a:buNone/>
            </a:pPr>
            <a:r>
              <a:rPr lang="en-US" dirty="0"/>
              <a:t>			Christine </a:t>
            </a:r>
            <a:r>
              <a:rPr lang="en-US" dirty="0" err="1"/>
              <a:t>Geraghty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sz="2300" dirty="0" err="1"/>
              <a:t>úvod</a:t>
            </a:r>
            <a:r>
              <a:rPr lang="en-US" sz="2300" dirty="0"/>
              <a:t> </a:t>
            </a:r>
            <a:r>
              <a:rPr lang="en-US" sz="2300" dirty="0" err="1"/>
              <a:t>ke</a:t>
            </a:r>
            <a:r>
              <a:rPr lang="en-US" sz="2300" dirty="0"/>
              <a:t> </a:t>
            </a:r>
            <a:r>
              <a:rPr lang="en-US" sz="2300" dirty="0" err="1"/>
              <a:t>sborníku</a:t>
            </a:r>
            <a:r>
              <a:rPr lang="en-US" sz="2300" dirty="0"/>
              <a:t> </a:t>
            </a:r>
            <a:r>
              <a:rPr lang="en-US" sz="2300" i="1" dirty="0"/>
              <a:t>Stardom, Industry of Desire </a:t>
            </a:r>
            <a:r>
              <a:rPr lang="en-US" sz="2300" dirty="0"/>
              <a:t>(s. xiii)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9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výzkumu</a:t>
            </a:r>
            <a:r>
              <a:rPr lang="en-US" dirty="0" smtClean="0"/>
              <a:t> star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Hvězdy</a:t>
            </a:r>
            <a:r>
              <a:rPr lang="en-US" dirty="0" smtClean="0"/>
              <a:t> z </a:t>
            </a:r>
            <a:r>
              <a:rPr lang="en-US" dirty="0" err="1" smtClean="0"/>
              <a:t>historické</a:t>
            </a:r>
            <a:r>
              <a:rPr lang="en-US" dirty="0" smtClean="0"/>
              <a:t> </a:t>
            </a:r>
            <a:r>
              <a:rPr lang="en-US" dirty="0" err="1" smtClean="0"/>
              <a:t>perspektivy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přispívá</a:t>
            </a:r>
            <a:r>
              <a:rPr lang="en-US" dirty="0" smtClean="0"/>
              <a:t> k </a:t>
            </a:r>
            <a:r>
              <a:rPr lang="en-US" dirty="0" err="1" smtClean="0"/>
              <a:t>vývoji</a:t>
            </a:r>
            <a:r>
              <a:rPr lang="en-US" dirty="0" smtClean="0"/>
              <a:t> </a:t>
            </a:r>
            <a:r>
              <a:rPr lang="en-US" dirty="0" err="1" smtClean="0"/>
              <a:t>filmové</a:t>
            </a:r>
            <a:r>
              <a:rPr lang="en-US" dirty="0" smtClean="0"/>
              <a:t>, </a:t>
            </a:r>
            <a:r>
              <a:rPr lang="en-US" dirty="0" err="1" smtClean="0"/>
              <a:t>kulturní</a:t>
            </a:r>
            <a:r>
              <a:rPr lang="en-US" dirty="0" smtClean="0"/>
              <a:t> a </a:t>
            </a:r>
            <a:r>
              <a:rPr lang="en-US" dirty="0" err="1" smtClean="0"/>
              <a:t>mediální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Lokální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systémy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hollywoodský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a /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evropské</a:t>
            </a:r>
            <a:r>
              <a:rPr lang="en-US" dirty="0" smtClean="0"/>
              <a:t>, </a:t>
            </a:r>
            <a:r>
              <a:rPr lang="en-US" dirty="0" err="1" smtClean="0"/>
              <a:t>indické</a:t>
            </a:r>
            <a:r>
              <a:rPr lang="en-US" dirty="0" smtClean="0"/>
              <a:t>, </a:t>
            </a:r>
            <a:r>
              <a:rPr lang="en-US" dirty="0" err="1" smtClean="0"/>
              <a:t>asijské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africké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systémy</a:t>
            </a:r>
            <a:r>
              <a:rPr lang="en-US" dirty="0" smtClean="0"/>
              <a:t>? </a:t>
            </a:r>
            <a:endParaRPr lang="en-US" dirty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 </a:t>
            </a:r>
            <a:r>
              <a:rPr lang="en-US" dirty="0" err="1" smtClean="0"/>
              <a:t>ztělesnění</a:t>
            </a:r>
            <a:r>
              <a:rPr lang="en-US" dirty="0" smtClean="0"/>
              <a:t> / </a:t>
            </a:r>
            <a:r>
              <a:rPr lang="en-US" dirty="0" err="1" smtClean="0"/>
              <a:t>zpodobnění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fungují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performeři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národní</a:t>
            </a:r>
            <a:r>
              <a:rPr lang="en-US" dirty="0" smtClean="0"/>
              <a:t>, </a:t>
            </a:r>
            <a:r>
              <a:rPr lang="en-US" dirty="0" err="1" smtClean="0"/>
              <a:t>kulturní</a:t>
            </a:r>
            <a:r>
              <a:rPr lang="en-US" dirty="0" smtClean="0"/>
              <a:t>, </a:t>
            </a:r>
            <a:r>
              <a:rPr lang="en-US" dirty="0" err="1" smtClean="0"/>
              <a:t>genderové</a:t>
            </a:r>
            <a:r>
              <a:rPr lang="en-US" dirty="0" smtClean="0"/>
              <a:t>, </a:t>
            </a:r>
            <a:r>
              <a:rPr lang="en-US" dirty="0" err="1" smtClean="0"/>
              <a:t>rasové</a:t>
            </a:r>
            <a:r>
              <a:rPr lang="en-US" dirty="0" smtClean="0"/>
              <a:t> a </a:t>
            </a:r>
            <a:r>
              <a:rPr lang="en-US" dirty="0" err="1" smtClean="0"/>
              <a:t>třídní</a:t>
            </a:r>
            <a:r>
              <a:rPr lang="en-US" dirty="0" smtClean="0"/>
              <a:t> </a:t>
            </a:r>
            <a:r>
              <a:rPr lang="en-US" dirty="0" err="1" smtClean="0"/>
              <a:t>symboly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reprezentují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naopak</a:t>
            </a:r>
            <a:r>
              <a:rPr lang="en-US" dirty="0" smtClean="0"/>
              <a:t> </a:t>
            </a:r>
            <a:r>
              <a:rPr lang="en-US" dirty="0" err="1" smtClean="0"/>
              <a:t>narušují</a:t>
            </a:r>
            <a:r>
              <a:rPr lang="en-US" dirty="0" smtClean="0"/>
              <a:t> </a:t>
            </a:r>
            <a:r>
              <a:rPr lang="en-US" dirty="0" err="1" smtClean="0"/>
              <a:t>dobové</a:t>
            </a:r>
            <a:r>
              <a:rPr lang="en-US" dirty="0" smtClean="0"/>
              <a:t> </a:t>
            </a:r>
            <a:r>
              <a:rPr lang="en-US" dirty="0" err="1" smtClean="0"/>
              <a:t>představy</a:t>
            </a:r>
            <a:r>
              <a:rPr lang="en-US" dirty="0" smtClean="0"/>
              <a:t>?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 pro </a:t>
            </a:r>
            <a:r>
              <a:rPr lang="en-US" dirty="0" err="1"/>
              <a:t>fanoušky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jaká</a:t>
            </a:r>
            <a:r>
              <a:rPr lang="en-US" dirty="0"/>
              <a:t> je role </a:t>
            </a:r>
            <a:r>
              <a:rPr lang="en-US" dirty="0" err="1"/>
              <a:t>publika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?    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5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fa8b617dee52186e5da1e1694e113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52" y="514832"/>
            <a:ext cx="4732039" cy="61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5989</TotalTime>
  <Words>1004</Words>
  <Application>Microsoft Macintosh PowerPoint</Application>
  <PresentationFormat>On-screen Show (4:3)</PresentationFormat>
  <Paragraphs>59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Clarity</vt:lpstr>
      <vt:lpstr>1 – filmová hvězda</vt:lpstr>
      <vt:lpstr>Organizace kurzu</vt:lpstr>
      <vt:lpstr>FAVBPalt1 + FAVz065</vt:lpstr>
      <vt:lpstr>Proč hvězdy?</vt:lpstr>
      <vt:lpstr>Jak definujeme hvězdu?</vt:lpstr>
      <vt:lpstr>PowerPoint Presentation</vt:lpstr>
      <vt:lpstr>PowerPoint Presentation</vt:lpstr>
      <vt:lpstr>Hlavní oblasti výzkumu star studies</vt:lpstr>
      <vt:lpstr>PowerPoint Presentation</vt:lpstr>
      <vt:lpstr>PowerPoint Presentation</vt:lpstr>
      <vt:lpstr>Dyer, Richard (2004): Heavenly bodies. Film Stars and Society. Abingdon, New York: Routledge, s. 1 – 16.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– filmová hvězda</dc:title>
  <dc:creator>Šárka Gmiterková</dc:creator>
  <cp:lastModifiedBy>Šárka Gmiterková</cp:lastModifiedBy>
  <cp:revision>33</cp:revision>
  <dcterms:created xsi:type="dcterms:W3CDTF">2017-01-25T09:28:40Z</dcterms:created>
  <dcterms:modified xsi:type="dcterms:W3CDTF">2017-02-22T09:50:23Z</dcterms:modified>
</cp:coreProperties>
</file>