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78" r:id="rId8"/>
    <p:sldId id="27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80" r:id="rId19"/>
    <p:sldId id="270" r:id="rId20"/>
    <p:sldId id="281" r:id="rId21"/>
    <p:sldId id="271" r:id="rId22"/>
    <p:sldId id="272" r:id="rId23"/>
    <p:sldId id="273" r:id="rId24"/>
    <p:sldId id="274" r:id="rId25"/>
    <p:sldId id="275" r:id="rId26"/>
    <p:sldId id="276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7E938FC-F392-0A45-BCE9-010388155AEC}" type="datetimeFigureOut">
              <a:rPr lang="en-US" smtClean="0"/>
              <a:t>22.03.17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376C520-34C3-DA4A-9D4F-DA586112DC7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087" y="1371600"/>
            <a:ext cx="8465776" cy="1927225"/>
          </a:xfrm>
        </p:spPr>
        <p:txBody>
          <a:bodyPr/>
          <a:lstStyle/>
          <a:p>
            <a:pPr algn="ctr"/>
            <a:r>
              <a:rPr lang="en-US" sz="4400" dirty="0" smtClean="0"/>
              <a:t>5 </a:t>
            </a:r>
            <a:r>
              <a:rPr lang="mr-IN" sz="4400" dirty="0" smtClean="0"/>
              <a:t>–</a:t>
            </a:r>
            <a:r>
              <a:rPr lang="en-US" sz="4400" dirty="0" smtClean="0"/>
              <a:t> post-</a:t>
            </a:r>
            <a:r>
              <a:rPr lang="en-US" sz="4400" dirty="0" err="1" smtClean="0"/>
              <a:t>studiový</a:t>
            </a:r>
            <a:r>
              <a:rPr lang="en-US" sz="4400" dirty="0" smtClean="0"/>
              <a:t> </a:t>
            </a:r>
            <a:r>
              <a:rPr lang="en-US" sz="4400" dirty="0" err="1" smtClean="0"/>
              <a:t>hvězdný</a:t>
            </a:r>
            <a:r>
              <a:rPr lang="en-US" sz="4400" dirty="0" smtClean="0"/>
              <a:t> </a:t>
            </a:r>
            <a:r>
              <a:rPr lang="en-US" sz="4400" dirty="0" err="1" smtClean="0"/>
              <a:t>systé</a:t>
            </a:r>
            <a:r>
              <a:rPr lang="en-US" sz="4400" dirty="0" err="1"/>
              <a:t>m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2360" y="3890080"/>
            <a:ext cx="6400800" cy="1752600"/>
          </a:xfrm>
        </p:spPr>
        <p:txBody>
          <a:bodyPr/>
          <a:lstStyle/>
          <a:p>
            <a:pPr algn="ctr"/>
            <a:r>
              <a:rPr lang="en-US" sz="3200" dirty="0"/>
              <a:t>FAVBPalt_1</a:t>
            </a:r>
          </a:p>
          <a:p>
            <a:pPr algn="ctr"/>
            <a:r>
              <a:rPr lang="en-US" dirty="0" smtClean="0"/>
              <a:t>22</a:t>
            </a:r>
            <a:r>
              <a:rPr lang="en-US" dirty="0" smtClean="0"/>
              <a:t>. </a:t>
            </a:r>
            <a:r>
              <a:rPr lang="en-US" dirty="0"/>
              <a:t>3. 2017</a:t>
            </a:r>
          </a:p>
          <a:p>
            <a:pPr algn="ctr"/>
            <a:r>
              <a:rPr lang="en-US" dirty="0"/>
              <a:t>Mgr. Šárka Gmiterková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10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515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Tom Cruise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707" y="1104273"/>
            <a:ext cx="8886293" cy="571691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‘Neo-star’: </a:t>
            </a:r>
            <a:r>
              <a:rPr lang="en-GB" dirty="0" err="1" smtClean="0"/>
              <a:t>současná</a:t>
            </a:r>
            <a:r>
              <a:rPr lang="en-GB" dirty="0" smtClean="0"/>
              <a:t> </a:t>
            </a:r>
            <a:r>
              <a:rPr lang="en-GB" dirty="0" err="1" smtClean="0"/>
              <a:t>hollywoodská</a:t>
            </a:r>
            <a:r>
              <a:rPr lang="en-GB" dirty="0" smtClean="0"/>
              <a:t> </a:t>
            </a:r>
            <a:r>
              <a:rPr lang="en-GB" dirty="0" err="1" smtClean="0"/>
              <a:t>hvězda</a:t>
            </a:r>
            <a:r>
              <a:rPr lang="en-GB" dirty="0" smtClean="0"/>
              <a:t>, </a:t>
            </a:r>
            <a:r>
              <a:rPr lang="en-GB" dirty="0" err="1" smtClean="0"/>
              <a:t>která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vydobila</a:t>
            </a:r>
            <a:r>
              <a:rPr lang="en-GB" dirty="0" smtClean="0"/>
              <a:t> </a:t>
            </a:r>
            <a:r>
              <a:rPr lang="en-GB" dirty="0" err="1" smtClean="0"/>
              <a:t>slávu</a:t>
            </a:r>
            <a:r>
              <a:rPr lang="en-GB" dirty="0" smtClean="0"/>
              <a:t> </a:t>
            </a:r>
            <a:r>
              <a:rPr lang="en-GB" dirty="0" err="1" smtClean="0"/>
              <a:t>po</a:t>
            </a:r>
            <a:r>
              <a:rPr lang="en-GB" dirty="0" smtClean="0"/>
              <a:t> </a:t>
            </a:r>
            <a:r>
              <a:rPr lang="en-GB" dirty="0" err="1" smtClean="0"/>
              <a:t>pádu</a:t>
            </a:r>
            <a:r>
              <a:rPr lang="en-GB" dirty="0" smtClean="0"/>
              <a:t> </a:t>
            </a:r>
            <a:r>
              <a:rPr lang="en-GB" dirty="0" err="1" smtClean="0"/>
              <a:t>studiového</a:t>
            </a:r>
            <a:r>
              <a:rPr lang="en-GB" dirty="0" smtClean="0"/>
              <a:t> </a:t>
            </a:r>
            <a:r>
              <a:rPr lang="en-GB" dirty="0" err="1" smtClean="0"/>
              <a:t>systému</a:t>
            </a:r>
            <a:r>
              <a:rPr lang="en-GB" dirty="0" smtClean="0"/>
              <a:t>. </a:t>
            </a:r>
            <a:r>
              <a:rPr lang="en-GB" dirty="0" err="1" smtClean="0"/>
              <a:t>Flexibilní</a:t>
            </a:r>
            <a:r>
              <a:rPr lang="en-GB" dirty="0" smtClean="0"/>
              <a:t> superstar, </a:t>
            </a:r>
            <a:r>
              <a:rPr lang="en-GB" dirty="0" err="1" smtClean="0"/>
              <a:t>která</a:t>
            </a:r>
            <a:r>
              <a:rPr lang="en-GB" dirty="0" smtClean="0"/>
              <a:t> </a:t>
            </a:r>
            <a:r>
              <a:rPr lang="en-GB" dirty="0" err="1" smtClean="0"/>
              <a:t>má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své</a:t>
            </a:r>
            <a:r>
              <a:rPr lang="en-GB" dirty="0" smtClean="0"/>
              <a:t> </a:t>
            </a:r>
            <a:r>
              <a:rPr lang="en-GB" dirty="0" err="1" smtClean="0"/>
              <a:t>filmografii</a:t>
            </a:r>
            <a:r>
              <a:rPr lang="en-GB" dirty="0" smtClean="0"/>
              <a:t> </a:t>
            </a:r>
            <a:r>
              <a:rPr lang="en-GB" dirty="0" err="1" smtClean="0"/>
              <a:t>jak</a:t>
            </a:r>
            <a:r>
              <a:rPr lang="en-GB" dirty="0" smtClean="0"/>
              <a:t> </a:t>
            </a:r>
            <a:r>
              <a:rPr lang="en-GB" dirty="0" err="1" smtClean="0"/>
              <a:t>blokcbusterové</a:t>
            </a:r>
            <a:r>
              <a:rPr lang="en-GB" dirty="0" smtClean="0"/>
              <a:t> </a:t>
            </a:r>
            <a:r>
              <a:rPr lang="en-GB" dirty="0" err="1" smtClean="0"/>
              <a:t>hity</a:t>
            </a:r>
            <a:r>
              <a:rPr lang="en-GB" dirty="0" smtClean="0"/>
              <a:t>, </a:t>
            </a:r>
            <a:r>
              <a:rPr lang="en-GB" dirty="0" err="1" smtClean="0"/>
              <a:t>tak</a:t>
            </a:r>
            <a:r>
              <a:rPr lang="en-GB" dirty="0" smtClean="0"/>
              <a:t> </a:t>
            </a:r>
            <a:r>
              <a:rPr lang="en-GB" dirty="0" err="1" smtClean="0"/>
              <a:t>ambicioznější</a:t>
            </a:r>
            <a:r>
              <a:rPr lang="en-GB" dirty="0" smtClean="0"/>
              <a:t> </a:t>
            </a:r>
            <a:r>
              <a:rPr lang="en-GB" dirty="0" err="1" smtClean="0"/>
              <a:t>projekty</a:t>
            </a:r>
            <a:r>
              <a:rPr lang="en-GB" dirty="0" smtClean="0"/>
              <a:t>, </a:t>
            </a:r>
            <a:r>
              <a:rPr lang="en-GB" dirty="0" err="1" smtClean="0"/>
              <a:t>které</a:t>
            </a:r>
            <a:r>
              <a:rPr lang="en-GB" dirty="0" smtClean="0"/>
              <a:t> </a:t>
            </a:r>
            <a:r>
              <a:rPr lang="en-GB" dirty="0" err="1" smtClean="0"/>
              <a:t>vyzdvihují</a:t>
            </a:r>
            <a:r>
              <a:rPr lang="en-GB" dirty="0" smtClean="0"/>
              <a:t> </a:t>
            </a:r>
            <a:r>
              <a:rPr lang="en-GB" dirty="0" err="1" smtClean="0"/>
              <a:t>jeho</a:t>
            </a:r>
            <a:r>
              <a:rPr lang="en-GB" dirty="0" smtClean="0"/>
              <a:t> </a:t>
            </a:r>
            <a:r>
              <a:rPr lang="en-GB" dirty="0" err="1" smtClean="0"/>
              <a:t>herecké</a:t>
            </a:r>
            <a:r>
              <a:rPr lang="en-GB" dirty="0" smtClean="0"/>
              <a:t> </a:t>
            </a:r>
            <a:r>
              <a:rPr lang="en-GB" dirty="0" err="1" smtClean="0"/>
              <a:t>schopnosti</a:t>
            </a:r>
            <a:r>
              <a:rPr lang="en-GB" dirty="0" smtClean="0"/>
              <a:t>. </a:t>
            </a:r>
          </a:p>
          <a:p>
            <a:endParaRPr lang="en-GB" sz="700" dirty="0"/>
          </a:p>
          <a:p>
            <a:r>
              <a:rPr lang="en-GB" dirty="0"/>
              <a:t>1981-3: </a:t>
            </a:r>
            <a:r>
              <a:rPr lang="en-GB" dirty="0" err="1" smtClean="0"/>
              <a:t>Vedlejší</a:t>
            </a:r>
            <a:r>
              <a:rPr lang="en-GB" dirty="0" smtClean="0"/>
              <a:t> role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filmech</a:t>
            </a:r>
            <a:r>
              <a:rPr lang="en-GB" dirty="0"/>
              <a:t> </a:t>
            </a:r>
            <a:r>
              <a:rPr lang="en-GB" b="1" i="1" dirty="0" err="1"/>
              <a:t>Večerka</a:t>
            </a:r>
            <a:r>
              <a:rPr lang="en-GB" b="1" i="1" dirty="0"/>
              <a:t> </a:t>
            </a:r>
            <a:r>
              <a:rPr lang="en-GB" dirty="0"/>
              <a:t>(Harold Becker, 1981), </a:t>
            </a:r>
            <a:r>
              <a:rPr lang="en-GB" b="1" i="1" dirty="0" err="1" smtClean="0"/>
              <a:t>Ztracenci</a:t>
            </a:r>
            <a:r>
              <a:rPr lang="en-GB" dirty="0" smtClean="0"/>
              <a:t> </a:t>
            </a:r>
            <a:r>
              <a:rPr lang="en-GB" dirty="0"/>
              <a:t>(Francis Ford Coppola, 1983) </a:t>
            </a:r>
            <a:r>
              <a:rPr lang="en-GB" dirty="0" smtClean="0"/>
              <a:t>a </a:t>
            </a:r>
            <a:r>
              <a:rPr lang="en-GB" b="1" i="1" dirty="0" err="1"/>
              <a:t>Panictví</a:t>
            </a:r>
            <a:r>
              <a:rPr lang="en-GB" b="1" i="1" dirty="0"/>
              <a:t> </a:t>
            </a:r>
            <a:r>
              <a:rPr lang="en-GB" b="1" i="1" dirty="0" err="1"/>
              <a:t>po</a:t>
            </a:r>
            <a:r>
              <a:rPr lang="en-GB" b="1" i="1" dirty="0"/>
              <a:t> </a:t>
            </a:r>
            <a:r>
              <a:rPr lang="en-GB" b="1" i="1" dirty="0" err="1"/>
              <a:t>americku</a:t>
            </a:r>
            <a:r>
              <a:rPr lang="en-GB" b="1" i="1" dirty="0"/>
              <a:t> </a:t>
            </a:r>
            <a:r>
              <a:rPr lang="en-GB" dirty="0"/>
              <a:t>(Curtis Hanson, 1983</a:t>
            </a:r>
            <a:r>
              <a:rPr lang="en-GB" dirty="0" smtClean="0"/>
              <a:t>)</a:t>
            </a:r>
          </a:p>
          <a:p>
            <a:r>
              <a:rPr lang="en-GB" dirty="0"/>
              <a:t>1983-5: Cruise </a:t>
            </a:r>
            <a:r>
              <a:rPr lang="en-GB" dirty="0" err="1"/>
              <a:t>hraje</a:t>
            </a:r>
            <a:r>
              <a:rPr lang="en-GB" dirty="0"/>
              <a:t> </a:t>
            </a:r>
            <a:r>
              <a:rPr lang="en-GB" dirty="0" err="1"/>
              <a:t>hlavní</a:t>
            </a:r>
            <a:r>
              <a:rPr lang="en-GB" dirty="0"/>
              <a:t> role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filmech</a:t>
            </a:r>
            <a:r>
              <a:rPr lang="en-GB" dirty="0"/>
              <a:t> </a:t>
            </a:r>
            <a:r>
              <a:rPr lang="en-GB" b="1" i="1" dirty="0" err="1"/>
              <a:t>Riskantní</a:t>
            </a:r>
            <a:r>
              <a:rPr lang="en-GB" b="1" i="1" dirty="0"/>
              <a:t> </a:t>
            </a:r>
            <a:r>
              <a:rPr lang="en-GB" b="1" i="1" dirty="0" err="1"/>
              <a:t>podnik</a:t>
            </a:r>
            <a:r>
              <a:rPr lang="en-GB" dirty="0"/>
              <a:t> (Paul Brickman, 1983), </a:t>
            </a:r>
            <a:r>
              <a:rPr lang="en-GB" b="1" i="1" dirty="0" err="1"/>
              <a:t>Správná</a:t>
            </a:r>
            <a:r>
              <a:rPr lang="en-GB" b="1" i="1" dirty="0"/>
              <a:t> </a:t>
            </a:r>
            <a:r>
              <a:rPr lang="en-GB" b="1" i="1" dirty="0" err="1"/>
              <a:t>hra</a:t>
            </a:r>
            <a:r>
              <a:rPr lang="en-GB" dirty="0"/>
              <a:t> (Michael Chapman, 1983) a </a:t>
            </a:r>
            <a:r>
              <a:rPr lang="en-GB" b="1" i="1" dirty="0" err="1"/>
              <a:t>Legenda</a:t>
            </a:r>
            <a:r>
              <a:rPr lang="en-GB" dirty="0"/>
              <a:t> (Ridley Scott, 1985). </a:t>
            </a:r>
            <a:endParaRPr lang="en-GB" dirty="0" smtClean="0"/>
          </a:p>
          <a:p>
            <a:r>
              <a:rPr lang="en-GB" b="1" i="1" dirty="0"/>
              <a:t>Top Gun</a:t>
            </a:r>
            <a:r>
              <a:rPr lang="en-GB" b="1" dirty="0"/>
              <a:t> </a:t>
            </a:r>
            <a:r>
              <a:rPr lang="en-GB" dirty="0"/>
              <a:t>(Tony Scott, 1986) </a:t>
            </a:r>
            <a:r>
              <a:rPr lang="mr-IN" dirty="0"/>
              <a:t>–</a:t>
            </a:r>
            <a:r>
              <a:rPr lang="en-GB" dirty="0"/>
              <a:t> film, </a:t>
            </a:r>
            <a:r>
              <a:rPr lang="en-GB" dirty="0" err="1"/>
              <a:t>který</a:t>
            </a:r>
            <a:r>
              <a:rPr lang="en-GB" dirty="0"/>
              <a:t> z </a:t>
            </a:r>
            <a:r>
              <a:rPr lang="en-GB" dirty="0" err="1"/>
              <a:t>Toma</a:t>
            </a:r>
            <a:r>
              <a:rPr lang="en-GB" dirty="0"/>
              <a:t> Cruise </a:t>
            </a:r>
            <a:r>
              <a:rPr lang="en-GB" dirty="0" err="1"/>
              <a:t>učinil</a:t>
            </a:r>
            <a:r>
              <a:rPr lang="en-GB" dirty="0"/>
              <a:t> </a:t>
            </a:r>
            <a:r>
              <a:rPr lang="en-GB" dirty="0" err="1"/>
              <a:t>zásadní</a:t>
            </a:r>
            <a:r>
              <a:rPr lang="en-GB" dirty="0"/>
              <a:t> </a:t>
            </a:r>
            <a:r>
              <a:rPr lang="en-GB" dirty="0" err="1"/>
              <a:t>hollywoodskou</a:t>
            </a:r>
            <a:r>
              <a:rPr lang="en-GB" dirty="0"/>
              <a:t> </a:t>
            </a:r>
            <a:r>
              <a:rPr lang="en-GB" dirty="0" err="1"/>
              <a:t>hvězdu</a:t>
            </a:r>
            <a:r>
              <a:rPr lang="en-GB" dirty="0"/>
              <a:t>. </a:t>
            </a:r>
            <a:endParaRPr lang="en-GB" b="1" i="1" dirty="0"/>
          </a:p>
          <a:p>
            <a:endParaRPr lang="en-GB" sz="700" dirty="0"/>
          </a:p>
          <a:p>
            <a:r>
              <a:rPr lang="en-GB" dirty="0" err="1" smtClean="0"/>
              <a:t>Ztělesňoval</a:t>
            </a:r>
            <a:r>
              <a:rPr lang="en-GB" dirty="0" smtClean="0"/>
              <a:t> </a:t>
            </a:r>
            <a:r>
              <a:rPr lang="en-GB" dirty="0" err="1" smtClean="0"/>
              <a:t>dobovou</a:t>
            </a:r>
            <a:r>
              <a:rPr lang="en-GB" dirty="0" smtClean="0"/>
              <a:t> </a:t>
            </a:r>
            <a:r>
              <a:rPr lang="en-GB" dirty="0" err="1" smtClean="0"/>
              <a:t>představu</a:t>
            </a:r>
            <a:r>
              <a:rPr lang="en-GB" dirty="0" smtClean="0"/>
              <a:t> o </a:t>
            </a:r>
            <a:r>
              <a:rPr lang="en-GB" dirty="0" err="1" smtClean="0"/>
              <a:t>mládí</a:t>
            </a:r>
            <a:r>
              <a:rPr lang="en-GB" dirty="0" smtClean="0"/>
              <a:t>, </a:t>
            </a:r>
            <a:r>
              <a:rPr lang="en-GB" dirty="0" err="1" smtClean="0"/>
              <a:t>která</a:t>
            </a:r>
            <a:r>
              <a:rPr lang="en-GB" dirty="0" smtClean="0"/>
              <a:t> se </a:t>
            </a:r>
            <a:r>
              <a:rPr lang="en-GB" dirty="0" err="1" smtClean="0"/>
              <a:t>opírala</a:t>
            </a:r>
            <a:r>
              <a:rPr lang="en-GB" dirty="0" smtClean="0"/>
              <a:t> o </a:t>
            </a:r>
            <a:r>
              <a:rPr lang="en-GB" dirty="0" err="1" smtClean="0"/>
              <a:t>akci</a:t>
            </a:r>
            <a:r>
              <a:rPr lang="en-GB" dirty="0"/>
              <a:t> </a:t>
            </a:r>
            <a:r>
              <a:rPr lang="en-GB" dirty="0" smtClean="0"/>
              <a:t>a </a:t>
            </a:r>
            <a:r>
              <a:rPr lang="en-GB" dirty="0" err="1" smtClean="0"/>
              <a:t>sebevědomí</a:t>
            </a:r>
            <a:r>
              <a:rPr lang="en-GB" dirty="0" smtClean="0"/>
              <a:t> </a:t>
            </a:r>
            <a:r>
              <a:rPr lang="en-GB" dirty="0" err="1" smtClean="0"/>
              <a:t>hraničící</a:t>
            </a:r>
            <a:r>
              <a:rPr lang="en-GB" dirty="0" smtClean="0"/>
              <a:t> s </a:t>
            </a:r>
            <a:r>
              <a:rPr lang="en-GB" dirty="0" err="1" smtClean="0"/>
              <a:t>arogancí</a:t>
            </a:r>
            <a:r>
              <a:rPr lang="en-GB" dirty="0" smtClean="0"/>
              <a:t>; </a:t>
            </a:r>
            <a:r>
              <a:rPr lang="en-GB" dirty="0" err="1" smtClean="0"/>
              <a:t>ideu</a:t>
            </a:r>
            <a:r>
              <a:rPr lang="en-GB" dirty="0"/>
              <a:t> </a:t>
            </a:r>
            <a:r>
              <a:rPr lang="en-GB" dirty="0" smtClean="0"/>
              <a:t>o </a:t>
            </a:r>
            <a:r>
              <a:rPr lang="en-GB" dirty="0" err="1" smtClean="0"/>
              <a:t>dynamickém</a:t>
            </a:r>
            <a:r>
              <a:rPr lang="en-GB" dirty="0" smtClean="0"/>
              <a:t>, </a:t>
            </a:r>
            <a:r>
              <a:rPr lang="en-GB" dirty="0" err="1" smtClean="0"/>
              <a:t>nijak</a:t>
            </a:r>
            <a:r>
              <a:rPr lang="en-GB" dirty="0" smtClean="0"/>
              <a:t> </a:t>
            </a:r>
            <a:r>
              <a:rPr lang="en-GB" dirty="0" err="1" smtClean="0"/>
              <a:t>zádumčivém</a:t>
            </a:r>
            <a:r>
              <a:rPr lang="en-GB" dirty="0" smtClean="0"/>
              <a:t> a </a:t>
            </a:r>
            <a:r>
              <a:rPr lang="en-GB" dirty="0" err="1" smtClean="0"/>
              <a:t>nepříliš</a:t>
            </a:r>
            <a:r>
              <a:rPr lang="en-GB" dirty="0" smtClean="0"/>
              <a:t> </a:t>
            </a:r>
            <a:r>
              <a:rPr lang="en-GB" dirty="0" err="1" smtClean="0"/>
              <a:t>citlivém</a:t>
            </a:r>
            <a:r>
              <a:rPr lang="en-GB" dirty="0" smtClean="0"/>
              <a:t> </a:t>
            </a:r>
            <a:r>
              <a:rPr lang="en-GB" dirty="0" err="1" smtClean="0"/>
              <a:t>mladém</a:t>
            </a:r>
            <a:r>
              <a:rPr lang="en-GB" dirty="0" smtClean="0"/>
              <a:t> </a:t>
            </a:r>
            <a:r>
              <a:rPr lang="en-GB" dirty="0" err="1" smtClean="0"/>
              <a:t>muži</a:t>
            </a:r>
            <a:r>
              <a:rPr lang="en-GB" dirty="0" smtClean="0"/>
              <a:t>, </a:t>
            </a:r>
            <a:r>
              <a:rPr lang="en-GB" dirty="0" err="1" smtClean="0"/>
              <a:t>který</a:t>
            </a:r>
            <a:r>
              <a:rPr lang="en-GB" dirty="0" smtClean="0"/>
              <a:t> v </a:t>
            </a:r>
            <a:r>
              <a:rPr lang="en-GB" dirty="0" err="1" smtClean="0"/>
              <a:t>honbě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dosažením</a:t>
            </a:r>
            <a:r>
              <a:rPr lang="en-GB" dirty="0" smtClean="0"/>
              <a:t> </a:t>
            </a:r>
            <a:r>
              <a:rPr lang="en-GB" dirty="0" err="1" smtClean="0"/>
              <a:t>vytyčeného</a:t>
            </a:r>
            <a:r>
              <a:rPr lang="en-GB" dirty="0" smtClean="0"/>
              <a:t> </a:t>
            </a:r>
            <a:r>
              <a:rPr lang="en-GB" dirty="0" err="1" smtClean="0"/>
              <a:t>cíle</a:t>
            </a:r>
            <a:r>
              <a:rPr lang="en-GB" dirty="0" smtClean="0"/>
              <a:t> </a:t>
            </a:r>
            <a:r>
              <a:rPr lang="en-GB" dirty="0" err="1" smtClean="0"/>
              <a:t>nevnímá</a:t>
            </a:r>
            <a:r>
              <a:rPr lang="en-GB" dirty="0" smtClean="0"/>
              <a:t> </a:t>
            </a:r>
            <a:r>
              <a:rPr lang="en-GB" dirty="0" err="1" smtClean="0"/>
              <a:t>možné</a:t>
            </a:r>
            <a:r>
              <a:rPr lang="en-GB" dirty="0" smtClean="0"/>
              <a:t> </a:t>
            </a:r>
            <a:r>
              <a:rPr lang="en-GB" dirty="0" err="1" smtClean="0"/>
              <a:t>komplikace</a:t>
            </a:r>
            <a:r>
              <a:rPr lang="en-GB" dirty="0" smtClean="0"/>
              <a:t>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agendu</a:t>
            </a:r>
            <a:r>
              <a:rPr lang="en-GB" dirty="0" smtClean="0"/>
              <a:t> </a:t>
            </a:r>
            <a:r>
              <a:rPr lang="en-GB" dirty="0" err="1" smtClean="0"/>
              <a:t>ostatních</a:t>
            </a:r>
            <a:r>
              <a:rPr lang="en-GB" dirty="0" smtClean="0"/>
              <a:t>. </a:t>
            </a:r>
            <a:endParaRPr lang="en-GB" sz="700" dirty="0"/>
          </a:p>
          <a:p>
            <a:r>
              <a:rPr lang="en-GB" dirty="0" err="1" smtClean="0"/>
              <a:t>Tyto</a:t>
            </a:r>
            <a:r>
              <a:rPr lang="en-GB" dirty="0" smtClean="0"/>
              <a:t> </a:t>
            </a:r>
            <a:r>
              <a:rPr lang="en-GB" dirty="0" err="1" smtClean="0"/>
              <a:t>hodnoty</a:t>
            </a:r>
            <a:r>
              <a:rPr lang="en-GB" dirty="0" smtClean="0"/>
              <a:t> </a:t>
            </a:r>
            <a:r>
              <a:rPr lang="en-GB" dirty="0" err="1" smtClean="0"/>
              <a:t>nejlépe</a:t>
            </a:r>
            <a:r>
              <a:rPr lang="en-GB" dirty="0" smtClean="0"/>
              <a:t> </a:t>
            </a:r>
            <a:r>
              <a:rPr lang="en-GB" dirty="0" err="1" smtClean="0"/>
              <a:t>vyjadřoval</a:t>
            </a:r>
            <a:r>
              <a:rPr lang="en-GB" dirty="0" smtClean="0"/>
              <a:t> </a:t>
            </a:r>
            <a:r>
              <a:rPr lang="en-GB" dirty="0" err="1" smtClean="0"/>
              <a:t>jeho</a:t>
            </a:r>
            <a:r>
              <a:rPr lang="en-GB" dirty="0" smtClean="0"/>
              <a:t> </a:t>
            </a:r>
            <a:r>
              <a:rPr lang="en-GB" dirty="0" err="1" smtClean="0"/>
              <a:t>úsměv</a:t>
            </a:r>
            <a:r>
              <a:rPr lang="en-GB" dirty="0" smtClean="0"/>
              <a:t> a </a:t>
            </a:r>
            <a:r>
              <a:rPr lang="en-GB" dirty="0" err="1" smtClean="0"/>
              <a:t>smích</a:t>
            </a:r>
            <a:r>
              <a:rPr lang="en-GB" dirty="0" smtClean="0"/>
              <a:t>, </a:t>
            </a:r>
            <a:r>
              <a:rPr lang="en-GB" dirty="0" err="1" smtClean="0"/>
              <a:t>který</a:t>
            </a:r>
            <a:r>
              <a:rPr lang="en-GB" dirty="0" smtClean="0"/>
              <a:t> se </a:t>
            </a:r>
            <a:r>
              <a:rPr lang="en-GB" dirty="0" err="1" smtClean="0"/>
              <a:t>brzy</a:t>
            </a:r>
            <a:r>
              <a:rPr lang="en-GB" dirty="0" smtClean="0"/>
              <a:t> </a:t>
            </a:r>
            <a:r>
              <a:rPr lang="en-GB" dirty="0" err="1" smtClean="0"/>
              <a:t>stal</a:t>
            </a:r>
            <a:r>
              <a:rPr lang="en-GB" dirty="0" smtClean="0"/>
              <a:t> </a:t>
            </a:r>
            <a:r>
              <a:rPr lang="en-GB" dirty="0" err="1" smtClean="0"/>
              <a:t>jeho</a:t>
            </a:r>
            <a:r>
              <a:rPr lang="en-GB" dirty="0" smtClean="0"/>
              <a:t> </a:t>
            </a:r>
            <a:r>
              <a:rPr lang="en-GB" dirty="0" err="1" smtClean="0"/>
              <a:t>základním</a:t>
            </a:r>
            <a:r>
              <a:rPr lang="en-GB" dirty="0" smtClean="0"/>
              <a:t> </a:t>
            </a:r>
            <a:r>
              <a:rPr lang="en-GB" dirty="0" err="1" smtClean="0"/>
              <a:t>fyzickým</a:t>
            </a:r>
            <a:r>
              <a:rPr lang="en-GB" dirty="0" smtClean="0"/>
              <a:t> </a:t>
            </a:r>
            <a:r>
              <a:rPr lang="en-GB" dirty="0" err="1" smtClean="0"/>
              <a:t>atributem</a:t>
            </a:r>
            <a:r>
              <a:rPr lang="en-GB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93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168" y="-8090"/>
            <a:ext cx="2596896" cy="1261872"/>
          </a:xfrm>
        </p:spPr>
        <p:txBody>
          <a:bodyPr/>
          <a:lstStyle/>
          <a:p>
            <a:r>
              <a:rPr lang="en-US" dirty="0" smtClean="0"/>
              <a:t>Rebel? </a:t>
            </a:r>
            <a:br>
              <a:rPr lang="en-US" dirty="0" smtClean="0"/>
            </a:br>
            <a:r>
              <a:rPr lang="en-US" dirty="0" err="1" smtClean="0"/>
              <a:t>Rozhodně</a:t>
            </a:r>
            <a:r>
              <a:rPr lang="mr-IN" dirty="0" smtClean="0"/>
              <a:t>…</a:t>
            </a:r>
            <a:r>
              <a:rPr lang="cs-CZ" dirty="0" smtClean="0"/>
              <a:t> NE</a:t>
            </a:r>
            <a:r>
              <a:rPr lang="en-US" dirty="0"/>
              <a:t>!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 descr="62634aedc9b9dbe2a2ea295cc4faa0bb6c2236dfbfe305bfa86fcdbfbc8b0b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0" r="2012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3960" y="1461186"/>
            <a:ext cx="2596897" cy="4912982"/>
          </a:xfrm>
        </p:spPr>
        <p:txBody>
          <a:bodyPr>
            <a:noAutofit/>
          </a:bodyPr>
          <a:lstStyle/>
          <a:p>
            <a:r>
              <a:rPr lang="en-GB" sz="1800" dirty="0" smtClean="0"/>
              <a:t>‘</a:t>
            </a:r>
            <a:r>
              <a:rPr lang="en-GB" sz="1800" dirty="0" err="1" smtClean="0"/>
              <a:t>Spojení</a:t>
            </a:r>
            <a:r>
              <a:rPr lang="en-GB" sz="1800" dirty="0" smtClean="0"/>
              <a:t> </a:t>
            </a:r>
            <a:r>
              <a:rPr lang="en-GB" sz="1800" dirty="0" err="1" smtClean="0"/>
              <a:t>mládí</a:t>
            </a:r>
            <a:r>
              <a:rPr lang="en-GB" sz="1800" dirty="0" smtClean="0"/>
              <a:t> a </a:t>
            </a:r>
            <a:r>
              <a:rPr lang="en-GB" sz="1800" dirty="0" err="1" smtClean="0"/>
              <a:t>sebedůvěry</a:t>
            </a:r>
            <a:r>
              <a:rPr lang="en-GB" sz="1800" dirty="0" smtClean="0"/>
              <a:t> v </a:t>
            </a:r>
            <a:r>
              <a:rPr lang="en-GB" sz="1800" dirty="0" err="1" smtClean="0"/>
              <a:t>Cruisově</a:t>
            </a:r>
            <a:r>
              <a:rPr lang="en-GB" sz="1800" dirty="0" smtClean="0"/>
              <a:t> </a:t>
            </a:r>
            <a:r>
              <a:rPr lang="en-GB" sz="1800" dirty="0" err="1" smtClean="0"/>
              <a:t>hvězdné</a:t>
            </a:r>
            <a:r>
              <a:rPr lang="en-GB" sz="1800" dirty="0" smtClean="0"/>
              <a:t> </a:t>
            </a:r>
            <a:r>
              <a:rPr lang="en-GB" sz="1800" dirty="0" err="1" smtClean="0"/>
              <a:t>osobnosti</a:t>
            </a:r>
            <a:r>
              <a:rPr lang="en-GB" sz="1800" dirty="0" smtClean="0"/>
              <a:t> </a:t>
            </a:r>
            <a:r>
              <a:rPr lang="en-GB" sz="1800" dirty="0" err="1" smtClean="0"/>
              <a:t>přerůstá</a:t>
            </a:r>
            <a:r>
              <a:rPr lang="en-GB" sz="1800" dirty="0" smtClean="0"/>
              <a:t> v </a:t>
            </a:r>
            <a:r>
              <a:rPr lang="en-GB" sz="1800" dirty="0" err="1" smtClean="0"/>
              <a:t>oslavu</a:t>
            </a:r>
            <a:r>
              <a:rPr lang="en-GB" sz="1800" dirty="0" smtClean="0"/>
              <a:t> </a:t>
            </a:r>
            <a:r>
              <a:rPr lang="en-GB" sz="1800" dirty="0" err="1" smtClean="0"/>
              <a:t>osobní</a:t>
            </a:r>
            <a:r>
              <a:rPr lang="en-GB" sz="1800" dirty="0" smtClean="0"/>
              <a:t> </a:t>
            </a:r>
            <a:r>
              <a:rPr lang="en-GB" sz="1800" dirty="0" err="1" smtClean="0"/>
              <a:t>vůle</a:t>
            </a:r>
            <a:r>
              <a:rPr lang="en-GB" sz="1800" dirty="0" smtClean="0"/>
              <a:t>, </a:t>
            </a:r>
            <a:r>
              <a:rPr lang="en-GB" sz="1800" dirty="0" err="1" smtClean="0"/>
              <a:t>která</a:t>
            </a:r>
            <a:r>
              <a:rPr lang="en-GB" sz="1800" dirty="0" smtClean="0"/>
              <a:t> </a:t>
            </a:r>
            <a:r>
              <a:rPr lang="en-GB" sz="1800" dirty="0" err="1" smtClean="0"/>
              <a:t>netouží</a:t>
            </a:r>
            <a:r>
              <a:rPr lang="en-GB" sz="1800" dirty="0" smtClean="0"/>
              <a:t> </a:t>
            </a:r>
            <a:r>
              <a:rPr lang="en-GB" sz="1800" dirty="0" err="1" smtClean="0"/>
              <a:t>změnit</a:t>
            </a:r>
            <a:r>
              <a:rPr lang="en-GB" sz="1800" dirty="0" smtClean="0"/>
              <a:t> </a:t>
            </a:r>
            <a:r>
              <a:rPr lang="en-GB" sz="1800" dirty="0" err="1" smtClean="0"/>
              <a:t>systém</a:t>
            </a:r>
            <a:r>
              <a:rPr lang="en-GB" sz="1800" dirty="0" smtClean="0"/>
              <a:t>, ale </a:t>
            </a:r>
            <a:r>
              <a:rPr lang="en-GB" sz="1800" dirty="0" err="1" smtClean="0"/>
              <a:t>naopak</a:t>
            </a:r>
            <a:r>
              <a:rPr lang="en-GB" sz="1800" dirty="0" smtClean="0"/>
              <a:t> s </a:t>
            </a:r>
            <a:r>
              <a:rPr lang="en-GB" sz="1800" dirty="0" err="1" smtClean="0"/>
              <a:t>jeho</a:t>
            </a:r>
            <a:r>
              <a:rPr lang="en-GB" sz="1800" dirty="0" smtClean="0"/>
              <a:t> </a:t>
            </a:r>
            <a:r>
              <a:rPr lang="en-GB" sz="1800" dirty="0" err="1" smtClean="0"/>
              <a:t>pomocí</a:t>
            </a:r>
            <a:r>
              <a:rPr lang="en-GB" sz="1800" dirty="0" smtClean="0"/>
              <a:t> </a:t>
            </a:r>
            <a:r>
              <a:rPr lang="en-GB" sz="1800" dirty="0" err="1" smtClean="0"/>
              <a:t>vystoupat</a:t>
            </a:r>
            <a:r>
              <a:rPr lang="en-GB" sz="1800" dirty="0" smtClean="0"/>
              <a:t> </a:t>
            </a:r>
            <a:r>
              <a:rPr lang="en-GB" sz="1800" dirty="0" err="1" smtClean="0"/>
              <a:t>na</a:t>
            </a:r>
            <a:r>
              <a:rPr lang="en-GB" sz="1800" dirty="0" smtClean="0"/>
              <a:t> </a:t>
            </a:r>
            <a:r>
              <a:rPr lang="en-GB" sz="1800" dirty="0" err="1" smtClean="0"/>
              <a:t>již</a:t>
            </a:r>
            <a:r>
              <a:rPr lang="en-GB" sz="1800" dirty="0" smtClean="0"/>
              <a:t> </a:t>
            </a:r>
            <a:r>
              <a:rPr lang="en-GB" sz="1800" dirty="0" err="1" smtClean="0"/>
              <a:t>předem</a:t>
            </a:r>
            <a:r>
              <a:rPr lang="en-GB" sz="1800" dirty="0" smtClean="0"/>
              <a:t> </a:t>
            </a:r>
            <a:r>
              <a:rPr lang="en-GB" sz="1800" dirty="0" err="1" smtClean="0"/>
              <a:t>připravené</a:t>
            </a:r>
            <a:r>
              <a:rPr lang="en-GB" sz="1800" dirty="0" smtClean="0"/>
              <a:t> </a:t>
            </a:r>
            <a:r>
              <a:rPr lang="en-GB" sz="1800" dirty="0" err="1" smtClean="0"/>
              <a:t>vlivné</a:t>
            </a:r>
            <a:r>
              <a:rPr lang="en-GB" sz="1800" dirty="0" smtClean="0"/>
              <a:t> a </a:t>
            </a:r>
            <a:r>
              <a:rPr lang="en-GB" sz="1800" dirty="0" err="1" smtClean="0"/>
              <a:t>mocné</a:t>
            </a:r>
            <a:r>
              <a:rPr lang="en-GB" sz="1800" dirty="0" smtClean="0"/>
              <a:t> </a:t>
            </a:r>
            <a:r>
              <a:rPr lang="en-GB" sz="1800" dirty="0" err="1" smtClean="0"/>
              <a:t>pozice</a:t>
            </a:r>
            <a:r>
              <a:rPr lang="en-GB" sz="1800" dirty="0" smtClean="0"/>
              <a:t>.’ </a:t>
            </a:r>
          </a:p>
          <a:p>
            <a:r>
              <a:rPr lang="en-GB" sz="1800" dirty="0" err="1" smtClean="0"/>
              <a:t>‘Ve</a:t>
            </a:r>
            <a:r>
              <a:rPr lang="en-GB" sz="1800" dirty="0" smtClean="0"/>
              <a:t> </a:t>
            </a:r>
            <a:r>
              <a:rPr lang="en-GB" sz="1800" dirty="0" err="1" smtClean="0"/>
              <a:t>filmech</a:t>
            </a:r>
            <a:r>
              <a:rPr lang="en-GB" sz="1800" dirty="0" smtClean="0"/>
              <a:t> se </a:t>
            </a:r>
            <a:r>
              <a:rPr lang="en-GB" sz="1800" dirty="0" err="1" smtClean="0"/>
              <a:t>tento</a:t>
            </a:r>
            <a:r>
              <a:rPr lang="en-GB" sz="1800" dirty="0" smtClean="0"/>
              <a:t> </a:t>
            </a:r>
            <a:r>
              <a:rPr lang="en-GB" sz="1800" dirty="0" err="1" smtClean="0"/>
              <a:t>pozitivní</a:t>
            </a:r>
            <a:r>
              <a:rPr lang="en-GB" sz="1800" dirty="0" smtClean="0"/>
              <a:t> </a:t>
            </a:r>
            <a:r>
              <a:rPr lang="en-GB" sz="1800" dirty="0" err="1" smtClean="0"/>
              <a:t>vztah</a:t>
            </a:r>
            <a:r>
              <a:rPr lang="en-GB" sz="1800" dirty="0" smtClean="0"/>
              <a:t> k </a:t>
            </a:r>
            <a:r>
              <a:rPr lang="en-GB" sz="1800" dirty="0" err="1" smtClean="0"/>
              <a:t>úspěchu</a:t>
            </a:r>
            <a:r>
              <a:rPr lang="en-GB" sz="1800" dirty="0" smtClean="0"/>
              <a:t> </a:t>
            </a:r>
            <a:r>
              <a:rPr lang="en-GB" sz="1800" dirty="0" err="1" smtClean="0"/>
              <a:t>prezentuje</a:t>
            </a:r>
            <a:r>
              <a:rPr lang="en-GB" sz="1800" dirty="0" smtClean="0"/>
              <a:t> </a:t>
            </a:r>
            <a:r>
              <a:rPr lang="en-GB" sz="1800" dirty="0" err="1" smtClean="0"/>
              <a:t>buď</a:t>
            </a:r>
            <a:r>
              <a:rPr lang="en-GB" sz="1800" dirty="0" smtClean="0"/>
              <a:t> </a:t>
            </a:r>
            <a:r>
              <a:rPr lang="en-GB" sz="1800" dirty="0" err="1" smtClean="0"/>
              <a:t>pomocí</a:t>
            </a:r>
            <a:r>
              <a:rPr lang="en-GB" sz="1800" dirty="0" smtClean="0"/>
              <a:t> </a:t>
            </a:r>
            <a:r>
              <a:rPr lang="en-GB" sz="1800" dirty="0" err="1" smtClean="0"/>
              <a:t>sportu</a:t>
            </a:r>
            <a:r>
              <a:rPr lang="en-GB" sz="1800" dirty="0" smtClean="0"/>
              <a:t> a/</a:t>
            </a:r>
            <a:r>
              <a:rPr lang="en-GB" sz="1800" dirty="0" err="1" smtClean="0"/>
              <a:t>nebo</a:t>
            </a:r>
            <a:r>
              <a:rPr lang="en-GB" sz="1800" dirty="0" smtClean="0"/>
              <a:t> </a:t>
            </a:r>
            <a:r>
              <a:rPr lang="en-GB" sz="1800" dirty="0" err="1" smtClean="0"/>
              <a:t>schopnosti</a:t>
            </a:r>
            <a:r>
              <a:rPr lang="en-GB" sz="1800" dirty="0" smtClean="0"/>
              <a:t> </a:t>
            </a:r>
            <a:r>
              <a:rPr lang="en-GB" sz="1800" dirty="0" err="1" smtClean="0"/>
              <a:t>ovládat</a:t>
            </a:r>
            <a:r>
              <a:rPr lang="en-GB" sz="1800" dirty="0" smtClean="0"/>
              <a:t> </a:t>
            </a:r>
            <a:r>
              <a:rPr lang="en-GB" sz="1800" dirty="0" err="1" smtClean="0"/>
              <a:t>sofistikované</a:t>
            </a:r>
            <a:r>
              <a:rPr lang="en-GB" sz="1800" dirty="0" smtClean="0"/>
              <a:t> </a:t>
            </a:r>
            <a:r>
              <a:rPr lang="en-GB" sz="1800" dirty="0" err="1" smtClean="0"/>
              <a:t>technologie</a:t>
            </a:r>
            <a:r>
              <a:rPr lang="en-GB" sz="1800" dirty="0"/>
              <a:t>.</a:t>
            </a:r>
            <a:r>
              <a:rPr lang="en-GB" sz="1800" dirty="0" smtClean="0"/>
              <a:t>’</a:t>
            </a:r>
          </a:p>
          <a:p>
            <a:r>
              <a:rPr lang="en-GB" sz="1800" dirty="0"/>
              <a:t>P. David Marshall, </a:t>
            </a:r>
            <a:r>
              <a:rPr lang="en-GB" sz="1800" i="1" dirty="0"/>
              <a:t>Celebrity and Power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5665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Obsazení</a:t>
            </a:r>
            <a:r>
              <a:rPr lang="en-US" dirty="0" smtClean="0"/>
              <a:t>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r>
              <a:rPr lang="en-US" dirty="0" smtClean="0"/>
              <a:t> / </a:t>
            </a:r>
            <a:r>
              <a:rPr lang="en-US" dirty="0" err="1" smtClean="0"/>
              <a:t>Vážné</a:t>
            </a:r>
            <a:r>
              <a:rPr lang="en-US" dirty="0" smtClean="0"/>
              <a:t> role</a:t>
            </a:r>
            <a:endParaRPr lang="en-US" dirty="0"/>
          </a:p>
        </p:txBody>
      </p:sp>
      <p:pic>
        <p:nvPicPr>
          <p:cNvPr id="9" name="Content Placeholder 8" descr="Born_On_The_4th_Of_Jul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6" b="12396"/>
          <a:stretch>
            <a:fillRect/>
          </a:stretch>
        </p:blipFill>
        <p:spPr/>
      </p:pic>
      <p:pic>
        <p:nvPicPr>
          <p:cNvPr id="8" name="Content Placeholder 7" descr="Rain_Man_poste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78" r="-17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5769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Michael Ovitz a Tom Cruise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5892498" cy="4876800"/>
          </a:xfrm>
        </p:spPr>
        <p:txBody>
          <a:bodyPr/>
          <a:lstStyle/>
          <a:p>
            <a:r>
              <a:rPr lang="en-US" dirty="0" smtClean="0"/>
              <a:t>Tom Cruise </a:t>
            </a:r>
            <a:r>
              <a:rPr lang="en-US" dirty="0" err="1" smtClean="0"/>
              <a:t>podepisuje</a:t>
            </a:r>
            <a:r>
              <a:rPr lang="en-US" dirty="0" smtClean="0"/>
              <a:t> </a:t>
            </a:r>
            <a:r>
              <a:rPr lang="en-US" dirty="0" err="1" smtClean="0"/>
              <a:t>smlouvu</a:t>
            </a:r>
            <a:r>
              <a:rPr lang="en-US" dirty="0" smtClean="0"/>
              <a:t> s </a:t>
            </a:r>
            <a:r>
              <a:rPr lang="en-US" dirty="0" err="1" smtClean="0"/>
              <a:t>agenturou</a:t>
            </a:r>
            <a:r>
              <a:rPr lang="en-US" dirty="0" smtClean="0"/>
              <a:t> CAA v </a:t>
            </a:r>
            <a:r>
              <a:rPr lang="en-US" dirty="0" err="1" smtClean="0"/>
              <a:t>březnu</a:t>
            </a:r>
            <a:r>
              <a:rPr lang="en-US" dirty="0" smtClean="0"/>
              <a:t> 1981. </a:t>
            </a:r>
          </a:p>
          <a:p>
            <a:r>
              <a:rPr lang="en-US" dirty="0" smtClean="0"/>
              <a:t>Ovitz a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tým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 v </a:t>
            </a:r>
            <a:r>
              <a:rPr lang="en-US" dirty="0" err="1" smtClean="0"/>
              <a:t>průběhu</a:t>
            </a:r>
            <a:r>
              <a:rPr lang="en-US" dirty="0" smtClean="0"/>
              <a:t> 80. let </a:t>
            </a:r>
            <a:r>
              <a:rPr lang="en-US" dirty="0" err="1" smtClean="0"/>
              <a:t>zajistili</a:t>
            </a:r>
            <a:r>
              <a:rPr lang="en-US" dirty="0" smtClean="0"/>
              <a:t> </a:t>
            </a:r>
            <a:r>
              <a:rPr lang="en-US" dirty="0" err="1" smtClean="0"/>
              <a:t>konzistentní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když</a:t>
            </a:r>
            <a:r>
              <a:rPr lang="en-US" dirty="0" smtClean="0"/>
              <a:t> se </a:t>
            </a:r>
            <a:r>
              <a:rPr lang="en-US" dirty="0" err="1" smtClean="0"/>
              <a:t>objevil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filmech</a:t>
            </a:r>
            <a:r>
              <a:rPr lang="en-US" dirty="0" smtClean="0"/>
              <a:t> </a:t>
            </a:r>
            <a:r>
              <a:rPr lang="en-US" dirty="0" err="1" smtClean="0"/>
              <a:t>produkovaných</a:t>
            </a:r>
            <a:r>
              <a:rPr lang="en-US" dirty="0" smtClean="0"/>
              <a:t> </a:t>
            </a:r>
            <a:r>
              <a:rPr lang="en-US" dirty="0" err="1" smtClean="0"/>
              <a:t>různými</a:t>
            </a:r>
            <a:r>
              <a:rPr lang="en-US" dirty="0" smtClean="0"/>
              <a:t> </a:t>
            </a:r>
            <a:r>
              <a:rPr lang="en-US" dirty="0" err="1" smtClean="0"/>
              <a:t>společnostmi</a:t>
            </a:r>
            <a:r>
              <a:rPr lang="en-US" dirty="0" smtClean="0"/>
              <a:t> (Universal, 20</a:t>
            </a:r>
            <a:r>
              <a:rPr lang="en-US" baseline="30000" dirty="0" smtClean="0"/>
              <a:t>th</a:t>
            </a:r>
            <a:r>
              <a:rPr lang="en-US" dirty="0" smtClean="0"/>
              <a:t> century Fox a Paramount).</a:t>
            </a:r>
          </a:p>
          <a:p>
            <a:r>
              <a:rPr lang="en-US" dirty="0" smtClean="0"/>
              <a:t>Pro film </a:t>
            </a:r>
            <a:r>
              <a:rPr lang="en-US" b="1" i="1" dirty="0" smtClean="0"/>
              <a:t>Rain Man </a:t>
            </a:r>
            <a:r>
              <a:rPr lang="en-US" dirty="0" smtClean="0"/>
              <a:t>(1988) CAA </a:t>
            </a:r>
            <a:r>
              <a:rPr lang="en-US" dirty="0" err="1" smtClean="0"/>
              <a:t>svádí</a:t>
            </a:r>
            <a:r>
              <a:rPr lang="en-US" dirty="0" smtClean="0"/>
              <a:t> </a:t>
            </a:r>
            <a:r>
              <a:rPr lang="en-US" dirty="0" err="1" smtClean="0"/>
              <a:t>dohromady</a:t>
            </a:r>
            <a:r>
              <a:rPr lang="en-US" dirty="0" smtClean="0"/>
              <a:t> </a:t>
            </a:r>
            <a:r>
              <a:rPr lang="en-US" dirty="0" err="1" smtClean="0"/>
              <a:t>Dustina</a:t>
            </a:r>
            <a:r>
              <a:rPr lang="en-US" dirty="0" smtClean="0"/>
              <a:t> </a:t>
            </a:r>
            <a:r>
              <a:rPr lang="en-US" dirty="0" err="1" smtClean="0"/>
              <a:t>Hoffmana</a:t>
            </a:r>
            <a:r>
              <a:rPr lang="en-US" dirty="0" smtClean="0"/>
              <a:t>, </a:t>
            </a:r>
            <a:r>
              <a:rPr lang="en-US" dirty="0" err="1" smtClean="0"/>
              <a:t>Toma</a:t>
            </a:r>
            <a:r>
              <a:rPr lang="en-US" dirty="0" smtClean="0"/>
              <a:t> Cruise a </a:t>
            </a:r>
            <a:r>
              <a:rPr lang="en-US" dirty="0" err="1" smtClean="0"/>
              <a:t>režiséra</a:t>
            </a:r>
            <a:r>
              <a:rPr lang="en-US" dirty="0" smtClean="0"/>
              <a:t> Barry </a:t>
            </a:r>
            <a:r>
              <a:rPr lang="en-US" dirty="0" err="1" smtClean="0"/>
              <a:t>Levinsona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pic>
        <p:nvPicPr>
          <p:cNvPr id="7" name="Picture 6" descr="B_MENzBVAAEB7D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84" y="488040"/>
            <a:ext cx="2210816" cy="284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916" y="3422028"/>
            <a:ext cx="2263448" cy="33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78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12 Years a Slave Wins Best Picture 2014 Oscar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91327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Clint Eastwood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herec</a:t>
            </a:r>
            <a:r>
              <a:rPr lang="en-US" dirty="0" smtClean="0"/>
              <a:t> a </a:t>
            </a:r>
            <a:r>
              <a:rPr lang="en-US" dirty="0" err="1" smtClean="0"/>
              <a:t>producent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800" dirty="0" err="1" smtClean="0"/>
              <a:t>Ve</a:t>
            </a:r>
            <a:r>
              <a:rPr lang="en-US" sz="2800" dirty="0" smtClean="0"/>
              <a:t> </a:t>
            </a:r>
            <a:r>
              <a:rPr lang="en-US" sz="2800" dirty="0" err="1" smtClean="0"/>
              <a:t>filmech</a:t>
            </a:r>
            <a:r>
              <a:rPr lang="en-US" sz="2800" dirty="0" smtClean="0"/>
              <a:t> se </a:t>
            </a:r>
            <a:r>
              <a:rPr lang="en-US" sz="2800" dirty="0" err="1" smtClean="0"/>
              <a:t>pravidelně</a:t>
            </a:r>
            <a:r>
              <a:rPr lang="en-US" sz="2800" dirty="0" smtClean="0"/>
              <a:t> </a:t>
            </a:r>
            <a:r>
              <a:rPr lang="en-US" sz="2800" dirty="0" err="1" smtClean="0"/>
              <a:t>objevuje</a:t>
            </a:r>
            <a:r>
              <a:rPr lang="en-US" sz="2800" dirty="0" smtClean="0"/>
              <a:t> do </a:t>
            </a:r>
            <a:r>
              <a:rPr lang="en-US" sz="2800" dirty="0" err="1" smtClean="0"/>
              <a:t>konce</a:t>
            </a:r>
            <a:r>
              <a:rPr lang="en-US" sz="2800" dirty="0" smtClean="0"/>
              <a:t> 50. let. </a:t>
            </a:r>
          </a:p>
          <a:p>
            <a:r>
              <a:rPr lang="en-US" sz="2800" dirty="0" err="1" smtClean="0"/>
              <a:t>Televizní</a:t>
            </a:r>
            <a:r>
              <a:rPr lang="en-US" sz="2800" dirty="0" smtClean="0"/>
              <a:t> </a:t>
            </a:r>
            <a:r>
              <a:rPr lang="en-US" sz="2800" dirty="0" err="1" smtClean="0"/>
              <a:t>seriál</a:t>
            </a:r>
            <a:r>
              <a:rPr lang="en-US" sz="2800" dirty="0" smtClean="0"/>
              <a:t> </a:t>
            </a:r>
            <a:r>
              <a:rPr lang="en-US" sz="2800" b="1" i="1" dirty="0" smtClean="0"/>
              <a:t>Rawhide</a:t>
            </a:r>
            <a:r>
              <a:rPr lang="en-US" sz="2800" i="1" dirty="0" smtClean="0"/>
              <a:t>, </a:t>
            </a:r>
            <a:r>
              <a:rPr lang="en-US" sz="2800" dirty="0" err="1" smtClean="0"/>
              <a:t>vysílaný</a:t>
            </a:r>
            <a:r>
              <a:rPr lang="en-US" sz="2800" dirty="0" smtClean="0"/>
              <a:t> v </a:t>
            </a:r>
            <a:r>
              <a:rPr lang="en-US" sz="2800" dirty="0" err="1" smtClean="0"/>
              <a:t>letech</a:t>
            </a:r>
            <a:r>
              <a:rPr lang="en-US" sz="2800" dirty="0" smtClean="0"/>
              <a:t> 1959</a:t>
            </a:r>
            <a:r>
              <a:rPr lang="en-US" sz="2800" dirty="0"/>
              <a:t>-65 </a:t>
            </a:r>
            <a:r>
              <a:rPr lang="en-US" sz="2800" dirty="0" err="1" smtClean="0"/>
              <a:t>jej</a:t>
            </a:r>
            <a:r>
              <a:rPr lang="en-US" sz="2800" dirty="0" smtClean="0"/>
              <a:t> </a:t>
            </a:r>
            <a:r>
              <a:rPr lang="en-US" sz="2800" dirty="0" err="1" smtClean="0"/>
              <a:t>proslavil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 smtClean="0"/>
              <a:t>V </a:t>
            </a:r>
            <a:r>
              <a:rPr lang="en-US" sz="2800" dirty="0" err="1" smtClean="0"/>
              <a:t>Evropě</a:t>
            </a:r>
            <a:r>
              <a:rPr lang="en-US" sz="2800" dirty="0" smtClean="0"/>
              <a:t> </a:t>
            </a:r>
            <a:r>
              <a:rPr lang="en-US" sz="2800" dirty="0" err="1" smtClean="0"/>
              <a:t>natáčí</a:t>
            </a:r>
            <a:r>
              <a:rPr lang="en-US" sz="2800" dirty="0" smtClean="0"/>
              <a:t> spaghetti </a:t>
            </a:r>
            <a:r>
              <a:rPr lang="en-US" sz="2800" dirty="0" err="1" smtClean="0"/>
              <a:t>westerny</a:t>
            </a:r>
            <a:r>
              <a:rPr lang="en-US" sz="2800" dirty="0" smtClean="0"/>
              <a:t> v </a:t>
            </a:r>
            <a:r>
              <a:rPr lang="en-US" sz="2800" dirty="0" err="1" smtClean="0"/>
              <a:t>první</a:t>
            </a:r>
            <a:r>
              <a:rPr lang="en-US" sz="2800" dirty="0" smtClean="0"/>
              <a:t> </a:t>
            </a:r>
            <a:r>
              <a:rPr lang="en-US" sz="2800" dirty="0" err="1" smtClean="0"/>
              <a:t>polovině</a:t>
            </a:r>
            <a:r>
              <a:rPr lang="en-US" sz="2800" dirty="0" smtClean="0"/>
              <a:t> 60. </a:t>
            </a:r>
          </a:p>
          <a:p>
            <a:r>
              <a:rPr lang="en-US" sz="2800" dirty="0" smtClean="0"/>
              <a:t>V </a:t>
            </a:r>
            <a:r>
              <a:rPr lang="en-US" sz="2800" dirty="0" err="1" smtClean="0"/>
              <a:t>roce</a:t>
            </a:r>
            <a:r>
              <a:rPr lang="en-US" sz="2800" dirty="0" smtClean="0"/>
              <a:t> 1967 </a:t>
            </a:r>
            <a:r>
              <a:rPr lang="en-US" sz="2800" dirty="0" err="1" smtClean="0"/>
              <a:t>založil</a:t>
            </a:r>
            <a:r>
              <a:rPr lang="en-US" sz="2800" dirty="0" smtClean="0"/>
              <a:t> </a:t>
            </a:r>
            <a:r>
              <a:rPr lang="en-US" sz="2800" dirty="0" err="1" smtClean="0"/>
              <a:t>vlastní</a:t>
            </a:r>
            <a:r>
              <a:rPr lang="en-US" sz="2800" dirty="0" smtClean="0"/>
              <a:t> </a:t>
            </a:r>
            <a:r>
              <a:rPr lang="en-US" sz="2800" dirty="0" err="1" smtClean="0"/>
              <a:t>produkční</a:t>
            </a:r>
            <a:r>
              <a:rPr lang="en-US" sz="2800" dirty="0" smtClean="0"/>
              <a:t> </a:t>
            </a:r>
            <a:r>
              <a:rPr lang="en-US" sz="2800" dirty="0" err="1" smtClean="0"/>
              <a:t>firmu</a:t>
            </a:r>
            <a:r>
              <a:rPr lang="en-US" sz="2800" dirty="0" smtClean="0"/>
              <a:t> </a:t>
            </a:r>
            <a:r>
              <a:rPr lang="en-US" sz="2800" dirty="0" err="1" smtClean="0"/>
              <a:t>Malpaso</a:t>
            </a:r>
            <a:r>
              <a:rPr lang="en-US" sz="2800" dirty="0" smtClean="0"/>
              <a:t>, v </a:t>
            </a:r>
            <a:r>
              <a:rPr lang="en-US" sz="2800" dirty="0" err="1" smtClean="0"/>
              <a:t>níž</a:t>
            </a:r>
            <a:r>
              <a:rPr lang="en-US" sz="2800" dirty="0" smtClean="0"/>
              <a:t> </a:t>
            </a:r>
            <a:r>
              <a:rPr lang="en-US" sz="2800" dirty="0" err="1" smtClean="0"/>
              <a:t>vyprodukoval</a:t>
            </a:r>
            <a:r>
              <a:rPr lang="en-US" sz="2800" dirty="0" smtClean="0"/>
              <a:t> </a:t>
            </a:r>
            <a:r>
              <a:rPr lang="en-US" sz="2800" dirty="0" err="1" smtClean="0"/>
              <a:t>následující</a:t>
            </a:r>
            <a:r>
              <a:rPr lang="en-US" sz="2800" dirty="0" smtClean="0"/>
              <a:t> </a:t>
            </a:r>
            <a:r>
              <a:rPr lang="en-US" sz="2800" dirty="0" err="1" smtClean="0"/>
              <a:t>snímky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i="1" dirty="0" err="1" smtClean="0"/>
              <a:t>Pověste</a:t>
            </a:r>
            <a:r>
              <a:rPr lang="en-US" sz="2400" i="1" dirty="0" smtClean="0"/>
              <a:t> je </a:t>
            </a:r>
            <a:r>
              <a:rPr lang="en-US" sz="2400" i="1" dirty="0" err="1" smtClean="0"/>
              <a:t>výš</a:t>
            </a:r>
            <a:r>
              <a:rPr lang="en-US" sz="2400" i="1" dirty="0" smtClean="0"/>
              <a:t> </a:t>
            </a:r>
            <a:r>
              <a:rPr lang="en-US" sz="2400" i="1" dirty="0"/>
              <a:t>(1968)</a:t>
            </a:r>
          </a:p>
          <a:p>
            <a:pPr lvl="1"/>
            <a:r>
              <a:rPr lang="en-US" sz="2400" i="1" dirty="0" err="1" smtClean="0"/>
              <a:t>Cooganův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styl</a:t>
            </a:r>
            <a:r>
              <a:rPr lang="en-US" sz="2400" dirty="0" smtClean="0"/>
              <a:t> </a:t>
            </a:r>
            <a:r>
              <a:rPr lang="en-US" sz="2400" dirty="0"/>
              <a:t>(1968)</a:t>
            </a:r>
          </a:p>
          <a:p>
            <a:pPr lvl="1"/>
            <a:r>
              <a:rPr lang="en-US" sz="2400" i="1" dirty="0"/>
              <a:t>Paint Your Wagon</a:t>
            </a:r>
            <a:r>
              <a:rPr lang="en-US" sz="2400" dirty="0"/>
              <a:t> (1969)</a:t>
            </a:r>
          </a:p>
          <a:p>
            <a:pPr lvl="1"/>
            <a:r>
              <a:rPr lang="en-US" sz="2400" i="1" dirty="0" err="1" smtClean="0"/>
              <a:t>Dva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mezci</a:t>
            </a:r>
            <a:r>
              <a:rPr lang="en-US" sz="2400" i="1" dirty="0" smtClean="0"/>
              <a:t> pro </a:t>
            </a:r>
            <a:r>
              <a:rPr lang="en-US" sz="2400" i="1" dirty="0" err="1" smtClean="0"/>
              <a:t>slečnu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Sáru</a:t>
            </a:r>
            <a:r>
              <a:rPr lang="en-US" sz="2400" dirty="0" smtClean="0"/>
              <a:t> </a:t>
            </a:r>
            <a:r>
              <a:rPr lang="en-US" sz="2400" dirty="0"/>
              <a:t>(1970)</a:t>
            </a:r>
          </a:p>
          <a:p>
            <a:pPr lvl="1"/>
            <a:r>
              <a:rPr lang="en-US" sz="2400" i="1" dirty="0" err="1" smtClean="0"/>
              <a:t>Zahrajte</a:t>
            </a:r>
            <a:r>
              <a:rPr lang="en-US" sz="2400" i="1" dirty="0" smtClean="0"/>
              <a:t> mi “Misty”</a:t>
            </a:r>
            <a:r>
              <a:rPr lang="en-US" sz="2400" dirty="0" smtClean="0"/>
              <a:t> </a:t>
            </a:r>
            <a:r>
              <a:rPr lang="en-US" sz="2400" dirty="0"/>
              <a:t>(1971)</a:t>
            </a:r>
          </a:p>
          <a:p>
            <a:pPr lvl="1"/>
            <a:r>
              <a:rPr lang="en-US" sz="2400" i="1" dirty="0" err="1" smtClean="0"/>
              <a:t>Drsný</a:t>
            </a:r>
            <a:r>
              <a:rPr lang="en-US" sz="2400" i="1" dirty="0" smtClean="0"/>
              <a:t> Harry</a:t>
            </a:r>
            <a:r>
              <a:rPr lang="en-US" sz="2400" dirty="0" smtClean="0"/>
              <a:t> </a:t>
            </a:r>
            <a:r>
              <a:rPr lang="en-US" sz="2400" dirty="0"/>
              <a:t>(1971)</a:t>
            </a:r>
          </a:p>
          <a:p>
            <a:pPr lvl="1"/>
            <a:r>
              <a:rPr lang="en-US" sz="2400" i="1" dirty="0" err="1" smtClean="0"/>
              <a:t>Tulák</a:t>
            </a:r>
            <a:r>
              <a:rPr lang="en-US" sz="2400" i="1" dirty="0" smtClean="0"/>
              <a:t> z </a:t>
            </a:r>
            <a:r>
              <a:rPr lang="en-US" sz="2400" i="1" dirty="0" err="1" smtClean="0"/>
              <a:t>širých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plání</a:t>
            </a:r>
            <a:r>
              <a:rPr lang="en-US" sz="2400" dirty="0" smtClean="0"/>
              <a:t> </a:t>
            </a:r>
            <a:r>
              <a:rPr lang="en-US" sz="2400" dirty="0"/>
              <a:t>(1973)</a:t>
            </a:r>
          </a:p>
          <a:p>
            <a:pPr lvl="1"/>
            <a:r>
              <a:rPr lang="en-US" sz="2400" i="1" dirty="0"/>
              <a:t>Thunderbolt and Lightfoot</a:t>
            </a:r>
            <a:r>
              <a:rPr lang="en-US" sz="2400" dirty="0"/>
              <a:t> (1974)</a:t>
            </a:r>
          </a:p>
          <a:p>
            <a:pPr lvl="1"/>
            <a:r>
              <a:rPr lang="en-US" sz="2400" i="1" dirty="0" err="1" smtClean="0"/>
              <a:t>Nikdy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neprohrát</a:t>
            </a:r>
            <a:r>
              <a:rPr lang="en-US" sz="2400" dirty="0" smtClean="0"/>
              <a:t> </a:t>
            </a:r>
            <a:r>
              <a:rPr lang="en-US" sz="2400" dirty="0"/>
              <a:t>(1978)</a:t>
            </a:r>
          </a:p>
          <a:p>
            <a:pPr lvl="1"/>
            <a:r>
              <a:rPr lang="en-US" sz="2400" i="1" dirty="0"/>
              <a:t>Sudden Impact</a:t>
            </a:r>
            <a:r>
              <a:rPr lang="en-US" sz="2400" dirty="0"/>
              <a:t> (1983)</a:t>
            </a:r>
          </a:p>
          <a:p>
            <a:pPr lvl="1"/>
            <a:r>
              <a:rPr lang="en-US" sz="2400" i="1" dirty="0" err="1" smtClean="0"/>
              <a:t>Bledý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jezdec</a:t>
            </a:r>
            <a:r>
              <a:rPr lang="en-US" sz="2400" dirty="0" smtClean="0"/>
              <a:t> </a:t>
            </a:r>
            <a:r>
              <a:rPr lang="en-US" sz="2400" dirty="0"/>
              <a:t>(1985)</a:t>
            </a:r>
          </a:p>
          <a:p>
            <a:pPr lvl="1"/>
            <a:r>
              <a:rPr lang="en-US" sz="2400" i="1" dirty="0" err="1" smtClean="0"/>
              <a:t>Bojové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nasazení</a:t>
            </a:r>
            <a:r>
              <a:rPr lang="en-US" sz="2400" dirty="0" smtClean="0"/>
              <a:t> </a:t>
            </a:r>
            <a:r>
              <a:rPr lang="en-US" sz="2400" dirty="0"/>
              <a:t>(1986). </a:t>
            </a:r>
            <a:endParaRPr lang="en-US" sz="2200" dirty="0"/>
          </a:p>
          <a:p>
            <a:endParaRPr lang="en-US" dirty="0"/>
          </a:p>
        </p:txBody>
      </p:sp>
      <p:pic>
        <p:nvPicPr>
          <p:cNvPr id="4" name="Picture 3" descr="0_clint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52" y="3239203"/>
            <a:ext cx="4651691" cy="34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63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Clint Eastwood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režisér</a:t>
            </a:r>
            <a:r>
              <a:rPr lang="en-US" dirty="0" smtClean="0"/>
              <a:t> a </a:t>
            </a:r>
            <a:r>
              <a:rPr lang="en-US" dirty="0" err="1" smtClean="0"/>
              <a:t>hudebník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Režíroval</a:t>
            </a:r>
            <a:r>
              <a:rPr lang="en-US" dirty="0" smtClean="0"/>
              <a:t> filmy: </a:t>
            </a:r>
            <a:endParaRPr lang="en-US" dirty="0"/>
          </a:p>
          <a:p>
            <a:pPr lvl="1"/>
            <a:r>
              <a:rPr lang="en-US" i="1" dirty="0" err="1" smtClean="0"/>
              <a:t>Zahrajte</a:t>
            </a:r>
            <a:r>
              <a:rPr lang="en-US" i="1" dirty="0" smtClean="0"/>
              <a:t> mi “Misty”</a:t>
            </a:r>
            <a:r>
              <a:rPr lang="en-US" dirty="0" smtClean="0"/>
              <a:t> </a:t>
            </a:r>
            <a:r>
              <a:rPr lang="en-US" dirty="0"/>
              <a:t>(1971) </a:t>
            </a:r>
          </a:p>
          <a:p>
            <a:pPr lvl="1"/>
            <a:r>
              <a:rPr lang="en-US" i="1" dirty="0" err="1" smtClean="0"/>
              <a:t>Tulák</a:t>
            </a:r>
            <a:r>
              <a:rPr lang="en-US" i="1" dirty="0" smtClean="0"/>
              <a:t> z </a:t>
            </a:r>
            <a:r>
              <a:rPr lang="en-US" i="1" dirty="0" err="1" smtClean="0"/>
              <a:t>širých</a:t>
            </a:r>
            <a:r>
              <a:rPr lang="en-US" i="1" dirty="0" smtClean="0"/>
              <a:t> </a:t>
            </a:r>
            <a:r>
              <a:rPr lang="en-US" i="1" dirty="0" err="1" smtClean="0"/>
              <a:t>plání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dirty="0"/>
              <a:t>1973)</a:t>
            </a:r>
          </a:p>
          <a:p>
            <a:pPr lvl="1"/>
            <a:r>
              <a:rPr lang="en-US" i="1" dirty="0" err="1" smtClean="0"/>
              <a:t>Psanec</a:t>
            </a:r>
            <a:r>
              <a:rPr lang="en-US" i="1" dirty="0" smtClean="0"/>
              <a:t> </a:t>
            </a:r>
            <a:r>
              <a:rPr lang="en-US" i="1" dirty="0" err="1"/>
              <a:t>Josey</a:t>
            </a:r>
            <a:r>
              <a:rPr lang="en-US" i="1" dirty="0"/>
              <a:t> Wales </a:t>
            </a:r>
            <a:r>
              <a:rPr lang="en-US" dirty="0"/>
              <a:t>(1976)</a:t>
            </a:r>
          </a:p>
          <a:p>
            <a:pPr lvl="1"/>
            <a:r>
              <a:rPr lang="en-US" i="1" dirty="0" err="1"/>
              <a:t>Broncho</a:t>
            </a:r>
            <a:r>
              <a:rPr lang="en-US" i="1" dirty="0"/>
              <a:t> Billy</a:t>
            </a:r>
            <a:r>
              <a:rPr lang="en-US" dirty="0"/>
              <a:t> (1980)</a:t>
            </a:r>
          </a:p>
          <a:p>
            <a:pPr lvl="1"/>
            <a:r>
              <a:rPr lang="en-US" i="1" dirty="0"/>
              <a:t>Sudden Impact</a:t>
            </a:r>
            <a:r>
              <a:rPr lang="en-US" dirty="0"/>
              <a:t> (1983)</a:t>
            </a:r>
          </a:p>
          <a:p>
            <a:pPr lvl="1"/>
            <a:r>
              <a:rPr lang="en-US" i="1" dirty="0" err="1" smtClean="0"/>
              <a:t>Bledý</a:t>
            </a:r>
            <a:r>
              <a:rPr lang="en-US" i="1" dirty="0" smtClean="0"/>
              <a:t> </a:t>
            </a:r>
            <a:r>
              <a:rPr lang="en-US" i="1" dirty="0" err="1" smtClean="0"/>
              <a:t>jezdec</a:t>
            </a:r>
            <a:r>
              <a:rPr lang="en-US" dirty="0" smtClean="0"/>
              <a:t> </a:t>
            </a:r>
            <a:r>
              <a:rPr lang="en-US" dirty="0"/>
              <a:t>(1985)</a:t>
            </a:r>
          </a:p>
          <a:p>
            <a:pPr lvl="1"/>
            <a:r>
              <a:rPr lang="en-US" i="1" dirty="0" err="1" smtClean="0"/>
              <a:t>Bojové</a:t>
            </a:r>
            <a:r>
              <a:rPr lang="en-US" i="1" dirty="0" smtClean="0"/>
              <a:t> </a:t>
            </a:r>
            <a:r>
              <a:rPr lang="en-US" i="1" dirty="0" err="1" smtClean="0"/>
              <a:t>nasazení</a:t>
            </a:r>
            <a:r>
              <a:rPr lang="en-US" dirty="0" smtClean="0"/>
              <a:t> </a:t>
            </a:r>
            <a:r>
              <a:rPr lang="en-US" dirty="0"/>
              <a:t>(1986)</a:t>
            </a:r>
          </a:p>
          <a:p>
            <a:pPr lvl="1"/>
            <a:r>
              <a:rPr lang="en-US" i="1" dirty="0" err="1" smtClean="0"/>
              <a:t>Nesmiřitelní</a:t>
            </a:r>
            <a:r>
              <a:rPr lang="en-US" dirty="0" smtClean="0"/>
              <a:t> </a:t>
            </a:r>
            <a:r>
              <a:rPr lang="en-US" dirty="0"/>
              <a:t>(1992)</a:t>
            </a:r>
          </a:p>
          <a:p>
            <a:pPr lvl="1"/>
            <a:r>
              <a:rPr lang="en-US" i="1" dirty="0" err="1" smtClean="0"/>
              <a:t>Madisonské</a:t>
            </a:r>
            <a:r>
              <a:rPr lang="en-US" i="1" dirty="0" smtClean="0"/>
              <a:t> </a:t>
            </a:r>
            <a:r>
              <a:rPr lang="en-US" i="1" dirty="0" err="1" smtClean="0"/>
              <a:t>mosty</a:t>
            </a:r>
            <a:r>
              <a:rPr lang="en-US" dirty="0" smtClean="0"/>
              <a:t> </a:t>
            </a:r>
            <a:r>
              <a:rPr lang="en-US" dirty="0"/>
              <a:t>(1995)</a:t>
            </a:r>
          </a:p>
          <a:p>
            <a:pPr lvl="1"/>
            <a:r>
              <a:rPr lang="en-US" i="1" dirty="0"/>
              <a:t>Million Dollar Baby</a:t>
            </a:r>
            <a:r>
              <a:rPr lang="en-US" dirty="0"/>
              <a:t> (2004)</a:t>
            </a:r>
          </a:p>
          <a:p>
            <a:pPr lvl="1"/>
            <a:r>
              <a:rPr lang="en-US" i="1" dirty="0" err="1" smtClean="0"/>
              <a:t>Výměna</a:t>
            </a:r>
            <a:r>
              <a:rPr lang="en-US" dirty="0" smtClean="0"/>
              <a:t> </a:t>
            </a:r>
            <a:r>
              <a:rPr lang="en-US" dirty="0"/>
              <a:t>(2008)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letech</a:t>
            </a:r>
            <a:r>
              <a:rPr lang="en-US" dirty="0" smtClean="0"/>
              <a:t> </a:t>
            </a:r>
            <a:r>
              <a:rPr lang="en-US" dirty="0"/>
              <a:t>1971 </a:t>
            </a:r>
            <a:r>
              <a:rPr lang="en-US" dirty="0" err="1" smtClean="0"/>
              <a:t>až</a:t>
            </a:r>
            <a:r>
              <a:rPr lang="en-US" dirty="0" smtClean="0"/>
              <a:t> 2014</a:t>
            </a:r>
            <a:r>
              <a:rPr lang="en-US" dirty="0"/>
              <a:t> </a:t>
            </a:r>
            <a:r>
              <a:rPr lang="en-US" dirty="0" err="1" smtClean="0"/>
              <a:t>dále</a:t>
            </a:r>
            <a:r>
              <a:rPr lang="en-US" dirty="0" smtClean="0"/>
              <a:t> </a:t>
            </a:r>
            <a:r>
              <a:rPr lang="en-US" dirty="0" err="1" smtClean="0"/>
              <a:t>vyprodukoval</a:t>
            </a:r>
            <a:r>
              <a:rPr lang="en-US" dirty="0" smtClean="0"/>
              <a:t> </a:t>
            </a:r>
            <a:r>
              <a:rPr lang="en-US" dirty="0"/>
              <a:t>40 </a:t>
            </a:r>
            <a:r>
              <a:rPr lang="en-US" dirty="0" err="1" smtClean="0"/>
              <a:t>filmů</a:t>
            </a:r>
            <a:r>
              <a:rPr lang="en-US" dirty="0" smtClean="0"/>
              <a:t> a </a:t>
            </a:r>
            <a:r>
              <a:rPr lang="en-US" dirty="0" err="1" smtClean="0"/>
              <a:t>složil</a:t>
            </a:r>
            <a:r>
              <a:rPr lang="en-US" dirty="0" smtClean="0"/>
              <a:t> </a:t>
            </a:r>
            <a:r>
              <a:rPr lang="en-US" dirty="0" err="1" smtClean="0"/>
              <a:t>hudbu</a:t>
            </a:r>
            <a:r>
              <a:rPr lang="en-US" dirty="0" smtClean="0"/>
              <a:t> k 8 </a:t>
            </a:r>
            <a:r>
              <a:rPr lang="en-US" dirty="0" err="1" smtClean="0"/>
              <a:t>filmům</a:t>
            </a:r>
            <a:r>
              <a:rPr lang="en-US" dirty="0" smtClean="0"/>
              <a:t>. </a:t>
            </a:r>
            <a:r>
              <a:rPr lang="en-GB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Clint-Eastwood-Perfect-Wor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41" y="2267755"/>
            <a:ext cx="4933250" cy="32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19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producenti</a:t>
            </a:r>
            <a:r>
              <a:rPr lang="en-US" dirty="0" smtClean="0"/>
              <a:t> (“vanity shingles”)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4353" y="1676400"/>
            <a:ext cx="4224767" cy="639762"/>
          </a:xfrm>
        </p:spPr>
        <p:txBody>
          <a:bodyPr>
            <a:normAutofit/>
          </a:bodyPr>
          <a:lstStyle/>
          <a:p>
            <a:r>
              <a:rPr lang="en-US" b="1" i="1" dirty="0" err="1" smtClean="0"/>
              <a:t>Bezmocná</a:t>
            </a:r>
            <a:r>
              <a:rPr lang="en-US" dirty="0" smtClean="0"/>
              <a:t> (1995, Amy </a:t>
            </a:r>
            <a:r>
              <a:rPr lang="en-US" dirty="0" err="1" smtClean="0"/>
              <a:t>Heckerling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Content Placeholder 10" descr="df54d1d2efb2f83f6178abc48b4a0e6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32" r="-24632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b="1" i="1" dirty="0" err="1" smtClean="0"/>
              <a:t>Vyděrači</a:t>
            </a:r>
            <a:r>
              <a:rPr lang="en-US" dirty="0" smtClean="0"/>
              <a:t> (1997, Marco </a:t>
            </a:r>
            <a:r>
              <a:rPr lang="en-US" dirty="0" err="1" smtClean="0"/>
              <a:t>Brambilla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2" name="Content Placeholder 11" descr="MV5BMTg5OTM4MTM2N15BMl5BanBnXkFtZTcwMzUyNzkxMQ@@._V1_UY1200_CR109,0,630,1200_AL_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71" r="-44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7774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Pearl Street films a Pacific Standard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 smtClean="0"/>
              <a:t>Místo</a:t>
            </a:r>
            <a:r>
              <a:rPr lang="en-US" i="1" dirty="0" smtClean="0"/>
              <a:t> u </a:t>
            </a:r>
            <a:r>
              <a:rPr lang="en-US" i="1" dirty="0" err="1" smtClean="0"/>
              <a:t>moře</a:t>
            </a:r>
            <a:endParaRPr lang="en-US" i="1" dirty="0"/>
          </a:p>
        </p:txBody>
      </p:sp>
      <p:pic>
        <p:nvPicPr>
          <p:cNvPr id="8" name="Content Placeholder 7" descr="manchester_by_the_sea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7"/>
          <a:stretch/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i="1" dirty="0" err="1" smtClean="0"/>
              <a:t>Zmizelá</a:t>
            </a:r>
            <a:endParaRPr lang="en-US" i="1" dirty="0"/>
          </a:p>
        </p:txBody>
      </p:sp>
      <p:pic>
        <p:nvPicPr>
          <p:cNvPr id="9" name="Content Placeholder 8" descr="gone_girl_ver4_xlg.jpe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8276"/>
          <a:stretch/>
        </p:blipFill>
        <p:spPr/>
      </p:pic>
    </p:spTree>
    <p:extLst>
      <p:ext uri="{BB962C8B-B14F-4D97-AF65-F5344CB8AC3E}">
        <p14:creationId xmlns:p14="http://schemas.microsoft.com/office/powerpoint/2010/main" val="493720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01050"/>
            <a:ext cx="8229600" cy="990600"/>
          </a:xfrm>
        </p:spPr>
        <p:txBody>
          <a:bodyPr/>
          <a:lstStyle/>
          <a:p>
            <a:r>
              <a:rPr lang="en-US" dirty="0" smtClean="0"/>
              <a:t>Plan B entertainment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-2111" y="1600200"/>
            <a:ext cx="5691707" cy="4876800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Založena</a:t>
            </a:r>
            <a:r>
              <a:rPr lang="en-US" dirty="0" smtClean="0"/>
              <a:t> v </a:t>
            </a:r>
            <a:r>
              <a:rPr lang="en-US" dirty="0" err="1" smtClean="0"/>
              <a:t>roce</a:t>
            </a:r>
            <a:r>
              <a:rPr lang="en-US" dirty="0" smtClean="0"/>
              <a:t> 2001 </a:t>
            </a:r>
            <a:r>
              <a:rPr lang="mr-IN" dirty="0" smtClean="0"/>
              <a:t>–</a:t>
            </a:r>
            <a:r>
              <a:rPr lang="en-US" dirty="0" smtClean="0"/>
              <a:t> Brad Pitt, Jennifer Aniston a Brad Grey.</a:t>
            </a:r>
          </a:p>
          <a:p>
            <a:r>
              <a:rPr lang="en-US" dirty="0" smtClean="0"/>
              <a:t>Po </a:t>
            </a:r>
            <a:r>
              <a:rPr lang="en-US" dirty="0" err="1" smtClean="0"/>
              <a:t>rozvodu</a:t>
            </a:r>
            <a:r>
              <a:rPr lang="en-US" dirty="0" smtClean="0"/>
              <a:t> Pitta a Aniston </a:t>
            </a:r>
            <a:r>
              <a:rPr lang="en-US" dirty="0" err="1" smtClean="0"/>
              <a:t>společnost</a:t>
            </a:r>
            <a:r>
              <a:rPr lang="en-US" dirty="0" smtClean="0"/>
              <a:t> </a:t>
            </a:r>
            <a:r>
              <a:rPr lang="en-US" dirty="0" err="1" smtClean="0"/>
              <a:t>opouští</a:t>
            </a:r>
            <a:r>
              <a:rPr lang="en-US" dirty="0" smtClean="0"/>
              <a:t> </a:t>
            </a:r>
            <a:r>
              <a:rPr lang="en-US" dirty="0" err="1" smtClean="0"/>
              <a:t>také</a:t>
            </a:r>
            <a:r>
              <a:rPr lang="en-US" dirty="0" smtClean="0"/>
              <a:t> Grey. Do </a:t>
            </a:r>
            <a:r>
              <a:rPr lang="en-US" dirty="0" err="1" smtClean="0"/>
              <a:t>firmy</a:t>
            </a:r>
            <a:r>
              <a:rPr lang="en-US" dirty="0" smtClean="0"/>
              <a:t> </a:t>
            </a:r>
            <a:r>
              <a:rPr lang="en-US" dirty="0" err="1" smtClean="0"/>
              <a:t>přicházejí</a:t>
            </a:r>
            <a:r>
              <a:rPr lang="en-US" dirty="0" smtClean="0"/>
              <a:t> </a:t>
            </a:r>
            <a:r>
              <a:rPr lang="en-US" dirty="0" err="1" smtClean="0"/>
              <a:t>Dede</a:t>
            </a:r>
            <a:r>
              <a:rPr lang="en-US" dirty="0" smtClean="0"/>
              <a:t> Gardner a Jeremy </a:t>
            </a:r>
            <a:r>
              <a:rPr lang="en-US" dirty="0" err="1" smtClean="0"/>
              <a:t>Kleiner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Plan B je v </a:t>
            </a:r>
            <a:r>
              <a:rPr lang="en-US" dirty="0" err="1" smtClean="0"/>
              <a:t>kontextu</a:t>
            </a:r>
            <a:r>
              <a:rPr lang="en-US" dirty="0" smtClean="0"/>
              <a:t> </a:t>
            </a:r>
            <a:r>
              <a:rPr lang="en-US" dirty="0" err="1" smtClean="0"/>
              <a:t>hvězdných</a:t>
            </a:r>
            <a:r>
              <a:rPr lang="en-US" dirty="0" smtClean="0"/>
              <a:t> </a:t>
            </a:r>
            <a:r>
              <a:rPr lang="en-US" dirty="0" err="1" smtClean="0"/>
              <a:t>produkčních</a:t>
            </a:r>
            <a:r>
              <a:rPr lang="en-US" dirty="0" smtClean="0"/>
              <a:t> </a:t>
            </a:r>
            <a:r>
              <a:rPr lang="en-US" dirty="0" err="1" smtClean="0"/>
              <a:t>firem</a:t>
            </a:r>
            <a:r>
              <a:rPr lang="en-US" dirty="0" smtClean="0"/>
              <a:t> </a:t>
            </a:r>
            <a:r>
              <a:rPr lang="en-US" dirty="0" err="1" smtClean="0"/>
              <a:t>zcela</a:t>
            </a:r>
            <a:r>
              <a:rPr lang="en-US" dirty="0" smtClean="0"/>
              <a:t> </a:t>
            </a:r>
            <a:r>
              <a:rPr lang="en-US" dirty="0" err="1" smtClean="0"/>
              <a:t>unikátní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Filmy </a:t>
            </a:r>
            <a:r>
              <a:rPr lang="en-US" dirty="0" err="1" smtClean="0"/>
              <a:t>pravidelně</a:t>
            </a:r>
            <a:r>
              <a:rPr lang="en-US" dirty="0" smtClean="0"/>
              <a:t> </a:t>
            </a:r>
            <a:r>
              <a:rPr lang="en-US" dirty="0" err="1" smtClean="0"/>
              <a:t>nominovány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prestižní</a:t>
            </a:r>
            <a:r>
              <a:rPr lang="en-US" dirty="0" smtClean="0"/>
              <a:t> </a:t>
            </a:r>
            <a:r>
              <a:rPr lang="en-US" dirty="0" err="1" smtClean="0"/>
              <a:t>ceny</a:t>
            </a:r>
            <a:endParaRPr lang="en-US" dirty="0" smtClean="0"/>
          </a:p>
          <a:p>
            <a:pPr lvl="1"/>
            <a:r>
              <a:rPr lang="en-US" dirty="0" err="1" smtClean="0"/>
              <a:t>Produkuje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/>
              <a:t> </a:t>
            </a:r>
            <a:r>
              <a:rPr lang="en-US" dirty="0" err="1" smtClean="0"/>
              <a:t>velkorozpočtové</a:t>
            </a:r>
            <a:r>
              <a:rPr lang="en-US" dirty="0" smtClean="0"/>
              <a:t> </a:t>
            </a:r>
            <a:r>
              <a:rPr lang="en-US" dirty="0" err="1" smtClean="0"/>
              <a:t>žánrové</a:t>
            </a:r>
            <a:r>
              <a:rPr lang="en-US" dirty="0" smtClean="0"/>
              <a:t> </a:t>
            </a:r>
            <a:r>
              <a:rPr lang="en-US" dirty="0" err="1" smtClean="0"/>
              <a:t>tituly</a:t>
            </a:r>
            <a:r>
              <a:rPr lang="en-US" dirty="0" smtClean="0"/>
              <a:t> (</a:t>
            </a:r>
            <a:r>
              <a:rPr lang="en-US" b="1" i="1" dirty="0" smtClean="0"/>
              <a:t>World War Z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akční</a:t>
            </a:r>
            <a:r>
              <a:rPr lang="en-US" dirty="0" smtClean="0"/>
              <a:t> </a:t>
            </a:r>
            <a:r>
              <a:rPr lang="en-US" dirty="0" err="1" smtClean="0"/>
              <a:t>franšíza</a:t>
            </a:r>
            <a:r>
              <a:rPr lang="en-US" dirty="0" smtClean="0"/>
              <a:t> pro </a:t>
            </a:r>
            <a:r>
              <a:rPr lang="en-US" dirty="0" err="1" smtClean="0"/>
              <a:t>Brada</a:t>
            </a:r>
            <a:r>
              <a:rPr lang="en-US" dirty="0" smtClean="0"/>
              <a:t> Pitta),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nízkorozpočtové</a:t>
            </a:r>
            <a:r>
              <a:rPr lang="en-US" dirty="0" smtClean="0"/>
              <a:t> </a:t>
            </a:r>
            <a:r>
              <a:rPr lang="en-US" dirty="0" err="1" smtClean="0"/>
              <a:t>artové</a:t>
            </a:r>
            <a:r>
              <a:rPr lang="en-US" dirty="0" smtClean="0"/>
              <a:t> </a:t>
            </a:r>
            <a:r>
              <a:rPr lang="en-US" dirty="0" err="1" smtClean="0"/>
              <a:t>snímky</a:t>
            </a:r>
            <a:r>
              <a:rPr lang="en-US" dirty="0" smtClean="0"/>
              <a:t> (</a:t>
            </a:r>
            <a:r>
              <a:rPr lang="en-US" b="1" i="1" dirty="0" smtClean="0"/>
              <a:t>12 let v </a:t>
            </a:r>
            <a:r>
              <a:rPr lang="en-US" b="1" i="1" dirty="0" err="1" smtClean="0"/>
              <a:t>řetězech</a:t>
            </a:r>
            <a:r>
              <a:rPr lang="en-US" b="1" i="1" dirty="0" smtClean="0"/>
              <a:t>, </a:t>
            </a:r>
            <a:r>
              <a:rPr lang="en-US" b="1" i="1" dirty="0" err="1" smtClean="0"/>
              <a:t>Sázka</a:t>
            </a:r>
            <a:r>
              <a:rPr lang="en-US" b="1" i="1" dirty="0" smtClean="0"/>
              <a:t> </a:t>
            </a:r>
            <a:r>
              <a:rPr lang="en-US" b="1" i="1" dirty="0" err="1" smtClean="0"/>
              <a:t>na</a:t>
            </a:r>
            <a:r>
              <a:rPr lang="en-US" b="1" i="1" dirty="0" smtClean="0"/>
              <a:t> </a:t>
            </a:r>
            <a:r>
              <a:rPr lang="en-US" b="1" i="1" dirty="0" err="1" smtClean="0"/>
              <a:t>nejistotu</a:t>
            </a:r>
            <a:r>
              <a:rPr lang="en-US" b="1" i="1" dirty="0" smtClean="0"/>
              <a:t>, Selma, Moonlight</a:t>
            </a:r>
            <a:r>
              <a:rPr lang="en-US" dirty="0" smtClean="0"/>
              <a:t>)</a:t>
            </a:r>
          </a:p>
          <a:p>
            <a:pPr marL="274320" lvl="1" indent="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9" name="Picture 8" descr="beimages_414475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00" y="4787134"/>
            <a:ext cx="3674500" cy="2070866"/>
          </a:xfrm>
          <a:prstGeom prst="rect">
            <a:avLst/>
          </a:prstGeom>
        </p:spPr>
      </p:pic>
      <p:pic>
        <p:nvPicPr>
          <p:cNvPr id="10" name="Picture 9" descr="6823d8ccee78978b6927fc87ddbbd14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" r="9176" b="18148"/>
          <a:stretch/>
        </p:blipFill>
        <p:spPr>
          <a:xfrm>
            <a:off x="5631817" y="555366"/>
            <a:ext cx="3320136" cy="40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L5 - </a:t>
            </a:r>
            <a:r>
              <a:rPr lang="en-US" dirty="0" err="1" smtClean="0"/>
              <a:t>Texty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40" y="1600200"/>
            <a:ext cx="8229600" cy="4876800"/>
          </a:xfrm>
        </p:spPr>
        <p:txBody>
          <a:bodyPr/>
          <a:lstStyle/>
          <a:p>
            <a:r>
              <a:rPr lang="en-US" dirty="0"/>
              <a:t>McDonald, Paul (2000): </a:t>
            </a:r>
            <a:r>
              <a:rPr lang="en-US" i="1" dirty="0"/>
              <a:t>The Star system. Hollywood’s production of popular identities</a:t>
            </a:r>
            <a:r>
              <a:rPr lang="en-US" dirty="0"/>
              <a:t>. London: Wallflower, s. 5 </a:t>
            </a:r>
            <a:r>
              <a:rPr lang="mr-IN" dirty="0"/>
              <a:t>–</a:t>
            </a:r>
            <a:r>
              <a:rPr lang="en-US" dirty="0"/>
              <a:t> 66 a s. 67 </a:t>
            </a:r>
            <a:r>
              <a:rPr lang="mr-IN" dirty="0"/>
              <a:t>–</a:t>
            </a:r>
            <a:r>
              <a:rPr lang="en-US" dirty="0"/>
              <a:t> 111.</a:t>
            </a:r>
          </a:p>
          <a:p>
            <a:r>
              <a:rPr lang="en-US" dirty="0"/>
              <a:t>King, Barry (2003): Embodying an elastic self: The </a:t>
            </a:r>
            <a:r>
              <a:rPr lang="en-US" dirty="0" err="1"/>
              <a:t>parametrics</a:t>
            </a:r>
            <a:r>
              <a:rPr lang="en-US" dirty="0"/>
              <a:t> of contemporary stardom. In: Austin, Thomas </a:t>
            </a:r>
            <a:r>
              <a:rPr lang="mr-IN" dirty="0"/>
              <a:t>–</a:t>
            </a:r>
            <a:r>
              <a:rPr lang="en-US" dirty="0"/>
              <a:t> Barker, Martin (eds.) (2003): </a:t>
            </a:r>
            <a:r>
              <a:rPr lang="en-US" i="1" dirty="0"/>
              <a:t>Contemporary Hollywood stardom</a:t>
            </a:r>
            <a:r>
              <a:rPr lang="en-US" dirty="0"/>
              <a:t>. London: Arnold, s. 45 </a:t>
            </a:r>
            <a:r>
              <a:rPr lang="mr-IN" dirty="0"/>
              <a:t>–</a:t>
            </a:r>
            <a:r>
              <a:rPr lang="en-US" dirty="0"/>
              <a:t> 61. </a:t>
            </a:r>
          </a:p>
          <a:p>
            <a:endParaRPr lang="en-US" dirty="0"/>
          </a:p>
        </p:txBody>
      </p:sp>
      <p:pic>
        <p:nvPicPr>
          <p:cNvPr id="4" name="Picture 3" descr="518CJrN2EzL._SX342_BO1,204,203,2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689" y="4141288"/>
            <a:ext cx="1729588" cy="2508908"/>
          </a:xfrm>
          <a:prstGeom prst="rect">
            <a:avLst/>
          </a:prstGeom>
        </p:spPr>
      </p:pic>
      <p:pic>
        <p:nvPicPr>
          <p:cNvPr id="5" name="Picture 4" descr="the-star-syst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67" y="4141288"/>
            <a:ext cx="1919116" cy="252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10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7-03-21 v 8.4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487"/>
            <a:ext cx="4559975" cy="2149596"/>
          </a:xfrm>
          <a:prstGeom prst="rect">
            <a:avLst/>
          </a:prstGeom>
        </p:spPr>
      </p:pic>
      <p:pic>
        <p:nvPicPr>
          <p:cNvPr id="6" name="Picture 5" descr="Snímek obrazovky 2017-03-21 v 8.49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61" y="-1"/>
            <a:ext cx="4591939" cy="2111109"/>
          </a:xfrm>
          <a:prstGeom prst="rect">
            <a:avLst/>
          </a:prstGeom>
        </p:spPr>
      </p:pic>
      <p:pic>
        <p:nvPicPr>
          <p:cNvPr id="7" name="Picture 6" descr="Snímek obrazovky 2017-03-21 v 8.51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108"/>
            <a:ext cx="4599157" cy="2334204"/>
          </a:xfrm>
          <a:prstGeom prst="rect">
            <a:avLst/>
          </a:prstGeom>
        </p:spPr>
      </p:pic>
      <p:pic>
        <p:nvPicPr>
          <p:cNvPr id="8" name="Picture 7" descr="Snímek obrazovky 2017-03-21 v 15.46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75" y="2072619"/>
            <a:ext cx="4584025" cy="2397989"/>
          </a:xfrm>
          <a:prstGeom prst="rect">
            <a:avLst/>
          </a:prstGeom>
        </p:spPr>
      </p:pic>
      <p:pic>
        <p:nvPicPr>
          <p:cNvPr id="9" name="Picture 8" descr="Snímek obrazovky 2017-03-21 v 8.52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45312"/>
            <a:ext cx="5207209" cy="2412688"/>
          </a:xfrm>
          <a:prstGeom prst="rect">
            <a:avLst/>
          </a:prstGeom>
        </p:spPr>
      </p:pic>
      <p:pic>
        <p:nvPicPr>
          <p:cNvPr id="10" name="Picture 9" descr="41443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683" y="4445312"/>
            <a:ext cx="4291317" cy="241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93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7-03-17 v 10.2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41"/>
            <a:ext cx="9144000" cy="65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9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Současná</a:t>
            </a:r>
            <a:r>
              <a:rPr lang="en-US" dirty="0" smtClean="0"/>
              <a:t> </a:t>
            </a:r>
            <a:r>
              <a:rPr lang="en-US" dirty="0" err="1" smtClean="0"/>
              <a:t>hvězdná</a:t>
            </a:r>
            <a:r>
              <a:rPr lang="en-US" dirty="0" smtClean="0"/>
              <a:t> </a:t>
            </a:r>
            <a:r>
              <a:rPr lang="en-US" dirty="0" err="1" smtClean="0"/>
              <a:t>osobnost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Hollywodské</a:t>
            </a:r>
            <a:r>
              <a:rPr lang="en-GB" dirty="0" smtClean="0"/>
              <a:t> </a:t>
            </a:r>
            <a:r>
              <a:rPr lang="en-GB" dirty="0" err="1" smtClean="0"/>
              <a:t>hvězdy</a:t>
            </a:r>
            <a:r>
              <a:rPr lang="en-GB" dirty="0" smtClean="0"/>
              <a:t> </a:t>
            </a:r>
            <a:r>
              <a:rPr lang="en-GB" dirty="0" err="1" smtClean="0"/>
              <a:t>dnes</a:t>
            </a:r>
            <a:r>
              <a:rPr lang="en-GB" dirty="0" smtClean="0"/>
              <a:t> </a:t>
            </a:r>
            <a:r>
              <a:rPr lang="en-GB" dirty="0" err="1" smtClean="0"/>
              <a:t>disponují</a:t>
            </a:r>
            <a:r>
              <a:rPr lang="en-GB" dirty="0" smtClean="0"/>
              <a:t> </a:t>
            </a:r>
            <a:r>
              <a:rPr lang="en-GB" dirty="0" err="1" smtClean="0"/>
              <a:t>řadou</a:t>
            </a:r>
            <a:r>
              <a:rPr lang="en-GB" dirty="0" smtClean="0"/>
              <a:t> </a:t>
            </a:r>
            <a:r>
              <a:rPr lang="en-GB" dirty="0" err="1" smtClean="0"/>
              <a:t>proměnlivých</a:t>
            </a:r>
            <a:r>
              <a:rPr lang="en-GB" dirty="0" smtClean="0"/>
              <a:t> </a:t>
            </a:r>
            <a:r>
              <a:rPr lang="en-GB" dirty="0" err="1" smtClean="0"/>
              <a:t>identit</a:t>
            </a:r>
            <a:r>
              <a:rPr lang="en-GB" dirty="0" smtClean="0"/>
              <a:t>. </a:t>
            </a:r>
            <a:r>
              <a:rPr lang="en-GB" dirty="0" err="1" smtClean="0"/>
              <a:t>Žádná</a:t>
            </a:r>
            <a:r>
              <a:rPr lang="en-GB" dirty="0" smtClean="0"/>
              <a:t> z </a:t>
            </a:r>
            <a:r>
              <a:rPr lang="en-GB" dirty="0" err="1" smtClean="0"/>
              <a:t>nich</a:t>
            </a:r>
            <a:r>
              <a:rPr lang="en-GB" dirty="0" smtClean="0"/>
              <a:t> </a:t>
            </a:r>
            <a:r>
              <a:rPr lang="en-GB" dirty="0" err="1" smtClean="0"/>
              <a:t>není</a:t>
            </a:r>
            <a:r>
              <a:rPr lang="en-GB" dirty="0" smtClean="0"/>
              <a:t> pro </a:t>
            </a:r>
            <a:r>
              <a:rPr lang="en-GB" dirty="0" err="1" smtClean="0"/>
              <a:t>hvězdu</a:t>
            </a:r>
            <a:r>
              <a:rPr lang="en-GB" dirty="0" smtClean="0"/>
              <a:t> </a:t>
            </a:r>
            <a:r>
              <a:rPr lang="en-GB" dirty="0" err="1" smtClean="0"/>
              <a:t>určující</a:t>
            </a:r>
            <a:r>
              <a:rPr lang="en-GB" dirty="0" smtClean="0"/>
              <a:t> a </a:t>
            </a:r>
            <a:r>
              <a:rPr lang="en-GB" dirty="0" err="1" smtClean="0"/>
              <a:t>všechny</a:t>
            </a:r>
            <a:r>
              <a:rPr lang="en-GB" dirty="0" smtClean="0"/>
              <a:t> </a:t>
            </a:r>
            <a:r>
              <a:rPr lang="en-GB" dirty="0" err="1" smtClean="0"/>
              <a:t>jsou</a:t>
            </a:r>
            <a:r>
              <a:rPr lang="en-GB" dirty="0" smtClean="0"/>
              <a:t> </a:t>
            </a:r>
            <a:r>
              <a:rPr lang="en-GB" dirty="0" err="1" smtClean="0"/>
              <a:t>přiznaně</a:t>
            </a:r>
            <a:r>
              <a:rPr lang="en-GB" dirty="0" smtClean="0"/>
              <a:t> </a:t>
            </a:r>
            <a:r>
              <a:rPr lang="en-GB" dirty="0" err="1" smtClean="0"/>
              <a:t>performativní</a:t>
            </a:r>
            <a:r>
              <a:rPr lang="en-GB" dirty="0" smtClean="0"/>
              <a:t>. </a:t>
            </a:r>
            <a:r>
              <a:rPr lang="en-GB" dirty="0" err="1" smtClean="0"/>
              <a:t>Jejich</a:t>
            </a:r>
            <a:r>
              <a:rPr lang="en-GB" dirty="0" smtClean="0"/>
              <a:t> </a:t>
            </a:r>
            <a:r>
              <a:rPr lang="en-GB" dirty="0" err="1" smtClean="0"/>
              <a:t>fanoušci</a:t>
            </a:r>
            <a:r>
              <a:rPr lang="en-GB" dirty="0" smtClean="0"/>
              <a:t> </a:t>
            </a:r>
            <a:r>
              <a:rPr lang="en-GB" dirty="0" err="1" smtClean="0"/>
              <a:t>tedy</a:t>
            </a:r>
            <a:r>
              <a:rPr lang="en-GB" dirty="0" smtClean="0"/>
              <a:t> </a:t>
            </a:r>
            <a:r>
              <a:rPr lang="en-GB" dirty="0" err="1" smtClean="0"/>
              <a:t>nevidí</a:t>
            </a:r>
            <a:r>
              <a:rPr lang="en-GB" dirty="0" smtClean="0"/>
              <a:t> </a:t>
            </a:r>
            <a:r>
              <a:rPr lang="en-GB" dirty="0" err="1" smtClean="0"/>
              <a:t>jednu</a:t>
            </a:r>
            <a:r>
              <a:rPr lang="en-GB" dirty="0" smtClean="0"/>
              <a:t> </a:t>
            </a:r>
            <a:r>
              <a:rPr lang="en-GB" dirty="0" err="1" smtClean="0"/>
              <a:t>identitu</a:t>
            </a:r>
            <a:r>
              <a:rPr lang="en-GB" dirty="0" smtClean="0"/>
              <a:t>, </a:t>
            </a:r>
            <a:r>
              <a:rPr lang="en-GB" dirty="0" err="1" smtClean="0"/>
              <a:t>kterou</a:t>
            </a:r>
            <a:r>
              <a:rPr lang="en-GB" dirty="0" smtClean="0"/>
              <a:t> </a:t>
            </a:r>
            <a:r>
              <a:rPr lang="en-GB" dirty="0" err="1" smtClean="0"/>
              <a:t>mohou</a:t>
            </a:r>
            <a:r>
              <a:rPr lang="en-GB" dirty="0" smtClean="0"/>
              <a:t> </a:t>
            </a:r>
            <a:r>
              <a:rPr lang="en-GB" dirty="0" err="1" smtClean="0"/>
              <a:t>různá</a:t>
            </a:r>
            <a:r>
              <a:rPr lang="en-GB" dirty="0" smtClean="0"/>
              <a:t> </a:t>
            </a:r>
            <a:r>
              <a:rPr lang="en-GB" dirty="0" err="1" smtClean="0"/>
              <a:t>publika</a:t>
            </a:r>
            <a:r>
              <a:rPr lang="en-GB" dirty="0" smtClean="0"/>
              <a:t> </a:t>
            </a:r>
            <a:r>
              <a:rPr lang="en-GB" dirty="0" err="1" smtClean="0"/>
              <a:t>číst</a:t>
            </a:r>
            <a:r>
              <a:rPr lang="en-GB" dirty="0" smtClean="0"/>
              <a:t> </a:t>
            </a:r>
            <a:r>
              <a:rPr lang="en-GB" dirty="0" err="1" smtClean="0"/>
              <a:t>různými</a:t>
            </a:r>
            <a:r>
              <a:rPr lang="en-GB" dirty="0" smtClean="0"/>
              <a:t> </a:t>
            </a:r>
            <a:r>
              <a:rPr lang="en-GB" dirty="0" err="1" smtClean="0"/>
              <a:t>způsoby</a:t>
            </a:r>
            <a:r>
              <a:rPr lang="en-GB" dirty="0" smtClean="0"/>
              <a:t>, ale </a:t>
            </a:r>
            <a:r>
              <a:rPr lang="en-GB" dirty="0" err="1" smtClean="0"/>
              <a:t>mohou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mezi</a:t>
            </a:r>
            <a:r>
              <a:rPr lang="en-GB" dirty="0" smtClean="0"/>
              <a:t> </a:t>
            </a:r>
            <a:r>
              <a:rPr lang="en-GB" dirty="0" err="1" smtClean="0"/>
              <a:t>nimi</a:t>
            </a:r>
            <a:r>
              <a:rPr lang="en-GB" dirty="0" smtClean="0"/>
              <a:t> </a:t>
            </a:r>
            <a:r>
              <a:rPr lang="en-GB" dirty="0" err="1" smtClean="0"/>
              <a:t>vybírat</a:t>
            </a:r>
            <a:r>
              <a:rPr lang="en-GB" dirty="0" smtClean="0"/>
              <a:t>. </a:t>
            </a:r>
          </a:p>
          <a:p>
            <a:r>
              <a:rPr lang="en-GB" sz="2000" dirty="0" smtClean="0"/>
              <a:t>“</a:t>
            </a:r>
            <a:r>
              <a:rPr lang="en-GB" dirty="0" smtClean="0"/>
              <a:t>Pro </a:t>
            </a:r>
            <a:r>
              <a:rPr lang="en-GB" dirty="0" err="1"/>
              <a:t>současné</a:t>
            </a:r>
            <a:r>
              <a:rPr lang="en-GB" dirty="0"/>
              <a:t> </a:t>
            </a:r>
            <a:r>
              <a:rPr lang="en-GB" dirty="0" err="1"/>
              <a:t>hvězdy</a:t>
            </a:r>
            <a:r>
              <a:rPr lang="en-GB" dirty="0"/>
              <a:t> </a:t>
            </a:r>
            <a:r>
              <a:rPr lang="en-GB" dirty="0" err="1" smtClean="0"/>
              <a:t>představuje</a:t>
            </a:r>
            <a:r>
              <a:rPr lang="en-GB" dirty="0" smtClean="0"/>
              <a:t> </a:t>
            </a:r>
            <a:r>
              <a:rPr lang="en-GB" dirty="0" err="1"/>
              <a:t>stmelení</a:t>
            </a:r>
            <a:r>
              <a:rPr lang="en-GB" dirty="0"/>
              <a:t> a </a:t>
            </a:r>
            <a:r>
              <a:rPr lang="en-GB" dirty="0" err="1"/>
              <a:t>soudržnost</a:t>
            </a:r>
            <a:r>
              <a:rPr lang="en-GB" dirty="0"/>
              <a:t> </a:t>
            </a:r>
            <a:r>
              <a:rPr lang="en-GB" dirty="0" err="1"/>
              <a:t>hvězdné</a:t>
            </a:r>
            <a:r>
              <a:rPr lang="en-GB" dirty="0"/>
              <a:t> </a:t>
            </a:r>
            <a:r>
              <a:rPr lang="en-GB" dirty="0" err="1"/>
              <a:t>osobnosti</a:t>
            </a:r>
            <a:r>
              <a:rPr lang="en-GB" dirty="0"/>
              <a:t> </a:t>
            </a:r>
            <a:r>
              <a:rPr lang="en-GB" dirty="0" err="1"/>
              <a:t>zásadní</a:t>
            </a:r>
            <a:r>
              <a:rPr lang="en-GB" dirty="0"/>
              <a:t> </a:t>
            </a:r>
            <a:r>
              <a:rPr lang="en-GB" dirty="0" err="1"/>
              <a:t>výzvu</a:t>
            </a:r>
            <a:r>
              <a:rPr lang="en-GB" dirty="0"/>
              <a:t>. V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 smtClean="0"/>
              <a:t>jménu</a:t>
            </a:r>
            <a:r>
              <a:rPr lang="en-GB" dirty="0" smtClean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totiž</a:t>
            </a:r>
            <a:r>
              <a:rPr lang="en-GB" dirty="0"/>
              <a:t> </a:t>
            </a:r>
            <a:r>
              <a:rPr lang="en-GB" dirty="0" err="1"/>
              <a:t>realizovány</a:t>
            </a:r>
            <a:r>
              <a:rPr lang="en-GB" dirty="0"/>
              <a:t> </a:t>
            </a:r>
            <a:r>
              <a:rPr lang="en-GB" dirty="0" err="1"/>
              <a:t>četné</a:t>
            </a:r>
            <a:r>
              <a:rPr lang="en-GB" dirty="0"/>
              <a:t> </a:t>
            </a:r>
            <a:r>
              <a:rPr lang="en-GB" dirty="0" err="1"/>
              <a:t>obchodní</a:t>
            </a:r>
            <a:r>
              <a:rPr lang="en-GB" dirty="0"/>
              <a:t> </a:t>
            </a:r>
            <a:r>
              <a:rPr lang="en-GB" dirty="0" smtClean="0"/>
              <a:t>a </a:t>
            </a:r>
            <a:r>
              <a:rPr lang="en-GB" dirty="0" err="1"/>
              <a:t>propagační</a:t>
            </a:r>
            <a:r>
              <a:rPr lang="en-GB" dirty="0"/>
              <a:t> </a:t>
            </a:r>
            <a:r>
              <a:rPr lang="en-GB" dirty="0" err="1"/>
              <a:t>praktiky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komplikují</a:t>
            </a:r>
            <a:r>
              <a:rPr lang="en-GB" dirty="0"/>
              <a:t> </a:t>
            </a:r>
            <a:r>
              <a:rPr lang="en-GB" dirty="0" err="1"/>
              <a:t>vytváření</a:t>
            </a:r>
            <a:r>
              <a:rPr lang="en-GB" dirty="0"/>
              <a:t> a </a:t>
            </a:r>
            <a:r>
              <a:rPr lang="en-GB" dirty="0" err="1"/>
              <a:t>sdílení</a:t>
            </a:r>
            <a:r>
              <a:rPr lang="en-GB" dirty="0"/>
              <a:t> </a:t>
            </a:r>
            <a:r>
              <a:rPr lang="en-GB" dirty="0" err="1"/>
              <a:t>koherentní</a:t>
            </a:r>
            <a:r>
              <a:rPr lang="en-GB" dirty="0"/>
              <a:t> a </a:t>
            </a:r>
            <a:r>
              <a:rPr lang="en-GB" dirty="0" err="1"/>
              <a:t>srozumitelné</a:t>
            </a:r>
            <a:r>
              <a:rPr lang="en-GB" dirty="0"/>
              <a:t> </a:t>
            </a:r>
            <a:r>
              <a:rPr lang="en-GB" dirty="0" err="1" smtClean="0"/>
              <a:t>osobnosti</a:t>
            </a:r>
            <a:r>
              <a:rPr lang="en-GB" dirty="0" smtClean="0"/>
              <a:t>.</a:t>
            </a:r>
            <a:r>
              <a:rPr lang="en-GB" dirty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6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i="1" dirty="0"/>
              <a:t>Million </a:t>
            </a:r>
            <a:r>
              <a:rPr lang="en-US" i="1" dirty="0" err="1"/>
              <a:t>Dolar</a:t>
            </a:r>
            <a:r>
              <a:rPr lang="en-US" i="1" dirty="0"/>
              <a:t> Baby</a:t>
            </a:r>
            <a:br>
              <a:rPr lang="en-US" i="1" dirty="0"/>
            </a:br>
            <a:r>
              <a:rPr lang="en-US" dirty="0"/>
              <a:t>r. Clint Eastwood, USA 2004</a:t>
            </a:r>
          </a:p>
        </p:txBody>
      </p:sp>
      <p:pic>
        <p:nvPicPr>
          <p:cNvPr id="8" name="Content Placeholder 7" descr="_40757079_hilary_swank_203warners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" b="10635"/>
          <a:stretch/>
        </p:blipFill>
        <p:spPr>
          <a:xfrm>
            <a:off x="457200" y="1673352"/>
            <a:ext cx="4038600" cy="5184648"/>
          </a:xfrm>
        </p:spPr>
      </p:pic>
      <p:pic>
        <p:nvPicPr>
          <p:cNvPr id="9" name="Content Placeholder 8" descr="74cd30d1e6bfc28f8f5b9742e33fb875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" b="17711"/>
          <a:stretch/>
        </p:blipFill>
        <p:spPr>
          <a:xfrm>
            <a:off x="4648200" y="1673352"/>
            <a:ext cx="4038600" cy="5184648"/>
          </a:xfrm>
        </p:spPr>
      </p:pic>
    </p:spTree>
    <p:extLst>
      <p:ext uri="{BB962C8B-B14F-4D97-AF65-F5344CB8AC3E}">
        <p14:creationId xmlns:p14="http://schemas.microsoft.com/office/powerpoint/2010/main" val="3587699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i="1" dirty="0" err="1"/>
              <a:t>Hodiny</a:t>
            </a:r>
            <a:r>
              <a:rPr lang="en-US" dirty="0"/>
              <a:t> (The Hours)</a:t>
            </a:r>
            <a:br>
              <a:rPr lang="en-US" dirty="0"/>
            </a:br>
            <a:r>
              <a:rPr lang="en-US" dirty="0"/>
              <a:t>r. Stephen </a:t>
            </a:r>
            <a:r>
              <a:rPr lang="en-US" dirty="0" err="1"/>
              <a:t>Daldry</a:t>
            </a:r>
            <a:r>
              <a:rPr lang="en-US" dirty="0"/>
              <a:t>, USA 2002</a:t>
            </a:r>
          </a:p>
        </p:txBody>
      </p:sp>
      <p:pic>
        <p:nvPicPr>
          <p:cNvPr id="6" name="Content Placeholder 5" descr="CpPEGX8rX4E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7" r="21597"/>
          <a:stretch>
            <a:fillRect/>
          </a:stretch>
        </p:blipFill>
        <p:spPr/>
      </p:pic>
      <p:pic>
        <p:nvPicPr>
          <p:cNvPr id="5" name="Content Placeholder 4" descr="nk2-a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" b="41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0706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i="1" dirty="0"/>
              <a:t>Edith Piaf </a:t>
            </a:r>
            <a:r>
              <a:rPr lang="en-US" dirty="0"/>
              <a:t>(La </a:t>
            </a:r>
            <a:r>
              <a:rPr lang="en-US" dirty="0" err="1"/>
              <a:t>Mome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r. Olivier </a:t>
            </a:r>
            <a:r>
              <a:rPr lang="en-US" dirty="0" err="1"/>
              <a:t>Dahan</a:t>
            </a:r>
            <a:r>
              <a:rPr lang="en-US" dirty="0"/>
              <a:t>, </a:t>
            </a:r>
            <a:r>
              <a:rPr lang="en-US" dirty="0" err="1"/>
              <a:t>Francie</a:t>
            </a:r>
            <a:r>
              <a:rPr lang="en-US" dirty="0"/>
              <a:t> 2007</a:t>
            </a:r>
          </a:p>
        </p:txBody>
      </p:sp>
      <p:pic>
        <p:nvPicPr>
          <p:cNvPr id="5" name="Content Placeholder 4" descr="Marion-Cotillard-affirme-avoir-ete-possedee-par-le-fantome-d-Edith-Piaf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r="17900"/>
          <a:stretch>
            <a:fillRect/>
          </a:stretch>
        </p:blipFill>
        <p:spPr/>
      </p:pic>
      <p:pic>
        <p:nvPicPr>
          <p:cNvPr id="6" name="Content Placeholder 5" descr="663de7fa3c6202268bf4c6813cc5453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 b="110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6358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3317"/>
            <a:ext cx="8229600" cy="990600"/>
          </a:xfrm>
        </p:spPr>
        <p:txBody>
          <a:bodyPr/>
          <a:lstStyle/>
          <a:p>
            <a:pPr algn="ctr"/>
            <a:r>
              <a:rPr lang="en-US" dirty="0" err="1" smtClean="0"/>
              <a:t>Elastická</a:t>
            </a:r>
            <a:r>
              <a:rPr lang="en-US" dirty="0" smtClean="0"/>
              <a:t> a </a:t>
            </a:r>
            <a:r>
              <a:rPr lang="en-US" dirty="0" err="1" smtClean="0"/>
              <a:t>autografická</a:t>
            </a:r>
            <a:r>
              <a:rPr lang="en-US" dirty="0" smtClean="0"/>
              <a:t> </a:t>
            </a:r>
            <a:r>
              <a:rPr lang="en-US" dirty="0" err="1" smtClean="0"/>
              <a:t>sláva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37705" y="1147462"/>
            <a:ext cx="7803288" cy="53295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Současná</a:t>
            </a:r>
            <a:r>
              <a:rPr lang="en-US" dirty="0" smtClean="0"/>
              <a:t> forma </a:t>
            </a:r>
            <a:r>
              <a:rPr lang="en-US" dirty="0" err="1" smtClean="0"/>
              <a:t>slávy</a:t>
            </a:r>
            <a:r>
              <a:rPr lang="en-US" dirty="0" smtClean="0"/>
              <a:t> je </a:t>
            </a:r>
            <a:r>
              <a:rPr lang="en-US" dirty="0" err="1" smtClean="0"/>
              <a:t>výrazně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autografická</a:t>
            </a:r>
            <a:r>
              <a:rPr lang="en-US" dirty="0" smtClean="0"/>
              <a:t>:</a:t>
            </a:r>
          </a:p>
          <a:p>
            <a:pPr lvl="1"/>
            <a:r>
              <a:rPr lang="en-GB" dirty="0" err="1" smtClean="0"/>
              <a:t>Hvězdy</a:t>
            </a:r>
            <a:r>
              <a:rPr lang="en-GB" dirty="0" smtClean="0"/>
              <a:t> </a:t>
            </a:r>
            <a:r>
              <a:rPr lang="en-GB" dirty="0" err="1" smtClean="0"/>
              <a:t>jsou</a:t>
            </a:r>
            <a:r>
              <a:rPr lang="en-GB" dirty="0" smtClean="0"/>
              <a:t> </a:t>
            </a:r>
            <a:r>
              <a:rPr lang="en-GB" dirty="0" err="1" smtClean="0"/>
              <a:t>nuceny</a:t>
            </a:r>
            <a:r>
              <a:rPr lang="en-GB" dirty="0" smtClean="0"/>
              <a:t> </a:t>
            </a:r>
            <a:r>
              <a:rPr lang="en-GB" dirty="0" err="1" smtClean="0"/>
              <a:t>neustále</a:t>
            </a:r>
            <a:r>
              <a:rPr lang="en-GB" dirty="0" smtClean="0"/>
              <a:t> </a:t>
            </a:r>
            <a:r>
              <a:rPr lang="en-GB" dirty="0" err="1" smtClean="0"/>
              <a:t>přepisovat</a:t>
            </a:r>
            <a:r>
              <a:rPr lang="en-GB" dirty="0" smtClean="0"/>
              <a:t> </a:t>
            </a:r>
            <a:r>
              <a:rPr lang="en-GB" dirty="0" err="1" smtClean="0"/>
              <a:t>okolnosti</a:t>
            </a:r>
            <a:r>
              <a:rPr lang="en-GB" dirty="0" smtClean="0"/>
              <a:t> </a:t>
            </a:r>
            <a:r>
              <a:rPr lang="en-GB" dirty="0" err="1" smtClean="0"/>
              <a:t>svých</a:t>
            </a:r>
            <a:r>
              <a:rPr lang="en-GB" dirty="0" smtClean="0"/>
              <a:t> </a:t>
            </a:r>
            <a:r>
              <a:rPr lang="en-GB" dirty="0" err="1" smtClean="0"/>
              <a:t>reprezentací</a:t>
            </a:r>
            <a:r>
              <a:rPr lang="en-GB" dirty="0" smtClean="0"/>
              <a:t> a </a:t>
            </a:r>
            <a:r>
              <a:rPr lang="en-GB" dirty="0" err="1" smtClean="0"/>
              <a:t>tento</a:t>
            </a:r>
            <a:r>
              <a:rPr lang="en-GB" dirty="0" smtClean="0"/>
              <a:t> </a:t>
            </a:r>
            <a:r>
              <a:rPr lang="en-GB" dirty="0" err="1" smtClean="0"/>
              <a:t>autografický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tzn</a:t>
            </a:r>
            <a:r>
              <a:rPr lang="en-GB" dirty="0" smtClean="0"/>
              <a:t>. </a:t>
            </a:r>
            <a:r>
              <a:rPr lang="en-GB" dirty="0" err="1"/>
              <a:t>s</a:t>
            </a:r>
            <a:r>
              <a:rPr lang="en-GB" dirty="0" err="1" smtClean="0"/>
              <a:t>ebe-přepisující</a:t>
            </a:r>
            <a:r>
              <a:rPr lang="en-GB" dirty="0" smtClean="0"/>
              <a:t>) </a:t>
            </a:r>
            <a:r>
              <a:rPr lang="en-GB" dirty="0" err="1" smtClean="0"/>
              <a:t>proces</a:t>
            </a:r>
            <a:r>
              <a:rPr lang="en-GB" dirty="0" smtClean="0"/>
              <a:t> je pro </a:t>
            </a:r>
            <a:r>
              <a:rPr lang="en-GB" dirty="0" err="1" smtClean="0"/>
              <a:t>konstrukci</a:t>
            </a:r>
            <a:r>
              <a:rPr lang="en-GB" dirty="0" smtClean="0"/>
              <a:t> </a:t>
            </a:r>
            <a:r>
              <a:rPr lang="en-GB" dirty="0" err="1" smtClean="0"/>
              <a:t>hvězdné</a:t>
            </a:r>
            <a:r>
              <a:rPr lang="en-GB" dirty="0" smtClean="0"/>
              <a:t> </a:t>
            </a:r>
            <a:r>
              <a:rPr lang="en-GB" dirty="0" err="1" smtClean="0"/>
              <a:t>osobnosti</a:t>
            </a:r>
            <a:r>
              <a:rPr lang="en-GB" dirty="0" smtClean="0"/>
              <a:t> </a:t>
            </a:r>
            <a:r>
              <a:rPr lang="en-GB" dirty="0" err="1" smtClean="0"/>
              <a:t>zásadní</a:t>
            </a:r>
            <a:r>
              <a:rPr lang="en-GB" dirty="0" smtClean="0"/>
              <a:t>. 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err="1"/>
              <a:t>N</a:t>
            </a:r>
            <a:r>
              <a:rPr lang="en-GB" dirty="0" err="1" smtClean="0"/>
              <a:t>ová</a:t>
            </a:r>
            <a:r>
              <a:rPr lang="en-GB" dirty="0" smtClean="0"/>
              <a:t> </a:t>
            </a:r>
            <a:r>
              <a:rPr lang="en-GB" dirty="0" err="1" smtClean="0"/>
              <a:t>generace</a:t>
            </a:r>
            <a:r>
              <a:rPr lang="en-GB" dirty="0" smtClean="0"/>
              <a:t> </a:t>
            </a:r>
            <a:r>
              <a:rPr lang="en-GB" dirty="0" err="1" smtClean="0"/>
              <a:t>hvězd</a:t>
            </a:r>
            <a:r>
              <a:rPr lang="en-GB" dirty="0" smtClean="0"/>
              <a:t> </a:t>
            </a:r>
            <a:r>
              <a:rPr lang="en-GB" dirty="0" err="1" smtClean="0"/>
              <a:t>funguje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fragmentárním</a:t>
            </a:r>
            <a:r>
              <a:rPr lang="en-GB" dirty="0" smtClean="0"/>
              <a:t>, </a:t>
            </a:r>
            <a:r>
              <a:rPr lang="en-GB" dirty="0" err="1" smtClean="0"/>
              <a:t>vysoce</a:t>
            </a:r>
            <a:r>
              <a:rPr lang="en-GB" dirty="0" smtClean="0"/>
              <a:t> </a:t>
            </a:r>
            <a:r>
              <a:rPr lang="en-GB" dirty="0" err="1" smtClean="0"/>
              <a:t>soutěživém</a:t>
            </a:r>
            <a:r>
              <a:rPr lang="en-GB" dirty="0" smtClean="0"/>
              <a:t>, </a:t>
            </a:r>
            <a:r>
              <a:rPr lang="en-GB" dirty="0" err="1" smtClean="0"/>
              <a:t>ostře</a:t>
            </a:r>
            <a:r>
              <a:rPr lang="en-GB" dirty="0" smtClean="0"/>
              <a:t> </a:t>
            </a:r>
            <a:r>
              <a:rPr lang="en-GB" dirty="0" err="1" smtClean="0"/>
              <a:t>sledovaném</a:t>
            </a:r>
            <a:r>
              <a:rPr lang="en-GB" dirty="0" smtClean="0"/>
              <a:t> a </a:t>
            </a:r>
            <a:r>
              <a:rPr lang="en-GB" dirty="0" err="1" smtClean="0"/>
              <a:t>globálním</a:t>
            </a:r>
            <a:r>
              <a:rPr lang="en-GB" dirty="0" smtClean="0"/>
              <a:t> </a:t>
            </a:r>
            <a:r>
              <a:rPr lang="en-GB" dirty="0" err="1" smtClean="0"/>
              <a:t>trhu</a:t>
            </a:r>
            <a:r>
              <a:rPr lang="en-GB" dirty="0" smtClean="0"/>
              <a:t>. </a:t>
            </a:r>
            <a:r>
              <a:rPr lang="en-GB" dirty="0" err="1" smtClean="0"/>
              <a:t>Tyto</a:t>
            </a:r>
            <a:r>
              <a:rPr lang="en-GB" dirty="0" smtClean="0"/>
              <a:t> </a:t>
            </a:r>
            <a:r>
              <a:rPr lang="en-GB" dirty="0" err="1" smtClean="0"/>
              <a:t>hvězdné</a:t>
            </a:r>
            <a:r>
              <a:rPr lang="en-GB" dirty="0" smtClean="0"/>
              <a:t> </a:t>
            </a:r>
            <a:r>
              <a:rPr lang="en-GB" dirty="0" err="1" smtClean="0"/>
              <a:t>osobnosti</a:t>
            </a:r>
            <a:r>
              <a:rPr lang="en-GB" dirty="0" smtClean="0"/>
              <a:t> </a:t>
            </a:r>
            <a:r>
              <a:rPr lang="en-GB" dirty="0" err="1" smtClean="0"/>
              <a:t>jsou</a:t>
            </a:r>
            <a:r>
              <a:rPr lang="en-GB" dirty="0" smtClean="0"/>
              <a:t> </a:t>
            </a:r>
            <a:r>
              <a:rPr lang="en-GB" dirty="0" err="1" smtClean="0"/>
              <a:t>tudíž</a:t>
            </a:r>
            <a:r>
              <a:rPr lang="en-GB" dirty="0" smtClean="0"/>
              <a:t> </a:t>
            </a:r>
            <a:r>
              <a:rPr lang="en-GB" dirty="0" err="1" smtClean="0"/>
              <a:t>nuceny</a:t>
            </a:r>
            <a:r>
              <a:rPr lang="en-GB" dirty="0" smtClean="0"/>
              <a:t> </a:t>
            </a:r>
            <a:r>
              <a:rPr lang="en-GB" dirty="0" err="1" smtClean="0"/>
              <a:t>koordinovat</a:t>
            </a:r>
            <a:r>
              <a:rPr lang="en-GB" dirty="0" smtClean="0"/>
              <a:t> </a:t>
            </a:r>
            <a:r>
              <a:rPr lang="en-GB" dirty="0" err="1" smtClean="0"/>
              <a:t>své</a:t>
            </a:r>
            <a:r>
              <a:rPr lang="en-GB" dirty="0" smtClean="0"/>
              <a:t> </a:t>
            </a:r>
            <a:r>
              <a:rPr lang="en-GB" dirty="0" err="1" smtClean="0"/>
              <a:t>kariéry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smyslu</a:t>
            </a:r>
            <a:r>
              <a:rPr lang="en-GB" dirty="0" smtClean="0"/>
              <a:t> </a:t>
            </a:r>
            <a:r>
              <a:rPr lang="en-GB" b="1" dirty="0" err="1" smtClean="0"/>
              <a:t>protahování</a:t>
            </a:r>
            <a:r>
              <a:rPr lang="en-GB" b="1" dirty="0" smtClean="0"/>
              <a:t> </a:t>
            </a:r>
            <a:r>
              <a:rPr lang="en-GB" dirty="0" smtClean="0"/>
              <a:t>(stretching) </a:t>
            </a:r>
            <a:r>
              <a:rPr lang="en-GB" dirty="0" err="1" smtClean="0"/>
              <a:t>svých</a:t>
            </a:r>
            <a:r>
              <a:rPr lang="en-GB" dirty="0" smtClean="0"/>
              <a:t> </a:t>
            </a:r>
            <a:r>
              <a:rPr lang="en-GB" dirty="0" err="1" smtClean="0"/>
              <a:t>osobních</a:t>
            </a:r>
            <a:r>
              <a:rPr lang="en-GB" dirty="0" smtClean="0"/>
              <a:t> </a:t>
            </a:r>
            <a:r>
              <a:rPr lang="en-GB" dirty="0" err="1" smtClean="0"/>
              <a:t>vlastností</a:t>
            </a:r>
            <a:r>
              <a:rPr lang="en-GB" dirty="0" smtClean="0"/>
              <a:t> </a:t>
            </a:r>
            <a:r>
              <a:rPr lang="en-GB" dirty="0" err="1" smtClean="0"/>
              <a:t>tak</a:t>
            </a:r>
            <a:r>
              <a:rPr lang="en-GB" dirty="0" smtClean="0"/>
              <a:t>, </a:t>
            </a:r>
            <a:r>
              <a:rPr lang="en-GB" dirty="0" err="1" smtClean="0"/>
              <a:t>aby</a:t>
            </a:r>
            <a:r>
              <a:rPr lang="en-GB" dirty="0" smtClean="0"/>
              <a:t> </a:t>
            </a:r>
            <a:r>
              <a:rPr lang="en-GB" dirty="0" err="1" smtClean="0"/>
              <a:t>pokryly</a:t>
            </a:r>
            <a:r>
              <a:rPr lang="en-GB" dirty="0" smtClean="0"/>
              <a:t> </a:t>
            </a:r>
            <a:r>
              <a:rPr lang="en-GB" dirty="0" err="1" smtClean="0"/>
              <a:t>všechny</a:t>
            </a:r>
            <a:r>
              <a:rPr lang="en-GB" dirty="0" smtClean="0"/>
              <a:t> </a:t>
            </a:r>
            <a:r>
              <a:rPr lang="en-GB" dirty="0" err="1" smtClean="0"/>
              <a:t>kariérní</a:t>
            </a:r>
            <a:r>
              <a:rPr lang="en-GB" dirty="0" smtClean="0"/>
              <a:t> </a:t>
            </a:r>
            <a:r>
              <a:rPr lang="en-GB" dirty="0" err="1" smtClean="0"/>
              <a:t>možnosti</a:t>
            </a:r>
            <a:r>
              <a:rPr lang="en-GB" dirty="0" smtClean="0"/>
              <a:t> (v </a:t>
            </a:r>
            <a:r>
              <a:rPr lang="en-GB" dirty="0" err="1" smtClean="0"/>
              <a:t>daném</a:t>
            </a:r>
            <a:r>
              <a:rPr lang="en-GB" dirty="0" smtClean="0"/>
              <a:t> </a:t>
            </a:r>
            <a:r>
              <a:rPr lang="en-GB" dirty="0" err="1" smtClean="0"/>
              <a:t>momentu</a:t>
            </a:r>
            <a:r>
              <a:rPr lang="en-GB" dirty="0" smtClean="0"/>
              <a:t>) a </a:t>
            </a:r>
            <a:r>
              <a:rPr lang="en-GB" dirty="0" err="1" smtClean="0"/>
              <a:t>zdůvodnily</a:t>
            </a:r>
            <a:r>
              <a:rPr lang="en-GB" dirty="0" smtClean="0"/>
              <a:t> </a:t>
            </a:r>
            <a:r>
              <a:rPr lang="en-GB" dirty="0" err="1" smtClean="0"/>
              <a:t>veškeré</a:t>
            </a:r>
            <a:r>
              <a:rPr lang="en-GB" dirty="0" smtClean="0"/>
              <a:t> </a:t>
            </a:r>
            <a:r>
              <a:rPr lang="en-GB" dirty="0" err="1" smtClean="0"/>
              <a:t>změny</a:t>
            </a:r>
            <a:r>
              <a:rPr lang="en-GB" dirty="0" smtClean="0"/>
              <a:t> a </a:t>
            </a:r>
            <a:r>
              <a:rPr lang="en-GB" dirty="0" err="1" smtClean="0"/>
              <a:t>nahodilosti</a:t>
            </a:r>
            <a:r>
              <a:rPr lang="en-GB" dirty="0" smtClean="0"/>
              <a:t> </a:t>
            </a:r>
            <a:r>
              <a:rPr lang="en-GB" dirty="0" err="1" smtClean="0"/>
              <a:t>jako</a:t>
            </a:r>
            <a:r>
              <a:rPr lang="en-GB" dirty="0" smtClean="0"/>
              <a:t> </a:t>
            </a:r>
            <a:r>
              <a:rPr lang="en-GB" dirty="0" err="1" smtClean="0"/>
              <a:t>kontinuální</a:t>
            </a:r>
            <a:r>
              <a:rPr lang="en-GB" dirty="0" smtClean="0"/>
              <a:t> </a:t>
            </a:r>
            <a:r>
              <a:rPr lang="en-GB" dirty="0" err="1" smtClean="0"/>
              <a:t>součást</a:t>
            </a:r>
            <a:r>
              <a:rPr lang="en-GB" dirty="0" smtClean="0"/>
              <a:t> </a:t>
            </a:r>
            <a:r>
              <a:rPr lang="en-GB" dirty="0" err="1" smtClean="0"/>
              <a:t>své</a:t>
            </a:r>
            <a:r>
              <a:rPr lang="en-GB" dirty="0" smtClean="0"/>
              <a:t> </a:t>
            </a:r>
            <a:r>
              <a:rPr lang="en-GB" dirty="0" err="1" smtClean="0"/>
              <a:t>osobnosti</a:t>
            </a:r>
            <a:r>
              <a:rPr lang="en-GB" dirty="0" smtClean="0"/>
              <a:t>.   </a:t>
            </a:r>
          </a:p>
          <a:p>
            <a:pPr lvl="1"/>
            <a:r>
              <a:rPr lang="en-GB" b="1" u="sng" dirty="0" smtClean="0">
                <a:solidFill>
                  <a:srgbClr val="FF6600"/>
                </a:solidFill>
              </a:rPr>
              <a:t>Na </a:t>
            </a:r>
            <a:r>
              <a:rPr lang="en-GB" b="1" u="sng" dirty="0" err="1" smtClean="0">
                <a:solidFill>
                  <a:srgbClr val="FF6600"/>
                </a:solidFill>
              </a:rPr>
              <a:t>rozdíl</a:t>
            </a:r>
            <a:r>
              <a:rPr lang="en-GB" b="1" u="sng" dirty="0" smtClean="0">
                <a:solidFill>
                  <a:srgbClr val="FF6600"/>
                </a:solidFill>
              </a:rPr>
              <a:t> od </a:t>
            </a:r>
            <a:r>
              <a:rPr lang="en-GB" b="1" u="sng" dirty="0" err="1" smtClean="0">
                <a:solidFill>
                  <a:srgbClr val="FF6600"/>
                </a:solidFill>
              </a:rPr>
              <a:t>dřívějších</a:t>
            </a:r>
            <a:r>
              <a:rPr lang="en-GB" b="1" u="sng" dirty="0" smtClean="0">
                <a:solidFill>
                  <a:srgbClr val="FF6600"/>
                </a:solidFill>
              </a:rPr>
              <a:t> </a:t>
            </a:r>
            <a:r>
              <a:rPr lang="en-GB" b="1" u="sng" dirty="0" err="1" smtClean="0">
                <a:solidFill>
                  <a:srgbClr val="FF6600"/>
                </a:solidFill>
              </a:rPr>
              <a:t>plastických</a:t>
            </a:r>
            <a:r>
              <a:rPr lang="en-GB" b="1" u="sng" dirty="0" smtClean="0">
                <a:solidFill>
                  <a:srgbClr val="FF6600"/>
                </a:solidFill>
              </a:rPr>
              <a:t> </a:t>
            </a:r>
            <a:r>
              <a:rPr lang="en-GB" b="1" u="sng" dirty="0" err="1" smtClean="0">
                <a:solidFill>
                  <a:srgbClr val="FF6600"/>
                </a:solidFill>
              </a:rPr>
              <a:t>hvězdných</a:t>
            </a:r>
            <a:r>
              <a:rPr lang="en-GB" b="1" u="sng" dirty="0" smtClean="0">
                <a:solidFill>
                  <a:srgbClr val="FF6600"/>
                </a:solidFill>
              </a:rPr>
              <a:t> </a:t>
            </a:r>
            <a:r>
              <a:rPr lang="en-GB" b="1" u="sng" dirty="0" err="1" smtClean="0">
                <a:solidFill>
                  <a:srgbClr val="FF6600"/>
                </a:solidFill>
              </a:rPr>
              <a:t>obrazů</a:t>
            </a:r>
            <a:r>
              <a:rPr lang="en-GB" b="1" u="sng" dirty="0" smtClean="0">
                <a:solidFill>
                  <a:srgbClr val="FF6600"/>
                </a:solidFill>
              </a:rPr>
              <a:t> </a:t>
            </a:r>
            <a:r>
              <a:rPr lang="en-GB" b="1" u="sng" dirty="0" err="1" smtClean="0">
                <a:solidFill>
                  <a:srgbClr val="FF6600"/>
                </a:solidFill>
              </a:rPr>
              <a:t>jsou</a:t>
            </a:r>
            <a:r>
              <a:rPr lang="en-GB" b="1" u="sng" dirty="0" smtClean="0">
                <a:solidFill>
                  <a:srgbClr val="FF6600"/>
                </a:solidFill>
              </a:rPr>
              <a:t> </a:t>
            </a:r>
            <a:r>
              <a:rPr lang="en-GB" b="1" u="sng" dirty="0" err="1" smtClean="0">
                <a:solidFill>
                  <a:srgbClr val="FF6600"/>
                </a:solidFill>
              </a:rPr>
              <a:t>současné</a:t>
            </a:r>
            <a:r>
              <a:rPr lang="en-GB" b="1" u="sng" dirty="0" smtClean="0">
                <a:solidFill>
                  <a:srgbClr val="FF6600"/>
                </a:solidFill>
              </a:rPr>
              <a:t> </a:t>
            </a:r>
            <a:r>
              <a:rPr lang="en-GB" b="1" u="sng" dirty="0" err="1" smtClean="0">
                <a:solidFill>
                  <a:srgbClr val="FF6600"/>
                </a:solidFill>
              </a:rPr>
              <a:t>hvězdné</a:t>
            </a:r>
            <a:r>
              <a:rPr lang="en-GB" b="1" u="sng" dirty="0" smtClean="0">
                <a:solidFill>
                  <a:srgbClr val="FF6600"/>
                </a:solidFill>
              </a:rPr>
              <a:t> </a:t>
            </a:r>
            <a:r>
              <a:rPr lang="en-GB" b="1" u="sng" dirty="0" err="1" smtClean="0">
                <a:solidFill>
                  <a:srgbClr val="FF6600"/>
                </a:solidFill>
              </a:rPr>
              <a:t>osobnosti</a:t>
            </a:r>
            <a:r>
              <a:rPr lang="en-GB" b="1" u="sng" dirty="0" smtClean="0">
                <a:solidFill>
                  <a:srgbClr val="FF6600"/>
                </a:solidFill>
              </a:rPr>
              <a:t> </a:t>
            </a:r>
            <a:r>
              <a:rPr lang="en-GB" b="1" u="sng" dirty="0" err="1" smtClean="0">
                <a:solidFill>
                  <a:srgbClr val="FF6600"/>
                </a:solidFill>
              </a:rPr>
              <a:t>ve</a:t>
            </a:r>
            <a:r>
              <a:rPr lang="en-GB" b="1" u="sng" dirty="0" smtClean="0">
                <a:solidFill>
                  <a:srgbClr val="FF6600"/>
                </a:solidFill>
              </a:rPr>
              <a:t> </a:t>
            </a:r>
            <a:r>
              <a:rPr lang="en-GB" b="1" u="sng" dirty="0" err="1" smtClean="0">
                <a:solidFill>
                  <a:srgbClr val="FF6600"/>
                </a:solidFill>
              </a:rPr>
              <a:t>zvýšené</a:t>
            </a:r>
            <a:r>
              <a:rPr lang="en-GB" b="1" u="sng" dirty="0" smtClean="0">
                <a:solidFill>
                  <a:srgbClr val="FF6600"/>
                </a:solidFill>
              </a:rPr>
              <a:t> </a:t>
            </a:r>
            <a:r>
              <a:rPr lang="en-GB" b="1" u="sng" dirty="0" err="1" smtClean="0">
                <a:solidFill>
                  <a:srgbClr val="FF6600"/>
                </a:solidFill>
              </a:rPr>
              <a:t>míře</a:t>
            </a:r>
            <a:r>
              <a:rPr lang="en-GB" b="1" u="sng" dirty="0" smtClean="0">
                <a:solidFill>
                  <a:srgbClr val="FF6600"/>
                </a:solidFill>
              </a:rPr>
              <a:t> </a:t>
            </a:r>
            <a:r>
              <a:rPr lang="en-GB" b="1" u="sng" dirty="0" err="1" smtClean="0">
                <a:solidFill>
                  <a:srgbClr val="FF6600"/>
                </a:solidFill>
              </a:rPr>
              <a:t>elastické</a:t>
            </a:r>
            <a:r>
              <a:rPr lang="en-GB" dirty="0" smtClean="0"/>
              <a:t>.  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76" y="2572206"/>
            <a:ext cx="1464677" cy="195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77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Resumé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600199"/>
            <a:ext cx="8652932" cy="50884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 post-</a:t>
            </a:r>
            <a:r>
              <a:rPr lang="en-US" dirty="0" err="1"/>
              <a:t>studiový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je </a:t>
            </a:r>
            <a:r>
              <a:rPr lang="en-US" dirty="0" err="1"/>
              <a:t>typická</a:t>
            </a:r>
            <a:r>
              <a:rPr lang="en-US" dirty="0"/>
              <a:t> </a:t>
            </a:r>
            <a:r>
              <a:rPr lang="en-US" dirty="0" smtClean="0"/>
              <a:t>absence </a:t>
            </a:r>
            <a:r>
              <a:rPr lang="en-US" dirty="0" err="1"/>
              <a:t>dlouhodobých</a:t>
            </a:r>
            <a:r>
              <a:rPr lang="en-US" dirty="0"/>
              <a:t> </a:t>
            </a:r>
            <a:r>
              <a:rPr lang="en-US" dirty="0" err="1" smtClean="0"/>
              <a:t>kontraktů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 smtClean="0"/>
              <a:t>vzrůstající</a:t>
            </a:r>
            <a:r>
              <a:rPr lang="en-US" dirty="0" smtClean="0"/>
              <a:t> </a:t>
            </a:r>
            <a:r>
              <a:rPr lang="en-US" dirty="0" err="1" smtClean="0"/>
              <a:t>pozornost</a:t>
            </a:r>
            <a:r>
              <a:rPr lang="en-US" dirty="0" smtClean="0"/>
              <a:t> </a:t>
            </a:r>
            <a:r>
              <a:rPr lang="en-US" dirty="0" err="1" smtClean="0"/>
              <a:t>věnovaná</a:t>
            </a:r>
            <a:r>
              <a:rPr lang="en-US" dirty="0" smtClean="0"/>
              <a:t> </a:t>
            </a:r>
            <a:r>
              <a:rPr lang="en-US" dirty="0" err="1"/>
              <a:t>produkci</a:t>
            </a:r>
            <a:r>
              <a:rPr lang="en-US" dirty="0"/>
              <a:t> a </a:t>
            </a:r>
            <a:r>
              <a:rPr lang="en-US" dirty="0" err="1" smtClean="0"/>
              <a:t>propagaci</a:t>
            </a:r>
            <a:r>
              <a:rPr lang="en-US" dirty="0" smtClean="0"/>
              <a:t> </a:t>
            </a:r>
            <a:r>
              <a:rPr lang="en-US" dirty="0" err="1"/>
              <a:t>jediného</a:t>
            </a:r>
            <a:r>
              <a:rPr lang="en-US" dirty="0"/>
              <a:t> </a:t>
            </a:r>
            <a:r>
              <a:rPr lang="en-US" dirty="0" err="1"/>
              <a:t>snímku</a:t>
            </a:r>
            <a:r>
              <a:rPr lang="en-US" dirty="0"/>
              <a:t>. </a:t>
            </a:r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tedy</a:t>
            </a:r>
            <a:r>
              <a:rPr lang="en-US" dirty="0"/>
              <a:t> s </a:t>
            </a:r>
            <a:r>
              <a:rPr lang="en-US" dirty="0" err="1" smtClean="0"/>
              <a:t>každým</a:t>
            </a:r>
            <a:r>
              <a:rPr lang="en-US" dirty="0" smtClean="0"/>
              <a:t> </a:t>
            </a:r>
            <a:r>
              <a:rPr lang="en-US" dirty="0" err="1"/>
              <a:t>novým</a:t>
            </a:r>
            <a:r>
              <a:rPr lang="en-US" dirty="0"/>
              <a:t> </a:t>
            </a:r>
            <a:r>
              <a:rPr lang="en-US" dirty="0" err="1"/>
              <a:t>filmem</a:t>
            </a:r>
            <a:r>
              <a:rPr lang="en-US" dirty="0"/>
              <a:t> (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 smtClean="0"/>
              <a:t>sérií</a:t>
            </a:r>
            <a:r>
              <a:rPr lang="en-US" dirty="0" smtClean="0"/>
              <a:t> </a:t>
            </a:r>
            <a:r>
              <a:rPr lang="en-US" dirty="0" err="1"/>
              <a:t>filmů</a:t>
            </a:r>
            <a:r>
              <a:rPr lang="en-US" dirty="0"/>
              <a:t>) </a:t>
            </a:r>
            <a:r>
              <a:rPr lang="en-US" dirty="0" err="1"/>
              <a:t>vyjednává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podmínky</a:t>
            </a:r>
            <a:r>
              <a:rPr lang="en-US" dirty="0"/>
              <a:t>, </a:t>
            </a:r>
            <a:r>
              <a:rPr lang="en-US" dirty="0" err="1"/>
              <a:t>reflektující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/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aktuální</a:t>
            </a:r>
            <a:r>
              <a:rPr lang="en-US" dirty="0"/>
              <a:t> </a:t>
            </a:r>
            <a:r>
              <a:rPr lang="en-US" dirty="0" err="1"/>
              <a:t>pozici</a:t>
            </a:r>
            <a:r>
              <a:rPr lang="en-US" dirty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/>
              <a:t>trhu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Od 50. </a:t>
            </a:r>
            <a:r>
              <a:rPr lang="en-US" dirty="0" smtClean="0"/>
              <a:t>let </a:t>
            </a:r>
            <a:r>
              <a:rPr lang="en-US" dirty="0" err="1"/>
              <a:t>narůstá</a:t>
            </a:r>
            <a:r>
              <a:rPr lang="en-US" dirty="0"/>
              <a:t> </a:t>
            </a:r>
            <a:r>
              <a:rPr lang="en-US" dirty="0" err="1"/>
              <a:t>význam</a:t>
            </a:r>
            <a:r>
              <a:rPr lang="en-US" dirty="0"/>
              <a:t> </a:t>
            </a:r>
            <a:r>
              <a:rPr lang="en-US" dirty="0" err="1"/>
              <a:t>agenturního</a:t>
            </a:r>
            <a:r>
              <a:rPr lang="en-US" dirty="0"/>
              <a:t> </a:t>
            </a:r>
            <a:r>
              <a:rPr lang="en-US" dirty="0" err="1" smtClean="0"/>
              <a:t>zastoupení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castingových</a:t>
            </a:r>
            <a:r>
              <a:rPr lang="en-US" dirty="0"/>
              <a:t> </a:t>
            </a:r>
            <a:r>
              <a:rPr lang="en-US" dirty="0" err="1"/>
              <a:t>režisérů</a:t>
            </a:r>
            <a:r>
              <a:rPr lang="en-US" dirty="0"/>
              <a:t>, </a:t>
            </a:r>
            <a:r>
              <a:rPr lang="en-US" dirty="0" err="1"/>
              <a:t>kteří</a:t>
            </a:r>
            <a:r>
              <a:rPr lang="en-US" dirty="0"/>
              <a:t> </a:t>
            </a:r>
            <a:r>
              <a:rPr lang="en-US" dirty="0" err="1"/>
              <a:t>fungují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prostředníci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studiem</a:t>
            </a:r>
            <a:r>
              <a:rPr lang="en-US" dirty="0"/>
              <a:t> a </a:t>
            </a:r>
            <a:r>
              <a:rPr lang="en-US" dirty="0" err="1"/>
              <a:t>hvězdou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S </a:t>
            </a:r>
            <a:r>
              <a:rPr lang="en-US" dirty="0" err="1"/>
              <a:t>rostoucím</a:t>
            </a:r>
            <a:r>
              <a:rPr lang="en-US" dirty="0"/>
              <a:t> </a:t>
            </a:r>
            <a:r>
              <a:rPr lang="en-US" dirty="0" err="1" smtClean="0"/>
              <a:t>významem</a:t>
            </a:r>
            <a:r>
              <a:rPr lang="en-US" dirty="0" smtClean="0"/>
              <a:t> </a:t>
            </a:r>
            <a:r>
              <a:rPr lang="en-US" dirty="0" err="1"/>
              <a:t>jednotlivých</a:t>
            </a:r>
            <a:r>
              <a:rPr lang="en-US" dirty="0"/>
              <a:t> </a:t>
            </a:r>
            <a:r>
              <a:rPr lang="en-US" dirty="0" err="1"/>
              <a:t>projektů</a:t>
            </a:r>
            <a:r>
              <a:rPr lang="en-US" dirty="0"/>
              <a:t> a </a:t>
            </a:r>
            <a:r>
              <a:rPr lang="en-US" dirty="0" err="1"/>
              <a:t>bez</a:t>
            </a:r>
            <a:r>
              <a:rPr lang="en-US" dirty="0"/>
              <a:t> </a:t>
            </a:r>
            <a:r>
              <a:rPr lang="en-US" dirty="0" err="1"/>
              <a:t>kariéry</a:t>
            </a:r>
            <a:r>
              <a:rPr lang="en-US" dirty="0"/>
              <a:t> </a:t>
            </a:r>
            <a:r>
              <a:rPr lang="en-US" dirty="0" err="1"/>
              <a:t>dlouhodobě</a:t>
            </a:r>
            <a:r>
              <a:rPr lang="en-US" dirty="0"/>
              <a:t> </a:t>
            </a:r>
            <a:r>
              <a:rPr lang="en-US" dirty="0" err="1" smtClean="0"/>
              <a:t>svázané</a:t>
            </a:r>
            <a:r>
              <a:rPr lang="en-US" dirty="0" smtClean="0"/>
              <a:t> </a:t>
            </a:r>
            <a:r>
              <a:rPr lang="en-US" dirty="0"/>
              <a:t>s </a:t>
            </a:r>
            <a:r>
              <a:rPr lang="en-US" dirty="0" err="1"/>
              <a:t>jediným</a:t>
            </a:r>
            <a:r>
              <a:rPr lang="en-US" dirty="0"/>
              <a:t> </a:t>
            </a:r>
            <a:r>
              <a:rPr lang="en-US" dirty="0" err="1"/>
              <a:t>studiem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samy</a:t>
            </a:r>
            <a:r>
              <a:rPr lang="en-US" dirty="0"/>
              <a:t> </a:t>
            </a:r>
            <a:r>
              <a:rPr lang="en-US" dirty="0" err="1"/>
              <a:t>zodpovědné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vytváření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obrazu</a:t>
            </a:r>
            <a:r>
              <a:rPr lang="en-US" dirty="0"/>
              <a:t>. </a:t>
            </a:r>
            <a:r>
              <a:rPr lang="en-US" dirty="0" err="1"/>
              <a:t>Taková</a:t>
            </a:r>
            <a:r>
              <a:rPr lang="en-US" dirty="0"/>
              <a:t> </a:t>
            </a:r>
            <a:r>
              <a:rPr lang="en-US" dirty="0" err="1" smtClean="0"/>
              <a:t>povaha</a:t>
            </a:r>
            <a:r>
              <a:rPr lang="en-US" dirty="0" smtClean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slávy</a:t>
            </a:r>
            <a:r>
              <a:rPr lang="en-US" dirty="0"/>
              <a:t> je </a:t>
            </a:r>
            <a:r>
              <a:rPr lang="en-US" dirty="0" err="1" smtClean="0"/>
              <a:t>výrazně</a:t>
            </a:r>
            <a:r>
              <a:rPr lang="en-US" dirty="0" smtClean="0"/>
              <a:t> </a:t>
            </a:r>
            <a:r>
              <a:rPr lang="en-US" dirty="0" err="1"/>
              <a:t>autografická</a:t>
            </a:r>
            <a:r>
              <a:rPr lang="en-US" dirty="0"/>
              <a:t>. </a:t>
            </a:r>
            <a:r>
              <a:rPr lang="en-US" dirty="0" err="1"/>
              <a:t>Abychom</a:t>
            </a:r>
            <a:r>
              <a:rPr lang="en-US" dirty="0"/>
              <a:t> se </a:t>
            </a:r>
            <a:r>
              <a:rPr lang="en-US" dirty="0" err="1"/>
              <a:t>zbavili</a:t>
            </a:r>
            <a:r>
              <a:rPr lang="en-US" dirty="0"/>
              <a:t> </a:t>
            </a:r>
            <a:r>
              <a:rPr lang="en-US" dirty="0" err="1" smtClean="0"/>
              <a:t>pasivity</a:t>
            </a:r>
            <a:r>
              <a:rPr lang="en-US" dirty="0" smtClean="0"/>
              <a:t>, </a:t>
            </a:r>
            <a:r>
              <a:rPr lang="en-US" dirty="0" err="1" smtClean="0"/>
              <a:t>implikované</a:t>
            </a:r>
            <a:r>
              <a:rPr lang="en-US" dirty="0" smtClean="0"/>
              <a:t> v </a:t>
            </a:r>
            <a:r>
              <a:rPr lang="en-US" dirty="0" err="1" smtClean="0"/>
              <a:t>termínu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r>
              <a:rPr lang="en-US" dirty="0" smtClean="0"/>
              <a:t>, je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místě</a:t>
            </a:r>
            <a:r>
              <a:rPr lang="en-US" dirty="0" smtClean="0"/>
              <a:t> </a:t>
            </a:r>
            <a:r>
              <a:rPr lang="en-US" dirty="0" err="1" smtClean="0"/>
              <a:t>používat</a:t>
            </a:r>
            <a:r>
              <a:rPr lang="en-US" dirty="0" smtClean="0"/>
              <a:t> pro </a:t>
            </a:r>
            <a:r>
              <a:rPr lang="en-US" dirty="0" err="1" smtClean="0"/>
              <a:t>popis</a:t>
            </a:r>
            <a:r>
              <a:rPr lang="en-US" dirty="0" smtClean="0"/>
              <a:t> </a:t>
            </a:r>
            <a:r>
              <a:rPr lang="en-US" dirty="0" err="1" smtClean="0"/>
              <a:t>pozdějších</a:t>
            </a:r>
            <a:r>
              <a:rPr lang="en-US" dirty="0" smtClean="0"/>
              <a:t> </a:t>
            </a:r>
            <a:r>
              <a:rPr lang="en-US" dirty="0" err="1" smtClean="0"/>
              <a:t>forem</a:t>
            </a:r>
            <a:r>
              <a:rPr lang="en-US" dirty="0" smtClean="0"/>
              <a:t> </a:t>
            </a:r>
            <a:r>
              <a:rPr lang="en-US" dirty="0" err="1" smtClean="0"/>
              <a:t>slávy</a:t>
            </a:r>
            <a:r>
              <a:rPr lang="en-US" dirty="0" smtClean="0"/>
              <a:t> </a:t>
            </a:r>
            <a:r>
              <a:rPr lang="en-US" dirty="0" err="1" smtClean="0"/>
              <a:t>pojem</a:t>
            </a:r>
            <a:r>
              <a:rPr lang="en-US" dirty="0" smtClean="0"/>
              <a:t> “</a:t>
            </a:r>
            <a:r>
              <a:rPr lang="en-US" dirty="0" err="1" smtClean="0"/>
              <a:t>hvězdná</a:t>
            </a:r>
            <a:r>
              <a:rPr lang="en-US" dirty="0" smtClean="0"/>
              <a:t> </a:t>
            </a:r>
            <a:r>
              <a:rPr lang="en-US" dirty="0" err="1" smtClean="0"/>
              <a:t>osobnost</a:t>
            </a:r>
            <a:r>
              <a:rPr lang="en-US" dirty="0" smtClean="0"/>
              <a:t>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45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Post-</a:t>
            </a:r>
            <a:r>
              <a:rPr lang="en-US" dirty="0" err="1" smtClean="0"/>
              <a:t>studiový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 </a:t>
            </a:r>
            <a:r>
              <a:rPr lang="en-US" dirty="0" err="1" smtClean="0"/>
              <a:t>prosinci</a:t>
            </a:r>
            <a:r>
              <a:rPr lang="en-US" dirty="0" smtClean="0"/>
              <a:t> 1946 </a:t>
            </a:r>
            <a:r>
              <a:rPr lang="en-US" dirty="0" err="1" smtClean="0"/>
              <a:t>vydáno</a:t>
            </a:r>
            <a:r>
              <a:rPr lang="en-US" dirty="0" smtClean="0"/>
              <a:t> </a:t>
            </a:r>
            <a:r>
              <a:rPr lang="en-US" dirty="0" err="1" smtClean="0"/>
              <a:t>nařízení</a:t>
            </a:r>
            <a:r>
              <a:rPr lang="en-US" dirty="0" smtClean="0"/>
              <a:t> </a:t>
            </a:r>
            <a:r>
              <a:rPr lang="en-US" dirty="0" err="1" smtClean="0"/>
              <a:t>zakazující</a:t>
            </a:r>
            <a:r>
              <a:rPr lang="en-US" dirty="0" smtClean="0"/>
              <a:t> block-booking (</a:t>
            </a:r>
            <a:r>
              <a:rPr lang="en-US" dirty="0" err="1" smtClean="0"/>
              <a:t>tzv</a:t>
            </a:r>
            <a:r>
              <a:rPr lang="en-US" dirty="0" smtClean="0"/>
              <a:t>. </a:t>
            </a:r>
            <a:r>
              <a:rPr lang="en-US" dirty="0" err="1" smtClean="0"/>
              <a:t>praxi</a:t>
            </a:r>
            <a:r>
              <a:rPr lang="en-US" dirty="0" smtClean="0"/>
              <a:t> </a:t>
            </a:r>
            <a:r>
              <a:rPr lang="en-US" dirty="0" err="1" smtClean="0"/>
              <a:t>vázaného</a:t>
            </a:r>
            <a:r>
              <a:rPr lang="en-US" dirty="0" smtClean="0"/>
              <a:t> </a:t>
            </a:r>
            <a:r>
              <a:rPr lang="en-US" dirty="0" err="1" smtClean="0"/>
              <a:t>prodeje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)</a:t>
            </a:r>
          </a:p>
          <a:p>
            <a:r>
              <a:rPr lang="en-US" dirty="0" smtClean="0"/>
              <a:t>1948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deseti</a:t>
            </a:r>
            <a:r>
              <a:rPr lang="en-US" dirty="0" smtClean="0"/>
              <a:t> </a:t>
            </a:r>
            <a:r>
              <a:rPr lang="en-US" dirty="0" err="1" smtClean="0"/>
              <a:t>letech</a:t>
            </a:r>
            <a:r>
              <a:rPr lang="en-US" dirty="0" smtClean="0"/>
              <a:t> </a:t>
            </a:r>
            <a:r>
              <a:rPr lang="en-US" dirty="0" err="1" smtClean="0"/>
              <a:t>vrcholí</a:t>
            </a:r>
            <a:r>
              <a:rPr lang="en-US" dirty="0" smtClean="0"/>
              <a:t> </a:t>
            </a:r>
            <a:r>
              <a:rPr lang="en-US" dirty="0" err="1" smtClean="0"/>
              <a:t>tzv</a:t>
            </a:r>
            <a:r>
              <a:rPr lang="en-US" dirty="0" smtClean="0"/>
              <a:t>. “</a:t>
            </a:r>
            <a:r>
              <a:rPr lang="en-US" dirty="0" err="1" smtClean="0"/>
              <a:t>případ</a:t>
            </a:r>
            <a:r>
              <a:rPr lang="en-US" dirty="0" smtClean="0"/>
              <a:t> Paramount”, </a:t>
            </a:r>
            <a:r>
              <a:rPr lang="en-US" dirty="0" err="1" smtClean="0"/>
              <a:t>kdy</a:t>
            </a:r>
            <a:r>
              <a:rPr lang="en-US" dirty="0" smtClean="0"/>
              <a:t> se </a:t>
            </a:r>
            <a:r>
              <a:rPr lang="en-US" dirty="0" err="1" smtClean="0"/>
              <a:t>výnosem</a:t>
            </a:r>
            <a:r>
              <a:rPr lang="en-US" dirty="0" smtClean="0"/>
              <a:t> </a:t>
            </a:r>
            <a:r>
              <a:rPr lang="en-US" dirty="0" err="1" smtClean="0"/>
              <a:t>Nejvyššího</a:t>
            </a:r>
            <a:r>
              <a:rPr lang="en-US" dirty="0" smtClean="0"/>
              <a:t> </a:t>
            </a:r>
            <a:r>
              <a:rPr lang="en-US" dirty="0" err="1" smtClean="0"/>
              <a:t>soudu</a:t>
            </a:r>
            <a:r>
              <a:rPr lang="en-US" dirty="0" smtClean="0"/>
              <a:t> </a:t>
            </a:r>
            <a:r>
              <a:rPr lang="en-US" dirty="0" err="1" smtClean="0"/>
              <a:t>musí</a:t>
            </a:r>
            <a:r>
              <a:rPr lang="en-US" dirty="0" smtClean="0"/>
              <a:t> </a:t>
            </a:r>
            <a:r>
              <a:rPr lang="en-US" dirty="0" err="1" smtClean="0"/>
              <a:t>velká</a:t>
            </a:r>
            <a:r>
              <a:rPr lang="en-US" dirty="0" smtClean="0"/>
              <a:t> </a:t>
            </a:r>
            <a:r>
              <a:rPr lang="en-US" dirty="0" err="1" smtClean="0"/>
              <a:t>pětka</a:t>
            </a:r>
            <a:r>
              <a:rPr lang="en-US" dirty="0" smtClean="0"/>
              <a:t> </a:t>
            </a:r>
            <a:r>
              <a:rPr lang="en-US" dirty="0" err="1" smtClean="0"/>
              <a:t>zbavit</a:t>
            </a:r>
            <a:r>
              <a:rPr lang="en-US" dirty="0" smtClean="0"/>
              <a:t> </a:t>
            </a:r>
            <a:r>
              <a:rPr lang="en-US" dirty="0" err="1" smtClean="0"/>
              <a:t>řetězce</a:t>
            </a:r>
            <a:r>
              <a:rPr lang="en-US" dirty="0" smtClean="0"/>
              <a:t> kin = </a:t>
            </a:r>
            <a:r>
              <a:rPr lang="en-US" dirty="0" err="1" smtClean="0"/>
              <a:t>paramountský</a:t>
            </a:r>
            <a:r>
              <a:rPr lang="en-US" dirty="0" smtClean="0"/>
              <a:t> </a:t>
            </a:r>
            <a:r>
              <a:rPr lang="en-US" dirty="0" err="1" smtClean="0"/>
              <a:t>výnos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Studia</a:t>
            </a:r>
            <a:r>
              <a:rPr lang="en-US" dirty="0" smtClean="0"/>
              <a:t> se </a:t>
            </a:r>
            <a:r>
              <a:rPr lang="en-US" dirty="0" err="1" smtClean="0"/>
              <a:t>namísto</a:t>
            </a:r>
            <a:r>
              <a:rPr lang="en-US" dirty="0" smtClean="0"/>
              <a:t> </a:t>
            </a:r>
            <a:r>
              <a:rPr lang="en-US" dirty="0" err="1" smtClean="0"/>
              <a:t>kontroly</a:t>
            </a:r>
            <a:r>
              <a:rPr lang="en-US" dirty="0" smtClean="0"/>
              <a:t> </a:t>
            </a:r>
            <a:r>
              <a:rPr lang="en-US" dirty="0" err="1" smtClean="0"/>
              <a:t>uvádění</a:t>
            </a:r>
            <a:r>
              <a:rPr lang="en-US" dirty="0" smtClean="0"/>
              <a:t> </a:t>
            </a:r>
            <a:r>
              <a:rPr lang="en-US" dirty="0" err="1" smtClean="0"/>
              <a:t>snímků</a:t>
            </a:r>
            <a:r>
              <a:rPr lang="en-US" dirty="0" smtClean="0"/>
              <a:t> </a:t>
            </a:r>
            <a:r>
              <a:rPr lang="en-US" dirty="0" err="1" smtClean="0"/>
              <a:t>soustředí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distribuci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Spolu</a:t>
            </a:r>
            <a:r>
              <a:rPr lang="en-US" dirty="0" smtClean="0"/>
              <a:t> s </a:t>
            </a:r>
            <a:r>
              <a:rPr lang="en-US" dirty="0" err="1" smtClean="0"/>
              <a:t>těmito</a:t>
            </a:r>
            <a:r>
              <a:rPr lang="en-US" dirty="0" smtClean="0"/>
              <a:t> </a:t>
            </a:r>
            <a:r>
              <a:rPr lang="en-US" dirty="0" err="1" smtClean="0"/>
              <a:t>zásadními</a:t>
            </a:r>
            <a:r>
              <a:rPr lang="en-US" dirty="0" smtClean="0"/>
              <a:t> </a:t>
            </a:r>
            <a:r>
              <a:rPr lang="en-US" dirty="0" err="1" smtClean="0"/>
              <a:t>strukturními</a:t>
            </a:r>
            <a:r>
              <a:rPr lang="en-US" dirty="0" smtClean="0"/>
              <a:t> </a:t>
            </a:r>
            <a:r>
              <a:rPr lang="en-US" dirty="0" err="1" smtClean="0"/>
              <a:t>změnami</a:t>
            </a:r>
            <a:r>
              <a:rPr lang="en-US" dirty="0" smtClean="0"/>
              <a:t> </a:t>
            </a:r>
            <a:r>
              <a:rPr lang="en-US" dirty="0" err="1" smtClean="0"/>
              <a:t>dochází</a:t>
            </a:r>
            <a:r>
              <a:rPr lang="en-US" dirty="0" smtClean="0"/>
              <a:t> </a:t>
            </a:r>
            <a:r>
              <a:rPr lang="en-US" dirty="0" err="1" smtClean="0"/>
              <a:t>rovněž</a:t>
            </a:r>
            <a:r>
              <a:rPr lang="en-US" dirty="0" smtClean="0"/>
              <a:t> k </a:t>
            </a:r>
            <a:r>
              <a:rPr lang="en-US" dirty="0" err="1" smtClean="0"/>
              <a:t>otřesům</a:t>
            </a:r>
            <a:r>
              <a:rPr lang="en-US" dirty="0" smtClean="0"/>
              <a:t> socio</a:t>
            </a:r>
            <a:r>
              <a:rPr lang="mr-IN" dirty="0" smtClean="0"/>
              <a:t>–</a:t>
            </a:r>
            <a:r>
              <a:rPr lang="en-US" dirty="0" err="1" smtClean="0"/>
              <a:t>kulturním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Snižuje</a:t>
            </a:r>
            <a:r>
              <a:rPr lang="en-US" dirty="0" smtClean="0"/>
              <a:t> se </a:t>
            </a:r>
            <a:r>
              <a:rPr lang="en-US" dirty="0" err="1" smtClean="0"/>
              <a:t>návštěvnost</a:t>
            </a:r>
            <a:r>
              <a:rPr lang="en-US" dirty="0" smtClean="0"/>
              <a:t> v </a:t>
            </a:r>
            <a:r>
              <a:rPr lang="en-US" dirty="0" err="1" smtClean="0"/>
              <a:t>kinech</a:t>
            </a:r>
            <a:r>
              <a:rPr lang="en-US" dirty="0" smtClean="0"/>
              <a:t> (</a:t>
            </a:r>
            <a:r>
              <a:rPr lang="en-US" dirty="0" err="1" smtClean="0"/>
              <a:t>koncem</a:t>
            </a:r>
            <a:r>
              <a:rPr lang="en-US" dirty="0" smtClean="0"/>
              <a:t> 40. let se </a:t>
            </a:r>
            <a:r>
              <a:rPr lang="en-US" dirty="0" err="1" smtClean="0"/>
              <a:t>prodává</a:t>
            </a:r>
            <a:r>
              <a:rPr lang="en-US" dirty="0" smtClean="0"/>
              <a:t> </a:t>
            </a:r>
            <a:r>
              <a:rPr lang="en-US" dirty="0" err="1" smtClean="0"/>
              <a:t>cca</a:t>
            </a:r>
            <a:r>
              <a:rPr lang="en-US" dirty="0" smtClean="0"/>
              <a:t> 78 </a:t>
            </a:r>
            <a:r>
              <a:rPr lang="en-US" dirty="0" err="1" smtClean="0"/>
              <a:t>milionů</a:t>
            </a:r>
            <a:r>
              <a:rPr lang="en-US" dirty="0" smtClean="0"/>
              <a:t> </a:t>
            </a:r>
            <a:r>
              <a:rPr lang="en-US" dirty="0" err="1" smtClean="0"/>
              <a:t>vstupenek</a:t>
            </a:r>
            <a:r>
              <a:rPr lang="en-US" dirty="0" smtClean="0"/>
              <a:t> </a:t>
            </a:r>
            <a:r>
              <a:rPr lang="en-US" dirty="0" err="1" smtClean="0"/>
              <a:t>týdně</a:t>
            </a:r>
            <a:r>
              <a:rPr lang="en-US" dirty="0" smtClean="0"/>
              <a:t> x </a:t>
            </a:r>
            <a:r>
              <a:rPr lang="en-US" dirty="0" err="1" smtClean="0"/>
              <a:t>koncem</a:t>
            </a:r>
            <a:r>
              <a:rPr lang="en-US" dirty="0" smtClean="0"/>
              <a:t> 50. let </a:t>
            </a:r>
            <a:r>
              <a:rPr lang="en-US" dirty="0" err="1" smtClean="0"/>
              <a:t>již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29 mil.)</a:t>
            </a:r>
          </a:p>
          <a:p>
            <a:pPr lvl="1"/>
            <a:r>
              <a:rPr lang="en-US" dirty="0" err="1" smtClean="0"/>
              <a:t>Konkurence</a:t>
            </a:r>
            <a:r>
              <a:rPr lang="en-US" dirty="0" smtClean="0"/>
              <a:t> </a:t>
            </a:r>
            <a:r>
              <a:rPr lang="en-US" dirty="0" err="1" smtClean="0"/>
              <a:t>televize</a:t>
            </a:r>
            <a:r>
              <a:rPr lang="en-US" dirty="0" smtClean="0"/>
              <a:t> a </a:t>
            </a:r>
            <a:r>
              <a:rPr lang="en-US" dirty="0" err="1" smtClean="0"/>
              <a:t>dalších</a:t>
            </a:r>
            <a:r>
              <a:rPr lang="en-US" dirty="0" smtClean="0"/>
              <a:t> </a:t>
            </a:r>
            <a:r>
              <a:rPr lang="en-US" dirty="0" err="1" smtClean="0"/>
              <a:t>volnočasových</a:t>
            </a:r>
            <a:r>
              <a:rPr lang="en-US" dirty="0" smtClean="0"/>
              <a:t> </a:t>
            </a:r>
            <a:r>
              <a:rPr lang="en-US" dirty="0" err="1" smtClean="0"/>
              <a:t>aktivit</a:t>
            </a:r>
            <a:endParaRPr lang="en-US" dirty="0" smtClean="0"/>
          </a:p>
          <a:p>
            <a:pPr lvl="1"/>
            <a:r>
              <a:rPr lang="en-US" dirty="0" err="1" smtClean="0"/>
              <a:t>Rozrůstají</a:t>
            </a:r>
            <a:r>
              <a:rPr lang="en-US" dirty="0" smtClean="0"/>
              <a:t> se </a:t>
            </a:r>
            <a:r>
              <a:rPr lang="en-US" dirty="0" err="1" smtClean="0"/>
              <a:t>předměstí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úkor</a:t>
            </a:r>
            <a:r>
              <a:rPr lang="en-US" dirty="0" smtClean="0"/>
              <a:t> </a:t>
            </a:r>
            <a:r>
              <a:rPr lang="en-US" dirty="0" err="1" smtClean="0"/>
              <a:t>městských</a:t>
            </a:r>
            <a:r>
              <a:rPr lang="en-US" dirty="0" smtClean="0"/>
              <a:t> center, v </a:t>
            </a:r>
            <a:r>
              <a:rPr lang="en-US" dirty="0" err="1" smtClean="0"/>
              <a:t>nichž</a:t>
            </a:r>
            <a:r>
              <a:rPr lang="en-US" dirty="0" smtClean="0"/>
              <a:t> se </a:t>
            </a:r>
            <a:r>
              <a:rPr lang="en-US" dirty="0" err="1" smtClean="0"/>
              <a:t>nachází</a:t>
            </a:r>
            <a:r>
              <a:rPr lang="en-US" dirty="0" smtClean="0"/>
              <a:t> </a:t>
            </a:r>
            <a:r>
              <a:rPr lang="en-US" dirty="0" err="1" smtClean="0"/>
              <a:t>většina</a:t>
            </a:r>
            <a:r>
              <a:rPr lang="en-US" dirty="0" smtClean="0"/>
              <a:t> kin.</a:t>
            </a:r>
          </a:p>
          <a:p>
            <a:pPr marL="2743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3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Package-unit </a:t>
            </a:r>
            <a:r>
              <a:rPr lang="en-US" dirty="0" err="1" smtClean="0"/>
              <a:t>systém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 </a:t>
            </a:r>
            <a:r>
              <a:rPr lang="en-US" dirty="0" err="1" smtClean="0"/>
              <a:t>nových</a:t>
            </a:r>
            <a:r>
              <a:rPr lang="en-US" dirty="0" smtClean="0"/>
              <a:t> </a:t>
            </a:r>
            <a:r>
              <a:rPr lang="en-US" dirty="0" err="1" smtClean="0"/>
              <a:t>podmínkách</a:t>
            </a:r>
            <a:r>
              <a:rPr lang="en-US" dirty="0" smtClean="0"/>
              <a:t> </a:t>
            </a:r>
            <a:r>
              <a:rPr lang="en-US" dirty="0" err="1" smtClean="0"/>
              <a:t>dochází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snížení</a:t>
            </a:r>
            <a:r>
              <a:rPr lang="en-US" dirty="0" smtClean="0"/>
              <a:t> </a:t>
            </a:r>
            <a:r>
              <a:rPr lang="en-US" dirty="0" err="1" smtClean="0"/>
              <a:t>počtu</a:t>
            </a:r>
            <a:r>
              <a:rPr lang="en-US" dirty="0" smtClean="0"/>
              <a:t> </a:t>
            </a:r>
            <a:r>
              <a:rPr lang="en-US" dirty="0" err="1" smtClean="0"/>
              <a:t>vyrobených</a:t>
            </a:r>
            <a:r>
              <a:rPr lang="en-US" dirty="0" smtClean="0"/>
              <a:t> </a:t>
            </a:r>
            <a:r>
              <a:rPr lang="en-US" dirty="0" err="1" smtClean="0"/>
              <a:t>snímků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Namísto</a:t>
            </a:r>
            <a:r>
              <a:rPr lang="en-US" dirty="0" smtClean="0"/>
              <a:t> </a:t>
            </a:r>
            <a:r>
              <a:rPr lang="en-US" dirty="0" err="1" smtClean="0"/>
              <a:t>výroby</a:t>
            </a:r>
            <a:r>
              <a:rPr lang="en-US" dirty="0" smtClean="0"/>
              <a:t> a </a:t>
            </a:r>
            <a:r>
              <a:rPr lang="en-US" dirty="0" err="1" smtClean="0"/>
              <a:t>prodeje</a:t>
            </a:r>
            <a:r>
              <a:rPr lang="en-US" dirty="0" smtClean="0"/>
              <a:t> </a:t>
            </a:r>
            <a:r>
              <a:rPr lang="en-US" dirty="0" err="1" smtClean="0"/>
              <a:t>balíku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se </a:t>
            </a:r>
            <a:r>
              <a:rPr lang="en-US" dirty="0" err="1" smtClean="0"/>
              <a:t>studia</a:t>
            </a:r>
            <a:r>
              <a:rPr lang="en-US" dirty="0" smtClean="0"/>
              <a:t> </a:t>
            </a:r>
            <a:r>
              <a:rPr lang="en-US" dirty="0" err="1" smtClean="0"/>
              <a:t>soustředí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produkci</a:t>
            </a:r>
            <a:r>
              <a:rPr lang="en-US" dirty="0" smtClean="0"/>
              <a:t>, </a:t>
            </a:r>
            <a:r>
              <a:rPr lang="en-US" dirty="0" err="1" smtClean="0"/>
              <a:t>distribuci</a:t>
            </a:r>
            <a:r>
              <a:rPr lang="en-US" dirty="0" smtClean="0"/>
              <a:t> a </a:t>
            </a:r>
            <a:r>
              <a:rPr lang="en-US" dirty="0" err="1" smtClean="0"/>
              <a:t>propagaci</a:t>
            </a:r>
            <a:r>
              <a:rPr lang="en-US" dirty="0" smtClean="0"/>
              <a:t> </a:t>
            </a:r>
            <a:r>
              <a:rPr lang="en-US" dirty="0" err="1" smtClean="0"/>
              <a:t>jediného</a:t>
            </a:r>
            <a:r>
              <a:rPr lang="en-US" dirty="0" smtClean="0"/>
              <a:t> </a:t>
            </a:r>
            <a:r>
              <a:rPr lang="en-US" dirty="0" err="1" smtClean="0"/>
              <a:t>titulu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Štáby</a:t>
            </a:r>
            <a:r>
              <a:rPr lang="en-US" dirty="0" smtClean="0"/>
              <a:t>, </a:t>
            </a:r>
            <a:r>
              <a:rPr lang="en-US" dirty="0" err="1" smtClean="0"/>
              <a:t>prostory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 se </a:t>
            </a:r>
            <a:r>
              <a:rPr lang="en-US" dirty="0" err="1" smtClean="0"/>
              <a:t>najímají</a:t>
            </a:r>
            <a:r>
              <a:rPr lang="en-US" dirty="0" smtClean="0"/>
              <a:t> </a:t>
            </a:r>
            <a:r>
              <a:rPr lang="en-US" dirty="0" err="1" smtClean="0"/>
              <a:t>vždy</a:t>
            </a:r>
            <a:r>
              <a:rPr lang="en-US" dirty="0" smtClean="0"/>
              <a:t> pro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projekt</a:t>
            </a:r>
            <a:r>
              <a:rPr lang="en-US" dirty="0"/>
              <a:t> </a:t>
            </a:r>
            <a:r>
              <a:rPr lang="en-US" dirty="0" smtClean="0"/>
              <a:t>&gt;&gt; pro </a:t>
            </a:r>
            <a:r>
              <a:rPr lang="en-US" dirty="0" err="1" smtClean="0"/>
              <a:t>každý</a:t>
            </a:r>
            <a:r>
              <a:rPr lang="en-US" dirty="0" smtClean="0"/>
              <a:t> </a:t>
            </a:r>
            <a:r>
              <a:rPr lang="en-US" dirty="0" err="1" smtClean="0"/>
              <a:t>nový</a:t>
            </a:r>
            <a:r>
              <a:rPr lang="en-US" dirty="0" smtClean="0"/>
              <a:t> </a:t>
            </a:r>
            <a:r>
              <a:rPr lang="en-US" dirty="0" err="1" smtClean="0"/>
              <a:t>snímek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vyjednávají</a:t>
            </a:r>
            <a:r>
              <a:rPr lang="en-US" dirty="0" smtClean="0"/>
              <a:t> </a:t>
            </a:r>
            <a:r>
              <a:rPr lang="en-US" dirty="0" err="1" smtClean="0"/>
              <a:t>nové</a:t>
            </a:r>
            <a:r>
              <a:rPr lang="en-US" dirty="0" smtClean="0"/>
              <a:t> </a:t>
            </a:r>
            <a:r>
              <a:rPr lang="en-US" dirty="0" err="1" smtClean="0"/>
              <a:t>podmínky</a:t>
            </a:r>
            <a:r>
              <a:rPr lang="en-US" dirty="0" smtClean="0"/>
              <a:t>.   </a:t>
            </a:r>
          </a:p>
          <a:p>
            <a:r>
              <a:rPr lang="en-US" dirty="0" err="1" smtClean="0"/>
              <a:t>Nový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silné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slabé</a:t>
            </a:r>
            <a:r>
              <a:rPr lang="en-US" dirty="0" smtClean="0"/>
              <a:t> </a:t>
            </a:r>
            <a:r>
              <a:rPr lang="en-US" dirty="0" err="1" smtClean="0"/>
              <a:t>stránky</a:t>
            </a:r>
            <a:r>
              <a:rPr lang="en-US" dirty="0" smtClean="0"/>
              <a:t>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 </a:t>
            </a:r>
            <a:r>
              <a:rPr lang="en-US" dirty="0" err="1" smtClean="0"/>
              <a:t>Honoráře</a:t>
            </a:r>
            <a:r>
              <a:rPr lang="en-US" dirty="0" smtClean="0"/>
              <a:t> </a:t>
            </a:r>
            <a:r>
              <a:rPr lang="en-US" dirty="0" err="1" smtClean="0"/>
              <a:t>dlouhodobě</a:t>
            </a:r>
            <a:r>
              <a:rPr lang="en-US" dirty="0" smtClean="0"/>
              <a:t> </a:t>
            </a:r>
            <a:r>
              <a:rPr lang="en-US" dirty="0" err="1" smtClean="0"/>
              <a:t>narůstají</a:t>
            </a:r>
            <a:r>
              <a:rPr lang="en-US" dirty="0" smtClean="0"/>
              <a:t> a </a:t>
            </a:r>
            <a:r>
              <a:rPr lang="en-US" dirty="0" err="1" smtClean="0"/>
              <a:t>reflektují</a:t>
            </a:r>
            <a:r>
              <a:rPr lang="en-US" dirty="0" smtClean="0"/>
              <a:t> </a:t>
            </a:r>
            <a:r>
              <a:rPr lang="en-US" dirty="0" err="1" smtClean="0"/>
              <a:t>aktuální</a:t>
            </a:r>
            <a:r>
              <a:rPr lang="en-US" dirty="0" smtClean="0"/>
              <a:t> </a:t>
            </a:r>
            <a:r>
              <a:rPr lang="en-US" dirty="0" err="1" smtClean="0"/>
              <a:t>pozici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trhu</a:t>
            </a:r>
            <a:endParaRPr lang="en-US" dirty="0" smtClean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/>
              <a:t>Stabilní</a:t>
            </a:r>
            <a:r>
              <a:rPr lang="en-US" dirty="0" smtClean="0"/>
              <a:t> </a:t>
            </a:r>
            <a:r>
              <a:rPr lang="en-US" dirty="0" err="1" smtClean="0"/>
              <a:t>výdělky</a:t>
            </a:r>
            <a:r>
              <a:rPr lang="en-US" dirty="0" smtClean="0"/>
              <a:t> </a:t>
            </a:r>
            <a:r>
              <a:rPr lang="en-US" dirty="0" err="1" smtClean="0"/>
              <a:t>hvězdu</a:t>
            </a:r>
            <a:r>
              <a:rPr lang="en-US" dirty="0" smtClean="0"/>
              <a:t> </a:t>
            </a:r>
            <a:r>
              <a:rPr lang="en-US" dirty="0" err="1" smtClean="0"/>
              <a:t>chrání</a:t>
            </a:r>
            <a:r>
              <a:rPr lang="en-US" dirty="0" smtClean="0"/>
              <a:t>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neúspěšnými</a:t>
            </a:r>
            <a:r>
              <a:rPr lang="en-US" dirty="0" smtClean="0"/>
              <a:t> </a:t>
            </a:r>
            <a:r>
              <a:rPr lang="en-US" dirty="0" err="1" smtClean="0"/>
              <a:t>tituly</a:t>
            </a:r>
            <a:r>
              <a:rPr lang="en-US" dirty="0" smtClean="0"/>
              <a:t> a </a:t>
            </a:r>
            <a:r>
              <a:rPr lang="en-US" dirty="0" err="1" smtClean="0"/>
              <a:t>propady</a:t>
            </a:r>
            <a:r>
              <a:rPr lang="en-US" dirty="0" smtClean="0"/>
              <a:t> v </a:t>
            </a:r>
            <a:r>
              <a:rPr lang="en-US" dirty="0" err="1" smtClean="0"/>
              <a:t>oblibě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394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Horizontální</a:t>
            </a:r>
            <a:r>
              <a:rPr lang="en-US" dirty="0" smtClean="0"/>
              <a:t> </a:t>
            </a:r>
            <a:r>
              <a:rPr lang="en-US" dirty="0" err="1" smtClean="0"/>
              <a:t>namísto</a:t>
            </a:r>
            <a:r>
              <a:rPr lang="en-US" dirty="0" smtClean="0"/>
              <a:t> </a:t>
            </a:r>
            <a:r>
              <a:rPr lang="en-US" dirty="0" err="1" smtClean="0"/>
              <a:t>vertikální</a:t>
            </a:r>
            <a:r>
              <a:rPr lang="en-US" dirty="0" smtClean="0"/>
              <a:t> </a:t>
            </a:r>
            <a:r>
              <a:rPr lang="en-US" dirty="0" err="1" smtClean="0"/>
              <a:t>integrace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 </a:t>
            </a:r>
            <a:r>
              <a:rPr lang="en-US" dirty="0" err="1" smtClean="0"/>
              <a:t>koncem</a:t>
            </a:r>
            <a:r>
              <a:rPr lang="en-US" dirty="0" smtClean="0"/>
              <a:t> 60. let se </a:t>
            </a:r>
            <a:r>
              <a:rPr lang="en-US" dirty="0" err="1" smtClean="0"/>
              <a:t>filmová</a:t>
            </a:r>
            <a:r>
              <a:rPr lang="en-US" dirty="0" smtClean="0"/>
              <a:t> </a:t>
            </a:r>
            <a:r>
              <a:rPr lang="en-US" dirty="0" err="1" smtClean="0"/>
              <a:t>studia</a:t>
            </a:r>
            <a:r>
              <a:rPr lang="en-US" dirty="0" smtClean="0"/>
              <a:t> </a:t>
            </a:r>
            <a:r>
              <a:rPr lang="en-US" dirty="0" err="1" smtClean="0"/>
              <a:t>stávají</a:t>
            </a:r>
            <a:r>
              <a:rPr lang="en-US" dirty="0" smtClean="0"/>
              <a:t> </a:t>
            </a:r>
            <a:r>
              <a:rPr lang="en-US" dirty="0" err="1" smtClean="0"/>
              <a:t>součástí</a:t>
            </a:r>
            <a:r>
              <a:rPr lang="en-US" dirty="0" smtClean="0"/>
              <a:t> </a:t>
            </a:r>
            <a:r>
              <a:rPr lang="en-US" dirty="0" err="1" smtClean="0"/>
              <a:t>větších</a:t>
            </a:r>
            <a:r>
              <a:rPr lang="en-US" dirty="0" smtClean="0"/>
              <a:t> </a:t>
            </a:r>
            <a:r>
              <a:rPr lang="en-US" dirty="0" err="1" smtClean="0"/>
              <a:t>mediálních</a:t>
            </a:r>
            <a:r>
              <a:rPr lang="en-US" dirty="0" smtClean="0"/>
              <a:t> </a:t>
            </a:r>
            <a:r>
              <a:rPr lang="en-US" dirty="0" err="1" smtClean="0"/>
              <a:t>konglomerátů</a:t>
            </a:r>
            <a:r>
              <a:rPr lang="en-US" dirty="0"/>
              <a:t> </a:t>
            </a:r>
            <a:r>
              <a:rPr lang="en-US" dirty="0" smtClean="0"/>
              <a:t>&gt;&gt; </a:t>
            </a:r>
            <a:r>
              <a:rPr lang="en-US" dirty="0" err="1" smtClean="0"/>
              <a:t>filmová</a:t>
            </a:r>
            <a:r>
              <a:rPr lang="en-US" dirty="0" smtClean="0"/>
              <a:t> </a:t>
            </a:r>
            <a:r>
              <a:rPr lang="en-US" dirty="0" err="1" smtClean="0"/>
              <a:t>výroba</a:t>
            </a:r>
            <a:r>
              <a:rPr lang="en-US" dirty="0" smtClean="0"/>
              <a:t> </a:t>
            </a:r>
            <a:r>
              <a:rPr lang="en-US" dirty="0" err="1" smtClean="0"/>
              <a:t>stojí</a:t>
            </a:r>
            <a:r>
              <a:rPr lang="en-US" dirty="0" smtClean="0"/>
              <a:t> </a:t>
            </a:r>
            <a:r>
              <a:rPr lang="en-US" dirty="0" err="1" smtClean="0"/>
              <a:t>vedle</a:t>
            </a:r>
            <a:r>
              <a:rPr lang="en-US" dirty="0" smtClean="0"/>
              <a:t> </a:t>
            </a:r>
            <a:r>
              <a:rPr lang="en-US" dirty="0" err="1" smtClean="0"/>
              <a:t>hudební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televizní</a:t>
            </a:r>
            <a:r>
              <a:rPr lang="en-US" dirty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; </a:t>
            </a:r>
            <a:r>
              <a:rPr lang="en-US" dirty="0" err="1" smtClean="0"/>
              <a:t>případně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součást</a:t>
            </a:r>
            <a:r>
              <a:rPr lang="en-US" dirty="0" smtClean="0"/>
              <a:t> </a:t>
            </a:r>
            <a:r>
              <a:rPr lang="en-US" dirty="0" err="1" smtClean="0"/>
              <a:t>větších</a:t>
            </a:r>
            <a:r>
              <a:rPr lang="en-US" dirty="0" smtClean="0"/>
              <a:t> </a:t>
            </a:r>
            <a:r>
              <a:rPr lang="en-US" dirty="0" err="1" smtClean="0"/>
              <a:t>koncernů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nepodnikají</a:t>
            </a:r>
            <a:r>
              <a:rPr lang="en-US" dirty="0" smtClean="0"/>
              <a:t> </a:t>
            </a:r>
            <a:r>
              <a:rPr lang="en-US" dirty="0" err="1" smtClean="0"/>
              <a:t>jen</a:t>
            </a:r>
            <a:r>
              <a:rPr lang="en-US" dirty="0" smtClean="0"/>
              <a:t> v </a:t>
            </a:r>
            <a:r>
              <a:rPr lang="en-US" dirty="0" err="1" smtClean="0"/>
              <a:t>oblasti</a:t>
            </a:r>
            <a:r>
              <a:rPr lang="en-US" dirty="0" smtClean="0"/>
              <a:t> </a:t>
            </a:r>
            <a:r>
              <a:rPr lang="en-US" dirty="0" err="1" smtClean="0"/>
              <a:t>zábavního</a:t>
            </a:r>
            <a:r>
              <a:rPr lang="en-US" dirty="0" smtClean="0"/>
              <a:t> </a:t>
            </a:r>
            <a:r>
              <a:rPr lang="en-US" dirty="0" err="1" smtClean="0"/>
              <a:t>průmyslu</a:t>
            </a:r>
            <a:r>
              <a:rPr lang="en-US" dirty="0" smtClean="0"/>
              <a:t>, ale </a:t>
            </a:r>
            <a:r>
              <a:rPr lang="en-US" dirty="0" err="1" smtClean="0"/>
              <a:t>celého</a:t>
            </a:r>
            <a:r>
              <a:rPr lang="en-US" dirty="0" smtClean="0"/>
              <a:t> </a:t>
            </a:r>
            <a:r>
              <a:rPr lang="en-US" dirty="0" err="1" smtClean="0"/>
              <a:t>spektra</a:t>
            </a:r>
            <a:r>
              <a:rPr lang="en-US" dirty="0" smtClean="0"/>
              <a:t> </a:t>
            </a:r>
            <a:r>
              <a:rPr lang="en-US" dirty="0" err="1" smtClean="0"/>
              <a:t>spotřebního</a:t>
            </a:r>
            <a:r>
              <a:rPr lang="en-US" dirty="0" smtClean="0"/>
              <a:t> </a:t>
            </a:r>
            <a:r>
              <a:rPr lang="en-US" dirty="0" err="1" smtClean="0"/>
              <a:t>zboží</a:t>
            </a:r>
            <a:r>
              <a:rPr lang="en-US" dirty="0" smtClean="0"/>
              <a:t> (</a:t>
            </a:r>
            <a:r>
              <a:rPr lang="en-US" dirty="0" err="1" smtClean="0"/>
              <a:t>oděvy</a:t>
            </a:r>
            <a:r>
              <a:rPr lang="en-US" dirty="0" smtClean="0"/>
              <a:t>, </a:t>
            </a:r>
            <a:r>
              <a:rPr lang="en-US" dirty="0" err="1" smtClean="0"/>
              <a:t>hračky</a:t>
            </a:r>
            <a:r>
              <a:rPr lang="en-US" dirty="0" smtClean="0"/>
              <a:t>, </a:t>
            </a:r>
            <a:r>
              <a:rPr lang="en-US" dirty="0" err="1" smtClean="0"/>
              <a:t>potraviny</a:t>
            </a:r>
            <a:r>
              <a:rPr lang="mr-IN" dirty="0" smtClean="0"/>
              <a:t>…</a:t>
            </a:r>
            <a:r>
              <a:rPr lang="cs-CZ" dirty="0" smtClean="0"/>
              <a:t>)</a:t>
            </a:r>
          </a:p>
          <a:p>
            <a:r>
              <a:rPr lang="cs-CZ" dirty="0" smtClean="0"/>
              <a:t>Synergie </a:t>
            </a:r>
            <a:r>
              <a:rPr lang="mr-IN" dirty="0" smtClean="0"/>
              <a:t>–</a:t>
            </a:r>
            <a:r>
              <a:rPr lang="cs-CZ" dirty="0" smtClean="0"/>
              <a:t> snaha provázat konkrétní film s celou řadou dalších produktů, děl a pořadů, které s filmem jakkoliv souvisí</a:t>
            </a:r>
          </a:p>
          <a:p>
            <a:r>
              <a:rPr lang="cs-CZ" dirty="0" err="1" smtClean="0"/>
              <a:t>High</a:t>
            </a:r>
            <a:r>
              <a:rPr lang="cs-CZ" dirty="0" smtClean="0"/>
              <a:t>-koncept filmy </a:t>
            </a:r>
            <a:r>
              <a:rPr lang="mr-IN" dirty="0" smtClean="0"/>
              <a:t>–</a:t>
            </a:r>
            <a:r>
              <a:rPr lang="cs-CZ" dirty="0" smtClean="0"/>
              <a:t> díla s jednoduchou premisou, na níž stojí možnosti rozšířené propagace, </a:t>
            </a:r>
            <a:r>
              <a:rPr lang="cs-CZ" dirty="0" err="1" smtClean="0"/>
              <a:t>product</a:t>
            </a:r>
            <a:r>
              <a:rPr lang="cs-CZ" dirty="0" smtClean="0"/>
              <a:t> </a:t>
            </a:r>
            <a:r>
              <a:rPr lang="cs-CZ" dirty="0" err="1" smtClean="0"/>
              <a:t>placementu</a:t>
            </a:r>
            <a:r>
              <a:rPr lang="cs-CZ" dirty="0" smtClean="0"/>
              <a:t> a </a:t>
            </a:r>
            <a:r>
              <a:rPr lang="cs-CZ" dirty="0" err="1" smtClean="0"/>
              <a:t>merchandisingu</a:t>
            </a:r>
            <a:endParaRPr lang="cs-CZ" dirty="0" smtClean="0"/>
          </a:p>
          <a:p>
            <a:pPr marL="274320" lvl="1" indent="0">
              <a:buNone/>
            </a:pPr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68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Gun </a:t>
            </a:r>
            <a:r>
              <a:rPr lang="mr-IN" dirty="0" smtClean="0"/>
              <a:t>–</a:t>
            </a:r>
            <a:r>
              <a:rPr lang="en-US" dirty="0" smtClean="0"/>
              <a:t> “pilot </a:t>
            </a:r>
            <a:r>
              <a:rPr lang="en-US" dirty="0" err="1" smtClean="0"/>
              <a:t>stíhačky</a:t>
            </a:r>
            <a:r>
              <a:rPr lang="en-US" dirty="0" smtClean="0"/>
              <a:t> se </a:t>
            </a:r>
            <a:r>
              <a:rPr lang="en-US" dirty="0" err="1" smtClean="0"/>
              <a:t>zamiloval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7" name="Content Placeholder 6" descr="top-gun-poste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47" r="-12447"/>
          <a:stretch>
            <a:fillRect/>
          </a:stretch>
        </p:blipFill>
        <p:spPr/>
      </p:pic>
      <p:pic>
        <p:nvPicPr>
          <p:cNvPr id="8" name="Content Placeholder 7" descr="top-gun-blu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7" r="-10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2645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Berlin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i="1" dirty="0" smtClean="0"/>
              <a:t>Take my breath away </a:t>
            </a:r>
            <a:r>
              <a:rPr lang="en-US" dirty="0" smtClean="0"/>
              <a:t>(1986)</a:t>
            </a:r>
            <a:endParaRPr lang="en-US" dirty="0"/>
          </a:p>
        </p:txBody>
      </p:sp>
      <p:pic>
        <p:nvPicPr>
          <p:cNvPr id="7" name="Berlin - Take My Breath Awa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85250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Trailer </a:t>
            </a:r>
            <a:r>
              <a:rPr lang="en-US" i="1" dirty="0" smtClean="0"/>
              <a:t>Top Gun </a:t>
            </a:r>
            <a:r>
              <a:rPr lang="en-US" dirty="0" smtClean="0"/>
              <a:t>(1986)</a:t>
            </a:r>
            <a:endParaRPr lang="en-US" dirty="0"/>
          </a:p>
        </p:txBody>
      </p:sp>
      <p:pic>
        <p:nvPicPr>
          <p:cNvPr id="4" name="Top Gun (1986) Original Trail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600200"/>
            <a:ext cx="7315200" cy="4876800"/>
          </a:xfrm>
        </p:spPr>
      </p:pic>
    </p:spTree>
    <p:extLst>
      <p:ext uri="{BB962C8B-B14F-4D97-AF65-F5344CB8AC3E}">
        <p14:creationId xmlns:p14="http://schemas.microsoft.com/office/powerpoint/2010/main" val="52687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Agentury</a:t>
            </a:r>
            <a:r>
              <a:rPr lang="en-US" dirty="0" smtClean="0"/>
              <a:t> a </a:t>
            </a:r>
            <a:r>
              <a:rPr lang="en-US" dirty="0" err="1" smtClean="0"/>
              <a:t>castingoví</a:t>
            </a:r>
            <a:r>
              <a:rPr lang="en-US" dirty="0" smtClean="0"/>
              <a:t> </a:t>
            </a:r>
            <a:r>
              <a:rPr lang="en-US" dirty="0" err="1" smtClean="0"/>
              <a:t>režiséři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 </a:t>
            </a:r>
            <a:r>
              <a:rPr lang="en-US" dirty="0" err="1" smtClean="0"/>
              <a:t>možností</a:t>
            </a:r>
            <a:r>
              <a:rPr lang="en-US" dirty="0" smtClean="0"/>
              <a:t> </a:t>
            </a:r>
            <a:r>
              <a:rPr lang="en-US" dirty="0" err="1" smtClean="0"/>
              <a:t>pravidelně</a:t>
            </a:r>
            <a:r>
              <a:rPr lang="en-US" dirty="0" smtClean="0"/>
              <a:t> </a:t>
            </a:r>
            <a:r>
              <a:rPr lang="en-US" dirty="0" err="1" smtClean="0"/>
              <a:t>vyjednávat</a:t>
            </a:r>
            <a:r>
              <a:rPr lang="en-US" dirty="0" smtClean="0"/>
              <a:t> o </a:t>
            </a:r>
            <a:r>
              <a:rPr lang="en-US" dirty="0" err="1" smtClean="0"/>
              <a:t>podmínkách</a:t>
            </a:r>
            <a:r>
              <a:rPr lang="en-US" dirty="0" smtClean="0"/>
              <a:t> </a:t>
            </a:r>
            <a:r>
              <a:rPr lang="en-US" dirty="0" err="1" smtClean="0"/>
              <a:t>spolupráce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r>
              <a:rPr lang="en-US" dirty="0" smtClean="0"/>
              <a:t> role </a:t>
            </a:r>
            <a:r>
              <a:rPr lang="en-US" dirty="0" err="1" smtClean="0"/>
              <a:t>prostředníka</a:t>
            </a:r>
            <a:r>
              <a:rPr lang="en-US" dirty="0" smtClean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studiem</a:t>
            </a:r>
            <a:r>
              <a:rPr lang="en-US" dirty="0" smtClean="0"/>
              <a:t> a </a:t>
            </a:r>
            <a:r>
              <a:rPr lang="en-US" dirty="0" err="1" smtClean="0"/>
              <a:t>hvězdou</a:t>
            </a:r>
            <a:r>
              <a:rPr lang="en-US" dirty="0" smtClean="0"/>
              <a:t> (talent) =&gt; </a:t>
            </a:r>
            <a:r>
              <a:rPr lang="en-US" dirty="0" err="1" smtClean="0"/>
              <a:t>roste</a:t>
            </a:r>
            <a:r>
              <a:rPr lang="en-US" dirty="0" smtClean="0"/>
              <a:t> </a:t>
            </a:r>
            <a:r>
              <a:rPr lang="en-US" dirty="0" err="1" smtClean="0"/>
              <a:t>význam</a:t>
            </a:r>
            <a:r>
              <a:rPr lang="en-US" dirty="0" smtClean="0"/>
              <a:t> </a:t>
            </a:r>
            <a:r>
              <a:rPr lang="en-US" dirty="0" err="1" smtClean="0"/>
              <a:t>uměleckých</a:t>
            </a:r>
            <a:r>
              <a:rPr lang="en-US" dirty="0" smtClean="0"/>
              <a:t> </a:t>
            </a:r>
            <a:r>
              <a:rPr lang="en-US" dirty="0" err="1" smtClean="0"/>
              <a:t>agentů</a:t>
            </a:r>
            <a:endParaRPr lang="en-US" dirty="0" smtClean="0"/>
          </a:p>
          <a:p>
            <a:r>
              <a:rPr lang="en-US" dirty="0" smtClean="0"/>
              <a:t>MCA (Music Corporation of America) </a:t>
            </a:r>
            <a:r>
              <a:rPr lang="mr-IN" dirty="0" smtClean="0"/>
              <a:t>–</a:t>
            </a:r>
            <a:r>
              <a:rPr lang="en-US" dirty="0" smtClean="0"/>
              <a:t> agent Lew Wasserman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jedna</a:t>
            </a:r>
            <a:r>
              <a:rPr lang="en-US" dirty="0" smtClean="0"/>
              <a:t> z </a:t>
            </a:r>
            <a:r>
              <a:rPr lang="en-US" dirty="0" err="1" smtClean="0"/>
              <a:t>prvních</a:t>
            </a:r>
            <a:r>
              <a:rPr lang="en-US" dirty="0" smtClean="0"/>
              <a:t> </a:t>
            </a:r>
            <a:r>
              <a:rPr lang="en-US" dirty="0" err="1" smtClean="0"/>
              <a:t>společností</a:t>
            </a:r>
            <a:r>
              <a:rPr lang="en-US" dirty="0" smtClean="0"/>
              <a:t> </a:t>
            </a:r>
            <a:r>
              <a:rPr lang="en-US" dirty="0" err="1" smtClean="0"/>
              <a:t>využívá</a:t>
            </a:r>
            <a:r>
              <a:rPr lang="en-US" dirty="0" smtClean="0"/>
              <a:t> </a:t>
            </a:r>
            <a:r>
              <a:rPr lang="en-US" dirty="0" err="1" smtClean="0"/>
              <a:t>chaotické</a:t>
            </a:r>
            <a:r>
              <a:rPr lang="en-US" dirty="0" smtClean="0"/>
              <a:t> </a:t>
            </a:r>
            <a:r>
              <a:rPr lang="en-US" dirty="0" err="1" smtClean="0"/>
              <a:t>situace</a:t>
            </a:r>
            <a:r>
              <a:rPr lang="en-US" dirty="0" smtClean="0"/>
              <a:t> </a:t>
            </a:r>
            <a:r>
              <a:rPr lang="en-US" dirty="0" err="1" smtClean="0"/>
              <a:t>konce</a:t>
            </a:r>
            <a:r>
              <a:rPr lang="en-US" dirty="0" smtClean="0"/>
              <a:t> 50. let.</a:t>
            </a:r>
          </a:p>
          <a:p>
            <a:r>
              <a:rPr lang="en-US" dirty="0" smtClean="0"/>
              <a:t>O </a:t>
            </a:r>
            <a:r>
              <a:rPr lang="en-US" dirty="0" err="1" smtClean="0"/>
              <a:t>cca</a:t>
            </a:r>
            <a:r>
              <a:rPr lang="en-US" dirty="0" smtClean="0"/>
              <a:t> 20 let </a:t>
            </a:r>
            <a:r>
              <a:rPr lang="en-US" dirty="0" err="1" smtClean="0"/>
              <a:t>později</a:t>
            </a:r>
            <a:r>
              <a:rPr lang="en-US" dirty="0" smtClean="0"/>
              <a:t> se od MCA </a:t>
            </a:r>
            <a:r>
              <a:rPr lang="en-US" dirty="0" err="1" smtClean="0"/>
              <a:t>odděluje</a:t>
            </a:r>
            <a:r>
              <a:rPr lang="en-US" dirty="0" smtClean="0"/>
              <a:t> </a:t>
            </a:r>
            <a:r>
              <a:rPr lang="en-US" dirty="0" err="1" smtClean="0"/>
              <a:t>skupina</a:t>
            </a:r>
            <a:r>
              <a:rPr lang="en-US" dirty="0" smtClean="0"/>
              <a:t> </a:t>
            </a:r>
            <a:r>
              <a:rPr lang="en-US" dirty="0" err="1" smtClean="0"/>
              <a:t>agentů</a:t>
            </a:r>
            <a:r>
              <a:rPr lang="en-US" dirty="0" smtClean="0"/>
              <a:t> v </a:t>
            </a:r>
            <a:r>
              <a:rPr lang="en-US" dirty="0" err="1" smtClean="0"/>
              <a:t>čele</a:t>
            </a:r>
            <a:r>
              <a:rPr lang="en-US" dirty="0" smtClean="0"/>
              <a:t> s </a:t>
            </a:r>
            <a:r>
              <a:rPr lang="en-US" dirty="0" err="1" smtClean="0"/>
              <a:t>Michaelem</a:t>
            </a:r>
            <a:r>
              <a:rPr lang="en-US" dirty="0" smtClean="0"/>
              <a:t> </a:t>
            </a:r>
            <a:r>
              <a:rPr lang="en-US" dirty="0" err="1" smtClean="0"/>
              <a:t>Ovitzem</a:t>
            </a:r>
            <a:r>
              <a:rPr lang="en-US" dirty="0" smtClean="0"/>
              <a:t> a </a:t>
            </a:r>
            <a:r>
              <a:rPr lang="en-US" dirty="0" err="1" smtClean="0"/>
              <a:t>zakládají</a:t>
            </a:r>
            <a:r>
              <a:rPr lang="en-US" dirty="0" smtClean="0"/>
              <a:t> Creative Artists Agency (CAA).</a:t>
            </a:r>
          </a:p>
          <a:p>
            <a:r>
              <a:rPr lang="en-US" dirty="0" err="1" smtClean="0"/>
              <a:t>Spolu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 International Creative Management (ICM) </a:t>
            </a:r>
            <a:r>
              <a:rPr lang="en-US" dirty="0" err="1" smtClean="0"/>
              <a:t>dnes</a:t>
            </a:r>
            <a:r>
              <a:rPr lang="en-US" dirty="0" smtClean="0"/>
              <a:t> </a:t>
            </a:r>
            <a:r>
              <a:rPr lang="en-US" dirty="0" err="1" smtClean="0"/>
              <a:t>zastupují</a:t>
            </a:r>
            <a:r>
              <a:rPr lang="en-US" dirty="0" smtClean="0"/>
              <a:t> </a:t>
            </a:r>
            <a:r>
              <a:rPr lang="en-US" dirty="0" err="1" smtClean="0"/>
              <a:t>nejznámější</a:t>
            </a:r>
            <a:r>
              <a:rPr lang="en-US" dirty="0" smtClean="0"/>
              <a:t> </a:t>
            </a:r>
            <a:r>
              <a:rPr lang="en-US" dirty="0" err="1" smtClean="0"/>
              <a:t>jména</a:t>
            </a:r>
            <a:r>
              <a:rPr lang="en-US" dirty="0" smtClean="0"/>
              <a:t> (</a:t>
            </a:r>
            <a:r>
              <a:rPr lang="en-US" dirty="0" err="1" smtClean="0"/>
              <a:t>herci</a:t>
            </a:r>
            <a:r>
              <a:rPr lang="en-US" dirty="0" smtClean="0"/>
              <a:t>, </a:t>
            </a:r>
            <a:r>
              <a:rPr lang="en-US" dirty="0" err="1" smtClean="0"/>
              <a:t>režiséři</a:t>
            </a:r>
            <a:r>
              <a:rPr lang="en-US" dirty="0" smtClean="0"/>
              <a:t>, </a:t>
            </a:r>
            <a:r>
              <a:rPr lang="en-US" dirty="0" err="1" smtClean="0"/>
              <a:t>scénáristé</a:t>
            </a:r>
            <a:r>
              <a:rPr lang="en-US" dirty="0" smtClean="0"/>
              <a:t>).</a:t>
            </a:r>
          </a:p>
          <a:p>
            <a:r>
              <a:rPr lang="en-US" b="1" dirty="0" err="1" smtClean="0">
                <a:solidFill>
                  <a:srgbClr val="FF6600"/>
                </a:solidFill>
              </a:rPr>
              <a:t>Fungují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jako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produkční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tmel</a:t>
            </a:r>
            <a:r>
              <a:rPr lang="en-US" b="1" dirty="0" smtClean="0">
                <a:solidFill>
                  <a:srgbClr val="FF6600"/>
                </a:solidFill>
              </a:rPr>
              <a:t> a pro </a:t>
            </a:r>
            <a:r>
              <a:rPr lang="en-US" b="1" dirty="0" err="1" smtClean="0">
                <a:solidFill>
                  <a:srgbClr val="FF6600"/>
                </a:solidFill>
              </a:rPr>
              <a:t>produkci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jednotlivých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snímků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sdružují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klíčové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osobnosti</a:t>
            </a:r>
            <a:r>
              <a:rPr lang="en-US" b="1" dirty="0" smtClean="0"/>
              <a:t>.     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04358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650</TotalTime>
  <Words>1547</Words>
  <Application>Microsoft Macintosh PowerPoint</Application>
  <PresentationFormat>On-screen Show (4:3)</PresentationFormat>
  <Paragraphs>114</Paragraphs>
  <Slides>27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Clarity</vt:lpstr>
      <vt:lpstr>5 – post-studiový hvězdný systém</vt:lpstr>
      <vt:lpstr>L5 - Texty</vt:lpstr>
      <vt:lpstr>Post-studiový systém</vt:lpstr>
      <vt:lpstr>Package-unit systém produkce</vt:lpstr>
      <vt:lpstr>Horizontální namísto vertikální integrace</vt:lpstr>
      <vt:lpstr>Top Gun – “pilot stíhačky se zamiloval”</vt:lpstr>
      <vt:lpstr>Berlin – Take my breath away (1986)</vt:lpstr>
      <vt:lpstr>Trailer Top Gun (1986)</vt:lpstr>
      <vt:lpstr>Agentury a castingoví režiséři </vt:lpstr>
      <vt:lpstr>Tom Cruise</vt:lpstr>
      <vt:lpstr>Rebel?  Rozhodně… NE! </vt:lpstr>
      <vt:lpstr>Obsazení proti typu / Vážné role</vt:lpstr>
      <vt:lpstr>Michael Ovitz a Tom Cruise</vt:lpstr>
      <vt:lpstr>PowerPoint Presentation</vt:lpstr>
      <vt:lpstr>Clint Eastwood – herec a producent</vt:lpstr>
      <vt:lpstr>Clint Eastwood – režisér a hudebník</vt:lpstr>
      <vt:lpstr>Hvězdy jako producenti (“vanity shingles”)</vt:lpstr>
      <vt:lpstr>Pearl Street films a Pacific Standard</vt:lpstr>
      <vt:lpstr>Plan B entertainment</vt:lpstr>
      <vt:lpstr>PowerPoint Presentation</vt:lpstr>
      <vt:lpstr>PowerPoint Presentation</vt:lpstr>
      <vt:lpstr>Současná hvězdná osobnost </vt:lpstr>
      <vt:lpstr>Million Dolar Baby r. Clint Eastwood, USA 2004</vt:lpstr>
      <vt:lpstr>Hodiny (The Hours) r. Stephen Daldry, USA 2002</vt:lpstr>
      <vt:lpstr>Edith Piaf (La Mome) r. Olivier Dahan, Francie 2007</vt:lpstr>
      <vt:lpstr>Elastická a autografická sláva</vt:lpstr>
      <vt:lpstr>Resumé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– post-studiový hvězdný systém</dc:title>
  <dc:creator>Šárka Gmiterková</dc:creator>
  <cp:lastModifiedBy>Šárka Gmiterková</cp:lastModifiedBy>
  <cp:revision>12</cp:revision>
  <dcterms:created xsi:type="dcterms:W3CDTF">2017-03-21T08:18:28Z</dcterms:created>
  <dcterms:modified xsi:type="dcterms:W3CDTF">2017-03-22T10:11:33Z</dcterms:modified>
</cp:coreProperties>
</file>