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75" r:id="rId5"/>
    <p:sldId id="259" r:id="rId6"/>
    <p:sldId id="260" r:id="rId7"/>
    <p:sldId id="276" r:id="rId8"/>
    <p:sldId id="261" r:id="rId9"/>
    <p:sldId id="262" r:id="rId10"/>
    <p:sldId id="263" r:id="rId11"/>
    <p:sldId id="264" r:id="rId12"/>
    <p:sldId id="279" r:id="rId13"/>
    <p:sldId id="265" r:id="rId14"/>
    <p:sldId id="266" r:id="rId15"/>
    <p:sldId id="267" r:id="rId16"/>
    <p:sldId id="281" r:id="rId17"/>
    <p:sldId id="277" r:id="rId18"/>
    <p:sldId id="278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8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1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64EF-C57A-964F-9587-9CA9CC2C872B}" type="datetimeFigureOut">
              <a:rPr lang="en-US" smtClean="0"/>
              <a:t>11.04.17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270-83C6-1B4B-A491-78A3FABBE5B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64EF-C57A-964F-9587-9CA9CC2C872B}" type="datetimeFigureOut">
              <a:rPr lang="en-US" smtClean="0"/>
              <a:t>11.04.17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270-83C6-1B4B-A491-78A3FABBE5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64EF-C57A-964F-9587-9CA9CC2C872B}" type="datetimeFigureOut">
              <a:rPr lang="en-US" smtClean="0"/>
              <a:t>11.04.17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270-83C6-1B4B-A491-78A3FABBE5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64EF-C57A-964F-9587-9CA9CC2C872B}" type="datetimeFigureOut">
              <a:rPr lang="en-US" smtClean="0"/>
              <a:t>11.04.17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270-83C6-1B4B-A491-78A3FABBE5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64EF-C57A-964F-9587-9CA9CC2C872B}" type="datetimeFigureOut">
              <a:rPr lang="en-US" smtClean="0"/>
              <a:t>11.04.17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270-83C6-1B4B-A491-78A3FABBE5B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64EF-C57A-964F-9587-9CA9CC2C872B}" type="datetimeFigureOut">
              <a:rPr lang="en-US" smtClean="0"/>
              <a:t>11.04.17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270-83C6-1B4B-A491-78A3FABBE5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64EF-C57A-964F-9587-9CA9CC2C872B}" type="datetimeFigureOut">
              <a:rPr lang="en-US" smtClean="0"/>
              <a:t>11.04.17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270-83C6-1B4B-A491-78A3FABBE5B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64EF-C57A-964F-9587-9CA9CC2C872B}" type="datetimeFigureOut">
              <a:rPr lang="en-US" smtClean="0"/>
              <a:t>11.04.17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270-83C6-1B4B-A491-78A3FABBE5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64EF-C57A-964F-9587-9CA9CC2C872B}" type="datetimeFigureOut">
              <a:rPr lang="en-US" smtClean="0"/>
              <a:t>11.04.17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270-83C6-1B4B-A491-78A3FABBE5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64EF-C57A-964F-9587-9CA9CC2C872B}" type="datetimeFigureOut">
              <a:rPr lang="en-US" smtClean="0"/>
              <a:t>11.04.17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270-83C6-1B4B-A491-78A3FABBE5B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64EF-C57A-964F-9587-9CA9CC2C872B}" type="datetimeFigureOut">
              <a:rPr lang="en-US" smtClean="0"/>
              <a:t>11.04.17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270-83C6-1B4B-A491-78A3FABBE5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A1364EF-C57A-964F-9587-9CA9CC2C872B}" type="datetimeFigureOut">
              <a:rPr lang="en-US" smtClean="0"/>
              <a:t>11.04.17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52F1270-83C6-1B4B-A491-78A3FABBE5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008" y="1371600"/>
            <a:ext cx="8324842" cy="1927225"/>
          </a:xfrm>
        </p:spPr>
        <p:txBody>
          <a:bodyPr/>
          <a:lstStyle/>
          <a:p>
            <a:r>
              <a:rPr lang="en-US" sz="3600" dirty="0" smtClean="0"/>
              <a:t>8 </a:t>
            </a:r>
            <a:r>
              <a:rPr lang="mr-IN" sz="3600" dirty="0" smtClean="0"/>
              <a:t>–</a:t>
            </a:r>
            <a:r>
              <a:rPr lang="en-US" sz="3600" dirty="0" smtClean="0"/>
              <a:t> </a:t>
            </a:r>
            <a:r>
              <a:rPr lang="en-US" sz="3600" dirty="0" err="1" smtClean="0"/>
              <a:t>Filmová</a:t>
            </a:r>
            <a:r>
              <a:rPr lang="en-US" sz="3600" dirty="0" smtClean="0"/>
              <a:t> </a:t>
            </a:r>
            <a:r>
              <a:rPr lang="en-US" sz="3600" dirty="0" err="1" smtClean="0"/>
              <a:t>hvězda</a:t>
            </a:r>
            <a:r>
              <a:rPr lang="en-US" sz="3600" dirty="0" smtClean="0"/>
              <a:t> </a:t>
            </a:r>
            <a:r>
              <a:rPr lang="en-US" sz="3600" dirty="0" err="1" smtClean="0"/>
              <a:t>jako</a:t>
            </a:r>
            <a:r>
              <a:rPr lang="en-US" sz="3600" dirty="0" smtClean="0"/>
              <a:t> </a:t>
            </a:r>
            <a:r>
              <a:rPr lang="en-US" sz="3600" dirty="0" err="1" smtClean="0"/>
              <a:t>herec</a:t>
            </a:r>
            <a:r>
              <a:rPr lang="en-US" sz="3600" dirty="0" smtClean="0"/>
              <a:t> (I.)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6734" y="3693360"/>
            <a:ext cx="6400800" cy="1752600"/>
          </a:xfrm>
        </p:spPr>
        <p:txBody>
          <a:bodyPr/>
          <a:lstStyle/>
          <a:p>
            <a:pPr algn="ctr"/>
            <a:r>
              <a:rPr lang="en-US" sz="3200" dirty="0"/>
              <a:t>FAVBPalt_1</a:t>
            </a:r>
          </a:p>
          <a:p>
            <a:pPr algn="ctr"/>
            <a:r>
              <a:rPr lang="en-US" dirty="0" smtClean="0"/>
              <a:t>12</a:t>
            </a:r>
            <a:r>
              <a:rPr lang="en-US" dirty="0"/>
              <a:t>. </a:t>
            </a:r>
            <a:r>
              <a:rPr lang="en-US" dirty="0" smtClean="0"/>
              <a:t>4. </a:t>
            </a:r>
            <a:r>
              <a:rPr lang="en-US" dirty="0"/>
              <a:t>2017</a:t>
            </a:r>
          </a:p>
          <a:p>
            <a:pPr algn="ctr"/>
            <a:r>
              <a:rPr lang="en-US" dirty="0"/>
              <a:t>Mgr. Šárka Gmiterková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113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990600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/>
              <a:t>Ten </a:t>
            </a:r>
            <a:r>
              <a:rPr lang="en-US" sz="3200" b="1" i="1" dirty="0" err="1"/>
              <a:t>tajemný</a:t>
            </a:r>
            <a:r>
              <a:rPr lang="en-US" sz="3200" b="1" i="1" dirty="0"/>
              <a:t> </a:t>
            </a:r>
            <a:r>
              <a:rPr lang="en-US" sz="3200" b="1" i="1" dirty="0" err="1"/>
              <a:t>předmět</a:t>
            </a:r>
            <a:r>
              <a:rPr lang="en-US" sz="3200" b="1" i="1" dirty="0"/>
              <a:t> </a:t>
            </a:r>
            <a:r>
              <a:rPr lang="en-US" sz="3200" b="1" i="1" dirty="0" err="1"/>
              <a:t>touhy</a:t>
            </a:r>
            <a:r>
              <a:rPr lang="en-US" sz="3200" i="1" dirty="0"/>
              <a:t>                     </a:t>
            </a:r>
            <a:r>
              <a:rPr lang="en-US" sz="3200" i="1" dirty="0" smtClean="0"/>
              <a:t/>
            </a:r>
            <a:br>
              <a:rPr lang="en-US" sz="3200" i="1" dirty="0" smtClean="0"/>
            </a:br>
            <a:r>
              <a:rPr lang="en-US" sz="2400" dirty="0"/>
              <a:t>(</a:t>
            </a:r>
            <a:r>
              <a:rPr lang="en-US" sz="2400" dirty="0" err="1" smtClean="0"/>
              <a:t>Fr</a:t>
            </a:r>
            <a:r>
              <a:rPr lang="en-US" sz="2400" dirty="0"/>
              <a:t>, 1977, r. Luis </a:t>
            </a:r>
            <a:r>
              <a:rPr lang="en-US" sz="2400" dirty="0" err="1"/>
              <a:t>Buňuel</a:t>
            </a:r>
            <a:r>
              <a:rPr lang="en-US" sz="2400" dirty="0" smtClean="0"/>
              <a:t>) </a:t>
            </a:r>
            <a:r>
              <a:rPr lang="en-US" sz="2400" dirty="0" err="1"/>
              <a:t>hlavní</a:t>
            </a:r>
            <a:r>
              <a:rPr lang="en-US" sz="2400" dirty="0"/>
              <a:t> role: Carole Bouquet, Angela Molina </a:t>
            </a:r>
          </a:p>
        </p:txBody>
      </p:sp>
      <p:pic>
        <p:nvPicPr>
          <p:cNvPr id="5" name="Content Placeholder 4" descr="62933a9a4feec2b39d91b6e1c6c2615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665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725775"/>
            <a:ext cx="9144001" cy="5751226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Postavy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/>
              <a:t>č</a:t>
            </a:r>
            <a:r>
              <a:rPr lang="en-US" dirty="0" err="1" smtClean="0"/>
              <a:t>astěji</a:t>
            </a:r>
            <a:r>
              <a:rPr lang="en-US" dirty="0" smtClean="0"/>
              <a:t> </a:t>
            </a:r>
            <a:r>
              <a:rPr lang="en-US" dirty="0" err="1"/>
              <a:t>tíhnou</a:t>
            </a:r>
            <a:r>
              <a:rPr lang="en-US" dirty="0"/>
              <a:t> k </a:t>
            </a:r>
            <a:r>
              <a:rPr lang="en-US" dirty="0" err="1"/>
              <a:t>narušení</a:t>
            </a:r>
            <a:r>
              <a:rPr lang="en-US" dirty="0"/>
              <a:t> </a:t>
            </a:r>
            <a:r>
              <a:rPr lang="en-US" dirty="0" err="1"/>
              <a:t>expresivní</a:t>
            </a:r>
            <a:r>
              <a:rPr lang="en-US" dirty="0"/>
              <a:t> </a:t>
            </a:r>
            <a:r>
              <a:rPr lang="en-US" dirty="0" err="1"/>
              <a:t>koherence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negativní</a:t>
            </a:r>
            <a:r>
              <a:rPr lang="en-US" dirty="0" smtClean="0"/>
              <a:t> </a:t>
            </a:r>
            <a:r>
              <a:rPr lang="en-US" dirty="0" err="1" smtClean="0"/>
              <a:t>postavy</a:t>
            </a:r>
            <a:r>
              <a:rPr lang="en-US" dirty="0" smtClean="0"/>
              <a:t> (</a:t>
            </a:r>
            <a:r>
              <a:rPr lang="en-US" dirty="0" err="1" smtClean="0"/>
              <a:t>zločinci</a:t>
            </a:r>
            <a:r>
              <a:rPr lang="en-US" dirty="0" smtClean="0"/>
              <a:t>), femme </a:t>
            </a:r>
            <a:r>
              <a:rPr lang="en-US" dirty="0"/>
              <a:t>fatales, </a:t>
            </a:r>
            <a:r>
              <a:rPr lang="en-US" dirty="0" err="1"/>
              <a:t>hrdinky</a:t>
            </a:r>
            <a:r>
              <a:rPr lang="en-US" dirty="0"/>
              <a:t> </a:t>
            </a:r>
            <a:r>
              <a:rPr lang="en-US" dirty="0" err="1" smtClean="0"/>
              <a:t>melodramat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Primárně</a:t>
            </a:r>
            <a:r>
              <a:rPr lang="en-US" dirty="0"/>
              <a:t> </a:t>
            </a:r>
            <a:r>
              <a:rPr lang="en-US" dirty="0" err="1"/>
              <a:t>melodramata</a:t>
            </a:r>
            <a:r>
              <a:rPr lang="en-US" dirty="0"/>
              <a:t> </a:t>
            </a:r>
            <a:r>
              <a:rPr lang="en-US" dirty="0" err="1"/>
              <a:t>užívají</a:t>
            </a:r>
            <a:r>
              <a:rPr lang="en-US" dirty="0"/>
              <a:t> </a:t>
            </a:r>
            <a:r>
              <a:rPr lang="en-US" dirty="0" err="1"/>
              <a:t>tzv</a:t>
            </a:r>
            <a:r>
              <a:rPr lang="en-US" dirty="0"/>
              <a:t>. </a:t>
            </a:r>
            <a:r>
              <a:rPr lang="en-US" b="1" dirty="0"/>
              <a:t>OTEVŘENÉ KOMPENZACE</a:t>
            </a:r>
            <a:r>
              <a:rPr lang="en-US" dirty="0"/>
              <a:t>. V </a:t>
            </a:r>
            <a:r>
              <a:rPr lang="en-US" dirty="0" err="1"/>
              <a:t>takovém</a:t>
            </a:r>
            <a:r>
              <a:rPr lang="en-US" dirty="0"/>
              <a:t> </a:t>
            </a:r>
            <a:r>
              <a:rPr lang="en-US" dirty="0" err="1"/>
              <a:t>případě</a:t>
            </a:r>
            <a:r>
              <a:rPr lang="en-US" dirty="0"/>
              <a:t> </a:t>
            </a:r>
            <a:r>
              <a:rPr lang="en-US" dirty="0" err="1"/>
              <a:t>herci</a:t>
            </a:r>
            <a:r>
              <a:rPr lang="en-US" dirty="0"/>
              <a:t> / </a:t>
            </a:r>
            <a:r>
              <a:rPr lang="en-US" dirty="0" err="1"/>
              <a:t>herečky</a:t>
            </a:r>
            <a:r>
              <a:rPr lang="en-US" dirty="0"/>
              <a:t> </a:t>
            </a:r>
            <a:r>
              <a:rPr lang="en-US" dirty="0" err="1"/>
              <a:t>zprostředkovávají</a:t>
            </a:r>
            <a:r>
              <a:rPr lang="en-US" dirty="0"/>
              <a:t> </a:t>
            </a:r>
            <a:r>
              <a:rPr lang="en-US" dirty="0" err="1"/>
              <a:t>skutečné</a:t>
            </a:r>
            <a:r>
              <a:rPr lang="en-US" dirty="0"/>
              <a:t> </a:t>
            </a:r>
            <a:r>
              <a:rPr lang="en-US" dirty="0" err="1"/>
              <a:t>pocity</a:t>
            </a:r>
            <a:r>
              <a:rPr lang="en-US" dirty="0"/>
              <a:t> </a:t>
            </a:r>
            <a:r>
              <a:rPr lang="en-US" dirty="0" err="1"/>
              <a:t>postavy</a:t>
            </a:r>
            <a:r>
              <a:rPr lang="en-US" dirty="0"/>
              <a:t> </a:t>
            </a:r>
            <a:r>
              <a:rPr lang="en-US" dirty="0" err="1"/>
              <a:t>přímo</a:t>
            </a:r>
            <a:r>
              <a:rPr lang="en-US" dirty="0"/>
              <a:t> </a:t>
            </a:r>
            <a:r>
              <a:rPr lang="en-US" dirty="0" err="1"/>
              <a:t>publiku</a:t>
            </a:r>
            <a:r>
              <a:rPr lang="en-US" dirty="0"/>
              <a:t> a to </a:t>
            </a:r>
            <a:r>
              <a:rPr lang="en-US" dirty="0" err="1"/>
              <a:t>nikoliv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verbální</a:t>
            </a:r>
            <a:r>
              <a:rPr lang="en-US" dirty="0"/>
              <a:t>, ale </a:t>
            </a:r>
            <a:r>
              <a:rPr lang="en-US" dirty="0" err="1"/>
              <a:t>performativní</a:t>
            </a:r>
            <a:r>
              <a:rPr lang="en-US" dirty="0"/>
              <a:t> </a:t>
            </a:r>
            <a:r>
              <a:rPr lang="en-US" dirty="0" err="1"/>
              <a:t>rovině</a:t>
            </a:r>
            <a:r>
              <a:rPr lang="en-US" dirty="0"/>
              <a:t>. </a:t>
            </a:r>
            <a:r>
              <a:rPr lang="en-US" dirty="0" err="1"/>
              <a:t>Divákovi</a:t>
            </a:r>
            <a:r>
              <a:rPr lang="en-US" dirty="0"/>
              <a:t> je </a:t>
            </a:r>
            <a:r>
              <a:rPr lang="en-US" dirty="0" err="1"/>
              <a:t>tudíž</a:t>
            </a:r>
            <a:r>
              <a:rPr lang="en-US" dirty="0"/>
              <a:t> </a:t>
            </a:r>
            <a:r>
              <a:rPr lang="en-US" dirty="0" err="1"/>
              <a:t>zaručen</a:t>
            </a:r>
            <a:r>
              <a:rPr lang="en-US" dirty="0"/>
              <a:t> </a:t>
            </a:r>
            <a:r>
              <a:rPr lang="en-US" dirty="0" err="1"/>
              <a:t>privilegovaný</a:t>
            </a:r>
            <a:r>
              <a:rPr lang="en-US" dirty="0"/>
              <a:t> </a:t>
            </a:r>
            <a:r>
              <a:rPr lang="en-US" dirty="0" err="1"/>
              <a:t>přístup</a:t>
            </a:r>
            <a:r>
              <a:rPr lang="en-US" dirty="0"/>
              <a:t> k </a:t>
            </a:r>
            <a:r>
              <a:rPr lang="en-US" dirty="0" err="1"/>
              <a:t>postavě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MODUS OSLOVENÍ </a:t>
            </a:r>
            <a:r>
              <a:rPr lang="en-US" dirty="0" smtClean="0"/>
              <a:t>se </a:t>
            </a:r>
            <a:r>
              <a:rPr lang="en-US" dirty="0" err="1" smtClean="0"/>
              <a:t>zabývá</a:t>
            </a:r>
            <a:r>
              <a:rPr lang="en-US" dirty="0" smtClean="0"/>
              <a:t> </a:t>
            </a:r>
            <a:r>
              <a:rPr lang="en-US" dirty="0" err="1" smtClean="0"/>
              <a:t>popisem</a:t>
            </a:r>
            <a:r>
              <a:rPr lang="en-US" dirty="0" smtClean="0"/>
              <a:t> a </a:t>
            </a:r>
            <a:r>
              <a:rPr lang="en-US" dirty="0" err="1" smtClean="0"/>
              <a:t>analýzou</a:t>
            </a:r>
            <a:r>
              <a:rPr lang="en-US" dirty="0" smtClean="0"/>
              <a:t> </a:t>
            </a:r>
            <a:r>
              <a:rPr lang="en-US" dirty="0" err="1" smtClean="0"/>
              <a:t>různých</a:t>
            </a:r>
            <a:r>
              <a:rPr lang="en-US" dirty="0" smtClean="0"/>
              <a:t> </a:t>
            </a:r>
            <a:r>
              <a:rPr lang="en-US" dirty="0" err="1" smtClean="0"/>
              <a:t>forem</a:t>
            </a:r>
            <a:r>
              <a:rPr lang="en-US" dirty="0" smtClean="0"/>
              <a:t> </a:t>
            </a:r>
            <a:r>
              <a:rPr lang="en-US" dirty="0" err="1" smtClean="0"/>
              <a:t>oslovení</a:t>
            </a:r>
            <a:r>
              <a:rPr lang="en-US" dirty="0" smtClean="0"/>
              <a:t> </a:t>
            </a:r>
            <a:r>
              <a:rPr lang="en-US" dirty="0" err="1" smtClean="0"/>
              <a:t>diváka</a:t>
            </a:r>
            <a:r>
              <a:rPr lang="en-US" dirty="0"/>
              <a:t> </a:t>
            </a:r>
            <a:r>
              <a:rPr lang="en-US" dirty="0" smtClean="0"/>
              <a:t>(od absence </a:t>
            </a:r>
            <a:r>
              <a:rPr lang="en-US" dirty="0" err="1" smtClean="0"/>
              <a:t>jakékoliv</a:t>
            </a:r>
            <a:r>
              <a:rPr lang="en-US" dirty="0" smtClean="0"/>
              <a:t> </a:t>
            </a:r>
            <a:r>
              <a:rPr lang="en-US" dirty="0" err="1" smtClean="0"/>
              <a:t>pozornosti</a:t>
            </a:r>
            <a:r>
              <a:rPr lang="en-US" dirty="0" smtClean="0"/>
              <a:t> </a:t>
            </a:r>
            <a:r>
              <a:rPr lang="en-US" dirty="0" err="1" smtClean="0"/>
              <a:t>směrem</a:t>
            </a:r>
            <a:r>
              <a:rPr lang="en-US" dirty="0" smtClean="0"/>
              <a:t> k </a:t>
            </a:r>
            <a:r>
              <a:rPr lang="en-US" dirty="0" err="1" smtClean="0"/>
              <a:t>publiku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pohledy</a:t>
            </a:r>
            <a:r>
              <a:rPr lang="en-US" dirty="0" smtClean="0"/>
              <a:t> a </a:t>
            </a:r>
            <a:r>
              <a:rPr lang="en-US" dirty="0" err="1" smtClean="0"/>
              <a:t>promluvy</a:t>
            </a:r>
            <a:r>
              <a:rPr lang="en-US" dirty="0" smtClean="0"/>
              <a:t> do </a:t>
            </a:r>
            <a:r>
              <a:rPr lang="en-US" dirty="0" err="1" smtClean="0"/>
              <a:t>kamery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STUPEŇ OSTENZE </a:t>
            </a:r>
            <a:r>
              <a:rPr lang="en-US" dirty="0" err="1" smtClean="0"/>
              <a:t>pak</a:t>
            </a:r>
            <a:r>
              <a:rPr lang="en-US" dirty="0" smtClean="0"/>
              <a:t> </a:t>
            </a:r>
            <a:r>
              <a:rPr lang="en-US" dirty="0" err="1" smtClean="0"/>
              <a:t>určuje</a:t>
            </a:r>
            <a:r>
              <a:rPr lang="en-US" dirty="0" smtClean="0"/>
              <a:t>, </a:t>
            </a:r>
            <a:r>
              <a:rPr lang="en-US" dirty="0" err="1" smtClean="0"/>
              <a:t>nakolik</a:t>
            </a:r>
            <a:r>
              <a:rPr lang="en-US" dirty="0" smtClean="0"/>
              <a:t> </a:t>
            </a:r>
            <a:r>
              <a:rPr lang="en-US" dirty="0" err="1" smtClean="0"/>
              <a:t>jednotlivý</a:t>
            </a:r>
            <a:r>
              <a:rPr lang="en-US" dirty="0" smtClean="0"/>
              <a:t> </a:t>
            </a:r>
            <a:r>
              <a:rPr lang="en-US" dirty="0" err="1" smtClean="0"/>
              <a:t>herecký</a:t>
            </a:r>
            <a:r>
              <a:rPr lang="en-US" dirty="0" smtClean="0"/>
              <a:t> </a:t>
            </a:r>
            <a:r>
              <a:rPr lang="en-US" dirty="0" err="1" smtClean="0"/>
              <a:t>výkon</a:t>
            </a:r>
            <a:r>
              <a:rPr lang="en-US" dirty="0" smtClean="0"/>
              <a:t> </a:t>
            </a:r>
            <a:r>
              <a:rPr lang="en-US" dirty="0" err="1" smtClean="0"/>
              <a:t>přispívá</a:t>
            </a:r>
            <a:r>
              <a:rPr lang="en-US" dirty="0" smtClean="0"/>
              <a:t> k </a:t>
            </a:r>
            <a:r>
              <a:rPr lang="en-US" dirty="0" err="1" smtClean="0"/>
              <a:t>iluzivnímu</a:t>
            </a:r>
            <a:r>
              <a:rPr lang="en-US" dirty="0" smtClean="0"/>
              <a:t> </a:t>
            </a:r>
            <a:r>
              <a:rPr lang="en-US" dirty="0" err="1" smtClean="0"/>
              <a:t>efektu</a:t>
            </a:r>
            <a:r>
              <a:rPr lang="en-US" dirty="0" smtClean="0"/>
              <a:t> </a:t>
            </a:r>
            <a:r>
              <a:rPr lang="en-US" dirty="0" err="1" smtClean="0"/>
              <a:t>fikčního</a:t>
            </a:r>
            <a:r>
              <a:rPr lang="en-US" dirty="0" smtClean="0"/>
              <a:t> </a:t>
            </a:r>
            <a:r>
              <a:rPr lang="en-US" dirty="0" err="1" smtClean="0"/>
              <a:t>světa</a:t>
            </a:r>
            <a:r>
              <a:rPr lang="en-US" dirty="0" smtClean="0"/>
              <a:t> a </a:t>
            </a:r>
            <a:r>
              <a:rPr lang="en-US" dirty="0" err="1" smtClean="0"/>
              <a:t>nakolik</a:t>
            </a:r>
            <a:r>
              <a:rPr lang="en-US" dirty="0"/>
              <a:t> </a:t>
            </a:r>
            <a:r>
              <a:rPr lang="en-US" dirty="0" err="1" smtClean="0"/>
              <a:t>stáčí</a:t>
            </a:r>
            <a:r>
              <a:rPr lang="en-US" dirty="0" smtClean="0"/>
              <a:t> </a:t>
            </a:r>
            <a:r>
              <a:rPr lang="en-US" dirty="0" err="1" smtClean="0"/>
              <a:t>pozornost</a:t>
            </a:r>
            <a:r>
              <a:rPr lang="en-US" dirty="0" smtClean="0"/>
              <a:t> </a:t>
            </a:r>
            <a:r>
              <a:rPr lang="en-US" dirty="0" err="1" smtClean="0"/>
              <a:t>sám</a:t>
            </a:r>
            <a:r>
              <a:rPr lang="en-US" dirty="0" smtClean="0"/>
              <a:t> k </a:t>
            </a:r>
            <a:r>
              <a:rPr lang="en-US" dirty="0" err="1" smtClean="0"/>
              <a:t>sobě</a:t>
            </a:r>
            <a:r>
              <a:rPr lang="en-US" dirty="0" smtClean="0"/>
              <a:t>, k </a:t>
            </a:r>
            <a:r>
              <a:rPr lang="en-US" dirty="0" err="1" smtClean="0"/>
              <a:t>vlastním</a:t>
            </a:r>
            <a:r>
              <a:rPr lang="en-US" dirty="0" smtClean="0"/>
              <a:t> </a:t>
            </a:r>
            <a:r>
              <a:rPr lang="en-US" dirty="0" err="1" smtClean="0"/>
              <a:t>vyjadřovacím</a:t>
            </a:r>
            <a:r>
              <a:rPr lang="en-US" dirty="0" smtClean="0"/>
              <a:t> </a:t>
            </a:r>
            <a:r>
              <a:rPr lang="en-US" dirty="0" err="1" smtClean="0"/>
              <a:t>prostředkům</a:t>
            </a:r>
            <a:r>
              <a:rPr lang="en-US" dirty="0" smtClean="0"/>
              <a:t> a </a:t>
            </a:r>
            <a:r>
              <a:rPr lang="en-US" dirty="0" err="1" smtClean="0"/>
              <a:t>technikám</a:t>
            </a:r>
            <a:r>
              <a:rPr lang="en-US" dirty="0" smtClean="0"/>
              <a:t>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10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Způsob</a:t>
            </a:r>
            <a:r>
              <a:rPr lang="en-US" dirty="0" smtClean="0"/>
              <a:t> </a:t>
            </a:r>
            <a:r>
              <a:rPr lang="en-US" dirty="0" err="1" smtClean="0"/>
              <a:t>oslovení</a:t>
            </a:r>
            <a:r>
              <a:rPr lang="en-US" dirty="0" smtClean="0"/>
              <a:t> a </a:t>
            </a:r>
            <a:r>
              <a:rPr lang="en-US" dirty="0" err="1" smtClean="0"/>
              <a:t>míra</a:t>
            </a:r>
            <a:r>
              <a:rPr lang="en-US" dirty="0" smtClean="0"/>
              <a:t> </a:t>
            </a:r>
            <a:r>
              <a:rPr lang="en-US" dirty="0" err="1" smtClean="0"/>
              <a:t>ostenze</a:t>
            </a:r>
            <a:endParaRPr lang="en-US" dirty="0"/>
          </a:p>
        </p:txBody>
      </p:sp>
      <p:pic>
        <p:nvPicPr>
          <p:cNvPr id="6" name="Content Placeholder 5" descr="Boháč_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r="4454"/>
          <a:stretch>
            <a:fillRect/>
          </a:stretch>
        </p:blipFill>
        <p:spPr/>
      </p:pic>
      <p:pic>
        <p:nvPicPr>
          <p:cNvPr id="5" name="Content Placeholder 4" descr="skc3a4rmavbild-2012-01-08-kl-21-30-07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r="28690"/>
          <a:stretch/>
        </p:blipFill>
        <p:spPr>
          <a:xfrm>
            <a:off x="4648200" y="1673352"/>
            <a:ext cx="4305300" cy="4718304"/>
          </a:xfrm>
        </p:spPr>
      </p:pic>
    </p:spTree>
    <p:extLst>
      <p:ext uri="{BB962C8B-B14F-4D97-AF65-F5344CB8AC3E}">
        <p14:creationId xmlns:p14="http://schemas.microsoft.com/office/powerpoint/2010/main" val="3035006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b="1" i="1" dirty="0" err="1" smtClean="0"/>
              <a:t>Božská</a:t>
            </a:r>
            <a:r>
              <a:rPr lang="en-US" sz="4400" b="1" i="1" dirty="0" smtClean="0"/>
              <a:t> Julie </a:t>
            </a:r>
            <a:br>
              <a:rPr lang="en-US" sz="4400" b="1" i="1" dirty="0" smtClean="0"/>
            </a:br>
            <a:r>
              <a:rPr lang="en-US" dirty="0" smtClean="0"/>
              <a:t>(2004, r. </a:t>
            </a:r>
            <a:r>
              <a:rPr lang="en-US" dirty="0" err="1" smtClean="0"/>
              <a:t>István</a:t>
            </a:r>
            <a:r>
              <a:rPr lang="en-US" dirty="0" smtClean="0"/>
              <a:t> </a:t>
            </a:r>
            <a:r>
              <a:rPr lang="en-US" dirty="0" err="1" smtClean="0"/>
              <a:t>Szabó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Being Juli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74825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343794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1084270"/>
            <a:ext cx="7772400" cy="347820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Histrionic versus verisimilar</a:t>
            </a:r>
            <a:r>
              <a:rPr lang="en-US" sz="3600" dirty="0"/>
              <a:t> mode of </a:t>
            </a:r>
            <a:r>
              <a:rPr lang="en-US" sz="3600" dirty="0" smtClean="0"/>
              <a:t>acting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 err="1"/>
              <a:t>Histrionický</a:t>
            </a:r>
            <a:r>
              <a:rPr lang="en-US" sz="1800" dirty="0"/>
              <a:t> </a:t>
            </a:r>
            <a:r>
              <a:rPr lang="en-US" sz="1800" dirty="0" smtClean="0"/>
              <a:t>– </a:t>
            </a:r>
            <a:r>
              <a:rPr lang="en-US" sz="1800" dirty="0" err="1"/>
              <a:t>doslovně</a:t>
            </a:r>
            <a:r>
              <a:rPr lang="en-US" sz="1800" dirty="0"/>
              <a:t> </a:t>
            </a:r>
            <a:r>
              <a:rPr lang="en-US" sz="1800" dirty="0" err="1"/>
              <a:t>kejklířský</a:t>
            </a:r>
            <a:r>
              <a:rPr lang="en-US" sz="1800" dirty="0"/>
              <a:t>, </a:t>
            </a:r>
            <a:r>
              <a:rPr lang="en-US" sz="1800" dirty="0" err="1"/>
              <a:t>také</a:t>
            </a:r>
            <a:r>
              <a:rPr lang="en-US" sz="1800" dirty="0"/>
              <a:t> </a:t>
            </a:r>
            <a:r>
              <a:rPr lang="en-US" sz="1800" dirty="0" err="1"/>
              <a:t>vyhrocený</a:t>
            </a:r>
            <a:r>
              <a:rPr lang="en-US" sz="1800" dirty="0"/>
              <a:t>, </a:t>
            </a:r>
            <a:r>
              <a:rPr lang="en-US" sz="1800" dirty="0" err="1"/>
              <a:t>přepjatý</a:t>
            </a:r>
            <a:r>
              <a:rPr lang="en-US" sz="1800" dirty="0"/>
              <a:t>, </a:t>
            </a:r>
            <a:r>
              <a:rPr lang="en-US" sz="1800" dirty="0" err="1" smtClean="0"/>
              <a:t>teatrální</a:t>
            </a:r>
            <a:endParaRPr lang="en-US" sz="1800" dirty="0" smtClean="0"/>
          </a:p>
          <a:p>
            <a:r>
              <a:rPr lang="en-US" sz="1800" dirty="0"/>
              <a:t>	</a:t>
            </a:r>
            <a:r>
              <a:rPr lang="en-US" sz="1800" dirty="0" smtClean="0"/>
              <a:t>	   PIKTURÁLNÍ </a:t>
            </a:r>
            <a:r>
              <a:rPr lang="en-US" sz="1800" dirty="0"/>
              <a:t>HERECKÝ MODUS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Verisimilar – </a:t>
            </a:r>
            <a:r>
              <a:rPr lang="en-US" sz="1800" dirty="0" err="1"/>
              <a:t>pravděpodobný</a:t>
            </a:r>
            <a:r>
              <a:rPr lang="en-US" sz="1800" dirty="0"/>
              <a:t>, </a:t>
            </a:r>
            <a:r>
              <a:rPr lang="en-US" sz="1800" dirty="0" err="1"/>
              <a:t>odvozený</a:t>
            </a:r>
            <a:r>
              <a:rPr lang="en-US" sz="1800" dirty="0"/>
              <a:t> od </a:t>
            </a:r>
            <a:r>
              <a:rPr lang="en-US" sz="1800" dirty="0" err="1"/>
              <a:t>skutečnosti</a:t>
            </a:r>
            <a:endParaRPr lang="en-US" sz="1800" dirty="0"/>
          </a:p>
          <a:p>
            <a:pPr algn="ctr"/>
            <a:r>
              <a:rPr lang="en-US" sz="1800" dirty="0"/>
              <a:t>REALISTICKÝ HERECKÝ MODUS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1504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9664"/>
            <a:ext cx="2139696" cy="1261872"/>
          </a:xfrm>
        </p:spPr>
        <p:txBody>
          <a:bodyPr/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PIKTURÁLNÍ HERECTVÍ</a:t>
            </a:r>
          </a:p>
        </p:txBody>
      </p:sp>
      <p:pic>
        <p:nvPicPr>
          <p:cNvPr id="7" name="Content Placeholder 6" descr="efe8e3e5d474df41de297e32dd5fbc4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58" r="-29058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14626" y="1481536"/>
            <a:ext cx="2539751" cy="5244536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/>
              <a:t>“</a:t>
            </a:r>
            <a:r>
              <a:rPr lang="en-US" sz="1700" dirty="0" err="1"/>
              <a:t>anachronický</a:t>
            </a:r>
            <a:r>
              <a:rPr lang="en-US" sz="1700" dirty="0"/>
              <a:t>” </a:t>
            </a:r>
            <a:r>
              <a:rPr lang="en-US" sz="1700" dirty="0" err="1"/>
              <a:t>herecký</a:t>
            </a:r>
            <a:r>
              <a:rPr lang="en-US" sz="1700" dirty="0"/>
              <a:t> modus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err="1"/>
              <a:t>Pózy</a:t>
            </a:r>
            <a:r>
              <a:rPr lang="en-US" sz="1700" dirty="0"/>
              <a:t> </a:t>
            </a:r>
            <a:r>
              <a:rPr lang="en-US" sz="1700" dirty="0" err="1"/>
              <a:t>jsou</a:t>
            </a:r>
            <a:r>
              <a:rPr lang="en-US" sz="1700" dirty="0"/>
              <a:t> </a:t>
            </a:r>
            <a:r>
              <a:rPr lang="en-US" sz="1700" dirty="0" err="1"/>
              <a:t>jasně</a:t>
            </a:r>
            <a:r>
              <a:rPr lang="en-US" sz="1700" dirty="0"/>
              <a:t> </a:t>
            </a:r>
            <a:r>
              <a:rPr lang="en-US" sz="1700" dirty="0" err="1"/>
              <a:t>odděleny</a:t>
            </a:r>
            <a:r>
              <a:rPr lang="en-US" sz="1700" dirty="0"/>
              <a:t> </a:t>
            </a:r>
            <a:r>
              <a:rPr lang="en-US" sz="1700" dirty="0" err="1"/>
              <a:t>jedna</a:t>
            </a:r>
            <a:r>
              <a:rPr lang="en-US" sz="1700" dirty="0"/>
              <a:t> od </a:t>
            </a:r>
            <a:r>
              <a:rPr lang="en-US" sz="1700" dirty="0" err="1"/>
              <a:t>druhé</a:t>
            </a:r>
            <a:endParaRPr lang="en-US" sz="1700" dirty="0"/>
          </a:p>
          <a:p>
            <a:pPr marL="285750" indent="-285750">
              <a:buFont typeface="Arial"/>
              <a:buChar char="•"/>
            </a:pPr>
            <a:r>
              <a:rPr lang="en-US" sz="1700" dirty="0" err="1"/>
              <a:t>Zřetelné</a:t>
            </a:r>
            <a:r>
              <a:rPr lang="en-US" sz="1700" dirty="0"/>
              <a:t> a </a:t>
            </a:r>
            <a:r>
              <a:rPr lang="en-US" sz="1700" dirty="0" err="1"/>
              <a:t>plné</a:t>
            </a:r>
            <a:r>
              <a:rPr lang="en-US" sz="1700" dirty="0"/>
              <a:t> </a:t>
            </a:r>
            <a:r>
              <a:rPr lang="en-US" sz="1700" dirty="0" err="1"/>
              <a:t>provedení</a:t>
            </a:r>
            <a:r>
              <a:rPr lang="en-US" sz="1700" dirty="0"/>
              <a:t>, </a:t>
            </a:r>
            <a:r>
              <a:rPr lang="en-US" sz="1700" dirty="0" err="1"/>
              <a:t>nikoliv</a:t>
            </a:r>
            <a:r>
              <a:rPr lang="en-US" sz="1700" dirty="0"/>
              <a:t> </a:t>
            </a:r>
            <a:r>
              <a:rPr lang="en-US" sz="1700" dirty="0" err="1"/>
              <a:t>pouhé</a:t>
            </a:r>
            <a:r>
              <a:rPr lang="en-US" sz="1700" dirty="0"/>
              <a:t> </a:t>
            </a:r>
            <a:r>
              <a:rPr lang="en-US" sz="1700" dirty="0" err="1"/>
              <a:t>náznaky</a:t>
            </a:r>
            <a:endParaRPr lang="en-US" sz="1700" dirty="0"/>
          </a:p>
          <a:p>
            <a:pPr marL="285750" indent="-285750">
              <a:buFont typeface="Arial"/>
              <a:buChar char="•"/>
            </a:pPr>
            <a:r>
              <a:rPr lang="en-US" sz="1700" dirty="0" err="1"/>
              <a:t>Herectví</a:t>
            </a:r>
            <a:r>
              <a:rPr lang="en-US" sz="1700" dirty="0"/>
              <a:t> </a:t>
            </a:r>
            <a:r>
              <a:rPr lang="en-US" sz="1700" dirty="0" err="1"/>
              <a:t>nikoliv</a:t>
            </a:r>
            <a:r>
              <a:rPr lang="en-US" sz="1700" dirty="0"/>
              <a:t> </a:t>
            </a:r>
            <a:r>
              <a:rPr lang="en-US" sz="1700" dirty="0" err="1"/>
              <a:t>jako</a:t>
            </a:r>
            <a:r>
              <a:rPr lang="en-US" sz="1700" dirty="0"/>
              <a:t> </a:t>
            </a:r>
            <a:r>
              <a:rPr lang="en-US" sz="1700" dirty="0" err="1"/>
              <a:t>pouhá</a:t>
            </a:r>
            <a:r>
              <a:rPr lang="en-US" sz="1700" dirty="0"/>
              <a:t> </a:t>
            </a:r>
            <a:r>
              <a:rPr lang="en-US" sz="1700" dirty="0" err="1"/>
              <a:t>reflexe</a:t>
            </a:r>
            <a:r>
              <a:rPr lang="en-US" sz="1700" dirty="0"/>
              <a:t> reality, ale </a:t>
            </a:r>
            <a:r>
              <a:rPr lang="en-US" sz="1700" dirty="0" err="1"/>
              <a:t>ztělesnění</a:t>
            </a:r>
            <a:r>
              <a:rPr lang="en-US" sz="1700" dirty="0"/>
              <a:t> </a:t>
            </a:r>
            <a:r>
              <a:rPr lang="en-US" sz="1700" dirty="0" err="1"/>
              <a:t>nadčasového</a:t>
            </a:r>
            <a:r>
              <a:rPr lang="en-US" sz="1700" dirty="0"/>
              <a:t> </a:t>
            </a:r>
            <a:r>
              <a:rPr lang="en-US" sz="1700" dirty="0" err="1"/>
              <a:t>univerzálního</a:t>
            </a:r>
            <a:r>
              <a:rPr lang="en-US" sz="1700" dirty="0"/>
              <a:t> </a:t>
            </a:r>
            <a:r>
              <a:rPr lang="en-US" sz="1700" dirty="0" err="1"/>
              <a:t>ideálu</a:t>
            </a:r>
            <a:endParaRPr lang="en-US" sz="1700" dirty="0"/>
          </a:p>
          <a:p>
            <a:pPr marL="285750" indent="-285750">
              <a:buFont typeface="Arial"/>
              <a:buChar char="•"/>
            </a:pPr>
            <a:r>
              <a:rPr lang="en-US" sz="1700" dirty="0" err="1"/>
              <a:t>Vhodné</a:t>
            </a:r>
            <a:r>
              <a:rPr lang="en-US" sz="1700" dirty="0"/>
              <a:t> pro </a:t>
            </a:r>
            <a:r>
              <a:rPr lang="en-US" sz="1700" dirty="0" err="1"/>
              <a:t>rámcové</a:t>
            </a:r>
            <a:r>
              <a:rPr lang="en-US" sz="1700" dirty="0"/>
              <a:t> </a:t>
            </a:r>
            <a:r>
              <a:rPr lang="en-US" sz="1700" dirty="0" err="1"/>
              <a:t>vyjádření</a:t>
            </a:r>
            <a:r>
              <a:rPr lang="en-US" sz="1700" dirty="0"/>
              <a:t> </a:t>
            </a:r>
            <a:r>
              <a:rPr lang="en-US" sz="1700" dirty="0" err="1"/>
              <a:t>děje</a:t>
            </a:r>
            <a:r>
              <a:rPr lang="en-US" sz="1700" dirty="0"/>
              <a:t>; </a:t>
            </a:r>
            <a:r>
              <a:rPr lang="en-US" sz="1700" dirty="0" err="1"/>
              <a:t>nevhodné</a:t>
            </a:r>
            <a:r>
              <a:rPr lang="en-US" sz="1700" dirty="0"/>
              <a:t> pro </a:t>
            </a:r>
            <a:r>
              <a:rPr lang="en-US" sz="1700" dirty="0" err="1"/>
              <a:t>ilustraci</a:t>
            </a:r>
            <a:r>
              <a:rPr lang="en-US" sz="1700" dirty="0"/>
              <a:t> </a:t>
            </a:r>
            <a:r>
              <a:rPr lang="en-US" sz="1700" dirty="0" err="1"/>
              <a:t>vnitřních</a:t>
            </a:r>
            <a:r>
              <a:rPr lang="en-US" sz="1700" dirty="0"/>
              <a:t> </a:t>
            </a:r>
            <a:r>
              <a:rPr lang="en-US" sz="1700" dirty="0" err="1"/>
              <a:t>motivací</a:t>
            </a:r>
            <a:r>
              <a:rPr lang="en-US" sz="1700" dirty="0"/>
              <a:t> a </a:t>
            </a:r>
            <a:r>
              <a:rPr lang="en-US" sz="1700" dirty="0" err="1"/>
              <a:t>pocitů</a:t>
            </a:r>
            <a:r>
              <a:rPr lang="en-US" sz="1700" dirty="0"/>
              <a:t> </a:t>
            </a:r>
            <a:r>
              <a:rPr lang="en-US" sz="1700" dirty="0" err="1"/>
              <a:t>postav</a:t>
            </a:r>
            <a:r>
              <a:rPr lang="en-US" sz="1700" dirty="0"/>
              <a:t>.</a:t>
            </a:r>
          </a:p>
          <a:p>
            <a:pPr marL="285750" indent="-285750">
              <a:buFont typeface="Arial"/>
              <a:buChar char="•"/>
            </a:pPr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890135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Delsartův</a:t>
            </a:r>
            <a:r>
              <a:rPr lang="en-US" dirty="0" smtClean="0"/>
              <a:t> </a:t>
            </a:r>
            <a:r>
              <a:rPr lang="en-US" dirty="0" err="1" smtClean="0"/>
              <a:t>výrazový</a:t>
            </a:r>
            <a:r>
              <a:rPr lang="en-US" dirty="0" smtClean="0"/>
              <a:t> </a:t>
            </a:r>
            <a:r>
              <a:rPr lang="en-US" dirty="0" err="1" smtClean="0"/>
              <a:t>systém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Content Placeholder 7" descr="ef17252d432def5b1b47c6d676a6cf6b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96" r="-14196"/>
          <a:stretch>
            <a:fillRect/>
          </a:stretch>
        </p:blipFill>
        <p:spPr/>
      </p:pic>
      <p:pic>
        <p:nvPicPr>
          <p:cNvPr id="9" name="Content Placeholder 8" descr="0d711f2f11e7d73af37c8be15710248d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96" r="-141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1928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Pikturální</a:t>
            </a:r>
            <a:r>
              <a:rPr lang="en-US" dirty="0" smtClean="0"/>
              <a:t> </a:t>
            </a:r>
            <a:r>
              <a:rPr lang="en-US" dirty="0" err="1" smtClean="0"/>
              <a:t>herectví</a:t>
            </a:r>
            <a:endParaRPr lang="en-US" dirty="0"/>
          </a:p>
        </p:txBody>
      </p:sp>
      <p:pic>
        <p:nvPicPr>
          <p:cNvPr id="13" name="Content Placeholder 12" descr="Siegfried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0" b="11520"/>
          <a:stretch>
            <a:fillRect/>
          </a:stretch>
        </p:blipFill>
        <p:spPr/>
      </p:pic>
      <p:pic>
        <p:nvPicPr>
          <p:cNvPr id="14" name="Picture 13" descr="Predátor_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9795"/>
            <a:ext cx="9144000" cy="531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16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 err="1" smtClean="0"/>
              <a:t>Predátor</a:t>
            </a:r>
            <a:r>
              <a:rPr lang="en-US" dirty="0" smtClean="0"/>
              <a:t> (1987, r. John </a:t>
            </a:r>
            <a:r>
              <a:rPr lang="en-US" dirty="0" err="1" smtClean="0"/>
              <a:t>McTiernan</a:t>
            </a:r>
            <a:r>
              <a:rPr lang="en-US" dirty="0" smtClean="0"/>
              <a:t>) </a:t>
            </a:r>
            <a:endParaRPr lang="en-US" dirty="0"/>
          </a:p>
        </p:txBody>
      </p:sp>
      <p:pic>
        <p:nvPicPr>
          <p:cNvPr id="9" name="Content Placeholder 8" descr="predator-sonny-landham-carl-weathers-arnold-schwarzenegger-and-richard-chav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" b="59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7974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-66544"/>
            <a:ext cx="2139696" cy="1261872"/>
          </a:xfrm>
        </p:spPr>
        <p:txBody>
          <a:bodyPr/>
          <a:lstStyle/>
          <a:p>
            <a:pPr algn="ctr"/>
            <a:r>
              <a:rPr lang="en-US" b="1" dirty="0" smtClean="0"/>
              <a:t>REALISTICKÉ HERECTVÍ</a:t>
            </a:r>
            <a:endParaRPr lang="en-US" b="1" dirty="0"/>
          </a:p>
        </p:txBody>
      </p:sp>
      <p:pic>
        <p:nvPicPr>
          <p:cNvPr id="11" name="Content Placeholder 10" descr="Scarlet-Letter-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 r="10250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-71544" y="1266880"/>
            <a:ext cx="3043344" cy="5340688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/>
              <a:t>oproštění se od ustálených, standardizovaných kódů ve prospěch nuancovaných individualizovaných způsobů k vyjádření emoce nebo nálady 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/>
              <a:t>Pózy a gesta jsou jemnější, víc fluidní a ne tak vypointovaná nebo </a:t>
            </a:r>
            <a:r>
              <a:rPr lang="cs-CZ" sz="1600" dirty="0" smtClean="0"/>
              <a:t>rozmáchlá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/>
              <a:t>Odpovídá proměně fikčních postav, které již nejsou hlavně nositeli abstraktních ideálů, ale jedinci, jejichž činy jsou motivované, individualizované, kteří procházejí vývojem a disponují vnitřní identitou, která může pokračovat i za hranicí předložené fikce</a:t>
            </a:r>
            <a:endParaRPr lang="cs-CZ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7117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L8 - </a:t>
            </a:r>
            <a:r>
              <a:rPr lang="en-US" dirty="0" err="1" smtClean="0"/>
              <a:t>Texty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King, Barry (1991): Articulating </a:t>
            </a:r>
            <a:r>
              <a:rPr lang="en-US" dirty="0" smtClean="0"/>
              <a:t>stardom. In</a:t>
            </a:r>
            <a:r>
              <a:rPr lang="en-US" dirty="0"/>
              <a:t>: Gledhill, Christine (ed.): </a:t>
            </a:r>
            <a:r>
              <a:rPr lang="en-US" i="1" dirty="0"/>
              <a:t>Stardom. Industry of desire.</a:t>
            </a:r>
            <a:r>
              <a:rPr lang="en-US" dirty="0"/>
              <a:t> Abingdon and London: </a:t>
            </a:r>
            <a:r>
              <a:rPr lang="en-US" dirty="0" err="1"/>
              <a:t>Routledge</a:t>
            </a:r>
            <a:r>
              <a:rPr lang="en-US" dirty="0"/>
              <a:t>, s. 167 </a:t>
            </a:r>
            <a:r>
              <a:rPr lang="mr-IN" dirty="0"/>
              <a:t>–</a:t>
            </a:r>
            <a:r>
              <a:rPr lang="en-US" dirty="0"/>
              <a:t> 182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Vostrý</a:t>
            </a:r>
            <a:r>
              <a:rPr lang="en-US" dirty="0" smtClean="0"/>
              <a:t>, </a:t>
            </a:r>
            <a:r>
              <a:rPr lang="en-US" dirty="0" err="1" smtClean="0"/>
              <a:t>Jaroslav</a:t>
            </a:r>
            <a:r>
              <a:rPr lang="en-US" dirty="0" smtClean="0"/>
              <a:t> (2014): </a:t>
            </a:r>
            <a:r>
              <a:rPr lang="en-US" i="1" dirty="0"/>
              <a:t>O </a:t>
            </a:r>
            <a:r>
              <a:rPr lang="en-US" i="1" dirty="0" err="1"/>
              <a:t>hercích</a:t>
            </a:r>
            <a:r>
              <a:rPr lang="en-US" i="1" dirty="0"/>
              <a:t> a </a:t>
            </a:r>
            <a:r>
              <a:rPr lang="en-US" i="1" dirty="0" err="1" smtClean="0"/>
              <a:t>herectví</a:t>
            </a:r>
            <a:r>
              <a:rPr lang="en-US" i="1" dirty="0" smtClean="0"/>
              <a:t>. </a:t>
            </a:r>
            <a:r>
              <a:rPr lang="en-US" dirty="0" err="1" smtClean="0"/>
              <a:t>Praha</a:t>
            </a:r>
            <a:r>
              <a:rPr lang="en-US" dirty="0"/>
              <a:t>: </a:t>
            </a:r>
            <a:r>
              <a:rPr lang="en-US" dirty="0" smtClean="0"/>
              <a:t>Kant.</a:t>
            </a:r>
            <a:r>
              <a:rPr lang="en-US" dirty="0"/>
              <a:t>	</a:t>
            </a:r>
            <a:endParaRPr lang="en-US" dirty="0" smtClean="0"/>
          </a:p>
          <a:p>
            <a:pPr lvl="1"/>
            <a:r>
              <a:rPr lang="en-US" dirty="0" err="1" smtClean="0"/>
              <a:t>Goffman</a:t>
            </a:r>
            <a:r>
              <a:rPr lang="en-US" dirty="0" smtClean="0"/>
              <a:t>, Erving (1999): </a:t>
            </a:r>
            <a:r>
              <a:rPr lang="en-US" i="1" dirty="0" err="1" smtClean="0"/>
              <a:t>Všichni</a:t>
            </a:r>
            <a:r>
              <a:rPr lang="en-US" i="1" dirty="0" smtClean="0"/>
              <a:t> </a:t>
            </a:r>
            <a:r>
              <a:rPr lang="en-US" i="1" dirty="0" err="1" smtClean="0"/>
              <a:t>hrajeme</a:t>
            </a:r>
            <a:r>
              <a:rPr lang="en-US" i="1" dirty="0" smtClean="0"/>
              <a:t> </a:t>
            </a:r>
            <a:r>
              <a:rPr lang="en-US" i="1" dirty="0" err="1" smtClean="0"/>
              <a:t>divadlo</a:t>
            </a:r>
            <a:r>
              <a:rPr lang="en-US" i="1" dirty="0" smtClean="0"/>
              <a:t>: </a:t>
            </a:r>
            <a:r>
              <a:rPr lang="en-US" i="1" dirty="0" err="1" smtClean="0"/>
              <a:t>Sebeprezentace</a:t>
            </a:r>
            <a:r>
              <a:rPr lang="en-US" i="1" dirty="0" smtClean="0"/>
              <a:t> v </a:t>
            </a:r>
            <a:r>
              <a:rPr lang="en-US" i="1" dirty="0" err="1" smtClean="0"/>
              <a:t>každodenním</a:t>
            </a:r>
            <a:r>
              <a:rPr lang="en-US" i="1" dirty="0" smtClean="0"/>
              <a:t> </a:t>
            </a:r>
            <a:r>
              <a:rPr lang="en-US" i="1" dirty="0" err="1" smtClean="0"/>
              <a:t>životě</a:t>
            </a:r>
            <a:r>
              <a:rPr lang="en-US" dirty="0" smtClean="0"/>
              <a:t>. </a:t>
            </a:r>
            <a:r>
              <a:rPr lang="en-US" dirty="0" err="1" smtClean="0"/>
              <a:t>Praha</a:t>
            </a:r>
            <a:r>
              <a:rPr lang="en-US" dirty="0" smtClean="0"/>
              <a:t>: </a:t>
            </a:r>
            <a:r>
              <a:rPr lang="en-US" dirty="0" err="1" smtClean="0"/>
              <a:t>Nakladatelství</a:t>
            </a:r>
            <a:r>
              <a:rPr lang="en-US" dirty="0" smtClean="0"/>
              <a:t> </a:t>
            </a:r>
            <a:r>
              <a:rPr lang="en-US" dirty="0" err="1" smtClean="0"/>
              <a:t>studia</a:t>
            </a:r>
            <a:r>
              <a:rPr lang="en-US" dirty="0" smtClean="0"/>
              <a:t> </a:t>
            </a:r>
            <a:r>
              <a:rPr lang="en-US" dirty="0" err="1" smtClean="0"/>
              <a:t>Ypsilon</a:t>
            </a:r>
            <a:r>
              <a:rPr lang="en-US" dirty="0" smtClean="0"/>
              <a:t>. 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24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Dva</a:t>
            </a:r>
            <a:r>
              <a:rPr lang="en-US" dirty="0" smtClean="0"/>
              <a:t> </a:t>
            </a:r>
            <a:r>
              <a:rPr lang="en-US" dirty="0" err="1" smtClean="0"/>
              <a:t>základní</a:t>
            </a:r>
            <a:r>
              <a:rPr lang="en-US" dirty="0" smtClean="0"/>
              <a:t> </a:t>
            </a:r>
            <a:r>
              <a:rPr lang="en-US" dirty="0" err="1" smtClean="0"/>
              <a:t>mody</a:t>
            </a:r>
            <a:r>
              <a:rPr lang="en-US" dirty="0" smtClean="0"/>
              <a:t> </a:t>
            </a:r>
            <a:r>
              <a:rPr lang="en-US" dirty="0" err="1" smtClean="0"/>
              <a:t>filmového</a:t>
            </a:r>
            <a:r>
              <a:rPr lang="en-US" dirty="0" smtClean="0"/>
              <a:t> </a:t>
            </a:r>
            <a:r>
              <a:rPr lang="en-US" dirty="0" err="1" smtClean="0"/>
              <a:t>herectví</a:t>
            </a: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Pikturální</a:t>
            </a:r>
            <a:endParaRPr lang="en-US" dirty="0" smtClean="0"/>
          </a:p>
          <a:p>
            <a:r>
              <a:rPr lang="en-US" dirty="0" err="1"/>
              <a:t>Z</a:t>
            </a:r>
            <a:r>
              <a:rPr lang="en-US" dirty="0" err="1" smtClean="0"/>
              <a:t>osobnění</a:t>
            </a:r>
            <a:endParaRPr lang="en-US" dirty="0" smtClean="0"/>
          </a:p>
          <a:p>
            <a:r>
              <a:rPr lang="en-US" dirty="0" err="1" smtClean="0"/>
              <a:t>Prezentační</a:t>
            </a:r>
            <a:endParaRPr lang="en-US" dirty="0" smtClean="0"/>
          </a:p>
          <a:p>
            <a:r>
              <a:rPr lang="en-US" dirty="0" err="1" smtClean="0"/>
              <a:t>Metonymický</a:t>
            </a:r>
            <a:endParaRPr lang="en-US" dirty="0" smtClean="0"/>
          </a:p>
          <a:p>
            <a:r>
              <a:rPr lang="en-US" dirty="0" err="1" smtClean="0"/>
              <a:t>Zvenčí</a:t>
            </a:r>
            <a:r>
              <a:rPr lang="en-US" dirty="0" smtClean="0"/>
              <a:t> </a:t>
            </a:r>
            <a:r>
              <a:rPr lang="en-US" dirty="0" err="1" smtClean="0"/>
              <a:t>dovnitř</a:t>
            </a:r>
            <a:endParaRPr lang="en-US" dirty="0" smtClean="0"/>
          </a:p>
          <a:p>
            <a:r>
              <a:rPr lang="en-US" dirty="0" err="1" smtClean="0"/>
              <a:t>Hvězdy</a:t>
            </a:r>
            <a:endParaRPr lang="en-US" dirty="0" smtClean="0"/>
          </a:p>
          <a:p>
            <a:r>
              <a:rPr lang="en-US" dirty="0" smtClean="0"/>
              <a:t>Typecasting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Realistický</a:t>
            </a:r>
            <a:endParaRPr lang="en-US" dirty="0" smtClean="0"/>
          </a:p>
          <a:p>
            <a:r>
              <a:rPr lang="en-US" dirty="0" err="1" smtClean="0"/>
              <a:t>Ztělesnění</a:t>
            </a:r>
            <a:endParaRPr lang="en-US" dirty="0" smtClean="0"/>
          </a:p>
          <a:p>
            <a:r>
              <a:rPr lang="en-US" dirty="0" err="1" smtClean="0"/>
              <a:t>Reprezentační</a:t>
            </a:r>
            <a:endParaRPr lang="en-US" dirty="0" smtClean="0"/>
          </a:p>
          <a:p>
            <a:r>
              <a:rPr lang="en-US" dirty="0" err="1" smtClean="0"/>
              <a:t>Metaforický</a:t>
            </a:r>
            <a:endParaRPr lang="en-US" dirty="0" smtClean="0"/>
          </a:p>
          <a:p>
            <a:r>
              <a:rPr lang="en-US" dirty="0" err="1" smtClean="0"/>
              <a:t>Zevnitř</a:t>
            </a:r>
            <a:r>
              <a:rPr lang="en-US" dirty="0" smtClean="0"/>
              <a:t> </a:t>
            </a:r>
            <a:r>
              <a:rPr lang="en-US" dirty="0" err="1" smtClean="0"/>
              <a:t>ven</a:t>
            </a:r>
            <a:endParaRPr lang="en-US" dirty="0" smtClean="0"/>
          </a:p>
          <a:p>
            <a:r>
              <a:rPr lang="en-US" dirty="0" err="1" smtClean="0"/>
              <a:t>Herci</a:t>
            </a:r>
            <a:endParaRPr lang="en-US" dirty="0" smtClean="0"/>
          </a:p>
          <a:p>
            <a:r>
              <a:rPr lang="en-US" dirty="0" err="1" smtClean="0"/>
              <a:t>Metoda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58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King, Barry (1991): Articulating stardom.</a:t>
            </a:r>
            <a:br>
              <a:rPr lang="en-US" sz="2800" dirty="0" smtClean="0"/>
            </a:br>
            <a:r>
              <a:rPr lang="en-US" sz="2000" dirty="0" smtClean="0"/>
              <a:t>In: Gledhill, Christine (ed.): Stardom. Industry of desire. Abingdon and London: </a:t>
            </a:r>
            <a:r>
              <a:rPr lang="en-US" sz="2000" dirty="0" err="1" smtClean="0"/>
              <a:t>Routledge</a:t>
            </a:r>
            <a:r>
              <a:rPr lang="en-US" sz="2000" dirty="0" smtClean="0"/>
              <a:t>, s. 167 </a:t>
            </a:r>
            <a:r>
              <a:rPr lang="mr-IN" sz="2000" dirty="0" smtClean="0"/>
              <a:t>–</a:t>
            </a:r>
            <a:r>
              <a:rPr lang="en-US" sz="2000" dirty="0" smtClean="0"/>
              <a:t> 182. </a:t>
            </a: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V </a:t>
            </a:r>
            <a:r>
              <a:rPr lang="en-GB" dirty="0" err="1" smtClean="0"/>
              <a:t>tomto</a:t>
            </a:r>
            <a:r>
              <a:rPr lang="en-GB" dirty="0" smtClean="0"/>
              <a:t> </a:t>
            </a:r>
            <a:r>
              <a:rPr lang="en-GB" dirty="0" err="1" smtClean="0"/>
              <a:t>příspěvku</a:t>
            </a:r>
            <a:r>
              <a:rPr lang="en-GB" dirty="0" smtClean="0"/>
              <a:t> Barry King </a:t>
            </a:r>
            <a:r>
              <a:rPr lang="en-GB" dirty="0" err="1" smtClean="0"/>
              <a:t>kombinuje</a:t>
            </a:r>
            <a:r>
              <a:rPr lang="en-GB" dirty="0" smtClean="0"/>
              <a:t> </a:t>
            </a:r>
            <a:r>
              <a:rPr lang="en-GB" dirty="0" err="1" smtClean="0"/>
              <a:t>semiotiku</a:t>
            </a:r>
            <a:r>
              <a:rPr lang="en-GB" dirty="0" smtClean="0"/>
              <a:t> </a:t>
            </a:r>
            <a:r>
              <a:rPr lang="en-GB" dirty="0" err="1" smtClean="0"/>
              <a:t>hereckého</a:t>
            </a:r>
            <a:r>
              <a:rPr lang="en-GB" dirty="0" smtClean="0"/>
              <a:t> </a:t>
            </a:r>
            <a:r>
              <a:rPr lang="en-GB" dirty="0" err="1" smtClean="0"/>
              <a:t>projevu</a:t>
            </a:r>
            <a:r>
              <a:rPr lang="en-GB" dirty="0" smtClean="0"/>
              <a:t> s </a:t>
            </a:r>
            <a:r>
              <a:rPr lang="en-GB" dirty="0" err="1" smtClean="0"/>
              <a:t>politickou</a:t>
            </a:r>
            <a:r>
              <a:rPr lang="en-GB" dirty="0" smtClean="0"/>
              <a:t> </a:t>
            </a:r>
            <a:r>
              <a:rPr lang="en-GB" dirty="0" err="1" smtClean="0"/>
              <a:t>ekonomií</a:t>
            </a:r>
            <a:r>
              <a:rPr lang="en-GB" dirty="0" smtClean="0"/>
              <a:t> </a:t>
            </a:r>
            <a:r>
              <a:rPr lang="en-GB" dirty="0" err="1" smtClean="0"/>
              <a:t>hvězdnosti</a:t>
            </a:r>
            <a:r>
              <a:rPr lang="en-GB" dirty="0" smtClean="0"/>
              <a:t> v </a:t>
            </a:r>
            <a:r>
              <a:rPr lang="en-GB" dirty="0" err="1" smtClean="0"/>
              <a:t>kontextu</a:t>
            </a:r>
            <a:r>
              <a:rPr lang="en-GB" dirty="0" smtClean="0"/>
              <a:t> </a:t>
            </a:r>
            <a:r>
              <a:rPr lang="en-GB" dirty="0" err="1" smtClean="0"/>
              <a:t>klasického</a:t>
            </a:r>
            <a:r>
              <a:rPr lang="en-GB" dirty="0" smtClean="0"/>
              <a:t> </a:t>
            </a:r>
            <a:r>
              <a:rPr lang="en-GB" dirty="0" err="1" smtClean="0"/>
              <a:t>hollywoodského</a:t>
            </a:r>
            <a:r>
              <a:rPr lang="en-GB" dirty="0" smtClean="0"/>
              <a:t> </a:t>
            </a:r>
            <a:r>
              <a:rPr lang="en-GB" dirty="0" err="1" smtClean="0"/>
              <a:t>systému</a:t>
            </a:r>
            <a:endParaRPr lang="en-GB" sz="800" dirty="0"/>
          </a:p>
          <a:p>
            <a:r>
              <a:rPr lang="en-GB" dirty="0" smtClean="0"/>
              <a:t>King </a:t>
            </a:r>
            <a:r>
              <a:rPr lang="en-GB" dirty="0" err="1" smtClean="0"/>
              <a:t>tvrdí</a:t>
            </a:r>
            <a:r>
              <a:rPr lang="en-GB" dirty="0" smtClean="0"/>
              <a:t>, </a:t>
            </a:r>
            <a:r>
              <a:rPr lang="en-GB" dirty="0" err="1" smtClean="0"/>
              <a:t>že</a:t>
            </a:r>
            <a:r>
              <a:rPr lang="en-GB" dirty="0" smtClean="0"/>
              <a:t> </a:t>
            </a:r>
            <a:r>
              <a:rPr lang="en-GB" dirty="0" err="1" smtClean="0"/>
              <a:t>ekonomická</a:t>
            </a:r>
            <a:r>
              <a:rPr lang="en-GB" dirty="0" smtClean="0"/>
              <a:t> </a:t>
            </a:r>
            <a:r>
              <a:rPr lang="en-GB" dirty="0" err="1" smtClean="0"/>
              <a:t>stránka</a:t>
            </a:r>
            <a:r>
              <a:rPr lang="en-GB" dirty="0" smtClean="0"/>
              <a:t> </a:t>
            </a:r>
            <a:r>
              <a:rPr lang="en-GB" dirty="0" err="1" smtClean="0"/>
              <a:t>herectví</a:t>
            </a:r>
            <a:r>
              <a:rPr lang="en-GB" dirty="0" smtClean="0"/>
              <a:t> v </a:t>
            </a:r>
            <a:r>
              <a:rPr lang="en-GB" dirty="0" err="1" smtClean="0"/>
              <a:t>tomto</a:t>
            </a:r>
            <a:r>
              <a:rPr lang="en-GB" dirty="0" smtClean="0"/>
              <a:t> </a:t>
            </a:r>
            <a:r>
              <a:rPr lang="en-GB" dirty="0" err="1" smtClean="0"/>
              <a:t>konkrétním</a:t>
            </a:r>
            <a:r>
              <a:rPr lang="en-GB" dirty="0" smtClean="0"/>
              <a:t> </a:t>
            </a:r>
            <a:r>
              <a:rPr lang="en-GB" dirty="0" err="1" smtClean="0"/>
              <a:t>období</a:t>
            </a:r>
            <a:r>
              <a:rPr lang="en-GB" dirty="0" smtClean="0"/>
              <a:t> </a:t>
            </a:r>
            <a:r>
              <a:rPr lang="en-GB" dirty="0" err="1" smtClean="0"/>
              <a:t>částečně</a:t>
            </a:r>
            <a:r>
              <a:rPr lang="en-GB" dirty="0" smtClean="0"/>
              <a:t> </a:t>
            </a:r>
            <a:r>
              <a:rPr lang="en-GB" dirty="0" err="1" smtClean="0"/>
              <a:t>spočívá</a:t>
            </a:r>
            <a:r>
              <a:rPr lang="en-GB" dirty="0" smtClean="0"/>
              <a:t> v </a:t>
            </a:r>
            <a:r>
              <a:rPr lang="en-GB" dirty="0" err="1" smtClean="0"/>
              <a:t>exkluzivitě</a:t>
            </a:r>
            <a:r>
              <a:rPr lang="en-GB" dirty="0"/>
              <a:t> </a:t>
            </a:r>
            <a:r>
              <a:rPr lang="mr-IN" dirty="0" smtClean="0"/>
              <a:t>–</a:t>
            </a:r>
            <a:r>
              <a:rPr lang="en-GB" dirty="0" smtClean="0"/>
              <a:t> </a:t>
            </a:r>
            <a:r>
              <a:rPr lang="en-GB" dirty="0" err="1" smtClean="0"/>
              <a:t>herci</a:t>
            </a:r>
            <a:r>
              <a:rPr lang="en-GB" dirty="0" smtClean="0"/>
              <a:t> s </a:t>
            </a:r>
            <a:r>
              <a:rPr lang="en-GB" dirty="0" err="1" smtClean="0"/>
              <a:t>unikátními</a:t>
            </a:r>
            <a:r>
              <a:rPr lang="en-GB" dirty="0" smtClean="0"/>
              <a:t> a </a:t>
            </a:r>
            <a:r>
              <a:rPr lang="en-GB" dirty="0" err="1" smtClean="0"/>
              <a:t>jedinečnými</a:t>
            </a:r>
            <a:r>
              <a:rPr lang="en-GB" dirty="0" smtClean="0"/>
              <a:t> </a:t>
            </a:r>
            <a:r>
              <a:rPr lang="en-GB" dirty="0" err="1" smtClean="0"/>
              <a:t>atributy</a:t>
            </a:r>
            <a:r>
              <a:rPr lang="en-GB" dirty="0" smtClean="0"/>
              <a:t> a </a:t>
            </a:r>
            <a:r>
              <a:rPr lang="en-GB" dirty="0" err="1" smtClean="0"/>
              <a:t>dovednostmi</a:t>
            </a:r>
            <a:r>
              <a:rPr lang="en-GB" dirty="0" smtClean="0"/>
              <a:t>, </a:t>
            </a:r>
            <a:r>
              <a:rPr lang="en-GB" dirty="0" err="1" smtClean="0"/>
              <a:t>které</a:t>
            </a:r>
            <a:r>
              <a:rPr lang="en-GB" dirty="0" smtClean="0"/>
              <a:t> </a:t>
            </a:r>
            <a:r>
              <a:rPr lang="en-GB" dirty="0" err="1" smtClean="0"/>
              <a:t>jejich</a:t>
            </a:r>
            <a:r>
              <a:rPr lang="en-GB" dirty="0" smtClean="0"/>
              <a:t> </a:t>
            </a:r>
            <a:r>
              <a:rPr lang="en-GB" dirty="0" err="1" smtClean="0"/>
              <a:t>kolegové</a:t>
            </a:r>
            <a:r>
              <a:rPr lang="en-GB" dirty="0" smtClean="0"/>
              <a:t> a </a:t>
            </a:r>
            <a:r>
              <a:rPr lang="en-GB" dirty="0" err="1" smtClean="0"/>
              <a:t>konkurenti</a:t>
            </a:r>
            <a:r>
              <a:rPr lang="en-GB" dirty="0" smtClean="0"/>
              <a:t> </a:t>
            </a:r>
            <a:r>
              <a:rPr lang="en-GB" dirty="0" err="1" smtClean="0"/>
              <a:t>nedovedou</a:t>
            </a:r>
            <a:r>
              <a:rPr lang="en-GB" dirty="0" smtClean="0"/>
              <a:t> </a:t>
            </a:r>
            <a:r>
              <a:rPr lang="en-GB" dirty="0" err="1" smtClean="0"/>
              <a:t>nahradit</a:t>
            </a:r>
            <a:r>
              <a:rPr lang="en-GB" dirty="0" smtClean="0"/>
              <a:t>,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mohou</a:t>
            </a:r>
            <a:r>
              <a:rPr lang="en-GB" dirty="0" smtClean="0"/>
              <a:t> </a:t>
            </a:r>
            <a:r>
              <a:rPr lang="en-GB" dirty="0" err="1" smtClean="0"/>
              <a:t>vyjednat</a:t>
            </a:r>
            <a:r>
              <a:rPr lang="en-GB" dirty="0" smtClean="0"/>
              <a:t> </a:t>
            </a:r>
            <a:r>
              <a:rPr lang="en-GB" dirty="0" err="1" smtClean="0"/>
              <a:t>vyšší</a:t>
            </a:r>
            <a:r>
              <a:rPr lang="en-GB" dirty="0" smtClean="0"/>
              <a:t> plat. </a:t>
            </a:r>
            <a:endParaRPr lang="en-GB" sz="800" dirty="0"/>
          </a:p>
          <a:p>
            <a:r>
              <a:rPr lang="en-GB" dirty="0" smtClean="0"/>
              <a:t>V </a:t>
            </a:r>
            <a:r>
              <a:rPr lang="en-GB" dirty="0" err="1" smtClean="0"/>
              <a:t>tomto</a:t>
            </a:r>
            <a:r>
              <a:rPr lang="en-GB" dirty="0" smtClean="0"/>
              <a:t> </a:t>
            </a:r>
            <a:r>
              <a:rPr lang="en-GB" dirty="0" err="1" smtClean="0"/>
              <a:t>ohledu</a:t>
            </a:r>
            <a:r>
              <a:rPr lang="en-GB" dirty="0" smtClean="0"/>
              <a:t> se </a:t>
            </a:r>
            <a:r>
              <a:rPr lang="en-GB" dirty="0" err="1" smtClean="0"/>
              <a:t>kinematografie</a:t>
            </a:r>
            <a:r>
              <a:rPr lang="en-GB" dirty="0" smtClean="0"/>
              <a:t> </a:t>
            </a:r>
            <a:r>
              <a:rPr lang="en-GB" dirty="0" err="1" smtClean="0"/>
              <a:t>liší</a:t>
            </a:r>
            <a:r>
              <a:rPr lang="en-GB" dirty="0" smtClean="0"/>
              <a:t> od </a:t>
            </a:r>
            <a:r>
              <a:rPr lang="en-GB" dirty="0" err="1" smtClean="0"/>
              <a:t>divadla</a:t>
            </a:r>
            <a:r>
              <a:rPr lang="en-GB" dirty="0" smtClean="0"/>
              <a:t>. </a:t>
            </a:r>
            <a:r>
              <a:rPr lang="en-GB" dirty="0" err="1" smtClean="0"/>
              <a:t>Zde</a:t>
            </a:r>
            <a:r>
              <a:rPr lang="en-GB" dirty="0" smtClean="0"/>
              <a:t> </a:t>
            </a:r>
            <a:r>
              <a:rPr lang="en-GB" dirty="0" err="1" smtClean="0"/>
              <a:t>talentovaní</a:t>
            </a:r>
            <a:r>
              <a:rPr lang="en-GB" dirty="0" smtClean="0"/>
              <a:t> a </a:t>
            </a:r>
            <a:r>
              <a:rPr lang="en-GB" dirty="0" err="1" smtClean="0"/>
              <a:t>nadaní</a:t>
            </a:r>
            <a:r>
              <a:rPr lang="en-GB" dirty="0" smtClean="0"/>
              <a:t> </a:t>
            </a:r>
            <a:r>
              <a:rPr lang="en-GB" dirty="0" err="1" smtClean="0"/>
              <a:t>herci</a:t>
            </a:r>
            <a:r>
              <a:rPr lang="en-GB" dirty="0" smtClean="0"/>
              <a:t> </a:t>
            </a:r>
            <a:r>
              <a:rPr lang="en-GB" dirty="0" err="1" smtClean="0"/>
              <a:t>disponují</a:t>
            </a:r>
            <a:r>
              <a:rPr lang="en-GB" dirty="0" smtClean="0"/>
              <a:t> </a:t>
            </a:r>
            <a:r>
              <a:rPr lang="en-GB" dirty="0" err="1" smtClean="0"/>
              <a:t>prostředky</a:t>
            </a:r>
            <a:r>
              <a:rPr lang="en-GB" dirty="0" smtClean="0"/>
              <a:t> a </a:t>
            </a:r>
            <a:r>
              <a:rPr lang="en-GB" dirty="0" err="1" smtClean="0"/>
              <a:t>postupy</a:t>
            </a:r>
            <a:r>
              <a:rPr lang="en-GB" dirty="0" smtClean="0"/>
              <a:t>, </a:t>
            </a:r>
            <a:r>
              <a:rPr lang="en-GB" dirty="0" err="1" smtClean="0"/>
              <a:t>které</a:t>
            </a:r>
            <a:r>
              <a:rPr lang="en-GB" dirty="0" smtClean="0"/>
              <a:t> </a:t>
            </a:r>
            <a:r>
              <a:rPr lang="en-GB" dirty="0" err="1" smtClean="0"/>
              <a:t>jim</a:t>
            </a:r>
            <a:r>
              <a:rPr lang="en-GB" dirty="0" smtClean="0"/>
              <a:t> </a:t>
            </a:r>
            <a:r>
              <a:rPr lang="en-GB" dirty="0" err="1" smtClean="0"/>
              <a:t>dovolují</a:t>
            </a:r>
            <a:r>
              <a:rPr lang="en-GB" dirty="0" smtClean="0"/>
              <a:t> </a:t>
            </a:r>
            <a:r>
              <a:rPr lang="en-GB" dirty="0" err="1" smtClean="0"/>
              <a:t>upozadit</a:t>
            </a:r>
            <a:r>
              <a:rPr lang="en-GB" dirty="0" smtClean="0"/>
              <a:t> </a:t>
            </a:r>
            <a:r>
              <a:rPr lang="en-GB" dirty="0" err="1" smtClean="0"/>
              <a:t>vlastní</a:t>
            </a:r>
            <a:r>
              <a:rPr lang="en-GB" dirty="0" smtClean="0"/>
              <a:t> </a:t>
            </a:r>
            <a:r>
              <a:rPr lang="en-GB" dirty="0" err="1" smtClean="0"/>
              <a:t>identitu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prospěch</a:t>
            </a:r>
            <a:r>
              <a:rPr lang="en-GB" dirty="0" smtClean="0"/>
              <a:t> </a:t>
            </a:r>
            <a:r>
              <a:rPr lang="en-GB" dirty="0" err="1" smtClean="0"/>
              <a:t>ztvárněné</a:t>
            </a:r>
            <a:r>
              <a:rPr lang="en-GB" dirty="0" smtClean="0"/>
              <a:t> </a:t>
            </a:r>
            <a:r>
              <a:rPr lang="en-GB" dirty="0" err="1" smtClean="0"/>
              <a:t>postavy</a:t>
            </a:r>
            <a:r>
              <a:rPr lang="en-GB" dirty="0" smtClean="0"/>
              <a:t>. </a:t>
            </a:r>
            <a:r>
              <a:rPr lang="en-GB" dirty="0" err="1" smtClean="0"/>
              <a:t>Tento</a:t>
            </a:r>
            <a:r>
              <a:rPr lang="en-GB" dirty="0" smtClean="0"/>
              <a:t> </a:t>
            </a:r>
            <a:r>
              <a:rPr lang="en-GB" dirty="0" err="1" smtClean="0"/>
              <a:t>postup</a:t>
            </a:r>
            <a:r>
              <a:rPr lang="en-GB" dirty="0" smtClean="0"/>
              <a:t> </a:t>
            </a:r>
            <a:r>
              <a:rPr lang="en-GB" dirty="0" err="1" smtClean="0"/>
              <a:t>nazýváme</a:t>
            </a:r>
            <a:r>
              <a:rPr lang="en-GB" dirty="0" smtClean="0"/>
              <a:t> “</a:t>
            </a:r>
            <a:r>
              <a:rPr lang="en-GB" dirty="0" err="1" smtClean="0"/>
              <a:t>ztělesněním</a:t>
            </a:r>
            <a:r>
              <a:rPr lang="en-GB" dirty="0" smtClean="0"/>
              <a:t>” (impersonation), </a:t>
            </a:r>
            <a:r>
              <a:rPr lang="en-GB" dirty="0" err="1" smtClean="0"/>
              <a:t>které</a:t>
            </a:r>
            <a:r>
              <a:rPr lang="en-GB" dirty="0" smtClean="0"/>
              <a:t> </a:t>
            </a:r>
            <a:r>
              <a:rPr lang="en-GB" dirty="0" err="1" smtClean="0"/>
              <a:t>dovoluje</a:t>
            </a:r>
            <a:r>
              <a:rPr lang="en-GB" dirty="0" smtClean="0"/>
              <a:t> </a:t>
            </a:r>
            <a:r>
              <a:rPr lang="en-GB" dirty="0" err="1" smtClean="0"/>
              <a:t>herecky</a:t>
            </a:r>
            <a:r>
              <a:rPr lang="en-GB" dirty="0" smtClean="0"/>
              <a:t> </a:t>
            </a:r>
            <a:r>
              <a:rPr lang="en-GB" dirty="0" err="1" smtClean="0"/>
              <a:t>ztvárnit</a:t>
            </a:r>
            <a:r>
              <a:rPr lang="en-GB" dirty="0" smtClean="0"/>
              <a:t> </a:t>
            </a:r>
            <a:r>
              <a:rPr lang="en-GB" dirty="0" err="1" smtClean="0"/>
              <a:t>celou</a:t>
            </a:r>
            <a:r>
              <a:rPr lang="en-GB" dirty="0" smtClean="0"/>
              <a:t> </a:t>
            </a:r>
            <a:r>
              <a:rPr lang="en-GB" dirty="0" err="1" smtClean="0"/>
              <a:t>řadu</a:t>
            </a:r>
            <a:r>
              <a:rPr lang="en-GB" dirty="0" smtClean="0"/>
              <a:t> </a:t>
            </a:r>
            <a:r>
              <a:rPr lang="en-GB" dirty="0" err="1" smtClean="0"/>
              <a:t>typů</a:t>
            </a:r>
            <a:r>
              <a:rPr lang="en-GB" dirty="0" smtClean="0"/>
              <a:t> a </a:t>
            </a:r>
            <a:r>
              <a:rPr lang="en-GB" dirty="0" err="1" smtClean="0"/>
              <a:t>postav</a:t>
            </a:r>
            <a:endParaRPr lang="en-GB" sz="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632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Ztělesnění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“</a:t>
            </a:r>
            <a:r>
              <a:rPr lang="en-GB" dirty="0" err="1" smtClean="0"/>
              <a:t>proces</a:t>
            </a:r>
            <a:r>
              <a:rPr lang="en-GB" dirty="0" smtClean="0"/>
              <a:t> </a:t>
            </a:r>
            <a:r>
              <a:rPr lang="en-GB" dirty="0" err="1" smtClean="0"/>
              <a:t>reprezentace</a:t>
            </a:r>
            <a:r>
              <a:rPr lang="en-GB" dirty="0" smtClean="0"/>
              <a:t> </a:t>
            </a:r>
            <a:r>
              <a:rPr lang="en-GB" dirty="0" err="1" smtClean="0"/>
              <a:t>postavy</a:t>
            </a:r>
            <a:r>
              <a:rPr lang="en-GB" dirty="0" smtClean="0"/>
              <a:t> </a:t>
            </a:r>
            <a:r>
              <a:rPr lang="en-GB" dirty="0" err="1" smtClean="0"/>
              <a:t>prostřednictvím</a:t>
            </a:r>
            <a:r>
              <a:rPr lang="en-GB" dirty="0" smtClean="0"/>
              <a:t> </a:t>
            </a:r>
            <a:r>
              <a:rPr lang="en-GB" dirty="0" err="1" smtClean="0"/>
              <a:t>ztělesnění</a:t>
            </a:r>
            <a:r>
              <a:rPr lang="en-GB" dirty="0" smtClean="0"/>
              <a:t> </a:t>
            </a:r>
            <a:r>
              <a:rPr lang="en-GB" dirty="0" err="1" smtClean="0"/>
              <a:t>vyžaduje</a:t>
            </a:r>
            <a:r>
              <a:rPr lang="en-GB" dirty="0" smtClean="0"/>
              <a:t>, </a:t>
            </a:r>
            <a:r>
              <a:rPr lang="en-GB" dirty="0" err="1" smtClean="0"/>
              <a:t>aby</a:t>
            </a:r>
            <a:r>
              <a:rPr lang="en-GB" dirty="0" smtClean="0"/>
              <a:t> </a:t>
            </a:r>
            <a:r>
              <a:rPr lang="en-GB" dirty="0" err="1" smtClean="0"/>
              <a:t>herec</a:t>
            </a:r>
            <a:r>
              <a:rPr lang="en-GB" dirty="0" smtClean="0"/>
              <a:t> </a:t>
            </a:r>
            <a:r>
              <a:rPr lang="en-GB" dirty="0" err="1" smtClean="0"/>
              <a:t>smazal</a:t>
            </a:r>
            <a:r>
              <a:rPr lang="en-GB" dirty="0" smtClean="0"/>
              <a:t> </a:t>
            </a:r>
            <a:r>
              <a:rPr lang="en-GB" dirty="0" err="1" smtClean="0"/>
              <a:t>vlastní</a:t>
            </a:r>
            <a:r>
              <a:rPr lang="en-GB" dirty="0" smtClean="0"/>
              <a:t> </a:t>
            </a:r>
            <a:r>
              <a:rPr lang="en-GB" dirty="0" err="1" smtClean="0"/>
              <a:t>identitu</a:t>
            </a:r>
            <a:r>
              <a:rPr lang="en-GB" dirty="0" smtClean="0"/>
              <a:t>. Jen </a:t>
            </a:r>
            <a:r>
              <a:rPr lang="en-GB" dirty="0" err="1" smtClean="0"/>
              <a:t>tak</a:t>
            </a:r>
            <a:r>
              <a:rPr lang="en-GB" dirty="0" smtClean="0"/>
              <a:t> se </a:t>
            </a:r>
            <a:r>
              <a:rPr lang="en-GB" dirty="0" err="1" smtClean="0"/>
              <a:t>může</a:t>
            </a:r>
            <a:r>
              <a:rPr lang="en-GB" dirty="0" smtClean="0"/>
              <a:t> </a:t>
            </a:r>
            <a:r>
              <a:rPr lang="en-GB" dirty="0" err="1" smtClean="0"/>
              <a:t>stát</a:t>
            </a:r>
            <a:r>
              <a:rPr lang="en-GB" dirty="0" smtClean="0"/>
              <a:t> </a:t>
            </a:r>
            <a:r>
              <a:rPr lang="en-GB" dirty="0" err="1" smtClean="0"/>
              <a:t>plnohodnotným</a:t>
            </a:r>
            <a:r>
              <a:rPr lang="en-GB" dirty="0" smtClean="0"/>
              <a:t> </a:t>
            </a:r>
            <a:r>
              <a:rPr lang="en-GB" dirty="0" err="1" smtClean="0"/>
              <a:t>signifikantem</a:t>
            </a:r>
            <a:r>
              <a:rPr lang="en-GB" dirty="0" smtClean="0"/>
              <a:t> </a:t>
            </a:r>
            <a:r>
              <a:rPr lang="en-GB" dirty="0" err="1" smtClean="0"/>
              <a:t>fikční</a:t>
            </a:r>
            <a:r>
              <a:rPr lang="en-GB" dirty="0" smtClean="0"/>
              <a:t> </a:t>
            </a:r>
            <a:r>
              <a:rPr lang="en-GB" dirty="0" err="1" smtClean="0"/>
              <a:t>postavy</a:t>
            </a:r>
            <a:r>
              <a:rPr lang="en-GB" dirty="0" smtClean="0"/>
              <a:t>”</a:t>
            </a:r>
            <a:endParaRPr lang="en-GB" sz="800" dirty="0"/>
          </a:p>
          <a:p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chvíli</a:t>
            </a:r>
            <a:r>
              <a:rPr lang="en-GB" dirty="0" smtClean="0"/>
              <a:t>, </a:t>
            </a:r>
            <a:r>
              <a:rPr lang="en-GB" dirty="0" err="1" smtClean="0"/>
              <a:t>kdy</a:t>
            </a:r>
            <a:r>
              <a:rPr lang="en-GB" dirty="0" smtClean="0"/>
              <a:t> </a:t>
            </a:r>
            <a:r>
              <a:rPr lang="en-GB" dirty="0" err="1" smtClean="0"/>
              <a:t>hercova</a:t>
            </a:r>
            <a:r>
              <a:rPr lang="en-GB" dirty="0" smtClean="0"/>
              <a:t> </a:t>
            </a:r>
            <a:r>
              <a:rPr lang="en-GB" dirty="0" err="1" smtClean="0"/>
              <a:t>identita</a:t>
            </a:r>
            <a:r>
              <a:rPr lang="en-GB" dirty="0" smtClean="0"/>
              <a:t> (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smyslu</a:t>
            </a:r>
            <a:r>
              <a:rPr lang="en-GB" dirty="0" smtClean="0"/>
              <a:t> </a:t>
            </a:r>
            <a:r>
              <a:rPr lang="en-GB" dirty="0" err="1" smtClean="0"/>
              <a:t>hvězdného</a:t>
            </a:r>
            <a:r>
              <a:rPr lang="en-GB" dirty="0" smtClean="0"/>
              <a:t> </a:t>
            </a:r>
            <a:r>
              <a:rPr lang="en-GB" dirty="0" err="1" smtClean="0"/>
              <a:t>obrazu</a:t>
            </a:r>
            <a:r>
              <a:rPr lang="en-GB" dirty="0" smtClean="0"/>
              <a:t> </a:t>
            </a:r>
            <a:r>
              <a:rPr lang="en-GB" dirty="0" err="1" smtClean="0"/>
              <a:t>nebo</a:t>
            </a:r>
            <a:r>
              <a:rPr lang="en-GB" dirty="0" smtClean="0"/>
              <a:t> </a:t>
            </a:r>
            <a:r>
              <a:rPr lang="en-GB" dirty="0" err="1" smtClean="0"/>
              <a:t>jako</a:t>
            </a:r>
            <a:r>
              <a:rPr lang="en-GB" dirty="0" smtClean="0"/>
              <a:t> </a:t>
            </a:r>
            <a:r>
              <a:rPr lang="en-GB" dirty="0" err="1" smtClean="0"/>
              <a:t>soukromá</a:t>
            </a:r>
            <a:r>
              <a:rPr lang="en-GB" dirty="0" smtClean="0"/>
              <a:t> </a:t>
            </a:r>
            <a:r>
              <a:rPr lang="en-GB" dirty="0" err="1" smtClean="0"/>
              <a:t>veřejná</a:t>
            </a:r>
            <a:r>
              <a:rPr lang="en-GB" dirty="0" smtClean="0"/>
              <a:t> </a:t>
            </a:r>
            <a:r>
              <a:rPr lang="en-GB" dirty="0" err="1" smtClean="0"/>
              <a:t>osobnost</a:t>
            </a:r>
            <a:r>
              <a:rPr lang="en-GB" dirty="0" smtClean="0"/>
              <a:t>) </a:t>
            </a:r>
            <a:r>
              <a:rPr lang="en-GB" dirty="0" err="1" smtClean="0"/>
              <a:t>začne</a:t>
            </a:r>
            <a:r>
              <a:rPr lang="en-GB" dirty="0" smtClean="0"/>
              <a:t> </a:t>
            </a:r>
            <a:r>
              <a:rPr lang="en-GB" dirty="0" err="1" smtClean="0"/>
              <a:t>zřetelně</a:t>
            </a:r>
            <a:r>
              <a:rPr lang="en-GB" dirty="0" smtClean="0"/>
              <a:t> </a:t>
            </a:r>
            <a:r>
              <a:rPr lang="en-GB" dirty="0" err="1" smtClean="0"/>
              <a:t>prosvítat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fikční</a:t>
            </a:r>
            <a:r>
              <a:rPr lang="en-GB" dirty="0" smtClean="0"/>
              <a:t> </a:t>
            </a:r>
            <a:r>
              <a:rPr lang="en-GB" dirty="0" err="1" smtClean="0"/>
              <a:t>postavou</a:t>
            </a:r>
            <a:r>
              <a:rPr lang="en-GB" dirty="0" smtClean="0"/>
              <a:t>, </a:t>
            </a:r>
            <a:r>
              <a:rPr lang="en-GB" dirty="0" err="1" smtClean="0"/>
              <a:t>pak</a:t>
            </a:r>
            <a:r>
              <a:rPr lang="en-GB" dirty="0" smtClean="0"/>
              <a:t> </a:t>
            </a:r>
            <a:r>
              <a:rPr lang="en-GB" dirty="0" err="1" smtClean="0"/>
              <a:t>tvůrčí</a:t>
            </a:r>
            <a:r>
              <a:rPr lang="en-GB" dirty="0" smtClean="0"/>
              <a:t> a </a:t>
            </a:r>
            <a:r>
              <a:rPr lang="en-GB" dirty="0" err="1" smtClean="0"/>
              <a:t>autorské</a:t>
            </a:r>
            <a:r>
              <a:rPr lang="en-GB" dirty="0" smtClean="0"/>
              <a:t> </a:t>
            </a:r>
            <a:r>
              <a:rPr lang="en-GB" dirty="0" err="1" smtClean="0"/>
              <a:t>záměry</a:t>
            </a:r>
            <a:r>
              <a:rPr lang="en-GB" dirty="0" smtClean="0"/>
              <a:t> </a:t>
            </a:r>
            <a:r>
              <a:rPr lang="en-GB" dirty="0" err="1" smtClean="0"/>
              <a:t>dramatika</a:t>
            </a:r>
            <a:r>
              <a:rPr lang="en-GB" dirty="0" smtClean="0"/>
              <a:t> </a:t>
            </a:r>
            <a:r>
              <a:rPr lang="en-GB" dirty="0" err="1" smtClean="0"/>
              <a:t>či</a:t>
            </a:r>
            <a:r>
              <a:rPr lang="en-GB" dirty="0" smtClean="0"/>
              <a:t> </a:t>
            </a:r>
            <a:r>
              <a:rPr lang="en-GB" dirty="0" err="1" smtClean="0"/>
              <a:t>režiséra</a:t>
            </a:r>
            <a:r>
              <a:rPr lang="en-GB" dirty="0" smtClean="0"/>
              <a:t> </a:t>
            </a:r>
            <a:r>
              <a:rPr lang="en-GB" dirty="0" err="1" smtClean="0"/>
              <a:t>začínají</a:t>
            </a:r>
            <a:r>
              <a:rPr lang="en-GB" dirty="0" smtClean="0"/>
              <a:t> </a:t>
            </a:r>
            <a:r>
              <a:rPr lang="en-GB" dirty="0" err="1" smtClean="0"/>
              <a:t>slábnout</a:t>
            </a:r>
            <a:r>
              <a:rPr lang="en-GB" dirty="0" smtClean="0"/>
              <a:t>. </a:t>
            </a:r>
            <a:endParaRPr lang="en-GB" sz="800" dirty="0"/>
          </a:p>
          <a:p>
            <a:r>
              <a:rPr lang="en-US" dirty="0" smtClean="0"/>
              <a:t>(+ </a:t>
            </a:r>
            <a:r>
              <a:rPr lang="en-US" dirty="0" err="1" smtClean="0"/>
              <a:t>genderový</a:t>
            </a:r>
            <a:r>
              <a:rPr lang="en-US" dirty="0" smtClean="0"/>
              <a:t> </a:t>
            </a:r>
            <a:r>
              <a:rPr lang="en-US" dirty="0" err="1" smtClean="0"/>
              <a:t>aspekt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respektované</a:t>
            </a:r>
            <a:r>
              <a:rPr lang="en-US" dirty="0" smtClean="0"/>
              <a:t> </a:t>
            </a:r>
            <a:r>
              <a:rPr lang="en-US" dirty="0" err="1" smtClean="0"/>
              <a:t>herečky</a:t>
            </a:r>
            <a:r>
              <a:rPr lang="en-US" dirty="0" smtClean="0"/>
              <a:t> </a:t>
            </a:r>
            <a:r>
              <a:rPr lang="en-US" dirty="0" err="1" smtClean="0"/>
              <a:t>konce</a:t>
            </a:r>
            <a:r>
              <a:rPr lang="en-US" dirty="0" smtClean="0"/>
              <a:t> 19. a </a:t>
            </a:r>
            <a:r>
              <a:rPr lang="en-US" dirty="0" err="1" smtClean="0"/>
              <a:t>začátku</a:t>
            </a:r>
            <a:r>
              <a:rPr lang="en-US" dirty="0" smtClean="0"/>
              <a:t> 20. </a:t>
            </a:r>
            <a:r>
              <a:rPr lang="en-US" dirty="0" err="1" smtClean="0"/>
              <a:t>století</a:t>
            </a:r>
            <a:r>
              <a:rPr lang="en-US" dirty="0" smtClean="0"/>
              <a:t> se </a:t>
            </a:r>
            <a:r>
              <a:rPr lang="en-US" dirty="0" err="1" smtClean="0"/>
              <a:t>prezentují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ctnostné</a:t>
            </a:r>
            <a:r>
              <a:rPr lang="en-US" dirty="0" smtClean="0"/>
              <a:t>, </a:t>
            </a:r>
            <a:r>
              <a:rPr lang="en-US" dirty="0" err="1" smtClean="0"/>
              <a:t>skromné</a:t>
            </a:r>
            <a:r>
              <a:rPr lang="en-US" dirty="0" smtClean="0"/>
              <a:t> a </a:t>
            </a:r>
            <a:r>
              <a:rPr lang="en-US" dirty="0" err="1" smtClean="0"/>
              <a:t>vzorné</a:t>
            </a:r>
            <a:r>
              <a:rPr lang="en-US" dirty="0" smtClean="0"/>
              <a:t> </a:t>
            </a:r>
            <a:r>
              <a:rPr lang="en-US" dirty="0" err="1" smtClean="0"/>
              <a:t>matky</a:t>
            </a:r>
            <a:r>
              <a:rPr lang="en-US" dirty="0" smtClean="0"/>
              <a:t> a </a:t>
            </a:r>
            <a:r>
              <a:rPr lang="en-US" dirty="0" err="1" smtClean="0"/>
              <a:t>manželky</a:t>
            </a:r>
            <a:r>
              <a:rPr lang="en-US" dirty="0" smtClean="0"/>
              <a:t> =&gt; </a:t>
            </a:r>
            <a:r>
              <a:rPr lang="en-US" dirty="0" err="1" smtClean="0"/>
              <a:t>dávají</a:t>
            </a:r>
            <a:r>
              <a:rPr lang="en-US" dirty="0" smtClean="0"/>
              <a:t> </a:t>
            </a:r>
            <a:r>
              <a:rPr lang="en-US" dirty="0" err="1" smtClean="0"/>
              <a:t>tím</a:t>
            </a:r>
            <a:r>
              <a:rPr lang="en-US" dirty="0" smtClean="0"/>
              <a:t> </a:t>
            </a:r>
            <a:r>
              <a:rPr lang="en-US" dirty="0" err="1" smtClean="0"/>
              <a:t>najevo</a:t>
            </a:r>
            <a:r>
              <a:rPr lang="en-US" dirty="0" smtClean="0"/>
              <a:t>, </a:t>
            </a:r>
            <a:r>
              <a:rPr lang="en-US" dirty="0" err="1" smtClean="0"/>
              <a:t>že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ochotné</a:t>
            </a:r>
            <a:r>
              <a:rPr lang="en-US" dirty="0" smtClean="0"/>
              <a:t> se </a:t>
            </a:r>
            <a:r>
              <a:rPr lang="en-US" dirty="0" err="1" smtClean="0"/>
              <a:t>podvolit</a:t>
            </a:r>
            <a:r>
              <a:rPr lang="en-US" dirty="0"/>
              <a:t> </a:t>
            </a:r>
            <a:r>
              <a:rPr lang="en-US" dirty="0" err="1" smtClean="0"/>
              <a:t>dramatikově</a:t>
            </a:r>
            <a:r>
              <a:rPr lang="en-US" dirty="0" smtClean="0"/>
              <a:t> </a:t>
            </a:r>
            <a:r>
              <a:rPr lang="en-US" dirty="0" err="1" smtClean="0"/>
              <a:t>vizi</a:t>
            </a:r>
            <a:r>
              <a:rPr lang="en-US" dirty="0"/>
              <a:t>)</a:t>
            </a:r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95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Zosobnění</a:t>
            </a:r>
            <a:r>
              <a:rPr lang="en-US" dirty="0" smtClean="0"/>
              <a:t> (personification)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Řada</a:t>
            </a:r>
            <a:r>
              <a:rPr lang="en-GB" dirty="0" smtClean="0"/>
              <a:t> </a:t>
            </a:r>
            <a:r>
              <a:rPr lang="en-GB" dirty="0" err="1" smtClean="0"/>
              <a:t>herců</a:t>
            </a:r>
            <a:r>
              <a:rPr lang="en-GB" dirty="0" smtClean="0"/>
              <a:t> je </a:t>
            </a:r>
            <a:r>
              <a:rPr lang="en-GB" dirty="0" err="1" smtClean="0"/>
              <a:t>však</a:t>
            </a:r>
            <a:r>
              <a:rPr lang="en-GB" dirty="0" smtClean="0"/>
              <a:t> do role </a:t>
            </a:r>
            <a:r>
              <a:rPr lang="en-GB" dirty="0" err="1" smtClean="0"/>
              <a:t>obsazena</a:t>
            </a:r>
            <a:r>
              <a:rPr lang="en-GB" dirty="0" smtClean="0"/>
              <a:t>, </a:t>
            </a:r>
            <a:r>
              <a:rPr lang="en-GB" dirty="0" err="1" smtClean="0"/>
              <a:t>protože</a:t>
            </a:r>
            <a:r>
              <a:rPr lang="en-GB" dirty="0" smtClean="0"/>
              <a:t> s </a:t>
            </a:r>
            <a:r>
              <a:rPr lang="en-GB" dirty="0" err="1" smtClean="0"/>
              <a:t>postavou</a:t>
            </a:r>
            <a:r>
              <a:rPr lang="en-GB" dirty="0" smtClean="0"/>
              <a:t> </a:t>
            </a:r>
            <a:r>
              <a:rPr lang="en-GB" dirty="0" err="1" smtClean="0"/>
              <a:t>sdílí</a:t>
            </a:r>
            <a:r>
              <a:rPr lang="en-GB" dirty="0" smtClean="0"/>
              <a:t> </a:t>
            </a:r>
            <a:r>
              <a:rPr lang="en-GB" dirty="0" err="1" smtClean="0"/>
              <a:t>některé</a:t>
            </a:r>
            <a:r>
              <a:rPr lang="en-GB" dirty="0" smtClean="0"/>
              <a:t> </a:t>
            </a:r>
            <a:r>
              <a:rPr lang="en-GB" dirty="0" err="1" smtClean="0"/>
              <a:t>povahové</a:t>
            </a:r>
            <a:r>
              <a:rPr lang="en-GB" dirty="0" smtClean="0"/>
              <a:t>, </a:t>
            </a:r>
            <a:r>
              <a:rPr lang="en-GB" dirty="0" err="1" smtClean="0"/>
              <a:t>osobnostní</a:t>
            </a:r>
            <a:r>
              <a:rPr lang="en-GB" dirty="0" smtClean="0"/>
              <a:t> a / </a:t>
            </a:r>
            <a:r>
              <a:rPr lang="en-GB" dirty="0" err="1" smtClean="0"/>
              <a:t>nebo</a:t>
            </a:r>
            <a:r>
              <a:rPr lang="en-GB" dirty="0" smtClean="0"/>
              <a:t> </a:t>
            </a:r>
            <a:r>
              <a:rPr lang="en-GB" dirty="0" err="1" smtClean="0"/>
              <a:t>fyzické</a:t>
            </a:r>
            <a:r>
              <a:rPr lang="en-GB" dirty="0" smtClean="0"/>
              <a:t> </a:t>
            </a:r>
            <a:r>
              <a:rPr lang="en-GB" dirty="0" err="1" smtClean="0"/>
              <a:t>rysy</a:t>
            </a:r>
            <a:r>
              <a:rPr lang="en-GB" dirty="0" smtClean="0"/>
              <a:t>. </a:t>
            </a:r>
            <a:endParaRPr lang="en-GB" sz="800" dirty="0"/>
          </a:p>
          <a:p>
            <a:r>
              <a:rPr lang="en-GB" dirty="0" smtClean="0"/>
              <a:t>Pro </a:t>
            </a:r>
            <a:r>
              <a:rPr lang="en-GB" dirty="0" err="1" smtClean="0"/>
              <a:t>tento</a:t>
            </a:r>
            <a:r>
              <a:rPr lang="en-GB" dirty="0" smtClean="0"/>
              <a:t> </a:t>
            </a:r>
            <a:r>
              <a:rPr lang="en-GB" dirty="0" err="1" smtClean="0"/>
              <a:t>typ</a:t>
            </a:r>
            <a:r>
              <a:rPr lang="en-GB" dirty="0" smtClean="0"/>
              <a:t> </a:t>
            </a:r>
            <a:r>
              <a:rPr lang="en-GB" dirty="0" err="1" smtClean="0"/>
              <a:t>castingu</a:t>
            </a:r>
            <a:r>
              <a:rPr lang="en-GB" dirty="0" smtClean="0"/>
              <a:t> King </a:t>
            </a:r>
            <a:r>
              <a:rPr lang="en-GB" dirty="0" err="1" smtClean="0"/>
              <a:t>používá</a:t>
            </a:r>
            <a:r>
              <a:rPr lang="en-GB" dirty="0" smtClean="0"/>
              <a:t> </a:t>
            </a:r>
            <a:r>
              <a:rPr lang="en-GB" dirty="0" err="1" smtClean="0"/>
              <a:t>termín</a:t>
            </a:r>
            <a:r>
              <a:rPr lang="en-GB" dirty="0" smtClean="0"/>
              <a:t> “</a:t>
            </a:r>
            <a:r>
              <a:rPr lang="en-GB" dirty="0" err="1" smtClean="0"/>
              <a:t>zosobnění</a:t>
            </a:r>
            <a:r>
              <a:rPr lang="en-GB" dirty="0" smtClean="0"/>
              <a:t>” (personification), </a:t>
            </a:r>
            <a:r>
              <a:rPr lang="en-GB" dirty="0" err="1" smtClean="0"/>
              <a:t>který</a:t>
            </a:r>
            <a:r>
              <a:rPr lang="en-GB" dirty="0" smtClean="0"/>
              <a:t> </a:t>
            </a:r>
            <a:r>
              <a:rPr lang="en-GB" dirty="0" err="1" smtClean="0"/>
              <a:t>slouží</a:t>
            </a:r>
            <a:r>
              <a:rPr lang="en-GB" dirty="0" smtClean="0"/>
              <a:t> </a:t>
            </a:r>
            <a:r>
              <a:rPr lang="en-GB" dirty="0" err="1" smtClean="0"/>
              <a:t>jako</a:t>
            </a:r>
            <a:r>
              <a:rPr lang="en-GB" dirty="0" smtClean="0"/>
              <a:t> </a:t>
            </a:r>
            <a:r>
              <a:rPr lang="en-GB" dirty="0" err="1" smtClean="0"/>
              <a:t>opak</a:t>
            </a:r>
            <a:r>
              <a:rPr lang="en-GB" dirty="0" smtClean="0"/>
              <a:t> </a:t>
            </a:r>
            <a:r>
              <a:rPr lang="en-GB" dirty="0" err="1" smtClean="0"/>
              <a:t>ztělesnění</a:t>
            </a:r>
            <a:r>
              <a:rPr lang="en-GB" dirty="0" smtClean="0"/>
              <a:t>.  </a:t>
            </a:r>
            <a:endParaRPr lang="en-GB" sz="800" dirty="0"/>
          </a:p>
          <a:p>
            <a:r>
              <a:rPr lang="en-GB" dirty="0" smtClean="0"/>
              <a:t>V </a:t>
            </a:r>
            <a:r>
              <a:rPr lang="en-GB" dirty="0" err="1" smtClean="0"/>
              <a:t>případě</a:t>
            </a:r>
            <a:r>
              <a:rPr lang="en-GB" dirty="0" smtClean="0"/>
              <a:t> </a:t>
            </a:r>
            <a:r>
              <a:rPr lang="en-GB" dirty="0" err="1" smtClean="0"/>
              <a:t>zosobnění</a:t>
            </a:r>
            <a:r>
              <a:rPr lang="en-GB" dirty="0" smtClean="0"/>
              <a:t> se </a:t>
            </a:r>
            <a:r>
              <a:rPr lang="en-GB" dirty="0" err="1" smtClean="0"/>
              <a:t>hercova</a:t>
            </a:r>
            <a:r>
              <a:rPr lang="en-GB" dirty="0" smtClean="0"/>
              <a:t> </a:t>
            </a:r>
            <a:r>
              <a:rPr lang="en-GB" dirty="0" err="1" smtClean="0"/>
              <a:t>identita</a:t>
            </a:r>
            <a:r>
              <a:rPr lang="en-GB" dirty="0" smtClean="0"/>
              <a:t> </a:t>
            </a:r>
            <a:r>
              <a:rPr lang="en-GB" dirty="0" err="1" smtClean="0"/>
              <a:t>nepodvoluje</a:t>
            </a:r>
            <a:r>
              <a:rPr lang="en-GB" dirty="0" smtClean="0"/>
              <a:t> </a:t>
            </a:r>
            <a:r>
              <a:rPr lang="en-GB" dirty="0" err="1" smtClean="0"/>
              <a:t>identitě</a:t>
            </a:r>
            <a:r>
              <a:rPr lang="en-GB" dirty="0" smtClean="0"/>
              <a:t> </a:t>
            </a:r>
            <a:r>
              <a:rPr lang="en-GB" dirty="0" err="1" smtClean="0"/>
              <a:t>fikční</a:t>
            </a:r>
            <a:r>
              <a:rPr lang="en-GB" dirty="0" smtClean="0"/>
              <a:t> </a:t>
            </a:r>
            <a:r>
              <a:rPr lang="en-GB" dirty="0" err="1" smtClean="0"/>
              <a:t>postavy</a:t>
            </a:r>
            <a:r>
              <a:rPr lang="en-GB" dirty="0" smtClean="0"/>
              <a:t>, ale </a:t>
            </a:r>
            <a:r>
              <a:rPr lang="en-GB" dirty="0" err="1" smtClean="0"/>
              <a:t>zůstává</a:t>
            </a:r>
            <a:r>
              <a:rPr lang="en-GB" dirty="0" smtClean="0"/>
              <a:t> </a:t>
            </a:r>
            <a:r>
              <a:rPr lang="en-GB" dirty="0" err="1" smtClean="0"/>
              <a:t>plně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očích</a:t>
            </a:r>
            <a:r>
              <a:rPr lang="en-GB" dirty="0" smtClean="0"/>
              <a:t>. </a:t>
            </a:r>
            <a:r>
              <a:rPr lang="en-GB" dirty="0" err="1" smtClean="0"/>
              <a:t>Postavu</a:t>
            </a:r>
            <a:r>
              <a:rPr lang="en-GB" dirty="0" smtClean="0"/>
              <a:t> </a:t>
            </a:r>
            <a:r>
              <a:rPr lang="en-GB" dirty="0" err="1" smtClean="0"/>
              <a:t>zastiňuje</a:t>
            </a:r>
            <a:r>
              <a:rPr lang="en-GB" dirty="0" smtClean="0"/>
              <a:t> a / </a:t>
            </a:r>
            <a:r>
              <a:rPr lang="en-GB" dirty="0" err="1" smtClean="0"/>
              <a:t>nebo</a:t>
            </a:r>
            <a:r>
              <a:rPr lang="en-GB" dirty="0" smtClean="0"/>
              <a:t> </a:t>
            </a:r>
            <a:r>
              <a:rPr lang="en-GB" dirty="0" err="1" smtClean="0"/>
              <a:t>dotváří</a:t>
            </a:r>
            <a:r>
              <a:rPr lang="en-GB" dirty="0" smtClean="0"/>
              <a:t> </a:t>
            </a:r>
            <a:r>
              <a:rPr lang="en-GB" dirty="0" err="1" smtClean="0"/>
              <a:t>hercova</a:t>
            </a:r>
            <a:r>
              <a:rPr lang="en-GB" dirty="0" smtClean="0"/>
              <a:t> </a:t>
            </a:r>
            <a:r>
              <a:rPr lang="en-GB" dirty="0" err="1" smtClean="0"/>
              <a:t>hvězdná</a:t>
            </a:r>
            <a:r>
              <a:rPr lang="en-GB" dirty="0" smtClean="0"/>
              <a:t> </a:t>
            </a:r>
            <a:r>
              <a:rPr lang="en-GB" dirty="0" err="1" smtClean="0"/>
              <a:t>osobnost</a:t>
            </a:r>
            <a:r>
              <a:rPr lang="en-GB" dirty="0" smtClean="0"/>
              <a:t>.</a:t>
            </a:r>
            <a:endParaRPr lang="en-GB" sz="800" dirty="0"/>
          </a:p>
          <a:p>
            <a:r>
              <a:rPr lang="en-GB" dirty="0" smtClean="0"/>
              <a:t>“v </a:t>
            </a:r>
            <a:r>
              <a:rPr lang="en-GB" dirty="0" err="1" smtClean="0"/>
              <a:t>tu</a:t>
            </a:r>
            <a:r>
              <a:rPr lang="en-GB" dirty="0" smtClean="0"/>
              <a:t> </a:t>
            </a:r>
            <a:r>
              <a:rPr lang="en-GB" dirty="0" err="1" smtClean="0"/>
              <a:t>chvíli</a:t>
            </a:r>
            <a:r>
              <a:rPr lang="en-GB" dirty="0" smtClean="0"/>
              <a:t> se </a:t>
            </a:r>
            <a:r>
              <a:rPr lang="en-GB" dirty="0" err="1" smtClean="0"/>
              <a:t>herec</a:t>
            </a:r>
            <a:r>
              <a:rPr lang="en-GB" dirty="0" smtClean="0"/>
              <a:t> </a:t>
            </a:r>
            <a:r>
              <a:rPr lang="en-GB" dirty="0" err="1" smtClean="0"/>
              <a:t>stává</a:t>
            </a:r>
            <a:r>
              <a:rPr lang="en-GB" dirty="0" smtClean="0"/>
              <a:t> </a:t>
            </a:r>
            <a:r>
              <a:rPr lang="en-GB" dirty="0" err="1" smtClean="0"/>
              <a:t>zcela</a:t>
            </a:r>
            <a:r>
              <a:rPr lang="en-GB" dirty="0" smtClean="0"/>
              <a:t> </a:t>
            </a:r>
            <a:r>
              <a:rPr lang="en-GB" dirty="0" err="1" smtClean="0"/>
              <a:t>rudimentárním</a:t>
            </a:r>
            <a:r>
              <a:rPr lang="en-GB" dirty="0" smtClean="0"/>
              <a:t> </a:t>
            </a:r>
            <a:r>
              <a:rPr lang="en-GB" dirty="0" err="1" smtClean="0"/>
              <a:t>znakem</a:t>
            </a:r>
            <a:r>
              <a:rPr lang="en-GB" dirty="0" smtClean="0"/>
              <a:t>” </a:t>
            </a:r>
            <a:r>
              <a:rPr lang="mr-IN" dirty="0" smtClean="0"/>
              <a:t>–</a:t>
            </a:r>
            <a:r>
              <a:rPr lang="en-GB" dirty="0" smtClean="0"/>
              <a:t> </a:t>
            </a:r>
            <a:r>
              <a:rPr lang="en-GB" dirty="0" err="1" smtClean="0"/>
              <a:t>herec</a:t>
            </a:r>
            <a:r>
              <a:rPr lang="en-GB" dirty="0" smtClean="0"/>
              <a:t> je </a:t>
            </a:r>
            <a:r>
              <a:rPr lang="en-GB" dirty="0" err="1" smtClean="0"/>
              <a:t>sám</a:t>
            </a:r>
            <a:r>
              <a:rPr lang="en-GB" dirty="0" smtClean="0"/>
              <a:t> </a:t>
            </a:r>
            <a:r>
              <a:rPr lang="en-GB" dirty="0" err="1" smtClean="0"/>
              <a:t>sebou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fikční</a:t>
            </a:r>
            <a:r>
              <a:rPr lang="en-GB" dirty="0" smtClean="0"/>
              <a:t> </a:t>
            </a:r>
            <a:r>
              <a:rPr lang="en-GB" dirty="0" err="1" smtClean="0"/>
              <a:t>postavou</a:t>
            </a:r>
            <a:r>
              <a:rPr lang="en-GB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055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5202" y="622840"/>
            <a:ext cx="8835474" cy="5943600"/>
          </a:xfrm>
        </p:spPr>
        <p:txBody>
          <a:bodyPr>
            <a:normAutofit/>
          </a:bodyPr>
          <a:lstStyle/>
          <a:p>
            <a:r>
              <a:rPr lang="en-GB" dirty="0" err="1" smtClean="0"/>
              <a:t>Herci</a:t>
            </a:r>
            <a:r>
              <a:rPr lang="en-GB" dirty="0" smtClean="0"/>
              <a:t> se v </a:t>
            </a:r>
            <a:r>
              <a:rPr lang="en-GB" dirty="0" err="1" smtClean="0"/>
              <a:t>klasickém</a:t>
            </a:r>
            <a:r>
              <a:rPr lang="en-GB" dirty="0" smtClean="0"/>
              <a:t> </a:t>
            </a:r>
            <a:r>
              <a:rPr lang="en-GB" dirty="0" err="1" smtClean="0"/>
              <a:t>období</a:t>
            </a:r>
            <a:r>
              <a:rPr lang="en-GB" dirty="0" smtClean="0"/>
              <a:t> </a:t>
            </a:r>
            <a:r>
              <a:rPr lang="en-GB" dirty="0" err="1" smtClean="0"/>
              <a:t>přiklánějí</a:t>
            </a:r>
            <a:r>
              <a:rPr lang="en-GB" dirty="0" smtClean="0"/>
              <a:t> </a:t>
            </a:r>
            <a:r>
              <a:rPr lang="en-GB" dirty="0" err="1" smtClean="0"/>
              <a:t>spíš</a:t>
            </a:r>
            <a:r>
              <a:rPr lang="en-GB" dirty="0" smtClean="0"/>
              <a:t> k </a:t>
            </a:r>
            <a:r>
              <a:rPr lang="en-GB" dirty="0" err="1" smtClean="0"/>
              <a:t>principu</a:t>
            </a:r>
            <a:r>
              <a:rPr lang="en-GB" dirty="0" smtClean="0"/>
              <a:t> </a:t>
            </a:r>
            <a:r>
              <a:rPr lang="en-GB" dirty="0" err="1" smtClean="0"/>
              <a:t>zosobnění</a:t>
            </a:r>
            <a:r>
              <a:rPr lang="en-GB" dirty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snaze</a:t>
            </a:r>
            <a:r>
              <a:rPr lang="en-GB" dirty="0" smtClean="0"/>
              <a:t> </a:t>
            </a:r>
            <a:r>
              <a:rPr lang="en-GB" dirty="0" err="1" smtClean="0"/>
              <a:t>stabilizovat</a:t>
            </a:r>
            <a:r>
              <a:rPr lang="en-GB" dirty="0" smtClean="0"/>
              <a:t> </a:t>
            </a:r>
            <a:r>
              <a:rPr lang="en-GB" dirty="0" err="1" smtClean="0"/>
              <a:t>vztah</a:t>
            </a:r>
            <a:r>
              <a:rPr lang="en-GB" dirty="0" smtClean="0"/>
              <a:t> </a:t>
            </a:r>
            <a:r>
              <a:rPr lang="en-GB" dirty="0" err="1" smtClean="0"/>
              <a:t>mezi</a:t>
            </a:r>
            <a:r>
              <a:rPr lang="en-GB" dirty="0" smtClean="0"/>
              <a:t> </a:t>
            </a:r>
            <a:r>
              <a:rPr lang="en-GB" dirty="0" err="1" smtClean="0"/>
              <a:t>svojí</a:t>
            </a:r>
            <a:r>
              <a:rPr lang="en-GB" dirty="0" smtClean="0"/>
              <a:t> </a:t>
            </a:r>
            <a:r>
              <a:rPr lang="en-GB" dirty="0" err="1" smtClean="0"/>
              <a:t>osobou</a:t>
            </a:r>
            <a:r>
              <a:rPr lang="en-GB" dirty="0" smtClean="0"/>
              <a:t> a </a:t>
            </a:r>
            <a:r>
              <a:rPr lang="en-GB" dirty="0" err="1" smtClean="0"/>
              <a:t>převládajícím</a:t>
            </a:r>
            <a:r>
              <a:rPr lang="en-GB" dirty="0" smtClean="0"/>
              <a:t> </a:t>
            </a:r>
            <a:r>
              <a:rPr lang="en-GB" dirty="0" err="1" smtClean="0"/>
              <a:t>korpusem</a:t>
            </a:r>
            <a:r>
              <a:rPr lang="en-GB" dirty="0" smtClean="0"/>
              <a:t> </a:t>
            </a:r>
            <a:r>
              <a:rPr lang="en-GB" dirty="0" err="1" smtClean="0"/>
              <a:t>rolí</a:t>
            </a:r>
            <a:r>
              <a:rPr lang="en-GB" dirty="0" smtClean="0"/>
              <a:t> </a:t>
            </a:r>
            <a:r>
              <a:rPr lang="en-GB" dirty="0" err="1" smtClean="0"/>
              <a:t>tak</a:t>
            </a:r>
            <a:r>
              <a:rPr lang="en-GB" dirty="0" smtClean="0"/>
              <a:t>, </a:t>
            </a:r>
            <a:r>
              <a:rPr lang="en-GB" dirty="0" err="1" smtClean="0"/>
              <a:t>aby</a:t>
            </a:r>
            <a:r>
              <a:rPr lang="en-GB" dirty="0" smtClean="0"/>
              <a:t> </a:t>
            </a:r>
            <a:r>
              <a:rPr lang="en-GB" dirty="0" err="1" smtClean="0"/>
              <a:t>mohli</a:t>
            </a:r>
            <a:r>
              <a:rPr lang="en-GB" dirty="0" smtClean="0"/>
              <a:t> </a:t>
            </a:r>
            <a:r>
              <a:rPr lang="en-GB" dirty="0" err="1" smtClean="0"/>
              <a:t>vystupovat</a:t>
            </a:r>
            <a:r>
              <a:rPr lang="en-GB" dirty="0" smtClean="0"/>
              <a:t> </a:t>
            </a:r>
            <a:r>
              <a:rPr lang="en-GB" dirty="0" err="1" smtClean="0"/>
              <a:t>jako</a:t>
            </a:r>
            <a:r>
              <a:rPr lang="en-GB" dirty="0" smtClean="0"/>
              <a:t> </a:t>
            </a:r>
            <a:r>
              <a:rPr lang="en-GB" dirty="0" err="1" smtClean="0"/>
              <a:t>majitelé</a:t>
            </a:r>
            <a:r>
              <a:rPr lang="en-GB" dirty="0" smtClean="0"/>
              <a:t> </a:t>
            </a:r>
            <a:r>
              <a:rPr lang="en-GB" dirty="0" err="1" smtClean="0"/>
              <a:t>dobře</a:t>
            </a:r>
            <a:r>
              <a:rPr lang="en-GB" dirty="0" smtClean="0"/>
              <a:t> </a:t>
            </a:r>
            <a:r>
              <a:rPr lang="en-GB" dirty="0" err="1" smtClean="0"/>
              <a:t>obchodovatelné</a:t>
            </a:r>
            <a:r>
              <a:rPr lang="en-GB" dirty="0" smtClean="0"/>
              <a:t> </a:t>
            </a:r>
            <a:r>
              <a:rPr lang="en-GB" dirty="0" err="1" smtClean="0"/>
              <a:t>hvězdné</a:t>
            </a:r>
            <a:r>
              <a:rPr lang="en-GB" dirty="0" smtClean="0"/>
              <a:t> </a:t>
            </a:r>
            <a:r>
              <a:rPr lang="en-GB" dirty="0" err="1" smtClean="0"/>
              <a:t>osobnosti</a:t>
            </a:r>
            <a:r>
              <a:rPr lang="en-GB" dirty="0" smtClean="0"/>
              <a:t>.</a:t>
            </a:r>
          </a:p>
          <a:p>
            <a:r>
              <a:rPr lang="en-GB" dirty="0" smtClean="0"/>
              <a:t>Pro </a:t>
            </a:r>
            <a:r>
              <a:rPr lang="en-GB" dirty="0" err="1" smtClean="0"/>
              <a:t>herce</a:t>
            </a:r>
            <a:r>
              <a:rPr lang="en-GB" dirty="0" smtClean="0"/>
              <a:t> </a:t>
            </a:r>
            <a:r>
              <a:rPr lang="en-GB" dirty="0" err="1" smtClean="0"/>
              <a:t>limitovaných</a:t>
            </a:r>
            <a:r>
              <a:rPr lang="en-GB" dirty="0" smtClean="0"/>
              <a:t> </a:t>
            </a:r>
            <a:r>
              <a:rPr lang="en-GB" dirty="0" err="1" smtClean="0"/>
              <a:t>schopností</a:t>
            </a:r>
            <a:r>
              <a:rPr lang="en-GB" dirty="0" smtClean="0"/>
              <a:t> a </a:t>
            </a:r>
            <a:r>
              <a:rPr lang="en-GB" dirty="0" err="1" smtClean="0"/>
              <a:t>výrazu</a:t>
            </a:r>
            <a:r>
              <a:rPr lang="en-GB" dirty="0" smtClean="0"/>
              <a:t> </a:t>
            </a:r>
            <a:r>
              <a:rPr lang="en-GB" dirty="0" err="1" smtClean="0"/>
              <a:t>představovala</a:t>
            </a:r>
            <a:r>
              <a:rPr lang="en-GB" dirty="0" smtClean="0"/>
              <a:t> </a:t>
            </a:r>
            <a:r>
              <a:rPr lang="en-GB" dirty="0" err="1" smtClean="0"/>
              <a:t>kultivace</a:t>
            </a:r>
            <a:r>
              <a:rPr lang="en-GB" dirty="0" smtClean="0"/>
              <a:t> </a:t>
            </a:r>
            <a:r>
              <a:rPr lang="en-GB" dirty="0" err="1" smtClean="0"/>
              <a:t>osobnosti</a:t>
            </a:r>
            <a:r>
              <a:rPr lang="en-GB" dirty="0" smtClean="0"/>
              <a:t> </a:t>
            </a:r>
            <a:r>
              <a:rPr lang="en-GB" dirty="0" err="1" smtClean="0"/>
              <a:t>schůdnější</a:t>
            </a:r>
            <a:r>
              <a:rPr lang="en-GB" dirty="0" smtClean="0"/>
              <a:t> </a:t>
            </a:r>
            <a:r>
              <a:rPr lang="en-GB" dirty="0" err="1" smtClean="0"/>
              <a:t>cestu</a:t>
            </a:r>
            <a:r>
              <a:rPr lang="en-GB" dirty="0" smtClean="0"/>
              <a:t> a </a:t>
            </a:r>
            <a:r>
              <a:rPr lang="en-GB" dirty="0" err="1" smtClean="0"/>
              <a:t>způsob</a:t>
            </a:r>
            <a:r>
              <a:rPr lang="en-GB" dirty="0" smtClean="0"/>
              <a:t>, </a:t>
            </a:r>
            <a:r>
              <a:rPr lang="en-GB" dirty="0" err="1" smtClean="0"/>
              <a:t>jak</a:t>
            </a:r>
            <a:r>
              <a:rPr lang="en-GB" dirty="0" smtClean="0"/>
              <a:t> </a:t>
            </a:r>
            <a:r>
              <a:rPr lang="en-GB" dirty="0" err="1" smtClean="0"/>
              <a:t>konkurovat</a:t>
            </a:r>
            <a:r>
              <a:rPr lang="en-GB" dirty="0" smtClean="0"/>
              <a:t> </a:t>
            </a:r>
            <a:r>
              <a:rPr lang="en-GB" dirty="0" err="1" smtClean="0"/>
              <a:t>hercům</a:t>
            </a:r>
            <a:r>
              <a:rPr lang="en-GB" dirty="0" smtClean="0"/>
              <a:t> </a:t>
            </a:r>
            <a:r>
              <a:rPr lang="en-GB" dirty="0" err="1" smtClean="0"/>
              <a:t>schopným</a:t>
            </a:r>
            <a:r>
              <a:rPr lang="en-GB" dirty="0" smtClean="0"/>
              <a:t> </a:t>
            </a:r>
            <a:r>
              <a:rPr lang="en-GB" dirty="0" err="1" smtClean="0"/>
              <a:t>ztělesnění</a:t>
            </a:r>
            <a:r>
              <a:rPr lang="en-GB" dirty="0" smtClean="0"/>
              <a:t>. </a:t>
            </a:r>
            <a:endParaRPr lang="en-GB" sz="700" dirty="0"/>
          </a:p>
          <a:p>
            <a:r>
              <a:rPr lang="en-GB" dirty="0" err="1" smtClean="0"/>
              <a:t>Takové</a:t>
            </a:r>
            <a:r>
              <a:rPr lang="en-GB" dirty="0" smtClean="0"/>
              <a:t> </a:t>
            </a:r>
            <a:r>
              <a:rPr lang="en-GB" dirty="0" err="1" smtClean="0"/>
              <a:t>rozvržení</a:t>
            </a:r>
            <a:r>
              <a:rPr lang="en-GB" dirty="0" smtClean="0"/>
              <a:t> </a:t>
            </a:r>
            <a:r>
              <a:rPr lang="en-GB" dirty="0" err="1" smtClean="0"/>
              <a:t>podporoval</a:t>
            </a:r>
            <a:r>
              <a:rPr lang="en-GB" dirty="0" smtClean="0"/>
              <a:t> </a:t>
            </a:r>
            <a:r>
              <a:rPr lang="en-GB" dirty="0" err="1" smtClean="0"/>
              <a:t>klasický</a:t>
            </a:r>
            <a:r>
              <a:rPr lang="en-GB" dirty="0" smtClean="0"/>
              <a:t> </a:t>
            </a:r>
            <a:r>
              <a:rPr lang="en-GB" dirty="0" err="1" smtClean="0"/>
              <a:t>studiový</a:t>
            </a:r>
            <a:r>
              <a:rPr lang="en-GB" dirty="0" smtClean="0"/>
              <a:t> </a:t>
            </a:r>
            <a:r>
              <a:rPr lang="en-GB" dirty="0" err="1" smtClean="0"/>
              <a:t>systém</a:t>
            </a:r>
            <a:r>
              <a:rPr lang="en-GB" dirty="0" smtClean="0"/>
              <a:t>, </a:t>
            </a:r>
            <a:r>
              <a:rPr lang="en-GB" dirty="0" err="1" smtClean="0"/>
              <a:t>který</a:t>
            </a:r>
            <a:r>
              <a:rPr lang="en-GB" dirty="0" smtClean="0"/>
              <a:t> se </a:t>
            </a:r>
            <a:r>
              <a:rPr lang="en-GB" dirty="0" err="1" smtClean="0"/>
              <a:t>více</a:t>
            </a:r>
            <a:r>
              <a:rPr lang="en-GB" dirty="0" smtClean="0"/>
              <a:t> </a:t>
            </a:r>
            <a:r>
              <a:rPr lang="en-GB" dirty="0" err="1" smtClean="0"/>
              <a:t>spoléhal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vytvoření</a:t>
            </a:r>
            <a:r>
              <a:rPr lang="en-GB" dirty="0" smtClean="0"/>
              <a:t> </a:t>
            </a:r>
            <a:r>
              <a:rPr lang="en-GB" dirty="0" err="1" smtClean="0"/>
              <a:t>obchodovatelné</a:t>
            </a:r>
            <a:r>
              <a:rPr lang="en-GB" dirty="0" smtClean="0"/>
              <a:t> </a:t>
            </a:r>
            <a:r>
              <a:rPr lang="en-GB" dirty="0" err="1" smtClean="0"/>
              <a:t>hvězdné</a:t>
            </a:r>
            <a:r>
              <a:rPr lang="en-GB" dirty="0" smtClean="0"/>
              <a:t> </a:t>
            </a:r>
            <a:r>
              <a:rPr lang="en-GB" dirty="0" err="1" smtClean="0"/>
              <a:t>osobnosti</a:t>
            </a:r>
            <a:r>
              <a:rPr lang="en-GB" dirty="0" smtClean="0"/>
              <a:t> </a:t>
            </a:r>
            <a:r>
              <a:rPr lang="en-GB" dirty="0" err="1" smtClean="0"/>
              <a:t>než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ztělesňující</a:t>
            </a:r>
            <a:r>
              <a:rPr lang="en-GB" dirty="0" smtClean="0"/>
              <a:t> </a:t>
            </a:r>
            <a:r>
              <a:rPr lang="en-GB" dirty="0" err="1" smtClean="0"/>
              <a:t>herecké</a:t>
            </a:r>
            <a:r>
              <a:rPr lang="en-GB" dirty="0" smtClean="0"/>
              <a:t> </a:t>
            </a:r>
            <a:r>
              <a:rPr lang="en-GB" dirty="0" err="1" smtClean="0"/>
              <a:t>schopnosti</a:t>
            </a:r>
            <a:r>
              <a:rPr lang="en-GB" dirty="0" smtClean="0"/>
              <a:t>. </a:t>
            </a:r>
          </a:p>
          <a:p>
            <a:r>
              <a:rPr lang="en-GB" dirty="0" err="1"/>
              <a:t>Ačkoliv</a:t>
            </a:r>
            <a:r>
              <a:rPr lang="en-GB" dirty="0"/>
              <a:t> </a:t>
            </a:r>
            <a:r>
              <a:rPr lang="en-GB" dirty="0" err="1"/>
              <a:t>herci</a:t>
            </a:r>
            <a:r>
              <a:rPr lang="en-GB" dirty="0"/>
              <a:t> </a:t>
            </a:r>
            <a:r>
              <a:rPr lang="en-GB" dirty="0" err="1"/>
              <a:t>ztělesňující</a:t>
            </a:r>
            <a:r>
              <a:rPr lang="en-GB" dirty="0"/>
              <a:t> </a:t>
            </a:r>
            <a:r>
              <a:rPr lang="en-GB" dirty="0" err="1"/>
              <a:t>namísto</a:t>
            </a:r>
            <a:r>
              <a:rPr lang="en-GB" dirty="0"/>
              <a:t> </a:t>
            </a:r>
            <a:r>
              <a:rPr lang="en-GB" dirty="0" err="1"/>
              <a:t>zosobňující</a:t>
            </a:r>
            <a:r>
              <a:rPr lang="en-GB" dirty="0"/>
              <a:t> </a:t>
            </a:r>
            <a:r>
              <a:rPr lang="en-GB" dirty="0" err="1"/>
              <a:t>postavy</a:t>
            </a:r>
            <a:r>
              <a:rPr lang="en-GB" dirty="0"/>
              <a:t> </a:t>
            </a:r>
            <a:r>
              <a:rPr lang="en-GB" dirty="0" err="1"/>
              <a:t>nedosahovali</a:t>
            </a:r>
            <a:r>
              <a:rPr lang="en-GB" dirty="0"/>
              <a:t> </a:t>
            </a:r>
            <a:r>
              <a:rPr lang="en-GB" dirty="0" err="1"/>
              <a:t>závratných</a:t>
            </a:r>
            <a:r>
              <a:rPr lang="en-GB" dirty="0"/>
              <a:t> </a:t>
            </a:r>
            <a:r>
              <a:rPr lang="en-GB" dirty="0" err="1"/>
              <a:t>výdělků</a:t>
            </a:r>
            <a:r>
              <a:rPr lang="en-GB" dirty="0"/>
              <a:t>, </a:t>
            </a:r>
            <a:r>
              <a:rPr lang="en-GB" dirty="0" err="1"/>
              <a:t>jejich</a:t>
            </a:r>
            <a:r>
              <a:rPr lang="en-GB" dirty="0"/>
              <a:t> </a:t>
            </a:r>
            <a:r>
              <a:rPr lang="en-GB" dirty="0" err="1"/>
              <a:t>kariéry</a:t>
            </a:r>
            <a:r>
              <a:rPr lang="en-GB" dirty="0"/>
              <a:t> </a:t>
            </a:r>
            <a:r>
              <a:rPr lang="en-GB" dirty="0" err="1"/>
              <a:t>byly</a:t>
            </a:r>
            <a:r>
              <a:rPr lang="en-GB" dirty="0"/>
              <a:t> </a:t>
            </a:r>
            <a:r>
              <a:rPr lang="en-GB" dirty="0" err="1"/>
              <a:t>mnohem</a:t>
            </a:r>
            <a:r>
              <a:rPr lang="en-GB" dirty="0"/>
              <a:t> </a:t>
            </a:r>
            <a:r>
              <a:rPr lang="en-GB" dirty="0" err="1"/>
              <a:t>konzistentnější</a:t>
            </a:r>
            <a:r>
              <a:rPr lang="en-GB" dirty="0"/>
              <a:t> a </a:t>
            </a:r>
            <a:r>
              <a:rPr lang="en-GB" dirty="0" err="1"/>
              <a:t>trvalejší</a:t>
            </a:r>
            <a:r>
              <a:rPr lang="en-GB" dirty="0"/>
              <a:t> </a:t>
            </a:r>
            <a:r>
              <a:rPr lang="en-GB" dirty="0" err="1"/>
              <a:t>než</a:t>
            </a:r>
            <a:r>
              <a:rPr lang="en-GB" dirty="0"/>
              <a:t> </a:t>
            </a:r>
            <a:r>
              <a:rPr lang="en-GB" dirty="0" err="1"/>
              <a:t>rychleji</a:t>
            </a:r>
            <a:r>
              <a:rPr lang="en-GB" dirty="0"/>
              <a:t> </a:t>
            </a:r>
            <a:r>
              <a:rPr lang="en-GB" dirty="0" err="1"/>
              <a:t>upadající</a:t>
            </a:r>
            <a:r>
              <a:rPr lang="en-GB" dirty="0"/>
              <a:t> </a:t>
            </a:r>
            <a:r>
              <a:rPr lang="en-GB" dirty="0" err="1"/>
              <a:t>hvězdy</a:t>
            </a:r>
            <a:r>
              <a:rPr lang="en-GB" dirty="0"/>
              <a:t>.  </a:t>
            </a:r>
          </a:p>
          <a:p>
            <a:r>
              <a:rPr lang="en-GB" dirty="0" err="1"/>
              <a:t>Slavným</a:t>
            </a:r>
            <a:r>
              <a:rPr lang="en-GB" dirty="0"/>
              <a:t> </a:t>
            </a:r>
            <a:r>
              <a:rPr lang="en-GB" dirty="0" err="1" smtClean="0"/>
              <a:t>hercům</a:t>
            </a:r>
            <a:r>
              <a:rPr lang="en-GB" dirty="0" smtClean="0"/>
              <a:t>, </a:t>
            </a:r>
            <a:r>
              <a:rPr lang="en-GB" dirty="0" err="1"/>
              <a:t>pracujícím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bázi</a:t>
            </a:r>
            <a:r>
              <a:rPr lang="en-GB" dirty="0"/>
              <a:t> </a:t>
            </a:r>
            <a:r>
              <a:rPr lang="en-GB" dirty="0" err="1" smtClean="0"/>
              <a:t>ztělesnění</a:t>
            </a:r>
            <a:r>
              <a:rPr lang="en-GB" dirty="0" smtClean="0"/>
              <a:t>, </a:t>
            </a:r>
            <a:r>
              <a:rPr lang="en-GB" dirty="0"/>
              <a:t>se </a:t>
            </a:r>
            <a:r>
              <a:rPr lang="en-GB" dirty="0" err="1"/>
              <a:t>někdy</a:t>
            </a:r>
            <a:r>
              <a:rPr lang="en-GB" dirty="0"/>
              <a:t> </a:t>
            </a:r>
            <a:r>
              <a:rPr lang="en-GB" dirty="0" err="1"/>
              <a:t>říkalo</a:t>
            </a:r>
            <a:r>
              <a:rPr lang="en-GB" dirty="0"/>
              <a:t> “</a:t>
            </a:r>
            <a:r>
              <a:rPr lang="en-GB" dirty="0" err="1"/>
              <a:t>counterstars</a:t>
            </a:r>
            <a:r>
              <a:rPr lang="en-GB" dirty="0"/>
              <a:t>” (</a:t>
            </a:r>
            <a:r>
              <a:rPr lang="en-GB" dirty="0" smtClean="0"/>
              <a:t>Lawrence </a:t>
            </a:r>
            <a:r>
              <a:rPr lang="en-GB" dirty="0"/>
              <a:t>Olivier)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sz="800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94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58" y="533400"/>
            <a:ext cx="8728160" cy="990600"/>
          </a:xfrm>
        </p:spPr>
        <p:txBody>
          <a:bodyPr>
            <a:normAutofit fontScale="90000"/>
          </a:bodyPr>
          <a:lstStyle/>
          <a:p>
            <a:r>
              <a:rPr lang="en-US" b="1" i="1" dirty="0" err="1" smtClean="0"/>
              <a:t>Princ</a:t>
            </a:r>
            <a:r>
              <a:rPr lang="en-US" b="1" i="1" dirty="0" smtClean="0"/>
              <a:t> a </a:t>
            </a:r>
            <a:r>
              <a:rPr lang="en-US" b="1" i="1" dirty="0" err="1" smtClean="0"/>
              <a:t>tanečnice</a:t>
            </a:r>
            <a:r>
              <a:rPr lang="en-US" b="1" i="1" dirty="0" smtClean="0"/>
              <a:t> </a:t>
            </a:r>
            <a:r>
              <a:rPr lang="en-US" dirty="0" smtClean="0"/>
              <a:t>(Lawrence Olivier, 1957)</a:t>
            </a:r>
            <a:endParaRPr lang="en-US" dirty="0"/>
          </a:p>
        </p:txBody>
      </p:sp>
      <p:pic>
        <p:nvPicPr>
          <p:cNvPr id="4" name="Marilyn dances and sings in 'The Prince and the Showgirl'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0" y="1600200"/>
            <a:ext cx="5716588" cy="4876800"/>
          </a:xfrm>
        </p:spPr>
      </p:pic>
    </p:spTree>
    <p:extLst>
      <p:ext uri="{BB962C8B-B14F-4D97-AF65-F5344CB8AC3E}">
        <p14:creationId xmlns:p14="http://schemas.microsoft.com/office/powerpoint/2010/main" val="3298631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Resumé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Pro </a:t>
            </a:r>
            <a:r>
              <a:rPr lang="en-US" dirty="0" err="1"/>
              <a:t>uvažování</a:t>
            </a:r>
            <a:r>
              <a:rPr lang="en-US" dirty="0"/>
              <a:t> o </a:t>
            </a:r>
            <a:r>
              <a:rPr lang="en-US" dirty="0" err="1"/>
              <a:t>filmovém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je </a:t>
            </a:r>
            <a:r>
              <a:rPr lang="en-US" dirty="0" err="1"/>
              <a:t>důležitá</a:t>
            </a:r>
            <a:r>
              <a:rPr lang="en-US" dirty="0"/>
              <a:t> </a:t>
            </a:r>
            <a:r>
              <a:rPr lang="en-US" dirty="0" err="1"/>
              <a:t>koncepce</a:t>
            </a:r>
            <a:r>
              <a:rPr lang="en-US" dirty="0"/>
              <a:t> </a:t>
            </a:r>
            <a:r>
              <a:rPr lang="en-US" dirty="0" err="1"/>
              <a:t>performativního</a:t>
            </a:r>
            <a:r>
              <a:rPr lang="en-US" dirty="0"/>
              <a:t> </a:t>
            </a:r>
            <a:r>
              <a:rPr lang="en-US" dirty="0" err="1"/>
              <a:t>rámce</a:t>
            </a:r>
            <a:r>
              <a:rPr lang="en-US" dirty="0"/>
              <a:t>, v </a:t>
            </a:r>
            <a:r>
              <a:rPr lang="en-US" dirty="0" err="1"/>
              <a:t>němž</a:t>
            </a:r>
            <a:r>
              <a:rPr lang="en-US" dirty="0"/>
              <a:t> </a:t>
            </a:r>
            <a:r>
              <a:rPr lang="en-US" dirty="0" err="1"/>
              <a:t>veškeré</a:t>
            </a:r>
            <a:r>
              <a:rPr lang="en-US" dirty="0"/>
              <a:t> </a:t>
            </a:r>
            <a:r>
              <a:rPr lang="en-US" dirty="0" err="1"/>
              <a:t>elementy</a:t>
            </a:r>
            <a:r>
              <a:rPr lang="en-US" dirty="0"/>
              <a:t> </a:t>
            </a:r>
            <a:r>
              <a:rPr lang="en-US" dirty="0" err="1"/>
              <a:t>tvoří</a:t>
            </a:r>
            <a:r>
              <a:rPr lang="en-US" dirty="0"/>
              <a:t> </a:t>
            </a:r>
            <a:r>
              <a:rPr lang="en-US" dirty="0" err="1"/>
              <a:t>součást</a:t>
            </a:r>
            <a:r>
              <a:rPr lang="en-US" dirty="0"/>
              <a:t> </a:t>
            </a:r>
            <a:r>
              <a:rPr lang="en-US" dirty="0" err="1"/>
              <a:t>dramatické</a:t>
            </a:r>
            <a:r>
              <a:rPr lang="en-US" dirty="0"/>
              <a:t> </a:t>
            </a:r>
            <a:r>
              <a:rPr lang="en-US" dirty="0" err="1"/>
              <a:t>reprezentace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/>
              <a:t>Existují</a:t>
            </a:r>
            <a:r>
              <a:rPr lang="en-US" dirty="0"/>
              <a:t>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herecké</a:t>
            </a:r>
            <a:r>
              <a:rPr lang="en-US" dirty="0"/>
              <a:t> </a:t>
            </a:r>
            <a:r>
              <a:rPr lang="en-US" dirty="0" err="1"/>
              <a:t>styly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se </a:t>
            </a:r>
            <a:r>
              <a:rPr lang="en-US" dirty="0" err="1"/>
              <a:t>bez</a:t>
            </a:r>
            <a:r>
              <a:rPr lang="en-US" dirty="0"/>
              <a:t> </a:t>
            </a:r>
            <a:r>
              <a:rPr lang="en-US" dirty="0" err="1"/>
              <a:t>problému</a:t>
            </a:r>
            <a:r>
              <a:rPr lang="en-US" dirty="0"/>
              <a:t> </a:t>
            </a:r>
            <a:r>
              <a:rPr lang="en-US" dirty="0" err="1"/>
              <a:t>podřídí</a:t>
            </a:r>
            <a:r>
              <a:rPr lang="en-US" dirty="0"/>
              <a:t> </a:t>
            </a:r>
            <a:r>
              <a:rPr lang="en-US" dirty="0" err="1" smtClean="0"/>
              <a:t>požadavkům</a:t>
            </a:r>
            <a:r>
              <a:rPr lang="en-US" dirty="0" smtClean="0"/>
              <a:t> </a:t>
            </a:r>
            <a:r>
              <a:rPr lang="en-US" dirty="0" err="1"/>
              <a:t>jednotlivých</a:t>
            </a:r>
            <a:r>
              <a:rPr lang="en-US" dirty="0"/>
              <a:t> </a:t>
            </a:r>
            <a:r>
              <a:rPr lang="en-US" dirty="0" err="1"/>
              <a:t>rámců</a:t>
            </a:r>
            <a:r>
              <a:rPr lang="en-US" dirty="0"/>
              <a:t>,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rovněž</a:t>
            </a:r>
            <a:r>
              <a:rPr lang="en-US" dirty="0"/>
              <a:t> </a:t>
            </a:r>
            <a:r>
              <a:rPr lang="en-US" dirty="0" err="1"/>
              <a:t>ty</a:t>
            </a:r>
            <a:r>
              <a:rPr lang="en-US" dirty="0"/>
              <a:t> </a:t>
            </a:r>
            <a:r>
              <a:rPr lang="en-US" dirty="0" err="1"/>
              <a:t>mody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jej</a:t>
            </a:r>
            <a:r>
              <a:rPr lang="en-US" dirty="0"/>
              <a:t> </a:t>
            </a:r>
            <a:r>
              <a:rPr lang="en-US" dirty="0" err="1"/>
              <a:t>dalece</a:t>
            </a:r>
            <a:r>
              <a:rPr lang="en-US" dirty="0"/>
              <a:t> </a:t>
            </a:r>
            <a:r>
              <a:rPr lang="en-US" dirty="0" err="1"/>
              <a:t>přerůstají</a:t>
            </a:r>
            <a:r>
              <a:rPr lang="en-US" dirty="0"/>
              <a:t> (</a:t>
            </a:r>
            <a:r>
              <a:rPr lang="en-US" dirty="0" err="1"/>
              <a:t>konvencionlizované</a:t>
            </a:r>
            <a:r>
              <a:rPr lang="en-US" dirty="0"/>
              <a:t> </a:t>
            </a:r>
            <a:r>
              <a:rPr lang="en-US" dirty="0" err="1"/>
              <a:t>performativní</a:t>
            </a:r>
            <a:r>
              <a:rPr lang="en-US" dirty="0"/>
              <a:t> </a:t>
            </a:r>
            <a:r>
              <a:rPr lang="en-US" dirty="0" err="1"/>
              <a:t>styly</a:t>
            </a:r>
            <a:r>
              <a:rPr lang="en-US" dirty="0"/>
              <a:t>, </a:t>
            </a:r>
            <a:r>
              <a:rPr lang="en-US" dirty="0" err="1"/>
              <a:t>hvězdné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 smtClean="0"/>
              <a:t>)</a:t>
            </a:r>
          </a:p>
          <a:p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osciluje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pikturálním</a:t>
            </a:r>
            <a:r>
              <a:rPr lang="en-US" dirty="0"/>
              <a:t> (</a:t>
            </a:r>
            <a:r>
              <a:rPr lang="en-US" dirty="0" err="1"/>
              <a:t>melodramatickým</a:t>
            </a:r>
            <a:r>
              <a:rPr lang="en-US" dirty="0"/>
              <a:t>, </a:t>
            </a:r>
            <a:r>
              <a:rPr lang="en-US" dirty="0" err="1"/>
              <a:t>histrionským</a:t>
            </a:r>
            <a:r>
              <a:rPr lang="en-US" dirty="0"/>
              <a:t>) </a:t>
            </a:r>
            <a:r>
              <a:rPr lang="en-US" dirty="0" err="1"/>
              <a:t>hereckým</a:t>
            </a:r>
            <a:r>
              <a:rPr lang="en-US" dirty="0"/>
              <a:t> modem a </a:t>
            </a:r>
            <a:r>
              <a:rPr lang="en-US" dirty="0" err="1"/>
              <a:t>realistickým</a:t>
            </a:r>
            <a:r>
              <a:rPr lang="en-US" dirty="0"/>
              <a:t> </a:t>
            </a:r>
            <a:r>
              <a:rPr lang="en-US" dirty="0" err="1"/>
              <a:t>stylem</a:t>
            </a:r>
            <a:r>
              <a:rPr lang="en-US" dirty="0"/>
              <a:t>. </a:t>
            </a:r>
            <a:r>
              <a:rPr lang="en-US" dirty="0" err="1"/>
              <a:t>Tato</a:t>
            </a:r>
            <a:r>
              <a:rPr lang="en-US" dirty="0"/>
              <a:t> </a:t>
            </a:r>
            <a:r>
              <a:rPr lang="en-US" dirty="0" err="1"/>
              <a:t>polarita</a:t>
            </a:r>
            <a:r>
              <a:rPr lang="en-US" dirty="0"/>
              <a:t> </a:t>
            </a:r>
            <a:r>
              <a:rPr lang="en-US" dirty="0" err="1"/>
              <a:t>bývá</a:t>
            </a:r>
            <a:r>
              <a:rPr lang="en-US" dirty="0"/>
              <a:t> </a:t>
            </a:r>
            <a:r>
              <a:rPr lang="en-US" dirty="0" err="1"/>
              <a:t>různě</a:t>
            </a:r>
            <a:r>
              <a:rPr lang="en-US" dirty="0"/>
              <a:t> </a:t>
            </a:r>
            <a:r>
              <a:rPr lang="en-US" dirty="0" err="1"/>
              <a:t>označována</a:t>
            </a:r>
            <a:r>
              <a:rPr lang="en-US" dirty="0"/>
              <a:t> -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metafora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metonymie</a:t>
            </a:r>
            <a:r>
              <a:rPr lang="en-US" dirty="0"/>
              <a:t>,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ztělesnění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zosobnění</a:t>
            </a:r>
            <a:r>
              <a:rPr lang="en-US" dirty="0"/>
              <a:t>,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prezentace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reprezentace</a:t>
            </a:r>
            <a:r>
              <a:rPr lang="en-US" dirty="0"/>
              <a:t> </a:t>
            </a:r>
            <a:r>
              <a:rPr lang="en-US" dirty="0" err="1"/>
              <a:t>atd</a:t>
            </a:r>
            <a:r>
              <a:rPr lang="en-US" dirty="0" smtClean="0"/>
              <a:t>.</a:t>
            </a:r>
          </a:p>
          <a:p>
            <a:r>
              <a:rPr lang="en-US" dirty="0" err="1"/>
              <a:t>Kromě</a:t>
            </a:r>
            <a:r>
              <a:rPr lang="en-US" dirty="0"/>
              <a:t> </a:t>
            </a:r>
            <a:r>
              <a:rPr lang="en-US" dirty="0" err="1" smtClean="0"/>
              <a:t>dílčích</a:t>
            </a:r>
            <a:r>
              <a:rPr lang="en-US" dirty="0" smtClean="0"/>
              <a:t> </a:t>
            </a:r>
            <a:r>
              <a:rPr lang="en-US" dirty="0" err="1"/>
              <a:t>hereckých</a:t>
            </a:r>
            <a:r>
              <a:rPr lang="en-US" dirty="0"/>
              <a:t> </a:t>
            </a:r>
            <a:r>
              <a:rPr lang="en-US" dirty="0" err="1"/>
              <a:t>prostředků</a:t>
            </a:r>
            <a:r>
              <a:rPr lang="en-US" dirty="0"/>
              <a:t> </a:t>
            </a:r>
            <a:r>
              <a:rPr lang="en-US" dirty="0" err="1"/>
              <a:t>jednotlivé</a:t>
            </a:r>
            <a:r>
              <a:rPr lang="en-US" dirty="0"/>
              <a:t> </a:t>
            </a:r>
            <a:r>
              <a:rPr lang="en-US" dirty="0" err="1"/>
              <a:t>herecké</a:t>
            </a:r>
            <a:r>
              <a:rPr lang="en-US" dirty="0"/>
              <a:t> </a:t>
            </a:r>
            <a:r>
              <a:rPr lang="en-US" dirty="0" err="1"/>
              <a:t>výkony</a:t>
            </a:r>
            <a:r>
              <a:rPr lang="en-US" dirty="0"/>
              <a:t> </a:t>
            </a:r>
            <a:r>
              <a:rPr lang="en-US" dirty="0" err="1"/>
              <a:t>charakterizuje</a:t>
            </a:r>
            <a:r>
              <a:rPr lang="en-US" dirty="0"/>
              <a:t> </a:t>
            </a:r>
            <a:r>
              <a:rPr lang="en-US" dirty="0" err="1"/>
              <a:t>míra</a:t>
            </a:r>
            <a:r>
              <a:rPr lang="en-US" dirty="0"/>
              <a:t> </a:t>
            </a:r>
            <a:r>
              <a:rPr lang="en-US" dirty="0" err="1"/>
              <a:t>dodržování</a:t>
            </a:r>
            <a:r>
              <a:rPr lang="en-US" dirty="0"/>
              <a:t> </a:t>
            </a:r>
            <a:r>
              <a:rPr lang="en-US" dirty="0" err="1"/>
              <a:t>expresivní</a:t>
            </a:r>
            <a:r>
              <a:rPr lang="en-US" dirty="0"/>
              <a:t> </a:t>
            </a:r>
            <a:r>
              <a:rPr lang="en-US" dirty="0" err="1"/>
              <a:t>koherence</a:t>
            </a:r>
            <a:r>
              <a:rPr lang="en-US" dirty="0"/>
              <a:t>, </a:t>
            </a:r>
            <a:r>
              <a:rPr lang="en-US" dirty="0" err="1"/>
              <a:t>ostenze</a:t>
            </a:r>
            <a:r>
              <a:rPr lang="en-US" dirty="0"/>
              <a:t>, </a:t>
            </a:r>
            <a:r>
              <a:rPr lang="en-US" dirty="0" err="1"/>
              <a:t>přímý</a:t>
            </a:r>
            <a:r>
              <a:rPr lang="en-US" dirty="0"/>
              <a:t> </a:t>
            </a:r>
            <a:r>
              <a:rPr lang="en-US" dirty="0" err="1"/>
              <a:t>či</a:t>
            </a:r>
            <a:r>
              <a:rPr lang="en-US" dirty="0"/>
              <a:t> </a:t>
            </a:r>
            <a:r>
              <a:rPr lang="en-US" dirty="0" err="1"/>
              <a:t>nepřímý</a:t>
            </a:r>
            <a:r>
              <a:rPr lang="en-US" dirty="0"/>
              <a:t> </a:t>
            </a:r>
            <a:r>
              <a:rPr lang="en-US" dirty="0" err="1"/>
              <a:t>způsob</a:t>
            </a:r>
            <a:r>
              <a:rPr lang="en-US" dirty="0"/>
              <a:t> </a:t>
            </a:r>
            <a:r>
              <a:rPr lang="en-US" dirty="0" err="1"/>
              <a:t>oslovení</a:t>
            </a:r>
            <a:r>
              <a:rPr lang="en-US" dirty="0"/>
              <a:t> a </a:t>
            </a:r>
            <a:r>
              <a:rPr lang="en-US" dirty="0" err="1"/>
              <a:t>individuální</a:t>
            </a:r>
            <a:r>
              <a:rPr lang="en-US" dirty="0"/>
              <a:t> </a:t>
            </a:r>
            <a:r>
              <a:rPr lang="en-US" dirty="0" err="1"/>
              <a:t>idiolekt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40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slepé</a:t>
            </a:r>
            <a:r>
              <a:rPr lang="en-US" dirty="0"/>
              <a:t> </a:t>
            </a:r>
            <a:r>
              <a:rPr lang="en-US" dirty="0" err="1"/>
              <a:t>místo</a:t>
            </a:r>
            <a:r>
              <a:rPr lang="en-US" dirty="0"/>
              <a:t> 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teorie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 80.let 20. </a:t>
            </a:r>
            <a:r>
              <a:rPr lang="en-US" dirty="0" err="1"/>
              <a:t>století</a:t>
            </a:r>
            <a:r>
              <a:rPr lang="en-US" dirty="0"/>
              <a:t> se </a:t>
            </a:r>
            <a:r>
              <a:rPr lang="en-US" dirty="0" err="1"/>
              <a:t>filmová</a:t>
            </a:r>
            <a:r>
              <a:rPr lang="en-US" dirty="0"/>
              <a:t> </a:t>
            </a:r>
            <a:r>
              <a:rPr lang="en-US" dirty="0" err="1"/>
              <a:t>věda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nevěnovala</a:t>
            </a:r>
            <a:r>
              <a:rPr lang="en-US" dirty="0"/>
              <a:t>, </a:t>
            </a:r>
            <a:r>
              <a:rPr lang="en-US" dirty="0" err="1"/>
              <a:t>protože</a:t>
            </a:r>
            <a:r>
              <a:rPr lang="en-US" dirty="0"/>
              <a:t>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Důraz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převládá</a:t>
            </a:r>
            <a:r>
              <a:rPr lang="en-US" dirty="0"/>
              <a:t> v </a:t>
            </a:r>
            <a:r>
              <a:rPr lang="en-US" dirty="0" err="1"/>
              <a:t>populárním</a:t>
            </a:r>
            <a:r>
              <a:rPr lang="en-US" dirty="0"/>
              <a:t> </a:t>
            </a:r>
            <a:r>
              <a:rPr lang="en-US" dirty="0" err="1"/>
              <a:t>žurnalistickém</a:t>
            </a:r>
            <a:r>
              <a:rPr lang="en-US" dirty="0"/>
              <a:t> </a:t>
            </a:r>
            <a:r>
              <a:rPr lang="en-US" dirty="0" err="1"/>
              <a:t>diskurzu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Problematika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je </a:t>
            </a:r>
            <a:r>
              <a:rPr lang="en-US" dirty="0" err="1"/>
              <a:t>jasná</a:t>
            </a:r>
            <a:r>
              <a:rPr lang="en-US" dirty="0"/>
              <a:t>, </a:t>
            </a:r>
            <a:r>
              <a:rPr lang="en-US" dirty="0" err="1"/>
              <a:t>zjevná</a:t>
            </a:r>
            <a:r>
              <a:rPr lang="en-US" dirty="0"/>
              <a:t> a </a:t>
            </a:r>
            <a:r>
              <a:rPr lang="en-US" dirty="0" err="1"/>
              <a:t>transparentní</a:t>
            </a:r>
            <a:r>
              <a:rPr lang="en-US" dirty="0"/>
              <a:t> – </a:t>
            </a:r>
            <a:r>
              <a:rPr lang="en-US" dirty="0" err="1"/>
              <a:t>nepotřebuje</a:t>
            </a:r>
            <a:r>
              <a:rPr lang="en-US" dirty="0"/>
              <a:t> </a:t>
            </a:r>
            <a:r>
              <a:rPr lang="en-US" dirty="0" err="1"/>
              <a:t>analyzovat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klasického</a:t>
            </a:r>
            <a:r>
              <a:rPr lang="en-US" dirty="0"/>
              <a:t> </a:t>
            </a:r>
            <a:r>
              <a:rPr lang="en-US" dirty="0" err="1"/>
              <a:t>Hollywoodu</a:t>
            </a:r>
            <a:r>
              <a:rPr lang="en-US" dirty="0"/>
              <a:t> (</a:t>
            </a:r>
            <a:r>
              <a:rPr lang="en-US" dirty="0" err="1"/>
              <a:t>vnímané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paradigma</a:t>
            </a:r>
            <a:r>
              <a:rPr lang="en-US" dirty="0"/>
              <a:t>) je </a:t>
            </a:r>
            <a:r>
              <a:rPr lang="en-US" dirty="0" err="1"/>
              <a:t>neviditelné</a:t>
            </a:r>
            <a:r>
              <a:rPr lang="en-US" dirty="0"/>
              <a:t> a “</a:t>
            </a:r>
            <a:r>
              <a:rPr lang="en-US" dirty="0" err="1"/>
              <a:t>přirozené</a:t>
            </a:r>
            <a:r>
              <a:rPr lang="en-US" dirty="0"/>
              <a:t>”</a:t>
            </a:r>
          </a:p>
          <a:p>
            <a:pPr marL="342900" indent="-342900">
              <a:buAutoNum type="arabicPeriod"/>
            </a:pPr>
            <a:r>
              <a:rPr lang="en-US" dirty="0" err="1"/>
              <a:t>Přílišná</a:t>
            </a:r>
            <a:r>
              <a:rPr lang="en-US" dirty="0"/>
              <a:t> </a:t>
            </a:r>
            <a:r>
              <a:rPr lang="en-US" dirty="0" err="1"/>
              <a:t>vazba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divadlo</a:t>
            </a:r>
            <a:r>
              <a:rPr lang="en-US" dirty="0"/>
              <a:t>, </a:t>
            </a:r>
            <a:r>
              <a:rPr lang="en-US" dirty="0" err="1"/>
              <a:t>kde</a:t>
            </a:r>
            <a:r>
              <a:rPr lang="en-US" dirty="0"/>
              <a:t> </a:t>
            </a:r>
            <a:r>
              <a:rPr lang="en-US" dirty="0" err="1"/>
              <a:t>herec</a:t>
            </a:r>
            <a:r>
              <a:rPr lang="en-US" dirty="0"/>
              <a:t>  </a:t>
            </a:r>
            <a:r>
              <a:rPr lang="en-US" dirty="0" err="1"/>
              <a:t>představuje</a:t>
            </a:r>
            <a:r>
              <a:rPr lang="en-US" dirty="0"/>
              <a:t> </a:t>
            </a:r>
            <a:r>
              <a:rPr lang="en-US" dirty="0" err="1"/>
              <a:t>epicentrum</a:t>
            </a:r>
            <a:r>
              <a:rPr lang="en-US" dirty="0"/>
              <a:t> </a:t>
            </a:r>
            <a:r>
              <a:rPr lang="en-US" dirty="0" err="1"/>
              <a:t>scény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samotného</a:t>
            </a:r>
            <a:r>
              <a:rPr lang="en-US" dirty="0"/>
              <a:t> </a:t>
            </a:r>
            <a:r>
              <a:rPr lang="en-US" dirty="0" err="1"/>
              <a:t>dramatu</a:t>
            </a:r>
            <a:r>
              <a:rPr lang="en-US" dirty="0"/>
              <a:t> versus 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limitované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fyzickou</a:t>
            </a:r>
            <a:r>
              <a:rPr lang="en-US" dirty="0"/>
              <a:t> </a:t>
            </a:r>
            <a:r>
              <a:rPr lang="en-US" dirty="0" err="1"/>
              <a:t>absencí</a:t>
            </a:r>
            <a:r>
              <a:rPr lang="en-US" dirty="0"/>
              <a:t> a </a:t>
            </a:r>
            <a:r>
              <a:rPr lang="en-US" dirty="0" err="1"/>
              <a:t>záznamovou</a:t>
            </a:r>
            <a:r>
              <a:rPr lang="en-US" dirty="0"/>
              <a:t> </a:t>
            </a:r>
            <a:r>
              <a:rPr lang="en-US" dirty="0" err="1"/>
              <a:t>technologií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37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Performativní</a:t>
            </a:r>
            <a:r>
              <a:rPr lang="en-US" dirty="0" smtClean="0"/>
              <a:t> </a:t>
            </a:r>
            <a:r>
              <a:rPr lang="en-US" dirty="0" err="1" smtClean="0"/>
              <a:t>rámec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266" y="1600200"/>
            <a:ext cx="5224983" cy="487680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"Performativní rámec potlačuje praktickou funkci jednání a chování ve prospěch signifikace; v tomto rámci uvedené každodenní jevy fungují jako součást dramatické </a:t>
            </a:r>
            <a:r>
              <a:rPr lang="cs-CZ" dirty="0" smtClean="0"/>
              <a:t>reprezentace.“ =&gt; vše, co je uvnitř rámce, má performativní status</a:t>
            </a:r>
          </a:p>
          <a:p>
            <a:r>
              <a:rPr lang="cs-CZ" dirty="0" smtClean="0"/>
              <a:t>Uvnitř rámce se nalézá několik druhů </a:t>
            </a:r>
            <a:r>
              <a:rPr lang="cs-CZ" dirty="0" err="1" smtClean="0"/>
              <a:t>performerů</a:t>
            </a:r>
            <a:r>
              <a:rPr lang="cs-CZ" dirty="0" smtClean="0"/>
              <a:t>:</a:t>
            </a:r>
          </a:p>
          <a:p>
            <a:pPr lvl="1"/>
            <a:r>
              <a:rPr lang="cs-CZ" dirty="0" smtClean="0"/>
              <a:t>Herec hrající fikční postavu</a:t>
            </a:r>
          </a:p>
          <a:p>
            <a:pPr lvl="1"/>
            <a:r>
              <a:rPr lang="cs-CZ" dirty="0" smtClean="0"/>
              <a:t>Veřejně známá osobnost hrající sebe sama</a:t>
            </a:r>
          </a:p>
          <a:p>
            <a:pPr lvl="1"/>
            <a:r>
              <a:rPr lang="cs-CZ" dirty="0" smtClean="0"/>
              <a:t>Náhodní kolemjdoucí (?)</a:t>
            </a:r>
          </a:p>
          <a:p>
            <a:pPr lvl="1"/>
            <a:r>
              <a:rPr lang="cs-CZ" dirty="0" smtClean="0"/>
              <a:t>V rámci životopisných filmů a dramat podle skutečných událostí se objevují v dílčích rolích samy reálné postavy   </a:t>
            </a:r>
            <a:endParaRPr lang="en-US" dirty="0"/>
          </a:p>
        </p:txBody>
      </p:sp>
      <p:pic>
        <p:nvPicPr>
          <p:cNvPr id="5" name="Picture 4" descr="chris-noth-michael-bloomberg-good-wif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29" y="4677318"/>
            <a:ext cx="3239871" cy="2180682"/>
          </a:xfrm>
          <a:prstGeom prst="rect">
            <a:avLst/>
          </a:prstGeom>
        </p:spPr>
      </p:pic>
      <p:pic>
        <p:nvPicPr>
          <p:cNvPr id="6" name="Picture 5" descr="0_ac688_cc648d86_X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29" y="2558544"/>
            <a:ext cx="3239871" cy="2262542"/>
          </a:xfrm>
          <a:prstGeom prst="rect">
            <a:avLst/>
          </a:prstGeom>
        </p:spPr>
      </p:pic>
      <p:pic>
        <p:nvPicPr>
          <p:cNvPr id="7" name="Picture 6" descr="1 (2)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0" b="5400"/>
          <a:stretch/>
        </p:blipFill>
        <p:spPr>
          <a:xfrm>
            <a:off x="5904129" y="0"/>
            <a:ext cx="3239871" cy="255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62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koncepce</a:t>
            </a:r>
            <a:r>
              <a:rPr lang="en-US" dirty="0"/>
              <a:t> </a:t>
            </a:r>
            <a:r>
              <a:rPr lang="en-US" dirty="0" err="1"/>
              <a:t>filmového</a:t>
            </a:r>
            <a:r>
              <a:rPr lang="en-US" dirty="0"/>
              <a:t> </a:t>
            </a:r>
            <a:r>
              <a:rPr lang="en-US" dirty="0" err="1"/>
              <a:t>herectví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Hugo </a:t>
            </a:r>
            <a:r>
              <a:rPr lang="en-US" dirty="0" err="1"/>
              <a:t>Münsterberg</a:t>
            </a:r>
            <a:r>
              <a:rPr lang="en-US" dirty="0"/>
              <a:t>, </a:t>
            </a:r>
            <a:r>
              <a:rPr lang="en-US" dirty="0" err="1"/>
              <a:t>Béla</a:t>
            </a:r>
            <a:r>
              <a:rPr lang="en-US" dirty="0"/>
              <a:t> </a:t>
            </a:r>
            <a:r>
              <a:rPr lang="en-US" dirty="0" err="1"/>
              <a:t>Balázs</a:t>
            </a:r>
            <a:r>
              <a:rPr lang="en-US" dirty="0"/>
              <a:t>, Walter Benjamin – 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je </a:t>
            </a:r>
            <a:r>
              <a:rPr lang="en-US" dirty="0" err="1"/>
              <a:t>oproti</a:t>
            </a:r>
            <a:r>
              <a:rPr lang="en-US" dirty="0"/>
              <a:t> </a:t>
            </a:r>
            <a:r>
              <a:rPr lang="en-US" dirty="0" err="1"/>
              <a:t>divadelnímu</a:t>
            </a:r>
            <a:r>
              <a:rPr lang="en-US" dirty="0"/>
              <a:t> </a:t>
            </a:r>
            <a:r>
              <a:rPr lang="en-US" dirty="0" err="1"/>
              <a:t>přirozenější</a:t>
            </a:r>
            <a:r>
              <a:rPr lang="en-US" dirty="0"/>
              <a:t> a </a:t>
            </a:r>
            <a:r>
              <a:rPr lang="en-US" dirty="0" err="1"/>
              <a:t>nuancovanější</a:t>
            </a:r>
            <a:r>
              <a:rPr lang="en-US" dirty="0"/>
              <a:t>; </a:t>
            </a:r>
            <a:r>
              <a:rPr lang="en-US" dirty="0" err="1"/>
              <a:t>mnohem</a:t>
            </a:r>
            <a:r>
              <a:rPr lang="en-US" dirty="0"/>
              <a:t> </a:t>
            </a:r>
            <a:r>
              <a:rPr lang="en-US" dirty="0" err="1"/>
              <a:t>intimnější</a:t>
            </a:r>
            <a:r>
              <a:rPr lang="en-US" dirty="0"/>
              <a:t>. </a:t>
            </a:r>
            <a:r>
              <a:rPr lang="en-US" dirty="0" err="1"/>
              <a:t>Tento</a:t>
            </a:r>
            <a:r>
              <a:rPr lang="en-US" dirty="0"/>
              <a:t> </a:t>
            </a:r>
            <a:r>
              <a:rPr lang="en-US" dirty="0" err="1"/>
              <a:t>posun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způsobuje</a:t>
            </a:r>
            <a:r>
              <a:rPr lang="en-US" dirty="0"/>
              <a:t> </a:t>
            </a:r>
            <a:r>
              <a:rPr lang="en-US" dirty="0" err="1"/>
              <a:t>filmový</a:t>
            </a:r>
            <a:r>
              <a:rPr lang="en-US" dirty="0"/>
              <a:t> </a:t>
            </a:r>
            <a:r>
              <a:rPr lang="en-US" dirty="0" err="1"/>
              <a:t>aparát</a:t>
            </a:r>
            <a:r>
              <a:rPr lang="en-US" dirty="0"/>
              <a:t> a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formální</a:t>
            </a:r>
            <a:r>
              <a:rPr lang="en-US" dirty="0"/>
              <a:t> </a:t>
            </a:r>
            <a:r>
              <a:rPr lang="en-US" dirty="0" err="1"/>
              <a:t>vyjadřovací</a:t>
            </a:r>
            <a:r>
              <a:rPr lang="en-US" dirty="0"/>
              <a:t> </a:t>
            </a:r>
            <a:r>
              <a:rPr lang="en-US" dirty="0" err="1"/>
              <a:t>prostředky</a:t>
            </a:r>
            <a:r>
              <a:rPr lang="en-US" dirty="0"/>
              <a:t>.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Sovětská</a:t>
            </a:r>
            <a:r>
              <a:rPr lang="en-US" dirty="0"/>
              <a:t> </a:t>
            </a:r>
            <a:r>
              <a:rPr lang="en-US" dirty="0" err="1"/>
              <a:t>montážní</a:t>
            </a:r>
            <a:r>
              <a:rPr lang="en-US" dirty="0"/>
              <a:t> </a:t>
            </a:r>
            <a:r>
              <a:rPr lang="en-US" dirty="0" err="1"/>
              <a:t>škola</a:t>
            </a:r>
            <a:r>
              <a:rPr lang="en-US" dirty="0"/>
              <a:t> </a:t>
            </a:r>
            <a:r>
              <a:rPr lang="en-US" dirty="0" err="1"/>
              <a:t>herci</a:t>
            </a:r>
            <a:r>
              <a:rPr lang="en-US" dirty="0"/>
              <a:t> v </a:t>
            </a:r>
            <a:r>
              <a:rPr lang="en-US" dirty="0" err="1"/>
              <a:t>důsledku</a:t>
            </a:r>
            <a:r>
              <a:rPr lang="en-US" dirty="0"/>
              <a:t> </a:t>
            </a:r>
            <a:r>
              <a:rPr lang="en-US" dirty="0" err="1"/>
              <a:t>ubírá</a:t>
            </a:r>
            <a:r>
              <a:rPr lang="en-US" dirty="0"/>
              <a:t> </a:t>
            </a:r>
            <a:r>
              <a:rPr lang="en-US" dirty="0" err="1"/>
              <a:t>veškerý</a:t>
            </a:r>
            <a:r>
              <a:rPr lang="en-US" dirty="0"/>
              <a:t> </a:t>
            </a:r>
            <a:r>
              <a:rPr lang="en-US" dirty="0" err="1"/>
              <a:t>kreativní</a:t>
            </a:r>
            <a:r>
              <a:rPr lang="en-US" dirty="0"/>
              <a:t> </a:t>
            </a:r>
            <a:r>
              <a:rPr lang="en-US" dirty="0" err="1"/>
              <a:t>přínos</a:t>
            </a:r>
            <a:r>
              <a:rPr lang="en-US" dirty="0"/>
              <a:t> (</a:t>
            </a:r>
            <a:r>
              <a:rPr lang="en-US" dirty="0" err="1"/>
              <a:t>Kulešovův</a:t>
            </a:r>
            <a:r>
              <a:rPr lang="en-US" dirty="0"/>
              <a:t> </a:t>
            </a:r>
            <a:r>
              <a:rPr lang="en-US" dirty="0" err="1"/>
              <a:t>efekt</a:t>
            </a:r>
            <a:r>
              <a:rPr lang="en-US" dirty="0"/>
              <a:t>), </a:t>
            </a:r>
            <a:r>
              <a:rPr lang="en-US" dirty="0" err="1"/>
              <a:t>neboť</a:t>
            </a:r>
            <a:r>
              <a:rPr lang="en-US" dirty="0"/>
              <a:t> </a:t>
            </a:r>
            <a:r>
              <a:rPr lang="en-US" dirty="0" err="1"/>
              <a:t>herecký</a:t>
            </a:r>
            <a:r>
              <a:rPr lang="en-US" dirty="0"/>
              <a:t> </a:t>
            </a:r>
            <a:r>
              <a:rPr lang="en-US" dirty="0" err="1"/>
              <a:t>výkon</a:t>
            </a:r>
            <a:r>
              <a:rPr lang="en-US" dirty="0"/>
              <a:t> </a:t>
            </a:r>
            <a:r>
              <a:rPr lang="en-US" dirty="0" err="1"/>
              <a:t>vidí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výsledek</a:t>
            </a:r>
            <a:r>
              <a:rPr lang="en-US" dirty="0"/>
              <a:t> </a:t>
            </a:r>
            <a:r>
              <a:rPr lang="en-US" dirty="0" err="1"/>
              <a:t>formálních</a:t>
            </a:r>
            <a:r>
              <a:rPr lang="en-US" dirty="0"/>
              <a:t> </a:t>
            </a:r>
            <a:r>
              <a:rPr lang="en-US" dirty="0" err="1"/>
              <a:t>operací</a:t>
            </a:r>
            <a:r>
              <a:rPr lang="en-US" dirty="0"/>
              <a:t> (</a:t>
            </a:r>
            <a:r>
              <a:rPr lang="en-US" dirty="0" err="1"/>
              <a:t>montáže</a:t>
            </a:r>
            <a:r>
              <a:rPr lang="en-US" dirty="0"/>
              <a:t>) a </a:t>
            </a:r>
            <a:r>
              <a:rPr lang="en-US" dirty="0" err="1"/>
              <a:t>nikoliv</a:t>
            </a:r>
            <a:r>
              <a:rPr lang="en-US" dirty="0"/>
              <a:t> </a:t>
            </a:r>
            <a:r>
              <a:rPr lang="en-US" dirty="0" err="1"/>
              <a:t>hereckých</a:t>
            </a:r>
            <a:r>
              <a:rPr lang="en-US" dirty="0"/>
              <a:t> </a:t>
            </a:r>
            <a:r>
              <a:rPr lang="en-US" dirty="0" err="1"/>
              <a:t>technik</a:t>
            </a:r>
            <a:r>
              <a:rPr lang="en-US" dirty="0"/>
              <a:t>.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Rovněž</a:t>
            </a:r>
            <a:r>
              <a:rPr lang="en-US" dirty="0"/>
              <a:t> se </a:t>
            </a:r>
            <a:r>
              <a:rPr lang="en-US" dirty="0" err="1"/>
              <a:t>spoléhá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typáž</a:t>
            </a:r>
            <a:r>
              <a:rPr lang="en-US" dirty="0"/>
              <a:t> – </a:t>
            </a:r>
            <a:r>
              <a:rPr lang="en-US" dirty="0" err="1"/>
              <a:t>cílené</a:t>
            </a:r>
            <a:r>
              <a:rPr lang="en-US" dirty="0"/>
              <a:t> </a:t>
            </a:r>
            <a:r>
              <a:rPr lang="en-US" dirty="0" err="1"/>
              <a:t>obsazování</a:t>
            </a:r>
            <a:r>
              <a:rPr lang="en-US" dirty="0"/>
              <a:t> </a:t>
            </a:r>
            <a:r>
              <a:rPr lang="en-US" dirty="0" err="1"/>
              <a:t>neherců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základě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fyzických</a:t>
            </a:r>
            <a:r>
              <a:rPr lang="en-US" dirty="0"/>
              <a:t> </a:t>
            </a:r>
            <a:r>
              <a:rPr lang="en-US" dirty="0" err="1"/>
              <a:t>dispozic</a:t>
            </a:r>
            <a:r>
              <a:rPr lang="en-US" dirty="0"/>
              <a:t>. </a:t>
            </a:r>
            <a:r>
              <a:rPr lang="en-US" dirty="0" err="1"/>
              <a:t>Tato</a:t>
            </a:r>
            <a:r>
              <a:rPr lang="en-US" dirty="0"/>
              <a:t> </a:t>
            </a:r>
            <a:r>
              <a:rPr lang="en-US" dirty="0" err="1"/>
              <a:t>castingová</a:t>
            </a:r>
            <a:r>
              <a:rPr lang="en-US" dirty="0"/>
              <a:t> </a:t>
            </a:r>
            <a:r>
              <a:rPr lang="en-US" dirty="0" err="1"/>
              <a:t>praxe</a:t>
            </a:r>
            <a:r>
              <a:rPr lang="en-US" dirty="0"/>
              <a:t> se </a:t>
            </a:r>
            <a:r>
              <a:rPr lang="en-US" dirty="0" err="1"/>
              <a:t>periodicky</a:t>
            </a:r>
            <a:r>
              <a:rPr lang="en-US" dirty="0"/>
              <a:t> </a:t>
            </a:r>
            <a:r>
              <a:rPr lang="en-US" dirty="0" err="1"/>
              <a:t>navrací</a:t>
            </a:r>
            <a:r>
              <a:rPr lang="en-US" dirty="0"/>
              <a:t> – </a:t>
            </a:r>
            <a:r>
              <a:rPr lang="en-US" dirty="0" err="1"/>
              <a:t>zejména</a:t>
            </a:r>
            <a:r>
              <a:rPr lang="en-US" dirty="0"/>
              <a:t> v </a:t>
            </a:r>
            <a:r>
              <a:rPr lang="en-US" dirty="0" err="1"/>
              <a:t>období</a:t>
            </a:r>
            <a:r>
              <a:rPr lang="en-US" dirty="0"/>
              <a:t> </a:t>
            </a:r>
            <a:r>
              <a:rPr lang="en-US" dirty="0" err="1"/>
              <a:t>kinematografií</a:t>
            </a:r>
            <a:r>
              <a:rPr lang="en-US" dirty="0"/>
              <a:t> </a:t>
            </a:r>
            <a:r>
              <a:rPr lang="en-US" dirty="0" err="1"/>
              <a:t>nové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.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740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15800"/>
            <a:ext cx="2139696" cy="1261872"/>
          </a:xfrm>
        </p:spPr>
        <p:txBody>
          <a:bodyPr/>
          <a:lstStyle/>
          <a:p>
            <a:pPr algn="ctr"/>
            <a:r>
              <a:rPr lang="en-US" sz="2800" b="1" dirty="0" err="1" smtClean="0"/>
              <a:t>Kulešovův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efekt</a:t>
            </a:r>
            <a:endParaRPr lang="en-US" sz="2800" b="1" dirty="0"/>
          </a:p>
        </p:txBody>
      </p:sp>
      <p:pic>
        <p:nvPicPr>
          <p:cNvPr id="7" name="Content Placeholder 6" descr="kuleshov_effec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3" b="6843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81406" y="1791756"/>
            <a:ext cx="2630388" cy="4582412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2000" dirty="0"/>
              <a:t>Opakující se záběr na Ivana </a:t>
            </a:r>
            <a:r>
              <a:rPr lang="cs-CZ" sz="2000" dirty="0" err="1"/>
              <a:t>Mozžuchina</a:t>
            </a:r>
            <a:r>
              <a:rPr lang="cs-CZ" sz="2000" dirty="0"/>
              <a:t>, jehož tvář je zcela bez výrazu, získá význam až ve vztahu k následujícímu </a:t>
            </a:r>
            <a:r>
              <a:rPr lang="cs-CZ" sz="2000" dirty="0" smtClean="0"/>
              <a:t>záběru.</a:t>
            </a:r>
          </a:p>
          <a:p>
            <a:pPr marL="285750" indent="-285750">
              <a:buFont typeface="Arial"/>
              <a:buChar char="•"/>
            </a:pPr>
            <a:r>
              <a:rPr lang="cs-CZ" sz="2000" dirty="0" smtClean="0"/>
              <a:t>Teprve </a:t>
            </a:r>
            <a:r>
              <a:rPr lang="cs-CZ" sz="2000" dirty="0"/>
              <a:t>ze vztahu nebo kolize těchto dvou záběrů vzniká požadovaný emocionální účinek.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592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ae4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4" r="17884"/>
          <a:stretch>
            <a:fillRect/>
          </a:stretch>
        </p:blipFill>
        <p:spPr>
          <a:xfrm>
            <a:off x="278343" y="3787292"/>
            <a:ext cx="2783429" cy="3018523"/>
          </a:xfrm>
        </p:spPr>
      </p:pic>
      <p:pic>
        <p:nvPicPr>
          <p:cNvPr id="11" name="Content Placeholder 10" descr="all-about-eve-1950-movie-review-eve-harrington-top-screen-villain-anne-baxter-best-picture-review.jpg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4" r="23964"/>
          <a:stretch>
            <a:fillRect/>
          </a:stretch>
        </p:blipFill>
        <p:spPr>
          <a:xfrm>
            <a:off x="278343" y="460727"/>
            <a:ext cx="2783429" cy="3251710"/>
          </a:xfrm>
        </p:spPr>
      </p:pic>
      <p:pic>
        <p:nvPicPr>
          <p:cNvPr id="14" name="Picture 13" descr="Eve_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50" y="460727"/>
            <a:ext cx="2356370" cy="3335766"/>
          </a:xfrm>
          <a:prstGeom prst="rect">
            <a:avLst/>
          </a:prstGeom>
        </p:spPr>
      </p:pic>
      <p:pic>
        <p:nvPicPr>
          <p:cNvPr id="15" name="Picture 14" descr="Eve_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964" y="4000760"/>
            <a:ext cx="4157747" cy="2805055"/>
          </a:xfrm>
          <a:prstGeom prst="rect">
            <a:avLst/>
          </a:prstGeom>
        </p:spPr>
      </p:pic>
      <p:pic>
        <p:nvPicPr>
          <p:cNvPr id="16" name="Picture 15" descr="Anne_Baxter_in_All_About_Eve_trail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08" y="439560"/>
            <a:ext cx="2497333" cy="344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09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6600"/>
            <a:ext cx="8229600" cy="990600"/>
          </a:xfrm>
        </p:spPr>
        <p:txBody>
          <a:bodyPr/>
          <a:lstStyle/>
          <a:p>
            <a:pPr algn="ctr"/>
            <a:r>
              <a:rPr lang="en-US" dirty="0" err="1"/>
              <a:t>T</a:t>
            </a:r>
            <a:r>
              <a:rPr lang="en-US" dirty="0" err="1" smtClean="0"/>
              <a:t>erminologie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" y="1297200"/>
            <a:ext cx="9144000" cy="55608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b="1" dirty="0" smtClean="0"/>
              <a:t>PERFORMANCE A / VS HERECTVÍ</a:t>
            </a:r>
          </a:p>
          <a:p>
            <a:pPr lvl="1" algn="just"/>
            <a:r>
              <a:rPr lang="en-US" dirty="0" err="1" smtClean="0"/>
              <a:t>Herectví</a:t>
            </a:r>
            <a:r>
              <a:rPr lang="en-US" dirty="0" smtClean="0"/>
              <a:t> </a:t>
            </a:r>
            <a:r>
              <a:rPr lang="en-US" dirty="0"/>
              <a:t>/ acting je </a:t>
            </a:r>
            <a:r>
              <a:rPr lang="en-US" dirty="0" err="1"/>
              <a:t>podkategorie</a:t>
            </a:r>
            <a:r>
              <a:rPr lang="en-US" dirty="0"/>
              <a:t> performance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smyslu</a:t>
            </a:r>
            <a:r>
              <a:rPr lang="en-US" dirty="0"/>
              <a:t> </a:t>
            </a:r>
            <a:r>
              <a:rPr lang="en-US" dirty="0" err="1"/>
              <a:t>ukazování</a:t>
            </a:r>
            <a:r>
              <a:rPr lang="en-US" dirty="0"/>
              <a:t> se, </a:t>
            </a:r>
            <a:r>
              <a:rPr lang="en-US" dirty="0" err="1"/>
              <a:t>předvádění</a:t>
            </a:r>
            <a:r>
              <a:rPr lang="en-US" dirty="0"/>
              <a:t> se, </a:t>
            </a:r>
            <a:r>
              <a:rPr lang="en-US" dirty="0" err="1"/>
              <a:t>vystupování</a:t>
            </a:r>
            <a:r>
              <a:rPr lang="en-US" dirty="0"/>
              <a:t>.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chápeme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dramatický</a:t>
            </a:r>
            <a:r>
              <a:rPr lang="en-US" dirty="0"/>
              <a:t> modus performance – </a:t>
            </a:r>
            <a:r>
              <a:rPr lang="en-US" dirty="0" err="1"/>
              <a:t>takový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</a:t>
            </a:r>
            <a:r>
              <a:rPr lang="en-US" dirty="0" err="1"/>
              <a:t>vytváří</a:t>
            </a:r>
            <a:r>
              <a:rPr lang="en-US" dirty="0"/>
              <a:t> </a:t>
            </a:r>
            <a:r>
              <a:rPr lang="en-US" dirty="0" err="1"/>
              <a:t>postavu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bázi</a:t>
            </a:r>
            <a:r>
              <a:rPr lang="en-US" dirty="0"/>
              <a:t> </a:t>
            </a:r>
            <a:r>
              <a:rPr lang="en-US" dirty="0" err="1"/>
              <a:t>psychologického</a:t>
            </a:r>
            <a:r>
              <a:rPr lang="en-US" dirty="0"/>
              <a:t> </a:t>
            </a:r>
            <a:r>
              <a:rPr lang="en-US" dirty="0" err="1"/>
              <a:t>realismu</a:t>
            </a:r>
            <a:r>
              <a:rPr lang="en-US" dirty="0"/>
              <a:t> a v </a:t>
            </a:r>
            <a:r>
              <a:rPr lang="en-US" dirty="0" err="1" smtClean="0"/>
              <a:t>souladu</a:t>
            </a:r>
            <a:r>
              <a:rPr lang="en-US" dirty="0" smtClean="0"/>
              <a:t> s </a:t>
            </a:r>
            <a:r>
              <a:rPr lang="en-US" dirty="0" err="1"/>
              <a:t>narativní</a:t>
            </a:r>
            <a:r>
              <a:rPr lang="en-US" dirty="0"/>
              <a:t> </a:t>
            </a:r>
            <a:r>
              <a:rPr lang="en-US" dirty="0" err="1"/>
              <a:t>funkčností</a:t>
            </a:r>
            <a:r>
              <a:rPr lang="en-US" dirty="0"/>
              <a:t>. </a:t>
            </a:r>
            <a:endParaRPr lang="en-US" dirty="0" smtClean="0"/>
          </a:p>
          <a:p>
            <a:pPr algn="just"/>
            <a:r>
              <a:rPr lang="en-US" b="1" dirty="0" smtClean="0"/>
              <a:t>IDIOLEKT</a:t>
            </a:r>
          </a:p>
          <a:p>
            <a:pPr lvl="1" algn="just"/>
            <a:r>
              <a:rPr lang="cs-CZ" dirty="0"/>
              <a:t>V kontextu analýzy hereckého výkonu jde o sadu </a:t>
            </a:r>
            <a:r>
              <a:rPr lang="cs-CZ" dirty="0" smtClean="0"/>
              <a:t>typických performativních </a:t>
            </a:r>
            <a:r>
              <a:rPr lang="cs-CZ" dirty="0"/>
              <a:t>prostředků nebo tropů, které daný herec nebo hvězda </a:t>
            </a:r>
            <a:r>
              <a:rPr lang="cs-CZ" dirty="0" smtClean="0"/>
              <a:t>užívá </a:t>
            </a:r>
            <a:r>
              <a:rPr lang="cs-CZ" dirty="0"/>
              <a:t>kontinuálně napříč sledovanou skupinou filmů.  </a:t>
            </a:r>
            <a:endParaRPr lang="cs-CZ" dirty="0" smtClean="0"/>
          </a:p>
          <a:p>
            <a:pPr algn="just"/>
            <a:r>
              <a:rPr lang="cs-CZ" sz="2200" b="1" dirty="0" smtClean="0"/>
              <a:t>VÝRAZOVÁ SOUDRŽNOST (EXPRESIVNÍ KOHERENCE) </a:t>
            </a:r>
            <a:endParaRPr lang="en-US" sz="2200" b="1" dirty="0"/>
          </a:p>
          <a:p>
            <a:pPr lvl="1" algn="just"/>
            <a:r>
              <a:rPr lang="en-US" dirty="0" err="1" smtClean="0"/>
              <a:t>Termín</a:t>
            </a:r>
            <a:r>
              <a:rPr lang="en-US" dirty="0" smtClean="0"/>
              <a:t> </a:t>
            </a:r>
            <a:r>
              <a:rPr lang="en-US" dirty="0" err="1"/>
              <a:t>převzatý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sociální</a:t>
            </a:r>
            <a:r>
              <a:rPr lang="en-US" dirty="0"/>
              <a:t> </a:t>
            </a:r>
            <a:r>
              <a:rPr lang="en-US" dirty="0" err="1"/>
              <a:t>psychologie</a:t>
            </a:r>
            <a:r>
              <a:rPr lang="en-US" dirty="0"/>
              <a:t>. </a:t>
            </a:r>
            <a:r>
              <a:rPr lang="en-US" dirty="0" err="1"/>
              <a:t>Označuje</a:t>
            </a:r>
            <a:r>
              <a:rPr lang="en-US" dirty="0"/>
              <a:t> </a:t>
            </a:r>
            <a:r>
              <a:rPr lang="en-US" dirty="0" err="1"/>
              <a:t>soudržnost</a:t>
            </a:r>
            <a:r>
              <a:rPr lang="en-US" dirty="0"/>
              <a:t> a </a:t>
            </a:r>
            <a:r>
              <a:rPr lang="en-US" dirty="0" err="1"/>
              <a:t>přesvědčivost</a:t>
            </a:r>
            <a:r>
              <a:rPr lang="en-US" dirty="0"/>
              <a:t> </a:t>
            </a:r>
            <a:r>
              <a:rPr lang="en-US" dirty="0" err="1"/>
              <a:t>každodenního</a:t>
            </a:r>
            <a:r>
              <a:rPr lang="en-US" dirty="0"/>
              <a:t> </a:t>
            </a:r>
            <a:r>
              <a:rPr lang="en-US" dirty="0" err="1"/>
              <a:t>chování</a:t>
            </a:r>
            <a:r>
              <a:rPr lang="en-US" dirty="0"/>
              <a:t>, </a:t>
            </a:r>
            <a:r>
              <a:rPr lang="en-US" dirty="0" err="1"/>
              <a:t>jednání</a:t>
            </a:r>
            <a:r>
              <a:rPr lang="en-US" dirty="0"/>
              <a:t> a </a:t>
            </a:r>
            <a:r>
              <a:rPr lang="en-US" dirty="0" err="1"/>
              <a:t>vystupování</a:t>
            </a:r>
            <a:r>
              <a:rPr lang="en-US" dirty="0"/>
              <a:t> v </a:t>
            </a:r>
            <a:r>
              <a:rPr lang="en-US" dirty="0" err="1"/>
              <a:t>různorodých</a:t>
            </a:r>
            <a:r>
              <a:rPr lang="en-US" dirty="0"/>
              <a:t> </a:t>
            </a:r>
            <a:r>
              <a:rPr lang="en-US" dirty="0" err="1"/>
              <a:t>sociálních</a:t>
            </a:r>
            <a:r>
              <a:rPr lang="en-US" dirty="0"/>
              <a:t> </a:t>
            </a:r>
            <a:r>
              <a:rPr lang="en-US" dirty="0" err="1"/>
              <a:t>interakcích</a:t>
            </a:r>
            <a:r>
              <a:rPr lang="en-US" dirty="0"/>
              <a:t>. </a:t>
            </a:r>
            <a:r>
              <a:rPr lang="en-US" dirty="0" err="1"/>
              <a:t>Často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mimovolná</a:t>
            </a:r>
            <a:r>
              <a:rPr lang="en-US" dirty="0"/>
              <a:t> </a:t>
            </a:r>
            <a:r>
              <a:rPr lang="en-US" dirty="0" err="1"/>
              <a:t>gesta</a:t>
            </a:r>
            <a:r>
              <a:rPr lang="en-US" dirty="0"/>
              <a:t>, </a:t>
            </a:r>
            <a:r>
              <a:rPr lang="en-US" dirty="0" err="1"/>
              <a:t>proměna</a:t>
            </a:r>
            <a:r>
              <a:rPr lang="en-US" dirty="0"/>
              <a:t> </a:t>
            </a:r>
            <a:r>
              <a:rPr lang="en-US" dirty="0" err="1"/>
              <a:t>tónu</a:t>
            </a:r>
            <a:r>
              <a:rPr lang="en-US" dirty="0"/>
              <a:t> </a:t>
            </a:r>
            <a:r>
              <a:rPr lang="en-US" dirty="0" err="1"/>
              <a:t>hlasu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dikce</a:t>
            </a:r>
            <a:r>
              <a:rPr lang="en-US" dirty="0"/>
              <a:t>, </a:t>
            </a:r>
            <a:r>
              <a:rPr lang="en-US" dirty="0" err="1"/>
              <a:t>obličejová</a:t>
            </a:r>
            <a:r>
              <a:rPr lang="en-US" dirty="0"/>
              <a:t> </a:t>
            </a:r>
            <a:r>
              <a:rPr lang="en-US" dirty="0" err="1"/>
              <a:t>mimika</a:t>
            </a:r>
            <a:r>
              <a:rPr lang="en-US" dirty="0"/>
              <a:t> ad. </a:t>
            </a:r>
            <a:r>
              <a:rPr lang="en-US" dirty="0" err="1"/>
              <a:t>prozradit</a:t>
            </a:r>
            <a:r>
              <a:rPr lang="en-US" dirty="0"/>
              <a:t> </a:t>
            </a:r>
            <a:r>
              <a:rPr lang="en-US" dirty="0" err="1"/>
              <a:t>naše</a:t>
            </a:r>
            <a:r>
              <a:rPr lang="en-US" dirty="0"/>
              <a:t> </a:t>
            </a:r>
            <a:r>
              <a:rPr lang="en-US" dirty="0" err="1"/>
              <a:t>skutečné</a:t>
            </a:r>
            <a:r>
              <a:rPr lang="en-US" dirty="0"/>
              <a:t> </a:t>
            </a:r>
            <a:r>
              <a:rPr lang="en-US" dirty="0" err="1"/>
              <a:t>rozpoložení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pocity</a:t>
            </a:r>
            <a:r>
              <a:rPr lang="en-US" dirty="0"/>
              <a:t> v </a:t>
            </a:r>
            <a:r>
              <a:rPr lang="en-US" dirty="0" err="1"/>
              <a:t>dané</a:t>
            </a:r>
            <a:r>
              <a:rPr lang="en-US" dirty="0"/>
              <a:t> </a:t>
            </a:r>
            <a:r>
              <a:rPr lang="en-US" dirty="0" err="1"/>
              <a:t>situaci</a:t>
            </a:r>
            <a:r>
              <a:rPr lang="en-US" dirty="0"/>
              <a:t>. </a:t>
            </a:r>
            <a:r>
              <a:rPr lang="en-US" dirty="0" err="1"/>
              <a:t>Tehdy</a:t>
            </a:r>
            <a:r>
              <a:rPr lang="en-US" dirty="0"/>
              <a:t> </a:t>
            </a:r>
            <a:r>
              <a:rPr lang="en-US" dirty="0" err="1"/>
              <a:t>dochází</a:t>
            </a:r>
            <a:r>
              <a:rPr lang="en-US" dirty="0"/>
              <a:t> k </a:t>
            </a:r>
            <a:r>
              <a:rPr lang="en-US" dirty="0" err="1"/>
              <a:t>narušení</a:t>
            </a:r>
            <a:r>
              <a:rPr lang="en-US" dirty="0"/>
              <a:t> </a:t>
            </a:r>
            <a:r>
              <a:rPr lang="en-US" dirty="0" err="1"/>
              <a:t>expresivní</a:t>
            </a:r>
            <a:r>
              <a:rPr lang="en-US" dirty="0"/>
              <a:t> </a:t>
            </a:r>
            <a:r>
              <a:rPr lang="en-US" dirty="0" err="1"/>
              <a:t>koherence</a:t>
            </a:r>
            <a:r>
              <a:rPr lang="en-US" dirty="0" smtClean="0"/>
              <a:t>. </a:t>
            </a:r>
          </a:p>
          <a:p>
            <a:pPr lvl="1" algn="just"/>
            <a:r>
              <a:rPr lang="en-US" dirty="0" err="1" smtClean="0"/>
              <a:t>Herci</a:t>
            </a:r>
            <a:r>
              <a:rPr lang="en-US" dirty="0" smtClean="0"/>
              <a:t>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běžně</a:t>
            </a:r>
            <a:r>
              <a:rPr lang="en-US" dirty="0"/>
              <a:t> </a:t>
            </a:r>
            <a:r>
              <a:rPr lang="en-US" dirty="0" err="1"/>
              <a:t>narušovat</a:t>
            </a:r>
            <a:r>
              <a:rPr lang="en-US" dirty="0"/>
              <a:t> </a:t>
            </a:r>
            <a:r>
              <a:rPr lang="en-US" dirty="0" err="1"/>
              <a:t>výrazovou</a:t>
            </a:r>
            <a:r>
              <a:rPr lang="en-US" dirty="0"/>
              <a:t> </a:t>
            </a:r>
            <a:r>
              <a:rPr lang="en-US" dirty="0" err="1"/>
              <a:t>jednotu</a:t>
            </a:r>
            <a:r>
              <a:rPr lang="en-US" dirty="0"/>
              <a:t> a </a:t>
            </a:r>
            <a:r>
              <a:rPr lang="en-US" dirty="0" err="1"/>
              <a:t>tematizovat</a:t>
            </a:r>
            <a:r>
              <a:rPr lang="en-US" dirty="0"/>
              <a:t> </a:t>
            </a:r>
            <a:r>
              <a:rPr lang="en-US" dirty="0" err="1"/>
              <a:t>předstírání</a:t>
            </a:r>
            <a:r>
              <a:rPr lang="en-US" dirty="0"/>
              <a:t> v </a:t>
            </a:r>
            <a:r>
              <a:rPr lang="en-US" dirty="0" err="1"/>
              <a:t>rámci</a:t>
            </a:r>
            <a:r>
              <a:rPr lang="en-US" dirty="0"/>
              <a:t> role. </a:t>
            </a:r>
            <a:r>
              <a:rPr lang="en-US" dirty="0" err="1"/>
              <a:t>Momenty</a:t>
            </a:r>
            <a:r>
              <a:rPr lang="en-US" dirty="0"/>
              <a:t>, </a:t>
            </a:r>
            <a:r>
              <a:rPr lang="en-US" dirty="0" err="1"/>
              <a:t>kdy</a:t>
            </a:r>
            <a:r>
              <a:rPr lang="en-US" dirty="0"/>
              <a:t> je </a:t>
            </a:r>
            <a:r>
              <a:rPr lang="en-US" dirty="0" err="1"/>
              <a:t>předstíraná</a:t>
            </a:r>
            <a:r>
              <a:rPr lang="en-US" dirty="0"/>
              <a:t> </a:t>
            </a:r>
            <a:r>
              <a:rPr lang="en-US" dirty="0" err="1"/>
              <a:t>identita</a:t>
            </a:r>
            <a:r>
              <a:rPr lang="en-US" dirty="0"/>
              <a:t> </a:t>
            </a:r>
            <a:r>
              <a:rPr lang="en-US" dirty="0" err="1"/>
              <a:t>ukázaná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falešná</a:t>
            </a:r>
            <a:r>
              <a:rPr lang="en-US" dirty="0"/>
              <a:t>, </a:t>
            </a:r>
            <a:r>
              <a:rPr lang="en-US" dirty="0" err="1"/>
              <a:t>patří</a:t>
            </a:r>
            <a:r>
              <a:rPr lang="en-US" dirty="0"/>
              <a:t> k </a:t>
            </a:r>
            <a:r>
              <a:rPr lang="en-US" dirty="0" err="1"/>
              <a:t>výrazným</a:t>
            </a:r>
            <a:r>
              <a:rPr lang="en-US" dirty="0"/>
              <a:t> </a:t>
            </a:r>
            <a:r>
              <a:rPr lang="en-US" dirty="0" err="1"/>
              <a:t>dramatickým</a:t>
            </a:r>
            <a:r>
              <a:rPr lang="en-US" dirty="0"/>
              <a:t> </a:t>
            </a:r>
            <a:r>
              <a:rPr lang="en-US" dirty="0" err="1"/>
              <a:t>situacím</a:t>
            </a:r>
            <a:r>
              <a:rPr lang="en-US" dirty="0"/>
              <a:t>.</a:t>
            </a:r>
          </a:p>
          <a:p>
            <a:pPr lvl="1" algn="just"/>
            <a:endParaRPr lang="en-US" dirty="0"/>
          </a:p>
          <a:p>
            <a:pPr lvl="1" algn="just"/>
            <a:endParaRPr lang="en-US" b="1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77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alt_3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r="1360"/>
          <a:stretch>
            <a:fillRect/>
          </a:stretch>
        </p:blipFill>
        <p:spPr>
          <a:xfrm>
            <a:off x="4214398" y="3962855"/>
            <a:ext cx="4589462" cy="2717800"/>
          </a:xfrm>
        </p:spPr>
      </p:pic>
      <p:pic>
        <p:nvPicPr>
          <p:cNvPr id="6" name="Picture 5" descr="Walt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0" y="3939873"/>
            <a:ext cx="3786852" cy="2718102"/>
          </a:xfrm>
          <a:prstGeom prst="rect">
            <a:avLst/>
          </a:prstGeom>
        </p:spPr>
      </p:pic>
      <p:pic>
        <p:nvPicPr>
          <p:cNvPr id="7" name="Picture 6" descr="Walt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36" y="533400"/>
            <a:ext cx="2502685" cy="33607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0047" y="637292"/>
            <a:ext cx="50069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r>
              <a:rPr lang="en-US" sz="2400" b="1" dirty="0" smtClean="0"/>
              <a:t>! </a:t>
            </a:r>
            <a:r>
              <a:rPr lang="en-US" sz="2400" b="1" dirty="0" err="1" smtClean="0"/>
              <a:t>Expresivní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koherence</a:t>
            </a:r>
            <a:r>
              <a:rPr lang="en-US" sz="2400" b="1" dirty="0" smtClean="0"/>
              <a:t> je </a:t>
            </a:r>
            <a:r>
              <a:rPr lang="en-US" sz="2400" b="1" dirty="0" err="1" smtClean="0"/>
              <a:t>běžně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narušována</a:t>
            </a:r>
            <a:r>
              <a:rPr lang="en-US" sz="2400" b="1" dirty="0" smtClean="0"/>
              <a:t> v </a:t>
            </a:r>
            <a:r>
              <a:rPr lang="en-US" sz="2400" b="1" dirty="0" err="1" smtClean="0"/>
              <a:t>rámci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charakterizace</a:t>
            </a:r>
            <a:r>
              <a:rPr lang="en-US" sz="2400" b="1" dirty="0" smtClean="0"/>
              <a:t>, ale </a:t>
            </a:r>
            <a:r>
              <a:rPr lang="en-US" sz="2400" b="1" dirty="0" err="1" smtClean="0"/>
              <a:t>nikdy</a:t>
            </a:r>
            <a:r>
              <a:rPr lang="en-US" sz="2400" b="1" dirty="0" smtClean="0"/>
              <a:t> by k </a:t>
            </a:r>
            <a:r>
              <a:rPr lang="en-US" sz="2400" b="1" dirty="0" err="1" smtClean="0"/>
              <a:t>ní</a:t>
            </a:r>
            <a:r>
              <a:rPr lang="en-US" sz="2400" b="1" dirty="0" smtClean="0"/>
              <a:t>  (s </a:t>
            </a:r>
            <a:r>
              <a:rPr lang="en-US" sz="2400" b="1" dirty="0" err="1" smtClean="0"/>
              <a:t>výjimkou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uměleckého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záměru</a:t>
            </a:r>
            <a:r>
              <a:rPr lang="en-US" sz="2400" b="1" dirty="0" smtClean="0"/>
              <a:t>) </a:t>
            </a:r>
            <a:r>
              <a:rPr lang="en-US" sz="2400" b="1" dirty="0" err="1" smtClean="0"/>
              <a:t>nemělo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dojít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úrovni</a:t>
            </a:r>
            <a:r>
              <a:rPr lang="en-US" sz="2400" b="1" dirty="0" smtClean="0"/>
              <a:t> performance !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3535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1608</TotalTime>
  <Words>1404</Words>
  <Application>Microsoft Macintosh PowerPoint</Application>
  <PresentationFormat>On-screen Show (4:3)</PresentationFormat>
  <Paragraphs>111</Paragraphs>
  <Slides>26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Clarity</vt:lpstr>
      <vt:lpstr>8 – Filmová hvězda jako herec (I.) </vt:lpstr>
      <vt:lpstr>L8 - Texty</vt:lpstr>
      <vt:lpstr>Herectví jako slepé místo filmové teorie</vt:lpstr>
      <vt:lpstr>Performativní rámec</vt:lpstr>
      <vt:lpstr>První koncepce filmového herectví</vt:lpstr>
      <vt:lpstr>Kulešovův efekt</vt:lpstr>
      <vt:lpstr>PowerPoint Presentation</vt:lpstr>
      <vt:lpstr>Terminologie</vt:lpstr>
      <vt:lpstr>PowerPoint Presentation</vt:lpstr>
      <vt:lpstr>Ten tajemný předmět touhy                      (Fr, 1977, r. Luis Buňuel) hlavní role: Carole Bouquet, Angela Molina </vt:lpstr>
      <vt:lpstr>PowerPoint Presentation</vt:lpstr>
      <vt:lpstr>Způsob oslovení a míra ostenze</vt:lpstr>
      <vt:lpstr>Božská Julie  (2004, r. István Szabó)</vt:lpstr>
      <vt:lpstr>Histrionic versus verisimilar mode of acting  </vt:lpstr>
      <vt:lpstr>  PIKTURÁLNÍ HERECTVÍ</vt:lpstr>
      <vt:lpstr>Delsartův výrazový systém </vt:lpstr>
      <vt:lpstr>Pikturální herectví</vt:lpstr>
      <vt:lpstr>Predátor (1987, r. John McTiernan) </vt:lpstr>
      <vt:lpstr>REALISTICKÉ HERECTVÍ</vt:lpstr>
      <vt:lpstr>Dva základní mody filmového herectví   </vt:lpstr>
      <vt:lpstr>King, Barry (1991): Articulating stardom. In: Gledhill, Christine (ed.): Stardom. Industry of desire. Abingdon and London: Routledge, s. 167 – 182. </vt:lpstr>
      <vt:lpstr>Ztělesnění</vt:lpstr>
      <vt:lpstr>Zosobnění (personification)</vt:lpstr>
      <vt:lpstr>PowerPoint Presentation</vt:lpstr>
      <vt:lpstr>Princ a tanečnice (Lawrence Olivier, 1957)</vt:lpstr>
      <vt:lpstr>Resumé</vt:lpstr>
    </vt:vector>
  </TitlesOfParts>
  <Company>sagm@seznam.cz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Šárka Gmiterková</dc:creator>
  <cp:lastModifiedBy>Šárka Gmiterková</cp:lastModifiedBy>
  <cp:revision>13</cp:revision>
  <dcterms:created xsi:type="dcterms:W3CDTF">2017-04-11T06:37:15Z</dcterms:created>
  <dcterms:modified xsi:type="dcterms:W3CDTF">2017-04-12T09:26:05Z</dcterms:modified>
</cp:coreProperties>
</file>