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6" r:id="rId7"/>
    <p:sldId id="265" r:id="rId8"/>
    <p:sldId id="273" r:id="rId9"/>
    <p:sldId id="268" r:id="rId10"/>
    <p:sldId id="269" r:id="rId11"/>
    <p:sldId id="274" r:id="rId12"/>
    <p:sldId id="270" r:id="rId13"/>
    <p:sldId id="272" r:id="rId14"/>
    <p:sldId id="292" r:id="rId15"/>
    <p:sldId id="293" r:id="rId16"/>
    <p:sldId id="258" r:id="rId17"/>
    <p:sldId id="277" r:id="rId18"/>
    <p:sldId id="280" r:id="rId19"/>
    <p:sldId id="279" r:id="rId20"/>
    <p:sldId id="281" r:id="rId21"/>
    <p:sldId id="282" r:id="rId22"/>
    <p:sldId id="283" r:id="rId23"/>
    <p:sldId id="284" r:id="rId24"/>
    <p:sldId id="286" r:id="rId25"/>
    <p:sldId id="285" r:id="rId26"/>
    <p:sldId id="287" r:id="rId27"/>
    <p:sldId id="288" r:id="rId28"/>
    <p:sldId id="289" r:id="rId29"/>
    <p:sldId id="290" r:id="rId30"/>
    <p:sldId id="291" r:id="rId31"/>
    <p:sldId id="294" r:id="rId32"/>
    <p:sldId id="295" r:id="rId33"/>
    <p:sldId id="296" r:id="rId34"/>
    <p:sldId id="297" r:id="rId35"/>
    <p:sldId id="298" r:id="rId36"/>
    <p:sldId id="299" r:id="rId37"/>
    <p:sldId id="300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2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image" Target="../media/image14.jpeg"/><Relationship Id="rId2" Type="http://schemas.openxmlformats.org/officeDocument/2006/relationships/image" Target="../media/image15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image" Target="../media/image18.jpg"/><Relationship Id="rId2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image" Target="../media/image14.jpeg"/><Relationship Id="rId2" Type="http://schemas.openxmlformats.org/officeDocument/2006/relationships/image" Target="../media/image15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image" Target="../media/image18.jpg"/><Relationship Id="rId2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CF3FA2-0379-A14E-8797-ADA39569BD2B}" type="doc">
      <dgm:prSet loTypeId="urn:microsoft.com/office/officeart/2008/layout/CircularPictureCallou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70F897-6507-9144-BC07-279B112646C7}">
      <dgm:prSet/>
      <dgm:spPr/>
      <dgm:t>
        <a:bodyPr/>
        <a:lstStyle/>
        <a:p>
          <a:endParaRPr lang="en-US"/>
        </a:p>
      </dgm:t>
    </dgm:pt>
    <dgm:pt modelId="{D7ECF88A-80CA-3840-88A6-F9657EC5C5DF}" type="parTrans" cxnId="{C7D76865-E4C9-2A44-A5C2-3CF3BBA005FB}">
      <dgm:prSet/>
      <dgm:spPr/>
      <dgm:t>
        <a:bodyPr/>
        <a:lstStyle/>
        <a:p>
          <a:endParaRPr lang="en-US"/>
        </a:p>
      </dgm:t>
    </dgm:pt>
    <dgm:pt modelId="{3B9770AD-7746-0246-989A-FED4BF620F82}" type="sibTrans" cxnId="{C7D76865-E4C9-2A44-A5C2-3CF3BBA005FB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4" t="-26000" r="644" b="-26000"/>
          </a:stretch>
        </a:blipFill>
      </dgm:spPr>
      <dgm:t>
        <a:bodyPr/>
        <a:lstStyle/>
        <a:p>
          <a:endParaRPr lang="en-US"/>
        </a:p>
      </dgm:t>
    </dgm:pt>
    <dgm:pt modelId="{87188801-2E0A-8D44-89CA-4FF0F8DE43C8}">
      <dgm:prSet phldrT="[Text]" phldr="1"/>
      <dgm:spPr/>
      <dgm:t>
        <a:bodyPr/>
        <a:lstStyle/>
        <a:p>
          <a:endParaRPr lang="en-US"/>
        </a:p>
      </dgm:t>
    </dgm:pt>
    <dgm:pt modelId="{0262FAF9-BF3F-4B48-8428-B29342D8EEF7}" type="parTrans" cxnId="{E6E12F25-69F3-7C4A-B16B-A996657D1623}">
      <dgm:prSet/>
      <dgm:spPr/>
      <dgm:t>
        <a:bodyPr/>
        <a:lstStyle/>
        <a:p>
          <a:endParaRPr lang="en-US"/>
        </a:p>
      </dgm:t>
    </dgm:pt>
    <dgm:pt modelId="{83B53DEE-4B85-3243-8F1E-7379A1BB2AEA}" type="sibTrans" cxnId="{E6E12F25-69F3-7C4A-B16B-A996657D1623}">
      <dgm:prSet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89" b="-43911"/>
          </a:stretch>
        </a:blipFill>
      </dgm:spPr>
      <dgm:t>
        <a:bodyPr/>
        <a:lstStyle/>
        <a:p>
          <a:endParaRPr lang="en-US"/>
        </a:p>
      </dgm:t>
    </dgm:pt>
    <dgm:pt modelId="{081465DD-8AFB-2446-B5E0-458352A2EE3E}">
      <dgm:prSet phldrT="[Text]" phldr="1"/>
      <dgm:spPr/>
      <dgm:t>
        <a:bodyPr/>
        <a:lstStyle/>
        <a:p>
          <a:endParaRPr lang="en-US"/>
        </a:p>
      </dgm:t>
    </dgm:pt>
    <dgm:pt modelId="{B4EBAD47-B401-1C4B-8B9E-F993354AC572}" type="parTrans" cxnId="{26C2D0E9-04C2-DE40-BFD6-726B043BF05B}">
      <dgm:prSet/>
      <dgm:spPr/>
      <dgm:t>
        <a:bodyPr/>
        <a:lstStyle/>
        <a:p>
          <a:endParaRPr lang="en-US"/>
        </a:p>
      </dgm:t>
    </dgm:pt>
    <dgm:pt modelId="{34769271-AC36-5F40-8D86-D5255E774B7D}" type="sibTrans" cxnId="{26C2D0E9-04C2-DE40-BFD6-726B043BF05B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</dgm:pt>
    <dgm:pt modelId="{F5A8C6DA-1D18-0F4D-B9F8-521F49626623}">
      <dgm:prSet phldrT="[Text]" phldr="1"/>
      <dgm:spPr/>
      <dgm:t>
        <a:bodyPr/>
        <a:lstStyle/>
        <a:p>
          <a:endParaRPr lang="en-US"/>
        </a:p>
      </dgm:t>
    </dgm:pt>
    <dgm:pt modelId="{106EB613-60CE-7647-8A99-A3260A35100F}" type="parTrans" cxnId="{F8689231-339D-1049-86E7-2D2C5907BD2F}">
      <dgm:prSet/>
      <dgm:spPr/>
      <dgm:t>
        <a:bodyPr/>
        <a:lstStyle/>
        <a:p>
          <a:endParaRPr lang="en-US"/>
        </a:p>
      </dgm:t>
    </dgm:pt>
    <dgm:pt modelId="{8EF5FF46-C5D7-A34C-8D59-B50E28BC3CE3}" type="sibTrans" cxnId="{F8689231-339D-1049-86E7-2D2C5907BD2F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en-US"/>
        </a:p>
      </dgm:t>
    </dgm:pt>
    <dgm:pt modelId="{79CF95EE-AFC2-4949-A842-AD8E1DBADC04}" type="pres">
      <dgm:prSet presAssocID="{18CF3FA2-0379-A14E-8797-ADA39569BD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B3E1162-B57E-DD4C-BDAB-B2CDFBBB5FC5}" type="pres">
      <dgm:prSet presAssocID="{18CF3FA2-0379-A14E-8797-ADA39569BD2B}" presName="Name1" presStyleCnt="0"/>
      <dgm:spPr/>
    </dgm:pt>
    <dgm:pt modelId="{AC3988ED-FA12-CB43-A9D3-AF5D05296605}" type="pres">
      <dgm:prSet presAssocID="{3B9770AD-7746-0246-989A-FED4BF620F82}" presName="picture_1" presStyleCnt="0"/>
      <dgm:spPr/>
    </dgm:pt>
    <dgm:pt modelId="{8DFC2103-D021-2A45-B7D5-F57FF33F2049}" type="pres">
      <dgm:prSet presAssocID="{3B9770AD-7746-0246-989A-FED4BF620F82}" presName="pictureRepeatNode" presStyleLbl="alignImgPlace1" presStyleIdx="0" presStyleCnt="4" custScaleX="119889" custScaleY="113991" custLinFactNeighborX="-7914" custLinFactNeighborY="-3397"/>
      <dgm:spPr/>
      <dgm:t>
        <a:bodyPr/>
        <a:lstStyle/>
        <a:p>
          <a:endParaRPr lang="en-US"/>
        </a:p>
      </dgm:t>
    </dgm:pt>
    <dgm:pt modelId="{11C4E616-C24A-8C4E-BD0C-7564D9A4FBFF}" type="pres">
      <dgm:prSet presAssocID="{2970F897-6507-9144-BC07-279B112646C7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E1444E-BA27-7F47-BB4C-3F6DA2031FC3}" type="pres">
      <dgm:prSet presAssocID="{83B53DEE-4B85-3243-8F1E-7379A1BB2AEA}" presName="picture_2" presStyleCnt="0"/>
      <dgm:spPr/>
    </dgm:pt>
    <dgm:pt modelId="{F0EE6B0E-AAB7-5E46-97C1-AA41CA0337D5}" type="pres">
      <dgm:prSet presAssocID="{83B53DEE-4B85-3243-8F1E-7379A1BB2AEA}" presName="pictureRepeatNode" presStyleLbl="alignImgPlace1" presStyleIdx="1" presStyleCnt="4" custScaleX="173001" custScaleY="169541"/>
      <dgm:spPr/>
      <dgm:t>
        <a:bodyPr/>
        <a:lstStyle/>
        <a:p>
          <a:endParaRPr lang="en-US"/>
        </a:p>
      </dgm:t>
    </dgm:pt>
    <dgm:pt modelId="{D4C610D4-AF2B-5141-8180-E9C0842A449F}" type="pres">
      <dgm:prSet presAssocID="{87188801-2E0A-8D44-89CA-4FF0F8DE43C8}" presName="line_2" presStyleLbl="parChTrans1D1" presStyleIdx="0" presStyleCnt="3"/>
      <dgm:spPr/>
    </dgm:pt>
    <dgm:pt modelId="{F70DD074-83C6-5040-80D8-C2002D2CC9CD}" type="pres">
      <dgm:prSet presAssocID="{87188801-2E0A-8D44-89CA-4FF0F8DE43C8}" presName="textparent_2" presStyleLbl="node1" presStyleIdx="0" presStyleCnt="0"/>
      <dgm:spPr/>
    </dgm:pt>
    <dgm:pt modelId="{36D63E07-01A1-954B-B973-85AA6C13254F}" type="pres">
      <dgm:prSet presAssocID="{87188801-2E0A-8D44-89CA-4FF0F8DE43C8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5BFACB-6397-F740-9C26-31C7AF619746}" type="pres">
      <dgm:prSet presAssocID="{34769271-AC36-5F40-8D86-D5255E774B7D}" presName="picture_3" presStyleCnt="0"/>
      <dgm:spPr/>
    </dgm:pt>
    <dgm:pt modelId="{B1BA5BD6-C778-8D45-AA62-F85FDA7992A0}" type="pres">
      <dgm:prSet presAssocID="{34769271-AC36-5F40-8D86-D5255E774B7D}" presName="pictureRepeatNode" presStyleLbl="alignImgPlace1" presStyleIdx="2" presStyleCnt="4" custScaleX="152078" custScaleY="131021"/>
      <dgm:spPr/>
      <dgm:t>
        <a:bodyPr/>
        <a:lstStyle/>
        <a:p>
          <a:endParaRPr lang="en-US"/>
        </a:p>
      </dgm:t>
    </dgm:pt>
    <dgm:pt modelId="{22E21C4E-E4BD-574B-B090-A6100440D7A1}" type="pres">
      <dgm:prSet presAssocID="{081465DD-8AFB-2446-B5E0-458352A2EE3E}" presName="line_3" presStyleLbl="parChTrans1D1" presStyleIdx="1" presStyleCnt="3"/>
      <dgm:spPr/>
    </dgm:pt>
    <dgm:pt modelId="{49B7D2BC-8551-C347-95A4-239E139A6DEE}" type="pres">
      <dgm:prSet presAssocID="{081465DD-8AFB-2446-B5E0-458352A2EE3E}" presName="textparent_3" presStyleLbl="node1" presStyleIdx="0" presStyleCnt="0"/>
      <dgm:spPr/>
    </dgm:pt>
    <dgm:pt modelId="{3D73C991-05AF-F54D-8962-F867688FC863}" type="pres">
      <dgm:prSet presAssocID="{081465DD-8AFB-2446-B5E0-458352A2EE3E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AB0320-39C3-E842-9202-A9C2EE0F97B2}" type="pres">
      <dgm:prSet presAssocID="{8EF5FF46-C5D7-A34C-8D59-B50E28BC3CE3}" presName="picture_4" presStyleCnt="0"/>
      <dgm:spPr/>
    </dgm:pt>
    <dgm:pt modelId="{66B0E704-608D-B44F-AE16-B348767D0F2A}" type="pres">
      <dgm:prSet presAssocID="{8EF5FF46-C5D7-A34C-8D59-B50E28BC3CE3}" presName="pictureRepeatNode" presStyleLbl="alignImgPlace1" presStyleIdx="3" presStyleCnt="4" custScaleX="224171" custScaleY="194474" custLinFactNeighborY="24464"/>
      <dgm:spPr/>
      <dgm:t>
        <a:bodyPr/>
        <a:lstStyle/>
        <a:p>
          <a:endParaRPr lang="en-US"/>
        </a:p>
      </dgm:t>
    </dgm:pt>
    <dgm:pt modelId="{52E8878A-8182-144F-9BE6-2183443786EB}" type="pres">
      <dgm:prSet presAssocID="{F5A8C6DA-1D18-0F4D-B9F8-521F49626623}" presName="line_4" presStyleLbl="parChTrans1D1" presStyleIdx="2" presStyleCnt="3"/>
      <dgm:spPr/>
    </dgm:pt>
    <dgm:pt modelId="{10D04C64-0D42-164D-904E-D5851C817F3E}" type="pres">
      <dgm:prSet presAssocID="{F5A8C6DA-1D18-0F4D-B9F8-521F49626623}" presName="textparent_4" presStyleLbl="node1" presStyleIdx="0" presStyleCnt="0"/>
      <dgm:spPr/>
    </dgm:pt>
    <dgm:pt modelId="{F8AE2862-89EE-4C4B-BC5D-5AA9E85FD365}" type="pres">
      <dgm:prSet presAssocID="{F5A8C6DA-1D18-0F4D-B9F8-521F49626623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CFC427-741B-914F-87C3-48C0E78D2AC3}" type="presOf" srcId="{081465DD-8AFB-2446-B5E0-458352A2EE3E}" destId="{3D73C991-05AF-F54D-8962-F867688FC863}" srcOrd="0" destOrd="0" presId="urn:microsoft.com/office/officeart/2008/layout/CircularPictureCallout"/>
    <dgm:cxn modelId="{0D80C4F9-0DC8-774C-A4C5-07F253740256}" type="presOf" srcId="{83B53DEE-4B85-3243-8F1E-7379A1BB2AEA}" destId="{F0EE6B0E-AAB7-5E46-97C1-AA41CA0337D5}" srcOrd="0" destOrd="0" presId="urn:microsoft.com/office/officeart/2008/layout/CircularPictureCallout"/>
    <dgm:cxn modelId="{B927A47B-B03C-F546-A0BA-D0D20DE81608}" type="presOf" srcId="{18CF3FA2-0379-A14E-8797-ADA39569BD2B}" destId="{79CF95EE-AFC2-4949-A842-AD8E1DBADC04}" srcOrd="0" destOrd="0" presId="urn:microsoft.com/office/officeart/2008/layout/CircularPictureCallout"/>
    <dgm:cxn modelId="{C7D76865-E4C9-2A44-A5C2-3CF3BBA005FB}" srcId="{18CF3FA2-0379-A14E-8797-ADA39569BD2B}" destId="{2970F897-6507-9144-BC07-279B112646C7}" srcOrd="0" destOrd="0" parTransId="{D7ECF88A-80CA-3840-88A6-F9657EC5C5DF}" sibTransId="{3B9770AD-7746-0246-989A-FED4BF620F82}"/>
    <dgm:cxn modelId="{17F5C487-370D-4A46-8B5D-E51F72871B3D}" type="presOf" srcId="{2970F897-6507-9144-BC07-279B112646C7}" destId="{11C4E616-C24A-8C4E-BD0C-7564D9A4FBFF}" srcOrd="0" destOrd="0" presId="urn:microsoft.com/office/officeart/2008/layout/CircularPictureCallout"/>
    <dgm:cxn modelId="{6E75A3F6-2B50-1342-BC69-77460F4A5FB2}" type="presOf" srcId="{8EF5FF46-C5D7-A34C-8D59-B50E28BC3CE3}" destId="{66B0E704-608D-B44F-AE16-B348767D0F2A}" srcOrd="0" destOrd="0" presId="urn:microsoft.com/office/officeart/2008/layout/CircularPictureCallout"/>
    <dgm:cxn modelId="{B250DFCB-2A5A-8D47-86CB-95813255C10A}" type="presOf" srcId="{F5A8C6DA-1D18-0F4D-B9F8-521F49626623}" destId="{F8AE2862-89EE-4C4B-BC5D-5AA9E85FD365}" srcOrd="0" destOrd="0" presId="urn:microsoft.com/office/officeart/2008/layout/CircularPictureCallout"/>
    <dgm:cxn modelId="{E7B4E545-9BBB-E44A-AAD4-B76B8BB8A7C1}" type="presOf" srcId="{87188801-2E0A-8D44-89CA-4FF0F8DE43C8}" destId="{36D63E07-01A1-954B-B973-85AA6C13254F}" srcOrd="0" destOrd="0" presId="urn:microsoft.com/office/officeart/2008/layout/CircularPictureCallout"/>
    <dgm:cxn modelId="{26C2D0E9-04C2-DE40-BFD6-726B043BF05B}" srcId="{18CF3FA2-0379-A14E-8797-ADA39569BD2B}" destId="{081465DD-8AFB-2446-B5E0-458352A2EE3E}" srcOrd="2" destOrd="0" parTransId="{B4EBAD47-B401-1C4B-8B9E-F993354AC572}" sibTransId="{34769271-AC36-5F40-8D86-D5255E774B7D}"/>
    <dgm:cxn modelId="{E6E12F25-69F3-7C4A-B16B-A996657D1623}" srcId="{18CF3FA2-0379-A14E-8797-ADA39569BD2B}" destId="{87188801-2E0A-8D44-89CA-4FF0F8DE43C8}" srcOrd="1" destOrd="0" parTransId="{0262FAF9-BF3F-4B48-8428-B29342D8EEF7}" sibTransId="{83B53DEE-4B85-3243-8F1E-7379A1BB2AEA}"/>
    <dgm:cxn modelId="{A625CFA8-95C7-B045-8871-8A2294A21AC4}" type="presOf" srcId="{34769271-AC36-5F40-8D86-D5255E774B7D}" destId="{B1BA5BD6-C778-8D45-AA62-F85FDA7992A0}" srcOrd="0" destOrd="0" presId="urn:microsoft.com/office/officeart/2008/layout/CircularPictureCallout"/>
    <dgm:cxn modelId="{F8689231-339D-1049-86E7-2D2C5907BD2F}" srcId="{18CF3FA2-0379-A14E-8797-ADA39569BD2B}" destId="{F5A8C6DA-1D18-0F4D-B9F8-521F49626623}" srcOrd="3" destOrd="0" parTransId="{106EB613-60CE-7647-8A99-A3260A35100F}" sibTransId="{8EF5FF46-C5D7-A34C-8D59-B50E28BC3CE3}"/>
    <dgm:cxn modelId="{04FE2E33-450E-8646-8FF4-4031095298A2}" type="presOf" srcId="{3B9770AD-7746-0246-989A-FED4BF620F82}" destId="{8DFC2103-D021-2A45-B7D5-F57FF33F2049}" srcOrd="0" destOrd="0" presId="urn:microsoft.com/office/officeart/2008/layout/CircularPictureCallout"/>
    <dgm:cxn modelId="{7B0DA922-D800-644C-98CC-544347981BD4}" type="presParOf" srcId="{79CF95EE-AFC2-4949-A842-AD8E1DBADC04}" destId="{6B3E1162-B57E-DD4C-BDAB-B2CDFBBB5FC5}" srcOrd="0" destOrd="0" presId="urn:microsoft.com/office/officeart/2008/layout/CircularPictureCallout"/>
    <dgm:cxn modelId="{4927A500-DB82-A046-A142-4CFFA13FB573}" type="presParOf" srcId="{6B3E1162-B57E-DD4C-BDAB-B2CDFBBB5FC5}" destId="{AC3988ED-FA12-CB43-A9D3-AF5D05296605}" srcOrd="0" destOrd="0" presId="urn:microsoft.com/office/officeart/2008/layout/CircularPictureCallout"/>
    <dgm:cxn modelId="{0A4E8EA9-86E2-724C-8AC1-B8C52DE6433B}" type="presParOf" srcId="{AC3988ED-FA12-CB43-A9D3-AF5D05296605}" destId="{8DFC2103-D021-2A45-B7D5-F57FF33F2049}" srcOrd="0" destOrd="0" presId="urn:microsoft.com/office/officeart/2008/layout/CircularPictureCallout"/>
    <dgm:cxn modelId="{7C561B93-5422-A543-8F98-369A8D9B5463}" type="presParOf" srcId="{6B3E1162-B57E-DD4C-BDAB-B2CDFBBB5FC5}" destId="{11C4E616-C24A-8C4E-BD0C-7564D9A4FBFF}" srcOrd="1" destOrd="0" presId="urn:microsoft.com/office/officeart/2008/layout/CircularPictureCallout"/>
    <dgm:cxn modelId="{B78DB2DD-8BFA-4144-B232-815390E589B6}" type="presParOf" srcId="{6B3E1162-B57E-DD4C-BDAB-B2CDFBBB5FC5}" destId="{1DE1444E-BA27-7F47-BB4C-3F6DA2031FC3}" srcOrd="2" destOrd="0" presId="urn:microsoft.com/office/officeart/2008/layout/CircularPictureCallout"/>
    <dgm:cxn modelId="{E9C30D07-C023-9641-8913-8E85B83A802D}" type="presParOf" srcId="{1DE1444E-BA27-7F47-BB4C-3F6DA2031FC3}" destId="{F0EE6B0E-AAB7-5E46-97C1-AA41CA0337D5}" srcOrd="0" destOrd="0" presId="urn:microsoft.com/office/officeart/2008/layout/CircularPictureCallout"/>
    <dgm:cxn modelId="{2A50A797-3B08-5C40-8B02-91F211256587}" type="presParOf" srcId="{6B3E1162-B57E-DD4C-BDAB-B2CDFBBB5FC5}" destId="{D4C610D4-AF2B-5141-8180-E9C0842A449F}" srcOrd="3" destOrd="0" presId="urn:microsoft.com/office/officeart/2008/layout/CircularPictureCallout"/>
    <dgm:cxn modelId="{81478797-CFE9-2944-A409-EB0F1598CC52}" type="presParOf" srcId="{6B3E1162-B57E-DD4C-BDAB-B2CDFBBB5FC5}" destId="{F70DD074-83C6-5040-80D8-C2002D2CC9CD}" srcOrd="4" destOrd="0" presId="urn:microsoft.com/office/officeart/2008/layout/CircularPictureCallout"/>
    <dgm:cxn modelId="{0F52F09E-AC0D-C24D-BB7A-3F37C0042422}" type="presParOf" srcId="{F70DD074-83C6-5040-80D8-C2002D2CC9CD}" destId="{36D63E07-01A1-954B-B973-85AA6C13254F}" srcOrd="0" destOrd="0" presId="urn:microsoft.com/office/officeart/2008/layout/CircularPictureCallout"/>
    <dgm:cxn modelId="{B4331BE6-0510-2648-9FF4-A26B2D8C93CD}" type="presParOf" srcId="{6B3E1162-B57E-DD4C-BDAB-B2CDFBBB5FC5}" destId="{D55BFACB-6397-F740-9C26-31C7AF619746}" srcOrd="5" destOrd="0" presId="urn:microsoft.com/office/officeart/2008/layout/CircularPictureCallout"/>
    <dgm:cxn modelId="{232DA00E-2366-BE47-9EF7-974D233B9444}" type="presParOf" srcId="{D55BFACB-6397-F740-9C26-31C7AF619746}" destId="{B1BA5BD6-C778-8D45-AA62-F85FDA7992A0}" srcOrd="0" destOrd="0" presId="urn:microsoft.com/office/officeart/2008/layout/CircularPictureCallout"/>
    <dgm:cxn modelId="{A0F84077-0937-2C45-BC21-C77A72093CB3}" type="presParOf" srcId="{6B3E1162-B57E-DD4C-BDAB-B2CDFBBB5FC5}" destId="{22E21C4E-E4BD-574B-B090-A6100440D7A1}" srcOrd="6" destOrd="0" presId="urn:microsoft.com/office/officeart/2008/layout/CircularPictureCallout"/>
    <dgm:cxn modelId="{D8100839-7E30-4D42-9E4D-473F48B5E445}" type="presParOf" srcId="{6B3E1162-B57E-DD4C-BDAB-B2CDFBBB5FC5}" destId="{49B7D2BC-8551-C347-95A4-239E139A6DEE}" srcOrd="7" destOrd="0" presId="urn:microsoft.com/office/officeart/2008/layout/CircularPictureCallout"/>
    <dgm:cxn modelId="{E277F12A-3E0B-7C40-95AC-B2F5B2EA9899}" type="presParOf" srcId="{49B7D2BC-8551-C347-95A4-239E139A6DEE}" destId="{3D73C991-05AF-F54D-8962-F867688FC863}" srcOrd="0" destOrd="0" presId="urn:microsoft.com/office/officeart/2008/layout/CircularPictureCallout"/>
    <dgm:cxn modelId="{5ACFF4B6-B5F4-D540-A583-98CB7217FFAE}" type="presParOf" srcId="{6B3E1162-B57E-DD4C-BDAB-B2CDFBBB5FC5}" destId="{F3AB0320-39C3-E842-9202-A9C2EE0F97B2}" srcOrd="8" destOrd="0" presId="urn:microsoft.com/office/officeart/2008/layout/CircularPictureCallout"/>
    <dgm:cxn modelId="{F610F8E7-88CF-7848-8729-783FEA790AEE}" type="presParOf" srcId="{F3AB0320-39C3-E842-9202-A9C2EE0F97B2}" destId="{66B0E704-608D-B44F-AE16-B348767D0F2A}" srcOrd="0" destOrd="0" presId="urn:microsoft.com/office/officeart/2008/layout/CircularPictureCallout"/>
    <dgm:cxn modelId="{C4CE4010-8E93-BB4C-BE35-55E88596944D}" type="presParOf" srcId="{6B3E1162-B57E-DD4C-BDAB-B2CDFBBB5FC5}" destId="{52E8878A-8182-144F-9BE6-2183443786EB}" srcOrd="9" destOrd="0" presId="urn:microsoft.com/office/officeart/2008/layout/CircularPictureCallout"/>
    <dgm:cxn modelId="{BD0E7820-5973-4540-AB57-5CB3E03DD7A4}" type="presParOf" srcId="{6B3E1162-B57E-DD4C-BDAB-B2CDFBBB5FC5}" destId="{10D04C64-0D42-164D-904E-D5851C817F3E}" srcOrd="10" destOrd="0" presId="urn:microsoft.com/office/officeart/2008/layout/CircularPictureCallout"/>
    <dgm:cxn modelId="{8648D66D-6277-4040-929B-899AF1F9E0A9}" type="presParOf" srcId="{10D04C64-0D42-164D-904E-D5851C817F3E}" destId="{F8AE2862-89EE-4C4B-BC5D-5AA9E85FD365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6FE4FB-6C64-F548-BCE7-9E87D772D452}" type="doc">
      <dgm:prSet loTypeId="urn:microsoft.com/office/officeart/2008/layout/CircularPictureCallou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543914-3345-3749-8E48-B083D8DEC725}">
      <dgm:prSet/>
      <dgm:spPr/>
      <dgm:t>
        <a:bodyPr/>
        <a:lstStyle/>
        <a:p>
          <a:endParaRPr lang="en-US"/>
        </a:p>
      </dgm:t>
    </dgm:pt>
    <dgm:pt modelId="{B1FD05A0-DA1A-4945-AA69-82C0B12B8C4A}" type="parTrans" cxnId="{CEF4580A-33BE-5F43-8B0C-593FCE2FD3C8}">
      <dgm:prSet/>
      <dgm:spPr/>
      <dgm:t>
        <a:bodyPr/>
        <a:lstStyle/>
        <a:p>
          <a:endParaRPr lang="en-US"/>
        </a:p>
      </dgm:t>
    </dgm:pt>
    <dgm:pt modelId="{4EF974E7-B6E9-924F-86D7-1EF009C2562F}" type="sibTrans" cxnId="{CEF4580A-33BE-5F43-8B0C-593FCE2FD3C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5D72680-5ADA-8F43-99DC-C93389040A22}">
      <dgm:prSet phldrT="[Text]" phldr="1"/>
      <dgm:spPr/>
      <dgm:t>
        <a:bodyPr/>
        <a:lstStyle/>
        <a:p>
          <a:endParaRPr lang="en-US"/>
        </a:p>
      </dgm:t>
    </dgm:pt>
    <dgm:pt modelId="{A90C2698-5E83-7042-A352-C4C7A359AB97}" type="parTrans" cxnId="{D8B3DECA-34D3-F742-AE2C-F3FCA20DE0E4}">
      <dgm:prSet/>
      <dgm:spPr/>
      <dgm:t>
        <a:bodyPr/>
        <a:lstStyle/>
        <a:p>
          <a:endParaRPr lang="en-US"/>
        </a:p>
      </dgm:t>
    </dgm:pt>
    <dgm:pt modelId="{F6846C11-77EC-C840-AA35-3473548D8783}" type="sibTrans" cxnId="{D8B3DECA-34D3-F742-AE2C-F3FCA20DE0E4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en-US"/>
        </a:p>
      </dgm:t>
    </dgm:pt>
    <dgm:pt modelId="{07785041-E936-EB45-A33C-1847432C64C9}">
      <dgm:prSet phldrT="[Text]" phldr="1"/>
      <dgm:spPr/>
      <dgm:t>
        <a:bodyPr/>
        <a:lstStyle/>
        <a:p>
          <a:endParaRPr lang="en-US"/>
        </a:p>
      </dgm:t>
    </dgm:pt>
    <dgm:pt modelId="{29AE671F-B270-404C-98E0-C0C44856BA44}" type="parTrans" cxnId="{398EFE98-B083-2145-8C80-245F5A7785EC}">
      <dgm:prSet/>
      <dgm:spPr/>
      <dgm:t>
        <a:bodyPr/>
        <a:lstStyle/>
        <a:p>
          <a:endParaRPr lang="en-US"/>
        </a:p>
      </dgm:t>
    </dgm:pt>
    <dgm:pt modelId="{49E50149-9CF5-8B4E-B873-47BC06708405}" type="sibTrans" cxnId="{398EFE98-B083-2145-8C80-245F5A7785EC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en-US"/>
        </a:p>
      </dgm:t>
    </dgm:pt>
    <dgm:pt modelId="{C15E16ED-F06D-C54A-B9AF-16EDC4E8C061}">
      <dgm:prSet phldrT="[Text]" phldr="1"/>
      <dgm:spPr/>
      <dgm:t>
        <a:bodyPr/>
        <a:lstStyle/>
        <a:p>
          <a:endParaRPr lang="en-US"/>
        </a:p>
      </dgm:t>
    </dgm:pt>
    <dgm:pt modelId="{3CA3E8A9-4E58-F24D-8755-5FF48D2A93C8}" type="parTrans" cxnId="{2AB08AA9-D7DB-E146-B1F4-D9C1AF4F2B20}">
      <dgm:prSet/>
      <dgm:spPr/>
      <dgm:t>
        <a:bodyPr/>
        <a:lstStyle/>
        <a:p>
          <a:endParaRPr lang="en-US"/>
        </a:p>
      </dgm:t>
    </dgm:pt>
    <dgm:pt modelId="{9BCC4B83-67C3-994A-A0E6-9CDCC56EE518}" type="sibTrans" cxnId="{2AB08AA9-D7DB-E146-B1F4-D9C1AF4F2B20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en-US"/>
        </a:p>
      </dgm:t>
    </dgm:pt>
    <dgm:pt modelId="{BC3F9F9A-BB3A-1643-B82D-D6A492AD31D7}" type="pres">
      <dgm:prSet presAssocID="{6D6FE4FB-6C64-F548-BCE7-9E87D772D45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54672F7-C1E0-5147-A481-D4F5E75B9ADB}" type="pres">
      <dgm:prSet presAssocID="{6D6FE4FB-6C64-F548-BCE7-9E87D772D452}" presName="Name1" presStyleCnt="0"/>
      <dgm:spPr/>
    </dgm:pt>
    <dgm:pt modelId="{4B22908F-3295-434E-BC33-106389C6B65A}" type="pres">
      <dgm:prSet presAssocID="{4EF974E7-B6E9-924F-86D7-1EF009C2562F}" presName="picture_1" presStyleCnt="0"/>
      <dgm:spPr/>
    </dgm:pt>
    <dgm:pt modelId="{A3A46021-300A-214F-90E4-985A745BE33C}" type="pres">
      <dgm:prSet presAssocID="{4EF974E7-B6E9-924F-86D7-1EF009C2562F}" presName="pictureRepeatNode" presStyleLbl="alignImgPlace1" presStyleIdx="0" presStyleCnt="4" custScaleX="117702" custScaleY="122317"/>
      <dgm:spPr/>
      <dgm:t>
        <a:bodyPr/>
        <a:lstStyle/>
        <a:p>
          <a:endParaRPr lang="en-US"/>
        </a:p>
      </dgm:t>
    </dgm:pt>
    <dgm:pt modelId="{0A22D82F-7592-5F4B-9422-2CAE53D26E11}" type="pres">
      <dgm:prSet presAssocID="{DC543914-3345-3749-8E48-B083D8DEC725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E8D952-C1E8-F243-BB73-BF78E8C0C57C}" type="pres">
      <dgm:prSet presAssocID="{F6846C11-77EC-C840-AA35-3473548D8783}" presName="picture_2" presStyleCnt="0"/>
      <dgm:spPr/>
    </dgm:pt>
    <dgm:pt modelId="{2BC1EB7B-CDDA-D241-94C5-0BF88D3D7F9E}" type="pres">
      <dgm:prSet presAssocID="{F6846C11-77EC-C840-AA35-3473548D8783}" presName="pictureRepeatNode" presStyleLbl="alignImgPlace1" presStyleIdx="1" presStyleCnt="4" custScaleX="154477" custScaleY="155210" custLinFactNeighborY="-35075"/>
      <dgm:spPr/>
      <dgm:t>
        <a:bodyPr/>
        <a:lstStyle/>
        <a:p>
          <a:endParaRPr lang="en-US"/>
        </a:p>
      </dgm:t>
    </dgm:pt>
    <dgm:pt modelId="{94712E3F-A0B3-D148-BFB3-6B3BE78CD691}" type="pres">
      <dgm:prSet presAssocID="{95D72680-5ADA-8F43-99DC-C93389040A22}" presName="line_2" presStyleLbl="parChTrans1D1" presStyleIdx="0" presStyleCnt="3"/>
      <dgm:spPr/>
    </dgm:pt>
    <dgm:pt modelId="{AE29898B-E416-3C46-B4B8-89934CBA971E}" type="pres">
      <dgm:prSet presAssocID="{95D72680-5ADA-8F43-99DC-C93389040A22}" presName="textparent_2" presStyleLbl="node1" presStyleIdx="0" presStyleCnt="0"/>
      <dgm:spPr/>
    </dgm:pt>
    <dgm:pt modelId="{BB5830FA-C1E7-AF41-A6D9-57569F5973A7}" type="pres">
      <dgm:prSet presAssocID="{95D72680-5ADA-8F43-99DC-C93389040A22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37D0ED-C69C-7444-ABA7-32D047DE4A74}" type="pres">
      <dgm:prSet presAssocID="{49E50149-9CF5-8B4E-B873-47BC06708405}" presName="picture_3" presStyleCnt="0"/>
      <dgm:spPr/>
    </dgm:pt>
    <dgm:pt modelId="{F78DD588-C974-BE43-8DF1-D76CEA779366}" type="pres">
      <dgm:prSet presAssocID="{49E50149-9CF5-8B4E-B873-47BC06708405}" presName="pictureRepeatNode" presStyleLbl="alignImgPlace1" presStyleIdx="2" presStyleCnt="4" custScaleX="167417" custScaleY="163656"/>
      <dgm:spPr/>
      <dgm:t>
        <a:bodyPr/>
        <a:lstStyle/>
        <a:p>
          <a:endParaRPr lang="en-US"/>
        </a:p>
      </dgm:t>
    </dgm:pt>
    <dgm:pt modelId="{4A2510AA-5257-C84D-817B-8186235C8E8A}" type="pres">
      <dgm:prSet presAssocID="{07785041-E936-EB45-A33C-1847432C64C9}" presName="line_3" presStyleLbl="parChTrans1D1" presStyleIdx="1" presStyleCnt="3"/>
      <dgm:spPr/>
    </dgm:pt>
    <dgm:pt modelId="{978A4444-FE35-0345-8853-105294CB333F}" type="pres">
      <dgm:prSet presAssocID="{07785041-E936-EB45-A33C-1847432C64C9}" presName="textparent_3" presStyleLbl="node1" presStyleIdx="0" presStyleCnt="0"/>
      <dgm:spPr/>
    </dgm:pt>
    <dgm:pt modelId="{2AA4BDBA-E5FB-3949-AAF5-0CCA3B0EF322}" type="pres">
      <dgm:prSet presAssocID="{07785041-E936-EB45-A33C-1847432C64C9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5CF003-E841-6348-A4A6-56319CB3EE78}" type="pres">
      <dgm:prSet presAssocID="{9BCC4B83-67C3-994A-A0E6-9CDCC56EE518}" presName="picture_4" presStyleCnt="0"/>
      <dgm:spPr/>
    </dgm:pt>
    <dgm:pt modelId="{59CA8FCD-4993-314D-8122-E7D0DA593C68}" type="pres">
      <dgm:prSet presAssocID="{9BCC4B83-67C3-994A-A0E6-9CDCC56EE518}" presName="pictureRepeatNode" presStyleLbl="alignImgPlace1" presStyleIdx="3" presStyleCnt="4" custScaleX="170182" custScaleY="168287" custLinFactNeighborY="28975"/>
      <dgm:spPr/>
      <dgm:t>
        <a:bodyPr/>
        <a:lstStyle/>
        <a:p>
          <a:endParaRPr lang="en-US"/>
        </a:p>
      </dgm:t>
    </dgm:pt>
    <dgm:pt modelId="{7D83B44F-9E37-1541-A898-23E2D4BBE8AD}" type="pres">
      <dgm:prSet presAssocID="{C15E16ED-F06D-C54A-B9AF-16EDC4E8C061}" presName="line_4" presStyleLbl="parChTrans1D1" presStyleIdx="2" presStyleCnt="3"/>
      <dgm:spPr/>
    </dgm:pt>
    <dgm:pt modelId="{CB22C83C-22EE-C147-A242-EDF8822408EE}" type="pres">
      <dgm:prSet presAssocID="{C15E16ED-F06D-C54A-B9AF-16EDC4E8C061}" presName="textparent_4" presStyleLbl="node1" presStyleIdx="0" presStyleCnt="0"/>
      <dgm:spPr/>
    </dgm:pt>
    <dgm:pt modelId="{98521965-C229-2F45-A511-A7AAD218F271}" type="pres">
      <dgm:prSet presAssocID="{C15E16ED-F06D-C54A-B9AF-16EDC4E8C061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FE699F-EF4D-E649-87B0-6857F6DD5CC6}" type="presOf" srcId="{9BCC4B83-67C3-994A-A0E6-9CDCC56EE518}" destId="{59CA8FCD-4993-314D-8122-E7D0DA593C68}" srcOrd="0" destOrd="0" presId="urn:microsoft.com/office/officeart/2008/layout/CircularPictureCallout"/>
    <dgm:cxn modelId="{2AB08AA9-D7DB-E146-B1F4-D9C1AF4F2B20}" srcId="{6D6FE4FB-6C64-F548-BCE7-9E87D772D452}" destId="{C15E16ED-F06D-C54A-B9AF-16EDC4E8C061}" srcOrd="3" destOrd="0" parTransId="{3CA3E8A9-4E58-F24D-8755-5FF48D2A93C8}" sibTransId="{9BCC4B83-67C3-994A-A0E6-9CDCC56EE518}"/>
    <dgm:cxn modelId="{8B542462-FC48-9943-9DF7-E0CFC0E47FBF}" type="presOf" srcId="{95D72680-5ADA-8F43-99DC-C93389040A22}" destId="{BB5830FA-C1E7-AF41-A6D9-57569F5973A7}" srcOrd="0" destOrd="0" presId="urn:microsoft.com/office/officeart/2008/layout/CircularPictureCallout"/>
    <dgm:cxn modelId="{CD41D6A3-6F07-CA49-A6F6-26D33E4F1C49}" type="presOf" srcId="{07785041-E936-EB45-A33C-1847432C64C9}" destId="{2AA4BDBA-E5FB-3949-AAF5-0CCA3B0EF322}" srcOrd="0" destOrd="0" presId="urn:microsoft.com/office/officeart/2008/layout/CircularPictureCallout"/>
    <dgm:cxn modelId="{C7A1A4F3-68B9-3744-A4D2-14BDAD82A927}" type="presOf" srcId="{C15E16ED-F06D-C54A-B9AF-16EDC4E8C061}" destId="{98521965-C229-2F45-A511-A7AAD218F271}" srcOrd="0" destOrd="0" presId="urn:microsoft.com/office/officeart/2008/layout/CircularPictureCallout"/>
    <dgm:cxn modelId="{0FAE1CC9-23EB-E641-9E74-3C450A0E65C2}" type="presOf" srcId="{49E50149-9CF5-8B4E-B873-47BC06708405}" destId="{F78DD588-C974-BE43-8DF1-D76CEA779366}" srcOrd="0" destOrd="0" presId="urn:microsoft.com/office/officeart/2008/layout/CircularPictureCallout"/>
    <dgm:cxn modelId="{D8B3DECA-34D3-F742-AE2C-F3FCA20DE0E4}" srcId="{6D6FE4FB-6C64-F548-BCE7-9E87D772D452}" destId="{95D72680-5ADA-8F43-99DC-C93389040A22}" srcOrd="1" destOrd="0" parTransId="{A90C2698-5E83-7042-A352-C4C7A359AB97}" sibTransId="{F6846C11-77EC-C840-AA35-3473548D8783}"/>
    <dgm:cxn modelId="{CEF4580A-33BE-5F43-8B0C-593FCE2FD3C8}" srcId="{6D6FE4FB-6C64-F548-BCE7-9E87D772D452}" destId="{DC543914-3345-3749-8E48-B083D8DEC725}" srcOrd="0" destOrd="0" parTransId="{B1FD05A0-DA1A-4945-AA69-82C0B12B8C4A}" sibTransId="{4EF974E7-B6E9-924F-86D7-1EF009C2562F}"/>
    <dgm:cxn modelId="{398EFE98-B083-2145-8C80-245F5A7785EC}" srcId="{6D6FE4FB-6C64-F548-BCE7-9E87D772D452}" destId="{07785041-E936-EB45-A33C-1847432C64C9}" srcOrd="2" destOrd="0" parTransId="{29AE671F-B270-404C-98E0-C0C44856BA44}" sibTransId="{49E50149-9CF5-8B4E-B873-47BC06708405}"/>
    <dgm:cxn modelId="{7B723794-BDBC-014C-87FB-FD4D3AEC84E8}" type="presOf" srcId="{4EF974E7-B6E9-924F-86D7-1EF009C2562F}" destId="{A3A46021-300A-214F-90E4-985A745BE33C}" srcOrd="0" destOrd="0" presId="urn:microsoft.com/office/officeart/2008/layout/CircularPictureCallout"/>
    <dgm:cxn modelId="{E5A09690-EF38-1F4C-A3C5-02DAE0D1B677}" type="presOf" srcId="{F6846C11-77EC-C840-AA35-3473548D8783}" destId="{2BC1EB7B-CDDA-D241-94C5-0BF88D3D7F9E}" srcOrd="0" destOrd="0" presId="urn:microsoft.com/office/officeart/2008/layout/CircularPictureCallout"/>
    <dgm:cxn modelId="{09705324-B41C-7B42-AD1F-3338C29EB56F}" type="presOf" srcId="{DC543914-3345-3749-8E48-B083D8DEC725}" destId="{0A22D82F-7592-5F4B-9422-2CAE53D26E11}" srcOrd="0" destOrd="0" presId="urn:microsoft.com/office/officeart/2008/layout/CircularPictureCallout"/>
    <dgm:cxn modelId="{403D5FDE-79AA-7A4F-A690-32EE94A1997C}" type="presOf" srcId="{6D6FE4FB-6C64-F548-BCE7-9E87D772D452}" destId="{BC3F9F9A-BB3A-1643-B82D-D6A492AD31D7}" srcOrd="0" destOrd="0" presId="urn:microsoft.com/office/officeart/2008/layout/CircularPictureCallout"/>
    <dgm:cxn modelId="{3AE49FDC-5560-7449-99B5-5D37C177BB29}" type="presParOf" srcId="{BC3F9F9A-BB3A-1643-B82D-D6A492AD31D7}" destId="{E54672F7-C1E0-5147-A481-D4F5E75B9ADB}" srcOrd="0" destOrd="0" presId="urn:microsoft.com/office/officeart/2008/layout/CircularPictureCallout"/>
    <dgm:cxn modelId="{15052E99-9B37-F84A-838E-5966F9FD53F6}" type="presParOf" srcId="{E54672F7-C1E0-5147-A481-D4F5E75B9ADB}" destId="{4B22908F-3295-434E-BC33-106389C6B65A}" srcOrd="0" destOrd="0" presId="urn:microsoft.com/office/officeart/2008/layout/CircularPictureCallout"/>
    <dgm:cxn modelId="{51B9A177-96C3-6347-B0AB-90FA86D2FB4E}" type="presParOf" srcId="{4B22908F-3295-434E-BC33-106389C6B65A}" destId="{A3A46021-300A-214F-90E4-985A745BE33C}" srcOrd="0" destOrd="0" presId="urn:microsoft.com/office/officeart/2008/layout/CircularPictureCallout"/>
    <dgm:cxn modelId="{277A5D2F-94F1-6041-AA5D-BEF843C3605D}" type="presParOf" srcId="{E54672F7-C1E0-5147-A481-D4F5E75B9ADB}" destId="{0A22D82F-7592-5F4B-9422-2CAE53D26E11}" srcOrd="1" destOrd="0" presId="urn:microsoft.com/office/officeart/2008/layout/CircularPictureCallout"/>
    <dgm:cxn modelId="{2A8EAB3B-91F3-F74E-9E91-626565650D5B}" type="presParOf" srcId="{E54672F7-C1E0-5147-A481-D4F5E75B9ADB}" destId="{52E8D952-C1E8-F243-BB73-BF78E8C0C57C}" srcOrd="2" destOrd="0" presId="urn:microsoft.com/office/officeart/2008/layout/CircularPictureCallout"/>
    <dgm:cxn modelId="{502EC64D-79A1-244E-84CF-43EF2F12C0C2}" type="presParOf" srcId="{52E8D952-C1E8-F243-BB73-BF78E8C0C57C}" destId="{2BC1EB7B-CDDA-D241-94C5-0BF88D3D7F9E}" srcOrd="0" destOrd="0" presId="urn:microsoft.com/office/officeart/2008/layout/CircularPictureCallout"/>
    <dgm:cxn modelId="{5E0F2638-1682-BE4B-9209-C0111C345DA4}" type="presParOf" srcId="{E54672F7-C1E0-5147-A481-D4F5E75B9ADB}" destId="{94712E3F-A0B3-D148-BFB3-6B3BE78CD691}" srcOrd="3" destOrd="0" presId="urn:microsoft.com/office/officeart/2008/layout/CircularPictureCallout"/>
    <dgm:cxn modelId="{8B96E8B8-7B68-A14C-B669-272FEAFC51F3}" type="presParOf" srcId="{E54672F7-C1E0-5147-A481-D4F5E75B9ADB}" destId="{AE29898B-E416-3C46-B4B8-89934CBA971E}" srcOrd="4" destOrd="0" presId="urn:microsoft.com/office/officeart/2008/layout/CircularPictureCallout"/>
    <dgm:cxn modelId="{0BF5CEA0-D0E5-494D-880D-34458C03B5D1}" type="presParOf" srcId="{AE29898B-E416-3C46-B4B8-89934CBA971E}" destId="{BB5830FA-C1E7-AF41-A6D9-57569F5973A7}" srcOrd="0" destOrd="0" presId="urn:microsoft.com/office/officeart/2008/layout/CircularPictureCallout"/>
    <dgm:cxn modelId="{A08C7CE0-1772-764E-B751-A404AAADCED4}" type="presParOf" srcId="{E54672F7-C1E0-5147-A481-D4F5E75B9ADB}" destId="{9137D0ED-C69C-7444-ABA7-32D047DE4A74}" srcOrd="5" destOrd="0" presId="urn:microsoft.com/office/officeart/2008/layout/CircularPictureCallout"/>
    <dgm:cxn modelId="{04819132-605F-014B-BCD6-61455C1075D1}" type="presParOf" srcId="{9137D0ED-C69C-7444-ABA7-32D047DE4A74}" destId="{F78DD588-C974-BE43-8DF1-D76CEA779366}" srcOrd="0" destOrd="0" presId="urn:microsoft.com/office/officeart/2008/layout/CircularPictureCallout"/>
    <dgm:cxn modelId="{39F1D510-E9A5-6F46-8AA6-777EFAD0E947}" type="presParOf" srcId="{E54672F7-C1E0-5147-A481-D4F5E75B9ADB}" destId="{4A2510AA-5257-C84D-817B-8186235C8E8A}" srcOrd="6" destOrd="0" presId="urn:microsoft.com/office/officeart/2008/layout/CircularPictureCallout"/>
    <dgm:cxn modelId="{34EED1A8-AEBA-D640-B6E7-642CC9AD5BA4}" type="presParOf" srcId="{E54672F7-C1E0-5147-A481-D4F5E75B9ADB}" destId="{978A4444-FE35-0345-8853-105294CB333F}" srcOrd="7" destOrd="0" presId="urn:microsoft.com/office/officeart/2008/layout/CircularPictureCallout"/>
    <dgm:cxn modelId="{31E8ED32-DD86-7B42-BB5A-5456AE68A8C5}" type="presParOf" srcId="{978A4444-FE35-0345-8853-105294CB333F}" destId="{2AA4BDBA-E5FB-3949-AAF5-0CCA3B0EF322}" srcOrd="0" destOrd="0" presId="urn:microsoft.com/office/officeart/2008/layout/CircularPictureCallout"/>
    <dgm:cxn modelId="{0FD261C3-D2FC-FA4E-AD3C-C560846A2568}" type="presParOf" srcId="{E54672F7-C1E0-5147-A481-D4F5E75B9ADB}" destId="{435CF003-E841-6348-A4A6-56319CB3EE78}" srcOrd="8" destOrd="0" presId="urn:microsoft.com/office/officeart/2008/layout/CircularPictureCallout"/>
    <dgm:cxn modelId="{8186A1FD-EA91-CE40-B679-97AD4F201C33}" type="presParOf" srcId="{435CF003-E841-6348-A4A6-56319CB3EE78}" destId="{59CA8FCD-4993-314D-8122-E7D0DA593C68}" srcOrd="0" destOrd="0" presId="urn:microsoft.com/office/officeart/2008/layout/CircularPictureCallout"/>
    <dgm:cxn modelId="{01F977A5-64D4-B34C-92EF-5AD64D5244F7}" type="presParOf" srcId="{E54672F7-C1E0-5147-A481-D4F5E75B9ADB}" destId="{7D83B44F-9E37-1541-A898-23E2D4BBE8AD}" srcOrd="9" destOrd="0" presId="urn:microsoft.com/office/officeart/2008/layout/CircularPictureCallout"/>
    <dgm:cxn modelId="{506E7DCE-88DF-744E-ABB4-6045BD67547B}" type="presParOf" srcId="{E54672F7-C1E0-5147-A481-D4F5E75B9ADB}" destId="{CB22C83C-22EE-C147-A242-EDF8822408EE}" srcOrd="10" destOrd="0" presId="urn:microsoft.com/office/officeart/2008/layout/CircularPictureCallout"/>
    <dgm:cxn modelId="{EB45F8C2-6A2F-B24A-A882-538A42251F7E}" type="presParOf" srcId="{CB22C83C-22EE-C147-A242-EDF8822408EE}" destId="{98521965-C229-2F45-A511-A7AAD218F271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E8878A-8182-144F-9BE6-2183443786EB}">
      <dsp:nvSpPr>
        <dsp:cNvPr id="0" name=""/>
        <dsp:cNvSpPr/>
      </dsp:nvSpPr>
      <dsp:spPr>
        <a:xfrm>
          <a:off x="2878504" y="4588104"/>
          <a:ext cx="4590288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E21C4E-E4BD-574B-B090-A6100440D7A1}">
      <dsp:nvSpPr>
        <dsp:cNvPr id="0" name=""/>
        <dsp:cNvSpPr/>
      </dsp:nvSpPr>
      <dsp:spPr>
        <a:xfrm>
          <a:off x="2878504" y="2987904"/>
          <a:ext cx="3931920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C610D4-AF2B-5141-8180-E9C0842A449F}">
      <dsp:nvSpPr>
        <dsp:cNvPr id="0" name=""/>
        <dsp:cNvSpPr/>
      </dsp:nvSpPr>
      <dsp:spPr>
        <a:xfrm>
          <a:off x="2878504" y="1387704"/>
          <a:ext cx="4590288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FC2103-D021-2A45-B7D5-F57FF33F2049}">
      <dsp:nvSpPr>
        <dsp:cNvPr id="0" name=""/>
        <dsp:cNvSpPr/>
      </dsp:nvSpPr>
      <dsp:spPr>
        <a:xfrm>
          <a:off x="0" y="226759"/>
          <a:ext cx="5481325" cy="5211668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4" t="-26000" r="644" b="-26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1C4E616-C24A-8C4E-BD0C-7564D9A4FBFF}">
      <dsp:nvSpPr>
        <dsp:cNvPr id="0" name=""/>
        <dsp:cNvSpPr/>
      </dsp:nvSpPr>
      <dsp:spPr>
        <a:xfrm>
          <a:off x="1415464" y="3129636"/>
          <a:ext cx="2926080" cy="1508760"/>
        </a:xfrm>
        <a:prstGeom prst="rect">
          <a:avLst/>
        </a:prstGeom>
        <a:noFill/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1415464" y="3129636"/>
        <a:ext cx="2926080" cy="1508760"/>
      </dsp:txXfrm>
    </dsp:sp>
    <dsp:sp modelId="{F0EE6B0E-AAB7-5E46-97C1-AA41CA0337D5}">
      <dsp:nvSpPr>
        <dsp:cNvPr id="0" name=""/>
        <dsp:cNvSpPr/>
      </dsp:nvSpPr>
      <dsp:spPr>
        <a:xfrm>
          <a:off x="6282352" y="224992"/>
          <a:ext cx="2372881" cy="2325424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89" b="-43911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D63E07-01A1-954B-B973-85AA6C13254F}">
      <dsp:nvSpPr>
        <dsp:cNvPr id="0" name=""/>
        <dsp:cNvSpPr/>
      </dsp:nvSpPr>
      <dsp:spPr>
        <a:xfrm>
          <a:off x="8154592" y="701904"/>
          <a:ext cx="158191" cy="137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154592" y="701904"/>
        <a:ext cx="158191" cy="1371600"/>
      </dsp:txXfrm>
    </dsp:sp>
    <dsp:sp modelId="{B1BA5BD6-C778-8D45-AA62-F85FDA7992A0}">
      <dsp:nvSpPr>
        <dsp:cNvPr id="0" name=""/>
        <dsp:cNvSpPr/>
      </dsp:nvSpPr>
      <dsp:spPr>
        <a:xfrm>
          <a:off x="5767473" y="2089362"/>
          <a:ext cx="2085901" cy="179708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73C991-05AF-F54D-8962-F867688FC863}">
      <dsp:nvSpPr>
        <dsp:cNvPr id="0" name=""/>
        <dsp:cNvSpPr/>
      </dsp:nvSpPr>
      <dsp:spPr>
        <a:xfrm>
          <a:off x="7496224" y="2302104"/>
          <a:ext cx="224028" cy="137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496224" y="2302104"/>
        <a:ext cx="224028" cy="1371600"/>
      </dsp:txXfrm>
    </dsp:sp>
    <dsp:sp modelId="{66B0E704-608D-B44F-AE16-B348767D0F2A}">
      <dsp:nvSpPr>
        <dsp:cNvPr id="0" name=""/>
        <dsp:cNvSpPr/>
      </dsp:nvSpPr>
      <dsp:spPr>
        <a:xfrm>
          <a:off x="5931428" y="3479394"/>
          <a:ext cx="3074729" cy="266740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8AE2862-89EE-4C4B-BC5D-5AA9E85FD365}">
      <dsp:nvSpPr>
        <dsp:cNvPr id="0" name=""/>
        <dsp:cNvSpPr/>
      </dsp:nvSpPr>
      <dsp:spPr>
        <a:xfrm>
          <a:off x="8154592" y="3902304"/>
          <a:ext cx="158191" cy="137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154592" y="3902304"/>
        <a:ext cx="158191" cy="1371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3B44F-9E37-1541-A898-23E2D4BBE8AD}">
      <dsp:nvSpPr>
        <dsp:cNvPr id="0" name=""/>
        <dsp:cNvSpPr/>
      </dsp:nvSpPr>
      <dsp:spPr>
        <a:xfrm>
          <a:off x="2927271" y="4703853"/>
          <a:ext cx="4422057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2510AA-5257-C84D-817B-8186235C8E8A}">
      <dsp:nvSpPr>
        <dsp:cNvPr id="0" name=""/>
        <dsp:cNvSpPr/>
      </dsp:nvSpPr>
      <dsp:spPr>
        <a:xfrm>
          <a:off x="2927271" y="3162300"/>
          <a:ext cx="3787817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712E3F-A0B3-D148-BFB3-6B3BE78CD691}">
      <dsp:nvSpPr>
        <dsp:cNvPr id="0" name=""/>
        <dsp:cNvSpPr/>
      </dsp:nvSpPr>
      <dsp:spPr>
        <a:xfrm>
          <a:off x="2927271" y="1620746"/>
          <a:ext cx="4422057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A46021-300A-214F-90E4-985A745BE33C}">
      <dsp:nvSpPr>
        <dsp:cNvPr id="0" name=""/>
        <dsp:cNvSpPr/>
      </dsp:nvSpPr>
      <dsp:spPr>
        <a:xfrm>
          <a:off x="335215" y="468610"/>
          <a:ext cx="5184113" cy="538737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22D82F-7592-5F4B-9422-2CAE53D26E11}">
      <dsp:nvSpPr>
        <dsp:cNvPr id="0" name=""/>
        <dsp:cNvSpPr/>
      </dsp:nvSpPr>
      <dsp:spPr>
        <a:xfrm>
          <a:off x="1517851" y="3298837"/>
          <a:ext cx="2818841" cy="1453465"/>
        </a:xfrm>
        <a:prstGeom prst="rect">
          <a:avLst/>
        </a:prstGeom>
        <a:noFill/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1517851" y="3298837"/>
        <a:ext cx="2818841" cy="1453465"/>
      </dsp:txXfrm>
    </dsp:sp>
    <dsp:sp modelId="{2BC1EB7B-CDDA-D241-94C5-0BF88D3D7F9E}">
      <dsp:nvSpPr>
        <dsp:cNvPr id="0" name=""/>
        <dsp:cNvSpPr/>
      </dsp:nvSpPr>
      <dsp:spPr>
        <a:xfrm>
          <a:off x="6328752" y="131869"/>
          <a:ext cx="2041153" cy="205083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5830FA-C1E7-AF41-A6D9-57569F5973A7}">
      <dsp:nvSpPr>
        <dsp:cNvPr id="0" name=""/>
        <dsp:cNvSpPr/>
      </dsp:nvSpPr>
      <dsp:spPr>
        <a:xfrm>
          <a:off x="8009995" y="960080"/>
          <a:ext cx="152393" cy="1321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009995" y="960080"/>
        <a:ext cx="152393" cy="1321331"/>
      </dsp:txXfrm>
    </dsp:sp>
    <dsp:sp modelId="{F78DD588-C974-BE43-8DF1-D76CEA779366}">
      <dsp:nvSpPr>
        <dsp:cNvPr id="0" name=""/>
        <dsp:cNvSpPr/>
      </dsp:nvSpPr>
      <dsp:spPr>
        <a:xfrm>
          <a:off x="5609022" y="2081080"/>
          <a:ext cx="2212134" cy="216243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4BDBA-E5FB-3949-AAF5-0CCA3B0EF322}">
      <dsp:nvSpPr>
        <dsp:cNvPr id="0" name=""/>
        <dsp:cNvSpPr/>
      </dsp:nvSpPr>
      <dsp:spPr>
        <a:xfrm>
          <a:off x="7375755" y="2501634"/>
          <a:ext cx="215817" cy="1321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375755" y="2501634"/>
        <a:ext cx="215817" cy="1321331"/>
      </dsp:txXfrm>
    </dsp:sp>
    <dsp:sp modelId="{59CA8FCD-4993-314D-8122-E7D0DA593C68}">
      <dsp:nvSpPr>
        <dsp:cNvPr id="0" name=""/>
        <dsp:cNvSpPr/>
      </dsp:nvSpPr>
      <dsp:spPr>
        <a:xfrm>
          <a:off x="6224994" y="3974894"/>
          <a:ext cx="2248668" cy="222362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521965-C229-2F45-A511-A7AAD218F271}">
      <dsp:nvSpPr>
        <dsp:cNvPr id="0" name=""/>
        <dsp:cNvSpPr/>
      </dsp:nvSpPr>
      <dsp:spPr>
        <a:xfrm>
          <a:off x="8009995" y="4043187"/>
          <a:ext cx="152393" cy="1321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009995" y="4043187"/>
        <a:ext cx="152393" cy="1321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39E6-E73A-1547-AE44-3927591027DB}" type="datetimeFigureOut">
              <a:rPr lang="en-US" smtClean="0"/>
              <a:t>09.05.17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6A2A4-ED68-DD4F-A2DB-91EEE7072EC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39E6-E73A-1547-AE44-3927591027DB}" type="datetimeFigureOut">
              <a:rPr lang="en-US" smtClean="0"/>
              <a:t>09.05.17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6A2A4-ED68-DD4F-A2DB-91EEE7072E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39E6-E73A-1547-AE44-3927591027DB}" type="datetimeFigureOut">
              <a:rPr lang="en-US" smtClean="0"/>
              <a:t>09.05.17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6A2A4-ED68-DD4F-A2DB-91EEE7072E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39E6-E73A-1547-AE44-3927591027DB}" type="datetimeFigureOut">
              <a:rPr lang="en-US" smtClean="0"/>
              <a:t>09.05.17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6A2A4-ED68-DD4F-A2DB-91EEE7072E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39E6-E73A-1547-AE44-3927591027DB}" type="datetimeFigureOut">
              <a:rPr lang="en-US" smtClean="0"/>
              <a:t>09.05.17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6A2A4-ED68-DD4F-A2DB-91EEE7072EC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39E6-E73A-1547-AE44-3927591027DB}" type="datetimeFigureOut">
              <a:rPr lang="en-US" smtClean="0"/>
              <a:t>09.05.17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6A2A4-ED68-DD4F-A2DB-91EEE7072E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39E6-E73A-1547-AE44-3927591027DB}" type="datetimeFigureOut">
              <a:rPr lang="en-US" smtClean="0"/>
              <a:t>09.05.17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6A2A4-ED68-DD4F-A2DB-91EEE7072EC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39E6-E73A-1547-AE44-3927591027DB}" type="datetimeFigureOut">
              <a:rPr lang="en-US" smtClean="0"/>
              <a:t>09.05.17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6A2A4-ED68-DD4F-A2DB-91EEE7072E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39E6-E73A-1547-AE44-3927591027DB}" type="datetimeFigureOut">
              <a:rPr lang="en-US" smtClean="0"/>
              <a:t>09.05.17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6A2A4-ED68-DD4F-A2DB-91EEE7072E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39E6-E73A-1547-AE44-3927591027DB}" type="datetimeFigureOut">
              <a:rPr lang="en-US" smtClean="0"/>
              <a:t>09.05.17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6A2A4-ED68-DD4F-A2DB-91EEE7072EC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39E6-E73A-1547-AE44-3927591027DB}" type="datetimeFigureOut">
              <a:rPr lang="en-US" smtClean="0"/>
              <a:t>09.05.17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6A2A4-ED68-DD4F-A2DB-91EEE7072E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C4139E6-E73A-1547-AE44-3927591027DB}" type="datetimeFigureOut">
              <a:rPr lang="en-US" smtClean="0"/>
              <a:t>09.05.17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136A2A4-ED68-DD4F-A2DB-91EEE7072E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Relationship Id="rId3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3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g"/><Relationship Id="rId3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842" y="1371600"/>
            <a:ext cx="8991599" cy="1927225"/>
          </a:xfrm>
        </p:spPr>
        <p:txBody>
          <a:bodyPr/>
          <a:lstStyle/>
          <a:p>
            <a:r>
              <a:rPr lang="en-US" sz="3600" dirty="0" smtClean="0"/>
              <a:t>11 </a:t>
            </a:r>
            <a:r>
              <a:rPr lang="mr-IN" sz="3600" cap="none" dirty="0" smtClean="0"/>
              <a:t>–</a:t>
            </a:r>
            <a:r>
              <a:rPr lang="en-US" sz="3600" cap="none" dirty="0" smtClean="0"/>
              <a:t> </a:t>
            </a:r>
            <a:r>
              <a:rPr lang="en-US" sz="3600" cap="none" dirty="0" err="1" smtClean="0"/>
              <a:t>Transmediální</a:t>
            </a:r>
            <a:r>
              <a:rPr lang="en-US" sz="3600" cap="none" dirty="0" smtClean="0"/>
              <a:t> a </a:t>
            </a:r>
            <a:r>
              <a:rPr lang="en-US" sz="3600" cap="none" dirty="0" err="1" smtClean="0"/>
              <a:t>Transnacionální</a:t>
            </a:r>
            <a:r>
              <a:rPr lang="en-US" sz="3600" cap="none" dirty="0" smtClean="0"/>
              <a:t> </a:t>
            </a:r>
            <a:r>
              <a:rPr lang="en-US" sz="3600" cap="none" dirty="0" err="1"/>
              <a:t>h</a:t>
            </a:r>
            <a:r>
              <a:rPr lang="en-US" sz="3600" cap="none" dirty="0" err="1" smtClean="0"/>
              <a:t>vězdy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182" y="3505200"/>
            <a:ext cx="6400800" cy="1752600"/>
          </a:xfrm>
        </p:spPr>
        <p:txBody>
          <a:bodyPr>
            <a:normAutofit fontScale="92500" lnSpcReduction="10000"/>
          </a:bodyPr>
          <a:lstStyle/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FAVBPalt_1</a:t>
            </a:r>
            <a:endParaRPr lang="en-US" sz="3200" dirty="0"/>
          </a:p>
          <a:p>
            <a:pPr algn="ctr"/>
            <a:r>
              <a:rPr lang="en-US" dirty="0" smtClean="0"/>
              <a:t>10. 5. </a:t>
            </a:r>
            <a:r>
              <a:rPr lang="en-US" dirty="0"/>
              <a:t>2017</a:t>
            </a:r>
          </a:p>
          <a:p>
            <a:pPr algn="ctr"/>
            <a:r>
              <a:rPr lang="en-US" dirty="0"/>
              <a:t>Mgr. Šárka Gmiterková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771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err="1" smtClean="0"/>
              <a:t>Oldřich</a:t>
            </a:r>
            <a:r>
              <a:rPr lang="en-US" sz="4800" dirty="0" smtClean="0"/>
              <a:t> </a:t>
            </a:r>
            <a:r>
              <a:rPr lang="en-US" sz="4800" dirty="0" err="1" smtClean="0"/>
              <a:t>Nový</a:t>
            </a:r>
            <a:r>
              <a:rPr lang="en-US" sz="4800" dirty="0" smtClean="0"/>
              <a:t> a </a:t>
            </a:r>
            <a:r>
              <a:rPr lang="en-US" sz="4800" dirty="0" err="1" smtClean="0"/>
              <a:t>Ultraphon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55925" cy="4779691"/>
          </a:xfrm>
        </p:spPr>
        <p:txBody>
          <a:bodyPr>
            <a:normAutofit/>
          </a:bodyPr>
          <a:lstStyle/>
          <a:p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Tři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druhy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písňové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produkce</a:t>
            </a:r>
            <a:endParaRPr lang="en-US" sz="21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lvl="1"/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Písně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z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divadelních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představení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(z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devíti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inscenací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)</a:t>
            </a:r>
          </a:p>
          <a:p>
            <a:pPr lvl="1"/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Filmové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šlágry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(z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pěti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titulů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)</a:t>
            </a:r>
          </a:p>
          <a:p>
            <a:pPr lvl="1"/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Písně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zpívané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a/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nebo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otextované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Oldřichem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Novým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bez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návaznosti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na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film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nebo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divadelní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představení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=&gt;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označení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chanson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nebo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slow fox</a:t>
            </a:r>
          </a:p>
          <a:p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Spolupráce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pravděpodobně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navázána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již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v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Brně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–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první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záznam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z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roku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1929, duet s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Medou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Valentovou</a:t>
            </a:r>
            <a:endParaRPr lang="en-US" sz="21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Vlastní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filmový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šlágr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poprvé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pro film </a:t>
            </a:r>
            <a:r>
              <a:rPr lang="en-US" sz="21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Advokátka</a:t>
            </a:r>
            <a:r>
              <a:rPr lang="en-US" sz="2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Věra</a:t>
            </a:r>
            <a:r>
              <a:rPr lang="en-US" sz="2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– </a:t>
            </a:r>
            <a:r>
              <a:rPr lang="en-US" sz="2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Na </a:t>
            </a:r>
            <a:r>
              <a:rPr lang="en-US" sz="21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děvče</a:t>
            </a:r>
            <a:r>
              <a:rPr lang="en-US" sz="2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mi </a:t>
            </a:r>
            <a:r>
              <a:rPr lang="en-US" sz="21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nesahej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(1937); k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divadelnímu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představení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skladba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z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hudební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veselohry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Jeho</a:t>
            </a:r>
            <a:r>
              <a:rPr lang="en-US" sz="2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tři</a:t>
            </a:r>
            <a:r>
              <a:rPr lang="en-US" sz="2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vdovy</a:t>
            </a:r>
            <a:r>
              <a:rPr lang="en-US" sz="2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(1936)</a:t>
            </a:r>
          </a:p>
          <a:p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Nejúspěšnější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inscenace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v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tomto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ohledu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Jedenáctý</a:t>
            </a:r>
            <a:r>
              <a:rPr lang="en-US" sz="2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v </a:t>
            </a:r>
            <a:r>
              <a:rPr lang="en-US" sz="21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řadě</a:t>
            </a:r>
            <a:r>
              <a:rPr lang="en-US" sz="2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(1942) –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šest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písní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pod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hlavičkou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Ultraphonu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čtyři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u </a:t>
            </a:r>
            <a:r>
              <a:rPr lang="en-US" sz="2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Esty</a:t>
            </a:r>
            <a:endParaRPr lang="en-US" sz="21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endParaRPr lang="en-US" sz="21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lvl="1"/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7518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owitz_Zpěv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4" y="296340"/>
            <a:ext cx="3368185" cy="3513100"/>
          </a:xfrm>
          <a:prstGeom prst="rect">
            <a:avLst/>
          </a:prstGeom>
        </p:spPr>
      </p:pic>
      <p:pic>
        <p:nvPicPr>
          <p:cNvPr id="5" name="Picture 4" descr="ON_Advokátka_Gabin-lik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0" y="3607883"/>
            <a:ext cx="2774228" cy="3048560"/>
          </a:xfrm>
          <a:prstGeom prst="rect">
            <a:avLst/>
          </a:prstGeom>
        </p:spPr>
      </p:pic>
      <p:pic>
        <p:nvPicPr>
          <p:cNvPr id="6" name="Picture 5" descr="Objetí_Mandlová_Krstián 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2" y="503893"/>
            <a:ext cx="4119677" cy="3097997"/>
          </a:xfrm>
          <a:prstGeom prst="rect">
            <a:avLst/>
          </a:prstGeom>
        </p:spPr>
      </p:pic>
      <p:pic>
        <p:nvPicPr>
          <p:cNvPr id="7" name="Picture 6" descr="Zivot_Ru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6" y="3452056"/>
            <a:ext cx="3950893" cy="320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06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2024" y="102051"/>
            <a:ext cx="7589080" cy="1217351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2400" b="1" i="1" dirty="0" err="1" smtClean="0"/>
              <a:t>Milý</a:t>
            </a:r>
            <a:r>
              <a:rPr lang="en-US" sz="2400" b="1" i="1" dirty="0" smtClean="0"/>
              <a:t> pane </a:t>
            </a:r>
            <a:r>
              <a:rPr lang="en-US" sz="2400" b="1" i="1" dirty="0" err="1" smtClean="0"/>
              <a:t>Nový</a:t>
            </a: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en-US" sz="1600" i="1" dirty="0" smtClean="0"/>
              <a:t/>
            </a:r>
            <a:br>
              <a:rPr lang="en-US" sz="1600" i="1" dirty="0" smtClean="0"/>
            </a:br>
            <a:r>
              <a:rPr lang="en-US" sz="1800" b="1" dirty="0" err="1" smtClean="0"/>
              <a:t>Hudba</a:t>
            </a:r>
            <a:r>
              <a:rPr lang="en-US" sz="1800" b="1" dirty="0" smtClean="0"/>
              <a:t>, text: </a:t>
            </a:r>
            <a:r>
              <a:rPr lang="en-US" sz="1800" b="1" dirty="0" err="1" smtClean="0"/>
              <a:t>Jaroslav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Moravec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 err="1" smtClean="0"/>
              <a:t>zpívá</a:t>
            </a:r>
            <a:r>
              <a:rPr lang="en-US" sz="1800" b="1" dirty="0" smtClean="0"/>
              <a:t>: </a:t>
            </a:r>
            <a:r>
              <a:rPr lang="en-US" sz="1800" b="1" dirty="0" err="1" smtClean="0"/>
              <a:t>Jiřina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Salačová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err="1" smtClean="0"/>
              <a:t>podle</a:t>
            </a:r>
            <a:r>
              <a:rPr lang="en-US" sz="1800" b="1" dirty="0" smtClean="0"/>
              <a:t> </a:t>
            </a:r>
            <a:r>
              <a:rPr lang="en-US" sz="1800" b="1" i="1" dirty="0" smtClean="0"/>
              <a:t>Dear Mr. Gable </a:t>
            </a:r>
            <a:r>
              <a:rPr lang="en-US" sz="1800" b="1" dirty="0" smtClean="0"/>
              <a:t>(Roger </a:t>
            </a:r>
            <a:r>
              <a:rPr lang="en-US" sz="1800" b="1" dirty="0" err="1" smtClean="0"/>
              <a:t>Edens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zpívá</a:t>
            </a:r>
            <a:r>
              <a:rPr lang="en-US" sz="1800" b="1" dirty="0" smtClean="0"/>
              <a:t> Judy Garland)  </a:t>
            </a:r>
            <a:endParaRPr lang="en-US" sz="1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53003" y="1744146"/>
            <a:ext cx="8899191" cy="4290223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Milý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pane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Nový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já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viděla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jsem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Vás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0" indent="0" algn="l">
              <a:buNone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ještě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nyní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slyším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Váš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kouzelný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hlas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Vaše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foto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psacím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stole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mám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 </a:t>
            </a:r>
          </a:p>
          <a:p>
            <a:pPr marL="0" indent="0" algn="l">
              <a:buNone/>
            </a:pP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teď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ještě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Váš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autogram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! </a:t>
            </a:r>
          </a:p>
          <a:p>
            <a:pPr marL="0" indent="0">
              <a:buNone/>
            </a:pP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Vy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jste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byl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v tom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filmu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ach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jistě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báječný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 </a:t>
            </a: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věřte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že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mé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srdce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o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Vás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jenom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sní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0" indent="0">
              <a:buNone/>
            </a:pP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na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ten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Váš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film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já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snad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půjdu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tisíckrát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kdo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se mi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může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smát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?</a:t>
            </a:r>
          </a:p>
          <a:p>
            <a:pPr marL="0" indent="0" algn="l">
              <a:buNone/>
            </a:pP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Dívala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jsem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se,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věřte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mi,</a:t>
            </a:r>
          </a:p>
          <a:p>
            <a:pPr marL="0" indent="0" algn="l">
              <a:buNone/>
            </a:pP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úplně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okouzleně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 </a:t>
            </a:r>
          </a:p>
          <a:p>
            <a:pPr marL="0" indent="0" algn="l">
              <a:buNone/>
            </a:pP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škoda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že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Vaše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úsměvy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0" indent="0" algn="l">
              <a:buNone/>
            </a:pP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patřily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jiné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ženě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! </a:t>
            </a:r>
          </a:p>
          <a:p>
            <a:pPr marL="0" indent="0" algn="l">
              <a:buNone/>
            </a:pP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Milý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pane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Nový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jsem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tolik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žárlivá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 </a:t>
            </a:r>
          </a:p>
          <a:p>
            <a:pPr marL="0" indent="0" algn="l">
              <a:buNone/>
            </a:pP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když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plátně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se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jiná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Vás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usmívá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 </a:t>
            </a:r>
          </a:p>
          <a:p>
            <a:pPr marL="0" indent="0" algn="l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jenom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proto se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zpovídám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teď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Vám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 </a:t>
            </a:r>
          </a:p>
          <a:p>
            <a:pPr marL="0" indent="0" algn="l">
              <a:buNone/>
            </a:pP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že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Vás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tolik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ráda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mám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	</a:t>
            </a:r>
          </a:p>
          <a:p>
            <a:pPr marL="0" indent="0" algn="l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7" name="Picture 6" descr="Snímek obrazovky 2015-06-13 v 9.41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26" y="2679955"/>
            <a:ext cx="3229117" cy="36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3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Oldřich</a:t>
            </a:r>
            <a:r>
              <a:rPr lang="en-US" dirty="0" smtClean="0"/>
              <a:t> </a:t>
            </a:r>
            <a:r>
              <a:rPr lang="en-US" dirty="0" err="1" smtClean="0"/>
              <a:t>Nový</a:t>
            </a:r>
            <a:r>
              <a:rPr lang="en-US" dirty="0" smtClean="0"/>
              <a:t> a </a:t>
            </a:r>
            <a:r>
              <a:rPr lang="en-US" dirty="0" err="1" smtClean="0"/>
              <a:t>rozhlas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Od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roku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1924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pravidelné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rozhlasové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působení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v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Brně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Archiv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ČRo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eviduje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audiozáznamy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s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Oldřichem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Novým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až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od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roku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1957</a:t>
            </a:r>
          </a:p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Vytváření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nostalgického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diskurzu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kolem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hvězdy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Rozhlasové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půlhodiny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Zadáno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pro </a:t>
            </a:r>
            <a:r>
              <a:rPr lang="en-US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dobrou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náladu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: </a:t>
            </a:r>
            <a:r>
              <a:rPr lang="en-US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Slovo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má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Oldřich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Nový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(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první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polovina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60. let) =&gt;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Nový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jako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moderátor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a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hudební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dramaturg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lvl="1"/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Střihová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a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písňová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pásma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Rámováno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jeho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vzpomínkami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prvorepublikovými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filmy (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dekáda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1945-1955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beze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zmínky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) a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zejména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divadlem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Mladá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generace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objevuje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Oldřicha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Nového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jako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prvorepublikovou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star</a:t>
            </a:r>
          </a:p>
        </p:txBody>
      </p:sp>
    </p:spTree>
    <p:extLst>
      <p:ext uri="{BB962C8B-B14F-4D97-AF65-F5344CB8AC3E}">
        <p14:creationId xmlns:p14="http://schemas.microsoft.com/office/powerpoint/2010/main" val="307271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 err="1" smtClean="0"/>
              <a:t>Transnacionální</a:t>
            </a:r>
            <a:r>
              <a:rPr lang="en-US" sz="3600" dirty="0" smtClean="0"/>
              <a:t> </a:t>
            </a:r>
            <a:r>
              <a:rPr lang="en-US" sz="3600" dirty="0" err="1" smtClean="0"/>
              <a:t>přenos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err="1" smtClean="0"/>
              <a:t>Oldřich</a:t>
            </a:r>
            <a:r>
              <a:rPr lang="en-US" sz="3600" dirty="0" smtClean="0"/>
              <a:t> </a:t>
            </a:r>
            <a:r>
              <a:rPr lang="en-US" sz="3600" dirty="0" err="1" smtClean="0"/>
              <a:t>Nový</a:t>
            </a:r>
            <a:r>
              <a:rPr lang="en-US" sz="3600" dirty="0" smtClean="0"/>
              <a:t> </a:t>
            </a:r>
            <a:r>
              <a:rPr lang="en-US" sz="3600" dirty="0" err="1" smtClean="0"/>
              <a:t>jako</a:t>
            </a:r>
            <a:r>
              <a:rPr lang="en-US" sz="3600" dirty="0" smtClean="0"/>
              <a:t> Maurice Chevalier</a:t>
            </a:r>
            <a:endParaRPr lang="en-US" sz="3600" dirty="0"/>
          </a:p>
        </p:txBody>
      </p:sp>
      <p:pic>
        <p:nvPicPr>
          <p:cNvPr id="8" name="Content Placeholder 7" descr="100_085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>
            <a:fillRect/>
          </a:stretch>
        </p:blipFill>
        <p:spPr/>
      </p:pic>
      <p:pic>
        <p:nvPicPr>
          <p:cNvPr id="7" name="Content Placeholder 6" descr="Annex - Chevalier, Maurice_NRFPT_02.jpg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24" r="-14124"/>
          <a:stretch/>
        </p:blipFill>
        <p:spPr>
          <a:xfrm>
            <a:off x="365760" y="1600200"/>
            <a:ext cx="4041648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en-z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83" y="3672369"/>
            <a:ext cx="4054650" cy="3017335"/>
          </a:xfrm>
          <a:prstGeom prst="rect">
            <a:avLst/>
          </a:prstGeom>
        </p:spPr>
      </p:pic>
      <p:pic>
        <p:nvPicPr>
          <p:cNvPr id="8" name="Picture 7" descr="ON_Advokátka_Gabin-lik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5" y="3023959"/>
            <a:ext cx="3417186" cy="3755097"/>
          </a:xfrm>
          <a:prstGeom prst="rect">
            <a:avLst/>
          </a:prstGeom>
        </p:spPr>
      </p:pic>
      <p:pic>
        <p:nvPicPr>
          <p:cNvPr id="9" name="Picture 8" descr="Oldřich_Nový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700" y="196537"/>
            <a:ext cx="2856893" cy="3279295"/>
          </a:xfrm>
          <a:prstGeom prst="rect">
            <a:avLst/>
          </a:prstGeom>
        </p:spPr>
      </p:pic>
      <p:pic>
        <p:nvPicPr>
          <p:cNvPr id="13" name="Picture 12" descr="015-the-human-beast-theredlis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t="9700" b="22402"/>
          <a:stretch/>
        </p:blipFill>
        <p:spPr>
          <a:xfrm>
            <a:off x="635053" y="196537"/>
            <a:ext cx="4778014" cy="263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75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Mezinárodní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transnacionální</a:t>
            </a:r>
            <a:r>
              <a:rPr lang="en-US" dirty="0" smtClean="0"/>
              <a:t> </a:t>
            </a:r>
            <a:r>
              <a:rPr lang="en-US" dirty="0" err="1" smtClean="0"/>
              <a:t>sláva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800" dirty="0"/>
          </a:p>
          <a:p>
            <a:r>
              <a:rPr lang="en-US" dirty="0" smtClean="0"/>
              <a:t>“</a:t>
            </a:r>
            <a:r>
              <a:rPr lang="en-US" dirty="0" err="1" smtClean="0"/>
              <a:t>Mezinárodní</a:t>
            </a:r>
            <a:r>
              <a:rPr lang="en-US" dirty="0" smtClean="0"/>
              <a:t> </a:t>
            </a:r>
            <a:r>
              <a:rPr lang="en-US" dirty="0" err="1" smtClean="0"/>
              <a:t>hvězda</a:t>
            </a:r>
            <a:r>
              <a:rPr lang="en-US" dirty="0" smtClean="0"/>
              <a:t>” </a:t>
            </a:r>
            <a:r>
              <a:rPr lang="en-US" dirty="0" err="1" smtClean="0"/>
              <a:t>může</a:t>
            </a:r>
            <a:r>
              <a:rPr lang="en-US" dirty="0" smtClean="0"/>
              <a:t> </a:t>
            </a:r>
            <a:r>
              <a:rPr lang="en-US" dirty="0" err="1" smtClean="0"/>
              <a:t>získat</a:t>
            </a:r>
            <a:r>
              <a:rPr lang="en-US" dirty="0" smtClean="0"/>
              <a:t> </a:t>
            </a:r>
            <a:r>
              <a:rPr lang="en-US" dirty="0" err="1" smtClean="0"/>
              <a:t>globální</a:t>
            </a:r>
            <a:r>
              <a:rPr lang="en-US" dirty="0" smtClean="0"/>
              <a:t> </a:t>
            </a:r>
            <a:r>
              <a:rPr lang="en-US" dirty="0" err="1" smtClean="0"/>
              <a:t>renomé</a:t>
            </a:r>
            <a:r>
              <a:rPr lang="en-US" dirty="0" smtClean="0"/>
              <a:t> </a:t>
            </a:r>
            <a:r>
              <a:rPr lang="en-US" dirty="0" err="1" smtClean="0"/>
              <a:t>jen</a:t>
            </a:r>
            <a:r>
              <a:rPr lang="en-US" dirty="0" smtClean="0"/>
              <a:t> </a:t>
            </a:r>
            <a:r>
              <a:rPr lang="en-US" dirty="0" err="1" smtClean="0"/>
              <a:t>díky</a:t>
            </a:r>
            <a:r>
              <a:rPr lang="en-US" dirty="0" smtClean="0"/>
              <a:t> </a:t>
            </a:r>
            <a:r>
              <a:rPr lang="en-US" dirty="0" err="1" smtClean="0"/>
              <a:t>filmům</a:t>
            </a:r>
            <a:r>
              <a:rPr lang="en-US" dirty="0" smtClean="0"/>
              <a:t> </a:t>
            </a:r>
            <a:r>
              <a:rPr lang="en-US" dirty="0" err="1" smtClean="0"/>
              <a:t>natáčeným</a:t>
            </a:r>
            <a:r>
              <a:rPr lang="en-US" dirty="0" smtClean="0"/>
              <a:t> v </a:t>
            </a:r>
            <a:r>
              <a:rPr lang="en-US" dirty="0" err="1" smtClean="0"/>
              <a:t>rámci</a:t>
            </a:r>
            <a:r>
              <a:rPr lang="en-US" dirty="0" smtClean="0"/>
              <a:t> </a:t>
            </a:r>
            <a:r>
              <a:rPr lang="en-US" dirty="0" err="1" smtClean="0"/>
              <a:t>specifického</a:t>
            </a:r>
            <a:r>
              <a:rPr lang="en-US" dirty="0" smtClean="0"/>
              <a:t> </a:t>
            </a:r>
            <a:r>
              <a:rPr lang="en-US" dirty="0" err="1" smtClean="0"/>
              <a:t>národního</a:t>
            </a:r>
            <a:r>
              <a:rPr lang="en-US" dirty="0" smtClean="0"/>
              <a:t> </a:t>
            </a:r>
            <a:r>
              <a:rPr lang="en-US" dirty="0" err="1" smtClean="0"/>
              <a:t>filmového</a:t>
            </a:r>
            <a:r>
              <a:rPr lang="en-US" dirty="0" smtClean="0"/>
              <a:t> </a:t>
            </a:r>
            <a:r>
              <a:rPr lang="en-US" dirty="0" err="1" smtClean="0"/>
              <a:t>průmyslu</a:t>
            </a:r>
            <a:r>
              <a:rPr lang="en-US" dirty="0" smtClean="0"/>
              <a:t>.   </a:t>
            </a:r>
            <a:endParaRPr lang="en-US" sz="800" dirty="0"/>
          </a:p>
          <a:p>
            <a:r>
              <a:rPr lang="en-US" dirty="0" smtClean="0"/>
              <a:t>“</a:t>
            </a:r>
            <a:r>
              <a:rPr lang="en-US" dirty="0" err="1" smtClean="0"/>
              <a:t>Transnacionální</a:t>
            </a:r>
            <a:r>
              <a:rPr lang="en-US" dirty="0" smtClean="0"/>
              <a:t> </a:t>
            </a:r>
            <a:r>
              <a:rPr lang="en-US" dirty="0" err="1" smtClean="0"/>
              <a:t>hvězda</a:t>
            </a:r>
            <a:r>
              <a:rPr lang="en-US" dirty="0" smtClean="0"/>
              <a:t>” </a:t>
            </a:r>
            <a:r>
              <a:rPr lang="en-US" dirty="0" err="1" smtClean="0"/>
              <a:t>musí</a:t>
            </a:r>
            <a:r>
              <a:rPr lang="en-US" dirty="0" smtClean="0"/>
              <a:t> </a:t>
            </a:r>
            <a:r>
              <a:rPr lang="en-US" dirty="0" err="1" smtClean="0"/>
              <a:t>fyzicky</a:t>
            </a:r>
            <a:r>
              <a:rPr lang="en-US" dirty="0" smtClean="0"/>
              <a:t> </a:t>
            </a:r>
            <a:r>
              <a:rPr lang="en-US" dirty="0" err="1" smtClean="0"/>
              <a:t>přesídlit</a:t>
            </a:r>
            <a:r>
              <a:rPr lang="en-US" dirty="0" smtClean="0"/>
              <a:t> z </a:t>
            </a:r>
            <a:r>
              <a:rPr lang="en-US" dirty="0" err="1" smtClean="0"/>
              <a:t>jednoho</a:t>
            </a:r>
            <a:r>
              <a:rPr lang="en-US" dirty="0" smtClean="0"/>
              <a:t> </a:t>
            </a:r>
            <a:r>
              <a:rPr lang="en-US" dirty="0" err="1" smtClean="0"/>
              <a:t>filmového</a:t>
            </a:r>
            <a:r>
              <a:rPr lang="en-US" dirty="0" smtClean="0"/>
              <a:t> </a:t>
            </a:r>
            <a:r>
              <a:rPr lang="en-US" dirty="0" err="1" smtClean="0"/>
              <a:t>průmyslu</a:t>
            </a:r>
            <a:r>
              <a:rPr lang="en-US" dirty="0" smtClean="0"/>
              <a:t> do </a:t>
            </a:r>
            <a:r>
              <a:rPr lang="en-US" dirty="0" err="1" smtClean="0"/>
              <a:t>jiného</a:t>
            </a:r>
            <a:r>
              <a:rPr lang="en-US" dirty="0" smtClean="0"/>
              <a:t> a </a:t>
            </a:r>
            <a:r>
              <a:rPr lang="en-US" dirty="0" err="1" smtClean="0"/>
              <a:t>natáčet</a:t>
            </a:r>
            <a:r>
              <a:rPr lang="en-US" dirty="0" smtClean="0"/>
              <a:t> filmy v </a:t>
            </a:r>
            <a:r>
              <a:rPr lang="en-US" dirty="0" err="1" smtClean="0"/>
              <a:t>jiném</a:t>
            </a:r>
            <a:r>
              <a:rPr lang="en-US" dirty="0" smtClean="0"/>
              <a:t> </a:t>
            </a:r>
            <a:r>
              <a:rPr lang="en-US" dirty="0" err="1" smtClean="0"/>
              <a:t>jazyce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</a:t>
            </a:r>
            <a:r>
              <a:rPr lang="en-US" dirty="0" err="1" smtClean="0"/>
              <a:t>svém</a:t>
            </a:r>
            <a:r>
              <a:rPr lang="en-US" dirty="0" smtClean="0"/>
              <a:t> </a:t>
            </a:r>
            <a:r>
              <a:rPr lang="en-US" dirty="0" err="1" smtClean="0"/>
              <a:t>mateřském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Právě</a:t>
            </a:r>
            <a:r>
              <a:rPr lang="en-US" dirty="0" smtClean="0"/>
              <a:t> </a:t>
            </a:r>
            <a:r>
              <a:rPr lang="en-US" dirty="0" err="1" smtClean="0"/>
              <a:t>jazykový</a:t>
            </a:r>
            <a:r>
              <a:rPr lang="en-US" dirty="0" smtClean="0"/>
              <a:t> </a:t>
            </a:r>
            <a:r>
              <a:rPr lang="en-US" dirty="0" err="1" smtClean="0"/>
              <a:t>aspekt</a:t>
            </a:r>
            <a:r>
              <a:rPr lang="en-US" dirty="0" smtClean="0"/>
              <a:t> je pro </a:t>
            </a:r>
            <a:r>
              <a:rPr lang="en-US" dirty="0" err="1" smtClean="0"/>
              <a:t>transnacionální</a:t>
            </a:r>
            <a:r>
              <a:rPr lang="en-US" dirty="0" smtClean="0"/>
              <a:t> </a:t>
            </a:r>
            <a:r>
              <a:rPr lang="en-US" dirty="0" err="1" smtClean="0"/>
              <a:t>přenos</a:t>
            </a:r>
            <a:r>
              <a:rPr lang="en-US" dirty="0" smtClean="0"/>
              <a:t> </a:t>
            </a:r>
            <a:r>
              <a:rPr lang="en-US" dirty="0" err="1" smtClean="0"/>
              <a:t>zásadní</a:t>
            </a:r>
            <a:r>
              <a:rPr lang="en-US" dirty="0"/>
              <a:t> </a:t>
            </a:r>
            <a:r>
              <a:rPr lang="en-US" dirty="0" smtClean="0"/>
              <a:t>(Nicole Kidman, Kate </a:t>
            </a:r>
            <a:r>
              <a:rPr lang="en-US" dirty="0" err="1" smtClean="0"/>
              <a:t>Winslet</a:t>
            </a:r>
            <a:r>
              <a:rPr lang="en-US" dirty="0" smtClean="0"/>
              <a:t> X Penelope Cruz, Zhang </a:t>
            </a:r>
            <a:r>
              <a:rPr lang="en-US" dirty="0" err="1" smtClean="0"/>
              <a:t>Ziyi</a:t>
            </a:r>
            <a:r>
              <a:rPr lang="en-US" dirty="0" smtClean="0"/>
              <a:t>, </a:t>
            </a:r>
            <a:r>
              <a:rPr lang="en-US" dirty="0" err="1" smtClean="0"/>
              <a:t>Priyanka</a:t>
            </a:r>
            <a:r>
              <a:rPr lang="en-US" dirty="0" smtClean="0"/>
              <a:t> Chopra</a:t>
            </a:r>
            <a:r>
              <a:rPr lang="en-US" dirty="0" smtClean="0"/>
              <a:t>)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Jednosměrná</a:t>
            </a:r>
            <a:r>
              <a:rPr lang="en-US" dirty="0" smtClean="0"/>
              <a:t> </a:t>
            </a:r>
            <a:r>
              <a:rPr lang="en-US" dirty="0" err="1" smtClean="0"/>
              <a:t>trajektorie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z </a:t>
            </a:r>
            <a:r>
              <a:rPr lang="en-US" dirty="0" err="1" smtClean="0"/>
              <a:t>národní</a:t>
            </a:r>
            <a:r>
              <a:rPr lang="en-US" dirty="0" smtClean="0"/>
              <a:t> </a:t>
            </a:r>
            <a:r>
              <a:rPr lang="en-US" dirty="0" err="1" smtClean="0"/>
              <a:t>kinematografie</a:t>
            </a:r>
            <a:r>
              <a:rPr lang="en-US" dirty="0" smtClean="0"/>
              <a:t> do </a:t>
            </a:r>
            <a:r>
              <a:rPr lang="en-US" dirty="0" err="1" smtClean="0"/>
              <a:t>Hollywoodu</a:t>
            </a:r>
            <a:r>
              <a:rPr lang="en-US" dirty="0" smtClean="0"/>
              <a:t>, od </a:t>
            </a:r>
            <a:r>
              <a:rPr lang="en-US" dirty="0" err="1" smtClean="0"/>
              <a:t>národní</a:t>
            </a:r>
            <a:r>
              <a:rPr lang="en-US" dirty="0" smtClean="0"/>
              <a:t> </a:t>
            </a:r>
            <a:r>
              <a:rPr lang="en-US" dirty="0" err="1" smtClean="0"/>
              <a:t>slávy</a:t>
            </a:r>
            <a:r>
              <a:rPr lang="en-US" dirty="0" smtClean="0"/>
              <a:t> k </a:t>
            </a:r>
            <a:r>
              <a:rPr lang="en-US" dirty="0" err="1" smtClean="0"/>
              <a:t>transnárodní</a:t>
            </a:r>
            <a:r>
              <a:rPr lang="en-US" dirty="0" smtClean="0"/>
              <a:t> (</a:t>
            </a:r>
            <a:r>
              <a:rPr lang="en-US" dirty="0" err="1" smtClean="0"/>
              <a:t>globální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133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Pojem</a:t>
            </a:r>
            <a:r>
              <a:rPr lang="en-US" dirty="0" smtClean="0"/>
              <a:t> </a:t>
            </a:r>
            <a:r>
              <a:rPr lang="en-US" dirty="0" err="1" smtClean="0"/>
              <a:t>transnacionální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“</a:t>
            </a:r>
            <a:r>
              <a:rPr lang="mr-IN" dirty="0" smtClean="0"/>
              <a:t>…</a:t>
            </a:r>
            <a:r>
              <a:rPr lang="cs-CZ" dirty="0" smtClean="0"/>
              <a:t>asociuje dynamický a fluidní proces, v </a:t>
            </a:r>
            <a:r>
              <a:rPr lang="cs-CZ" dirty="0"/>
              <a:t>kontrastu ke konceptu globálního, který je na myšlenkové rovině svázán s kategorii </a:t>
            </a:r>
            <a:r>
              <a:rPr lang="cs-CZ" dirty="0" smtClean="0"/>
              <a:t>totality; </a:t>
            </a:r>
            <a:r>
              <a:rPr lang="cs-CZ" dirty="0"/>
              <a:t>a v kontrastu k mezinárodnímu, který stojí na představě vzájemně rovného vztahu, </a:t>
            </a:r>
            <a:r>
              <a:rPr lang="cs-CZ" dirty="0" smtClean="0"/>
              <a:t>signalizovaného </a:t>
            </a:r>
            <a:r>
              <a:rPr lang="cs-CZ" dirty="0"/>
              <a:t>předponou inter (mezi</a:t>
            </a:r>
            <a:r>
              <a:rPr lang="cs-CZ" dirty="0" smtClean="0"/>
              <a:t>).“</a:t>
            </a:r>
          </a:p>
          <a:p>
            <a:pPr lvl="0"/>
            <a:r>
              <a:rPr lang="cs-CZ" dirty="0" smtClean="0"/>
              <a:t>“</a:t>
            </a:r>
            <a:r>
              <a:rPr lang="cs-CZ" dirty="0"/>
              <a:t>Kultura a konkrétně filmy a hvězdné obrazy </a:t>
            </a:r>
            <a:r>
              <a:rPr lang="cs-CZ" dirty="0" smtClean="0"/>
              <a:t>fungují jako </a:t>
            </a:r>
            <a:r>
              <a:rPr lang="cs-CZ" dirty="0"/>
              <a:t>kontaktní zóny mezi kulturami, které reflektují i překonávají globální nerovnosti. Zejména hvězdy upozaďují politický a sociální rozměr ve prospěch intimnějšího a osobnějšího </a:t>
            </a:r>
            <a:r>
              <a:rPr lang="cs-CZ" dirty="0" smtClean="0"/>
              <a:t>přístupu </a:t>
            </a:r>
            <a:r>
              <a:rPr lang="cs-CZ" dirty="0"/>
              <a:t>z různých kulturních, národních a etnických prostředí &gt;&gt; </a:t>
            </a:r>
            <a:r>
              <a:rPr lang="cs-CZ" dirty="0" err="1"/>
              <a:t>cross-cultural</a:t>
            </a:r>
            <a:r>
              <a:rPr lang="cs-CZ" dirty="0"/>
              <a:t> </a:t>
            </a:r>
            <a:r>
              <a:rPr lang="cs-CZ" dirty="0" err="1" smtClean="0"/>
              <a:t>identification</a:t>
            </a:r>
            <a:r>
              <a:rPr lang="cs-CZ" dirty="0" smtClean="0"/>
              <a:t>.“</a:t>
            </a:r>
          </a:p>
          <a:p>
            <a:pPr lvl="0"/>
            <a:endParaRPr lang="cs-CZ" dirty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890402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ide-and-prejudic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17" y="493382"/>
            <a:ext cx="4197651" cy="6142904"/>
          </a:xfrm>
          <a:prstGeom prst="rect">
            <a:avLst/>
          </a:prstGeom>
        </p:spPr>
      </p:pic>
      <p:pic>
        <p:nvPicPr>
          <p:cNvPr id="5" name="Picture 4" descr="392707-332419-shah-rukh-khan-hi-r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r="7238"/>
          <a:stretch/>
        </p:blipFill>
        <p:spPr>
          <a:xfrm>
            <a:off x="4112155" y="765920"/>
            <a:ext cx="4862934" cy="560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6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P-140809574.jpg&amp;MaxW=640&amp;imageVersion=default&amp;NCS_modified=2014080520230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04" y="658780"/>
            <a:ext cx="7752217" cy="5160069"/>
          </a:xfrm>
          <a:prstGeom prst="rect">
            <a:avLst/>
          </a:prstGeom>
        </p:spPr>
      </p:pic>
      <p:pic>
        <p:nvPicPr>
          <p:cNvPr id="7" name="Picture 6" descr="Khan-Billboard-in-JH1-1024x6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780"/>
            <a:ext cx="9144000" cy="546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5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L11 </a:t>
            </a:r>
            <a:r>
              <a:rPr lang="mr-IN" dirty="0" smtClean="0"/>
              <a:t>–</a:t>
            </a:r>
            <a:r>
              <a:rPr lang="en-US" dirty="0" smtClean="0"/>
              <a:t> Text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Labayen</a:t>
            </a:r>
            <a:r>
              <a:rPr lang="en-US" dirty="0" smtClean="0"/>
              <a:t>, Miguel </a:t>
            </a:r>
            <a:r>
              <a:rPr lang="en-US" dirty="0" err="1" smtClean="0"/>
              <a:t>Fernández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Ortega, </a:t>
            </a:r>
            <a:r>
              <a:rPr lang="en-US" dirty="0" err="1" smtClean="0"/>
              <a:t>Vincente</a:t>
            </a:r>
            <a:r>
              <a:rPr lang="en-US" dirty="0" smtClean="0"/>
              <a:t> Rodríguez (2013): (Almost) everybody loves Javier </a:t>
            </a:r>
            <a:r>
              <a:rPr lang="en-US" dirty="0" err="1" smtClean="0"/>
              <a:t>Bardem</a:t>
            </a:r>
            <a:r>
              <a:rPr lang="mr-IN" dirty="0" smtClean="0"/>
              <a:t>…</a:t>
            </a:r>
            <a:r>
              <a:rPr lang="cs-CZ" dirty="0" smtClean="0"/>
              <a:t> „</a:t>
            </a:r>
            <a:r>
              <a:rPr lang="cs-CZ" dirty="0" err="1" smtClean="0"/>
              <a:t>For</a:t>
            </a:r>
            <a:r>
              <a:rPr lang="cs-CZ" dirty="0" smtClean="0"/>
              <a:t> he </a:t>
            </a:r>
            <a:r>
              <a:rPr lang="cs-CZ" dirty="0" err="1" smtClean="0"/>
              <a:t>is</a:t>
            </a:r>
            <a:r>
              <a:rPr lang="cs-CZ" dirty="0" smtClean="0"/>
              <a:t> a </a:t>
            </a:r>
            <a:r>
              <a:rPr lang="cs-CZ" dirty="0" err="1" smtClean="0"/>
              <a:t>good</a:t>
            </a:r>
            <a:r>
              <a:rPr lang="cs-CZ" dirty="0" smtClean="0"/>
              <a:t> </a:t>
            </a:r>
            <a:r>
              <a:rPr lang="cs-CZ" dirty="0" err="1" smtClean="0"/>
              <a:t>actor</a:t>
            </a:r>
            <a:r>
              <a:rPr lang="cs-CZ" dirty="0" smtClean="0"/>
              <a:t>“: </a:t>
            </a:r>
            <a:r>
              <a:rPr lang="cs-CZ" dirty="0" err="1" smtClean="0"/>
              <a:t>critical</a:t>
            </a:r>
            <a:r>
              <a:rPr lang="cs-CZ" dirty="0" smtClean="0"/>
              <a:t> </a:t>
            </a:r>
            <a:r>
              <a:rPr lang="cs-CZ" dirty="0" err="1" smtClean="0"/>
              <a:t>reception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spanish</a:t>
            </a:r>
            <a:r>
              <a:rPr lang="cs-CZ" dirty="0" smtClean="0"/>
              <a:t> and </a:t>
            </a:r>
            <a:r>
              <a:rPr lang="cs-CZ" dirty="0" err="1" smtClean="0"/>
              <a:t>us</a:t>
            </a:r>
            <a:r>
              <a:rPr lang="cs-CZ" dirty="0" smtClean="0"/>
              <a:t> media. In: </a:t>
            </a:r>
            <a:r>
              <a:rPr lang="cs-CZ" dirty="0" err="1" smtClean="0"/>
              <a:t>Meeuf</a:t>
            </a:r>
            <a:r>
              <a:rPr lang="cs-CZ" dirty="0" smtClean="0"/>
              <a:t>, Russell </a:t>
            </a:r>
            <a:r>
              <a:rPr lang="mr-IN" dirty="0" smtClean="0"/>
              <a:t>–</a:t>
            </a:r>
            <a:r>
              <a:rPr lang="cs-CZ" dirty="0" smtClean="0"/>
              <a:t> Raphael, Raphael (</a:t>
            </a:r>
            <a:r>
              <a:rPr lang="cs-CZ" dirty="0" err="1" smtClean="0"/>
              <a:t>eds</a:t>
            </a:r>
            <a:r>
              <a:rPr lang="cs-CZ" dirty="0" smtClean="0"/>
              <a:t>).</a:t>
            </a:r>
            <a:r>
              <a:rPr lang="cs-CZ" i="1" dirty="0" smtClean="0"/>
              <a:t>: </a:t>
            </a:r>
            <a:r>
              <a:rPr lang="cs-CZ" i="1" dirty="0" err="1" smtClean="0"/>
              <a:t>Transnational</a:t>
            </a:r>
            <a:r>
              <a:rPr lang="cs-CZ" i="1" dirty="0" smtClean="0"/>
              <a:t> </a:t>
            </a:r>
            <a:r>
              <a:rPr lang="cs-CZ" i="1" dirty="0" err="1" smtClean="0"/>
              <a:t>stardom</a:t>
            </a:r>
            <a:r>
              <a:rPr lang="cs-CZ" i="1" dirty="0" smtClean="0"/>
              <a:t> in film and </a:t>
            </a:r>
            <a:r>
              <a:rPr lang="cs-CZ" i="1" dirty="0" err="1" smtClean="0"/>
              <a:t>popular</a:t>
            </a:r>
            <a:r>
              <a:rPr lang="cs-CZ" i="1" dirty="0" smtClean="0"/>
              <a:t> </a:t>
            </a:r>
            <a:r>
              <a:rPr lang="cs-CZ" i="1" dirty="0" err="1" smtClean="0"/>
              <a:t>culture</a:t>
            </a:r>
            <a:r>
              <a:rPr lang="cs-CZ" dirty="0" smtClean="0"/>
              <a:t>. </a:t>
            </a:r>
            <a:r>
              <a:rPr lang="cs-CZ" dirty="0" err="1" smtClean="0"/>
              <a:t>Palgrave</a:t>
            </a:r>
            <a:r>
              <a:rPr lang="cs-CZ" dirty="0" smtClean="0"/>
              <a:t> </a:t>
            </a:r>
            <a:r>
              <a:rPr lang="cs-CZ" dirty="0" err="1" smtClean="0"/>
              <a:t>Macmillan</a:t>
            </a:r>
            <a:r>
              <a:rPr lang="cs-CZ" dirty="0" smtClean="0"/>
              <a:t>: New York, s. 165 </a:t>
            </a:r>
            <a:r>
              <a:rPr lang="mr-IN" dirty="0" smtClean="0"/>
              <a:t>–</a:t>
            </a:r>
            <a:r>
              <a:rPr lang="cs-CZ" dirty="0" smtClean="0"/>
              <a:t> 186. 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97818445712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4" y="3993091"/>
            <a:ext cx="2286000" cy="2644776"/>
          </a:xfrm>
          <a:prstGeom prst="rect">
            <a:avLst/>
          </a:prstGeom>
        </p:spPr>
      </p:pic>
      <p:pic>
        <p:nvPicPr>
          <p:cNvPr id="5" name="Picture 4" descr="978113726827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3993091"/>
            <a:ext cx="1964268" cy="2644776"/>
          </a:xfrm>
          <a:prstGeom prst="rect">
            <a:avLst/>
          </a:prstGeom>
        </p:spPr>
      </p:pic>
      <p:pic>
        <p:nvPicPr>
          <p:cNvPr id="6" name="Picture 5" descr="51Jb4WkZpjL._SX334_BO1,204,203,200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99" y="4030135"/>
            <a:ext cx="2167466" cy="2640538"/>
          </a:xfrm>
          <a:prstGeom prst="rect">
            <a:avLst/>
          </a:prstGeom>
        </p:spPr>
      </p:pic>
      <p:pic>
        <p:nvPicPr>
          <p:cNvPr id="7" name="Picture 6" descr="Image.ash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30" y="4030135"/>
            <a:ext cx="2099735" cy="26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89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Evropští</a:t>
            </a:r>
            <a:r>
              <a:rPr lang="en-US" dirty="0" smtClean="0"/>
              <a:t> </a:t>
            </a:r>
            <a:r>
              <a:rPr lang="en-US" dirty="0" err="1" smtClean="0"/>
              <a:t>herci</a:t>
            </a:r>
            <a:r>
              <a:rPr lang="en-US" dirty="0" smtClean="0"/>
              <a:t> v </a:t>
            </a:r>
            <a:r>
              <a:rPr lang="en-US" dirty="0" err="1" smtClean="0"/>
              <a:t>Hollywoodu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Dvojí </a:t>
            </a:r>
            <a:r>
              <a:rPr lang="cs-CZ" dirty="0" smtClean="0"/>
              <a:t>trajektorie </a:t>
            </a:r>
            <a:endParaRPr lang="cs-CZ" dirty="0"/>
          </a:p>
          <a:p>
            <a:pPr marL="731520" lvl="1" indent="-457200">
              <a:buFont typeface="+mj-lt"/>
              <a:buAutoNum type="arabicPeriod"/>
            </a:pPr>
            <a:r>
              <a:rPr lang="cs-CZ" dirty="0" smtClean="0"/>
              <a:t>Historické hledisko - únik </a:t>
            </a:r>
            <a:r>
              <a:rPr lang="cs-CZ" dirty="0"/>
              <a:t>před politickou situací v Evropě </a:t>
            </a:r>
            <a:r>
              <a:rPr lang="cs-CZ" dirty="0" smtClean="0"/>
              <a:t>(hlavně  Rusko </a:t>
            </a:r>
            <a:r>
              <a:rPr lang="cs-CZ" dirty="0"/>
              <a:t>20</a:t>
            </a:r>
            <a:r>
              <a:rPr lang="cs-CZ" dirty="0" smtClean="0"/>
              <a:t>. </a:t>
            </a:r>
            <a:r>
              <a:rPr lang="cs-CZ" dirty="0"/>
              <a:t>a </a:t>
            </a:r>
            <a:r>
              <a:rPr lang="cs-CZ" dirty="0" smtClean="0"/>
              <a:t>Německo </a:t>
            </a:r>
            <a:r>
              <a:rPr lang="cs-CZ" dirty="0"/>
              <a:t>30.léta</a:t>
            </a:r>
            <a:r>
              <a:rPr lang="cs-CZ" dirty="0" smtClean="0"/>
              <a:t>)</a:t>
            </a:r>
          </a:p>
          <a:p>
            <a:pPr marL="731520" lvl="1" indent="-457200">
              <a:buFont typeface="+mj-lt"/>
              <a:buAutoNum type="arabicPeriod"/>
            </a:pPr>
            <a:r>
              <a:rPr lang="cs-CZ" dirty="0" smtClean="0"/>
              <a:t>Obecná snaha </a:t>
            </a:r>
            <a:r>
              <a:rPr lang="cs-CZ" dirty="0"/>
              <a:t>o prosazení se nad rámec domácí / národní kinematografie. </a:t>
            </a:r>
            <a:endParaRPr lang="cs-CZ" dirty="0" smtClean="0"/>
          </a:p>
          <a:p>
            <a:pPr lvl="1">
              <a:buFont typeface="Wingdings" charset="2"/>
              <a:buChar char="u"/>
            </a:pPr>
            <a:r>
              <a:rPr lang="cs-CZ" dirty="0"/>
              <a:t> </a:t>
            </a:r>
            <a:r>
              <a:rPr lang="cs-CZ" dirty="0" smtClean="0"/>
              <a:t> </a:t>
            </a:r>
            <a:r>
              <a:rPr lang="cs-CZ" b="1" dirty="0" smtClean="0"/>
              <a:t> Častěji </a:t>
            </a:r>
            <a:r>
              <a:rPr lang="cs-CZ" b="1" dirty="0"/>
              <a:t>se v tomto ohledu hovoří o režisérech než o </a:t>
            </a:r>
            <a:r>
              <a:rPr lang="cs-CZ" b="1" dirty="0" smtClean="0"/>
              <a:t>hercích!</a:t>
            </a:r>
          </a:p>
          <a:p>
            <a:pPr>
              <a:buFont typeface="Arial"/>
              <a:buChar char="•"/>
            </a:pPr>
            <a:r>
              <a:rPr lang="cs-CZ" dirty="0" smtClean="0"/>
              <a:t>Evropané v hollywoodských filmech představují určitou americkou představu o evropské identitě, kterou následně prodávají celému světu (vč. Evropy) a národnostním menšinám v USA.</a:t>
            </a:r>
          </a:p>
          <a:p>
            <a:pPr>
              <a:buFont typeface="Arial"/>
              <a:buChar char="•"/>
            </a:pPr>
            <a:r>
              <a:rPr lang="cs-CZ" dirty="0" smtClean="0"/>
              <a:t>Ambicí hollywoodské kinematografie je vytvoření homogenní americké identity spíš než zachování národnostní heterogenity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59558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Jazyk</a:t>
            </a:r>
            <a:r>
              <a:rPr lang="en-US" dirty="0" smtClean="0"/>
              <a:t> a </a:t>
            </a:r>
            <a:r>
              <a:rPr lang="en-US" dirty="0" err="1" smtClean="0"/>
              <a:t>akcent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356" y="1600200"/>
            <a:ext cx="6335918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Pro </a:t>
            </a:r>
            <a:r>
              <a:rPr lang="en-US" dirty="0" err="1" smtClean="0"/>
              <a:t>evropské</a:t>
            </a:r>
            <a:r>
              <a:rPr lang="en-US" dirty="0" smtClean="0"/>
              <a:t> </a:t>
            </a:r>
            <a:r>
              <a:rPr lang="en-US" dirty="0" err="1" smtClean="0"/>
              <a:t>herce</a:t>
            </a:r>
            <a:r>
              <a:rPr lang="en-US" dirty="0" smtClean="0"/>
              <a:t> </a:t>
            </a:r>
            <a:r>
              <a:rPr lang="en-US" dirty="0" err="1" smtClean="0"/>
              <a:t>předstvuje</a:t>
            </a:r>
            <a:r>
              <a:rPr lang="en-US" dirty="0" smtClean="0"/>
              <a:t> </a:t>
            </a:r>
            <a:r>
              <a:rPr lang="en-US" dirty="0" err="1" smtClean="0"/>
              <a:t>nevýhodu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smyslu</a:t>
            </a:r>
            <a:r>
              <a:rPr lang="en-US" dirty="0" smtClean="0"/>
              <a:t> </a:t>
            </a:r>
            <a:r>
              <a:rPr lang="en-US" dirty="0" err="1" smtClean="0"/>
              <a:t>výrazné</a:t>
            </a:r>
            <a:r>
              <a:rPr lang="en-US" dirty="0" smtClean="0"/>
              <a:t> </a:t>
            </a:r>
            <a:r>
              <a:rPr lang="en-US" dirty="0" err="1" smtClean="0"/>
              <a:t>stereotypizace</a:t>
            </a:r>
            <a:r>
              <a:rPr lang="en-US" dirty="0" smtClean="0"/>
              <a:t> </a:t>
            </a:r>
            <a:r>
              <a:rPr lang="en-US" dirty="0" err="1" smtClean="0"/>
              <a:t>rolí</a:t>
            </a:r>
            <a:r>
              <a:rPr lang="en-US" dirty="0" smtClean="0"/>
              <a:t> (</a:t>
            </a:r>
            <a:r>
              <a:rPr lang="en-US" dirty="0" err="1" smtClean="0"/>
              <a:t>německý</a:t>
            </a:r>
            <a:r>
              <a:rPr lang="en-US" dirty="0" smtClean="0"/>
              <a:t> </a:t>
            </a:r>
            <a:r>
              <a:rPr lang="en-US" dirty="0" err="1" smtClean="0"/>
              <a:t>akcent</a:t>
            </a:r>
            <a:r>
              <a:rPr lang="en-US" dirty="0" smtClean="0"/>
              <a:t> = </a:t>
            </a:r>
            <a:r>
              <a:rPr lang="en-US" dirty="0" err="1" smtClean="0"/>
              <a:t>negativní</a:t>
            </a:r>
            <a:r>
              <a:rPr lang="en-US" dirty="0" smtClean="0"/>
              <a:t> role). Na </a:t>
            </a:r>
            <a:r>
              <a:rPr lang="en-US" dirty="0" err="1" smtClean="0"/>
              <a:t>druhou</a:t>
            </a:r>
            <a:r>
              <a:rPr lang="en-US" dirty="0" smtClean="0"/>
              <a:t> </a:t>
            </a:r>
            <a:r>
              <a:rPr lang="en-US" dirty="0" err="1" smtClean="0"/>
              <a:t>stranu</a:t>
            </a:r>
            <a:r>
              <a:rPr lang="en-US" dirty="0" smtClean="0"/>
              <a:t> </a:t>
            </a:r>
            <a:r>
              <a:rPr lang="en-US" dirty="0" err="1" smtClean="0"/>
              <a:t>některé</a:t>
            </a:r>
            <a:r>
              <a:rPr lang="en-US" dirty="0" smtClean="0"/>
              <a:t> role </a:t>
            </a:r>
            <a:r>
              <a:rPr lang="en-US" dirty="0" err="1" smtClean="0"/>
              <a:t>jej</a:t>
            </a:r>
            <a:r>
              <a:rPr lang="en-US" dirty="0" smtClean="0"/>
              <a:t> </a:t>
            </a:r>
            <a:r>
              <a:rPr lang="en-US" dirty="0" err="1" smtClean="0"/>
              <a:t>přímo</a:t>
            </a:r>
            <a:r>
              <a:rPr lang="en-US" dirty="0" smtClean="0"/>
              <a:t> </a:t>
            </a:r>
            <a:r>
              <a:rPr lang="en-US" dirty="0" err="1" smtClean="0"/>
              <a:t>vyžadují</a:t>
            </a:r>
            <a:r>
              <a:rPr lang="en-US" dirty="0" smtClean="0"/>
              <a:t> (</a:t>
            </a:r>
            <a:r>
              <a:rPr lang="en-US" dirty="0" err="1" smtClean="0"/>
              <a:t>cyklus</a:t>
            </a:r>
            <a:r>
              <a:rPr lang="en-US" dirty="0"/>
              <a:t> </a:t>
            </a:r>
            <a:r>
              <a:rPr lang="en-US" dirty="0" err="1" smtClean="0"/>
              <a:t>protifašistických</a:t>
            </a:r>
            <a:r>
              <a:rPr lang="en-US" dirty="0" smtClean="0"/>
              <a:t> </a:t>
            </a:r>
            <a:r>
              <a:rPr lang="en-US" dirty="0" err="1" smtClean="0"/>
              <a:t>amerických</a:t>
            </a:r>
            <a:r>
              <a:rPr lang="en-US" dirty="0" smtClean="0"/>
              <a:t> </a:t>
            </a:r>
            <a:r>
              <a:rPr lang="en-US" dirty="0" err="1" smtClean="0"/>
              <a:t>filmů</a:t>
            </a:r>
            <a:r>
              <a:rPr lang="en-US" dirty="0" smtClean="0"/>
              <a:t> = </a:t>
            </a:r>
            <a:r>
              <a:rPr lang="en-US" dirty="0" err="1" smtClean="0"/>
              <a:t>jistota</a:t>
            </a:r>
            <a:r>
              <a:rPr lang="en-US" dirty="0" smtClean="0"/>
              <a:t> </a:t>
            </a:r>
            <a:r>
              <a:rPr lang="en-US" dirty="0" err="1" smtClean="0"/>
              <a:t>práce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err="1" smtClean="0"/>
              <a:t>Problémy</a:t>
            </a:r>
            <a:r>
              <a:rPr lang="en-US" dirty="0" smtClean="0"/>
              <a:t> s </a:t>
            </a:r>
            <a:r>
              <a:rPr lang="en-US" dirty="0" err="1" smtClean="0"/>
              <a:t>vyjadřováním</a:t>
            </a:r>
            <a:r>
              <a:rPr lang="en-US" dirty="0" smtClean="0"/>
              <a:t> v </a:t>
            </a:r>
            <a:r>
              <a:rPr lang="en-US" dirty="0" err="1" smtClean="0"/>
              <a:t>angličtině</a:t>
            </a:r>
            <a:r>
              <a:rPr lang="en-US" dirty="0" smtClean="0"/>
              <a:t> </a:t>
            </a:r>
            <a:r>
              <a:rPr lang="en-US" dirty="0" err="1" smtClean="0"/>
              <a:t>mohou</a:t>
            </a:r>
            <a:r>
              <a:rPr lang="en-US" dirty="0" smtClean="0"/>
              <a:t> </a:t>
            </a:r>
            <a:r>
              <a:rPr lang="en-US" dirty="0" err="1" smtClean="0"/>
              <a:t>jít</a:t>
            </a:r>
            <a:r>
              <a:rPr lang="en-US" dirty="0" smtClean="0"/>
              <a:t> </a:t>
            </a:r>
            <a:r>
              <a:rPr lang="en-US" dirty="0" err="1" smtClean="0"/>
              <a:t>proti</a:t>
            </a:r>
            <a:r>
              <a:rPr lang="en-US" dirty="0" smtClean="0"/>
              <a:t> </a:t>
            </a:r>
            <a:r>
              <a:rPr lang="en-US" dirty="0" err="1" smtClean="0"/>
              <a:t>naturelu</a:t>
            </a:r>
            <a:r>
              <a:rPr lang="en-US" dirty="0" smtClean="0"/>
              <a:t> a </a:t>
            </a:r>
            <a:r>
              <a:rPr lang="en-US" dirty="0" err="1" smtClean="0"/>
              <a:t>vzezření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(Jean </a:t>
            </a:r>
            <a:r>
              <a:rPr lang="en-US" dirty="0" err="1" smtClean="0"/>
              <a:t>Gabin</a:t>
            </a:r>
            <a:r>
              <a:rPr lang="en-US" dirty="0" smtClean="0"/>
              <a:t>, Marcello </a:t>
            </a:r>
            <a:r>
              <a:rPr lang="en-US" dirty="0" err="1" smtClean="0"/>
              <a:t>Mastroianni</a:t>
            </a:r>
            <a:r>
              <a:rPr lang="en-US" dirty="0" smtClean="0"/>
              <a:t>, Alain </a:t>
            </a:r>
            <a:r>
              <a:rPr lang="en-US" dirty="0" err="1" smtClean="0"/>
              <a:t>Delon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MPW-1160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18" y="3810348"/>
            <a:ext cx="2136707" cy="2846094"/>
          </a:xfrm>
          <a:prstGeom prst="rect">
            <a:avLst/>
          </a:prstGeom>
        </p:spPr>
      </p:pic>
      <p:pic>
        <p:nvPicPr>
          <p:cNvPr id="5" name="Picture 4" descr="Confessions-of-a-Nazi-Spy-Poster-19391-e13316626817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80" y="1128956"/>
            <a:ext cx="2508045" cy="25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33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Němečtí</a:t>
            </a:r>
            <a:r>
              <a:rPr lang="en-US" dirty="0" smtClean="0"/>
              <a:t> </a:t>
            </a:r>
            <a:r>
              <a:rPr lang="en-US" dirty="0" err="1" smtClean="0"/>
              <a:t>židovští</a:t>
            </a:r>
            <a:r>
              <a:rPr lang="en-US" dirty="0" smtClean="0"/>
              <a:t> </a:t>
            </a:r>
            <a:r>
              <a:rPr lang="en-US" dirty="0" err="1" smtClean="0"/>
              <a:t>herci</a:t>
            </a:r>
            <a:r>
              <a:rPr lang="en-US" dirty="0" smtClean="0"/>
              <a:t> v </a:t>
            </a:r>
            <a:r>
              <a:rPr lang="en-US" dirty="0" err="1" smtClean="0"/>
              <a:t>rolích</a:t>
            </a:r>
            <a:r>
              <a:rPr lang="en-US" dirty="0" smtClean="0"/>
              <a:t> </a:t>
            </a:r>
            <a:r>
              <a:rPr lang="en-US" dirty="0" err="1" smtClean="0"/>
              <a:t>nacistů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891" y="1600200"/>
            <a:ext cx="8687933" cy="503104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 </a:t>
            </a:r>
            <a:r>
              <a:rPr lang="en-US" dirty="0" err="1" smtClean="0"/>
              <a:t>tuto</a:t>
            </a:r>
            <a:r>
              <a:rPr lang="en-US" dirty="0" smtClean="0"/>
              <a:t> </a:t>
            </a:r>
            <a:r>
              <a:rPr lang="en-US" dirty="0" err="1" smtClean="0"/>
              <a:t>specifickou</a:t>
            </a:r>
            <a:r>
              <a:rPr lang="en-US" dirty="0" smtClean="0"/>
              <a:t> </a:t>
            </a:r>
            <a:r>
              <a:rPr lang="en-US" dirty="0" err="1" smtClean="0"/>
              <a:t>národnostní</a:t>
            </a:r>
            <a:r>
              <a:rPr lang="en-US" dirty="0" smtClean="0"/>
              <a:t> a </a:t>
            </a:r>
            <a:r>
              <a:rPr lang="en-US" dirty="0" err="1" smtClean="0"/>
              <a:t>profesní</a:t>
            </a:r>
            <a:r>
              <a:rPr lang="en-US" dirty="0" smtClean="0"/>
              <a:t> </a:t>
            </a:r>
            <a:r>
              <a:rPr lang="en-US" dirty="0" err="1" smtClean="0"/>
              <a:t>skupinu</a:t>
            </a:r>
            <a:r>
              <a:rPr lang="en-US" dirty="0" smtClean="0"/>
              <a:t> se </a:t>
            </a:r>
            <a:r>
              <a:rPr lang="en-US" dirty="0" err="1" smtClean="0"/>
              <a:t>německý</a:t>
            </a:r>
            <a:r>
              <a:rPr lang="en-US" dirty="0" smtClean="0"/>
              <a:t> </a:t>
            </a:r>
            <a:r>
              <a:rPr lang="en-US" dirty="0" err="1" smtClean="0"/>
              <a:t>přízvuk</a:t>
            </a:r>
            <a:r>
              <a:rPr lang="en-US" dirty="0" smtClean="0"/>
              <a:t> </a:t>
            </a:r>
            <a:r>
              <a:rPr lang="en-US" dirty="0" err="1" smtClean="0"/>
              <a:t>může</a:t>
            </a:r>
            <a:r>
              <a:rPr lang="en-US" dirty="0" smtClean="0"/>
              <a:t> </a:t>
            </a:r>
            <a:r>
              <a:rPr lang="en-US" dirty="0" err="1" smtClean="0"/>
              <a:t>stát</a:t>
            </a:r>
            <a:r>
              <a:rPr lang="en-US" dirty="0" smtClean="0"/>
              <a:t>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kulturním</a:t>
            </a:r>
            <a:r>
              <a:rPr lang="en-US" dirty="0" smtClean="0"/>
              <a:t> </a:t>
            </a:r>
            <a:r>
              <a:rPr lang="en-US" dirty="0" err="1" smtClean="0"/>
              <a:t>kapitálem</a:t>
            </a:r>
            <a:r>
              <a:rPr lang="en-US" dirty="0" smtClean="0"/>
              <a:t>,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také</a:t>
            </a:r>
            <a:r>
              <a:rPr lang="en-US" dirty="0" smtClean="0"/>
              <a:t> </a:t>
            </a:r>
            <a:r>
              <a:rPr lang="en-US" dirty="0" err="1" smtClean="0"/>
              <a:t>kulturním</a:t>
            </a:r>
            <a:r>
              <a:rPr lang="en-US" dirty="0" smtClean="0"/>
              <a:t> </a:t>
            </a:r>
            <a:r>
              <a:rPr lang="en-US" dirty="0" err="1" smtClean="0"/>
              <a:t>hendikepem</a:t>
            </a:r>
            <a:r>
              <a:rPr lang="en-US" dirty="0" smtClean="0"/>
              <a:t> </a:t>
            </a:r>
          </a:p>
          <a:p>
            <a:r>
              <a:rPr lang="en-US" dirty="0" smtClean="0"/>
              <a:t>1939 </a:t>
            </a:r>
            <a:r>
              <a:rPr lang="mr-IN" dirty="0" smtClean="0"/>
              <a:t>–</a:t>
            </a:r>
            <a:r>
              <a:rPr lang="en-US" dirty="0" smtClean="0"/>
              <a:t> 1946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cyklus</a:t>
            </a:r>
            <a:r>
              <a:rPr lang="en-US" dirty="0" smtClean="0"/>
              <a:t> </a:t>
            </a:r>
            <a:r>
              <a:rPr lang="en-US" dirty="0" err="1" smtClean="0"/>
              <a:t>protifašistických</a:t>
            </a:r>
            <a:r>
              <a:rPr lang="en-US" dirty="0" smtClean="0"/>
              <a:t> </a:t>
            </a:r>
            <a:r>
              <a:rPr lang="en-US" dirty="0" err="1" smtClean="0"/>
              <a:t>filmů</a:t>
            </a:r>
            <a:r>
              <a:rPr lang="en-US" dirty="0" smtClean="0"/>
              <a:t>, </a:t>
            </a:r>
            <a:r>
              <a:rPr lang="en-US" dirty="0" err="1" smtClean="0"/>
              <a:t>cca</a:t>
            </a:r>
            <a:r>
              <a:rPr lang="en-US" dirty="0" smtClean="0"/>
              <a:t> 180 </a:t>
            </a:r>
            <a:r>
              <a:rPr lang="en-US" dirty="0" err="1" smtClean="0"/>
              <a:t>titulů</a:t>
            </a:r>
            <a:endParaRPr lang="en-US" dirty="0" smtClean="0"/>
          </a:p>
          <a:p>
            <a:r>
              <a:rPr lang="en-US" dirty="0" smtClean="0"/>
              <a:t>Pro </a:t>
            </a:r>
            <a:r>
              <a:rPr lang="en-US" dirty="0" err="1" smtClean="0"/>
              <a:t>tento</a:t>
            </a:r>
            <a:r>
              <a:rPr lang="en-US" dirty="0" smtClean="0"/>
              <a:t> </a:t>
            </a:r>
            <a:r>
              <a:rPr lang="en-US" dirty="0" err="1" smtClean="0"/>
              <a:t>typ</a:t>
            </a:r>
            <a:r>
              <a:rPr lang="en-US" dirty="0" smtClean="0"/>
              <a:t> </a:t>
            </a:r>
            <a:r>
              <a:rPr lang="en-US" dirty="0" err="1" smtClean="0"/>
              <a:t>produkce</a:t>
            </a:r>
            <a:r>
              <a:rPr lang="en-US" dirty="0" smtClean="0"/>
              <a:t> se </a:t>
            </a:r>
            <a:r>
              <a:rPr lang="en-US" dirty="0" err="1" smtClean="0"/>
              <a:t>těžký</a:t>
            </a:r>
            <a:r>
              <a:rPr lang="en-US" dirty="0" smtClean="0"/>
              <a:t> </a:t>
            </a:r>
            <a:r>
              <a:rPr lang="en-US" dirty="0" err="1" smtClean="0"/>
              <a:t>německý</a:t>
            </a:r>
            <a:r>
              <a:rPr lang="en-US" dirty="0" smtClean="0"/>
              <a:t> </a:t>
            </a:r>
            <a:r>
              <a:rPr lang="en-US" dirty="0" err="1" smtClean="0"/>
              <a:t>akcent</a:t>
            </a:r>
            <a:r>
              <a:rPr lang="en-US" dirty="0" smtClean="0"/>
              <a:t> </a:t>
            </a:r>
            <a:r>
              <a:rPr lang="en-US" dirty="0" err="1" smtClean="0"/>
              <a:t>vyloženě</a:t>
            </a:r>
            <a:r>
              <a:rPr lang="en-US" dirty="0" smtClean="0"/>
              <a:t> </a:t>
            </a:r>
            <a:r>
              <a:rPr lang="en-US" dirty="0" err="1" smtClean="0"/>
              <a:t>hodí</a:t>
            </a:r>
            <a:endParaRPr lang="en-US" dirty="0" smtClean="0"/>
          </a:p>
          <a:p>
            <a:pPr lvl="0"/>
            <a:r>
              <a:rPr lang="cs-CZ" dirty="0" smtClean="0"/>
              <a:t>Němečtí herci </a:t>
            </a:r>
            <a:r>
              <a:rPr lang="cs-CZ" dirty="0"/>
              <a:t>židovského původu někdy hráli uprchlíky, někdy odbojáře (Paul </a:t>
            </a:r>
            <a:r>
              <a:rPr lang="cs-CZ" dirty="0" err="1"/>
              <a:t>Henreid</a:t>
            </a:r>
            <a:r>
              <a:rPr lang="cs-CZ" dirty="0"/>
              <a:t> jako Victor </a:t>
            </a:r>
            <a:r>
              <a:rPr lang="cs-CZ" dirty="0" err="1"/>
              <a:t>Lazslo</a:t>
            </a:r>
            <a:r>
              <a:rPr lang="cs-CZ" dirty="0"/>
              <a:t> ve filmu </a:t>
            </a:r>
            <a:r>
              <a:rPr lang="cs-CZ" i="1" dirty="0"/>
              <a:t>Casablanca</a:t>
            </a:r>
            <a:r>
              <a:rPr lang="cs-CZ" dirty="0"/>
              <a:t>), ale nejčastěji </a:t>
            </a:r>
            <a:r>
              <a:rPr lang="cs-CZ" dirty="0" smtClean="0"/>
              <a:t>nacisty. </a:t>
            </a:r>
            <a:r>
              <a:rPr lang="cs-CZ" dirty="0"/>
              <a:t>P</a:t>
            </a:r>
            <a:r>
              <a:rPr lang="cs-CZ" dirty="0" smtClean="0"/>
              <a:t>oměrně </a:t>
            </a:r>
            <a:r>
              <a:rPr lang="cs-CZ" dirty="0"/>
              <a:t>stereotypní figury - brutální a hloupé, schopné plnit rozkazy anebo je vyštěkávat, zcela bez </a:t>
            </a:r>
            <a:r>
              <a:rPr lang="cs-CZ" dirty="0" smtClean="0"/>
              <a:t>názoru.</a:t>
            </a:r>
          </a:p>
          <a:p>
            <a:pPr lvl="0"/>
            <a:r>
              <a:rPr lang="cs-CZ" dirty="0"/>
              <a:t>NICMÉNĚ! Pro </a:t>
            </a:r>
            <a:r>
              <a:rPr lang="cs-CZ" dirty="0" smtClean="0"/>
              <a:t>německé židovské </a:t>
            </a:r>
            <a:r>
              <a:rPr lang="cs-CZ" dirty="0"/>
              <a:t>herce, alespoň dle dochovaných pramenů, nebylo ztvárnění těchto figur ponižující ani k </a:t>
            </a:r>
            <a:r>
              <a:rPr lang="cs-CZ" dirty="0" smtClean="0"/>
              <a:t>nim nepřistupovali z hlediska </a:t>
            </a:r>
            <a:r>
              <a:rPr lang="cs-CZ" dirty="0"/>
              <a:t>politické </a:t>
            </a:r>
            <a:r>
              <a:rPr lang="cs-CZ" dirty="0" smtClean="0"/>
              <a:t>nebo </a:t>
            </a:r>
            <a:r>
              <a:rPr lang="cs-CZ" dirty="0"/>
              <a:t>osobní </a:t>
            </a:r>
            <a:r>
              <a:rPr lang="cs-CZ" dirty="0" smtClean="0"/>
              <a:t>odplaty. </a:t>
            </a:r>
            <a:r>
              <a:rPr lang="cs-CZ" dirty="0"/>
              <a:t>D</a:t>
            </a:r>
            <a:r>
              <a:rPr lang="cs-CZ" dirty="0" smtClean="0"/>
              <a:t>efinovali </a:t>
            </a:r>
            <a:r>
              <a:rPr lang="cs-CZ" dirty="0"/>
              <a:t>se v prvé řadě jako profesionální </a:t>
            </a:r>
            <a:r>
              <a:rPr lang="cs-CZ" dirty="0" smtClean="0"/>
              <a:t>umělci, </a:t>
            </a:r>
            <a:r>
              <a:rPr lang="cs-CZ" dirty="0"/>
              <a:t>a až potom jako uprchlíci nebo politické oběti</a:t>
            </a:r>
            <a:r>
              <a:rPr lang="cs-CZ" dirty="0"/>
              <a:t> </a:t>
            </a:r>
            <a:endParaRPr lang="cs-CZ" dirty="0" smtClean="0"/>
          </a:p>
          <a:p>
            <a:pPr lvl="0"/>
            <a:endParaRPr lang="cs-CZ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89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2. </a:t>
            </a:r>
            <a:r>
              <a:rPr lang="en-US" dirty="0" err="1" smtClean="0"/>
              <a:t>Národnostní</a:t>
            </a:r>
            <a:r>
              <a:rPr lang="en-US" dirty="0" smtClean="0"/>
              <a:t> stereotypy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USA je </a:t>
            </a:r>
            <a:r>
              <a:rPr lang="en-US" dirty="0" err="1" smtClean="0"/>
              <a:t>zanášejí</a:t>
            </a:r>
            <a:r>
              <a:rPr lang="en-US" dirty="0" smtClean="0"/>
              <a:t> </a:t>
            </a:r>
            <a:r>
              <a:rPr lang="en-US" dirty="0" err="1" smtClean="0"/>
              <a:t>samy</a:t>
            </a:r>
            <a:r>
              <a:rPr lang="en-US" dirty="0" smtClean="0"/>
              <a:t> </a:t>
            </a:r>
            <a:r>
              <a:rPr lang="en-US" dirty="0" err="1" smtClean="0"/>
              <a:t>evropské</a:t>
            </a:r>
            <a:r>
              <a:rPr lang="en-US" dirty="0" smtClean="0"/>
              <a:t> </a:t>
            </a:r>
            <a:r>
              <a:rPr lang="en-US" dirty="0" err="1" smtClean="0"/>
              <a:t>putovní</a:t>
            </a:r>
            <a:r>
              <a:rPr lang="en-US" dirty="0" smtClean="0"/>
              <a:t> </a:t>
            </a:r>
            <a:r>
              <a:rPr lang="en-US" dirty="0" err="1" smtClean="0"/>
              <a:t>herecké</a:t>
            </a:r>
            <a:r>
              <a:rPr lang="en-US" dirty="0" smtClean="0"/>
              <a:t> </a:t>
            </a:r>
            <a:r>
              <a:rPr lang="en-US" dirty="0" err="1" smtClean="0"/>
              <a:t>spolky</a:t>
            </a:r>
            <a:r>
              <a:rPr lang="en-US" dirty="0" smtClean="0"/>
              <a:t> =&gt; </a:t>
            </a:r>
            <a:r>
              <a:rPr lang="en-US" dirty="0" err="1" smtClean="0"/>
              <a:t>vychází</a:t>
            </a:r>
            <a:r>
              <a:rPr lang="en-US" dirty="0" smtClean="0"/>
              <a:t> z </a:t>
            </a:r>
            <a:r>
              <a:rPr lang="en-US" dirty="0" err="1" smtClean="0"/>
              <a:t>kontinentální</a:t>
            </a:r>
            <a:r>
              <a:rPr lang="en-US" dirty="0" smtClean="0"/>
              <a:t> </a:t>
            </a:r>
            <a:r>
              <a:rPr lang="en-US" dirty="0" err="1" smtClean="0"/>
              <a:t>literatury</a:t>
            </a:r>
            <a:endParaRPr lang="en-US" dirty="0" smtClean="0"/>
          </a:p>
          <a:p>
            <a:r>
              <a:rPr lang="en-US" dirty="0" err="1" smtClean="0"/>
              <a:t>Sice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limitující</a:t>
            </a:r>
            <a:r>
              <a:rPr lang="en-US" dirty="0" smtClean="0"/>
              <a:t>, ale </a:t>
            </a:r>
            <a:r>
              <a:rPr lang="en-US" dirty="0" err="1" smtClean="0"/>
              <a:t>nabízejí</a:t>
            </a:r>
            <a:r>
              <a:rPr lang="en-US" dirty="0" smtClean="0"/>
              <a:t> </a:t>
            </a:r>
            <a:r>
              <a:rPr lang="en-US" dirty="0" err="1" smtClean="0"/>
              <a:t>herecké</a:t>
            </a:r>
            <a:r>
              <a:rPr lang="en-US" dirty="0" smtClean="0"/>
              <a:t> </a:t>
            </a:r>
            <a:r>
              <a:rPr lang="en-US" dirty="0" err="1" smtClean="0"/>
              <a:t>příležitosti</a:t>
            </a:r>
            <a:r>
              <a:rPr lang="en-US" dirty="0" smtClean="0"/>
              <a:t>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hvězdám</a:t>
            </a:r>
            <a:r>
              <a:rPr lang="en-US" dirty="0" smtClean="0"/>
              <a:t>,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epizodistům</a:t>
            </a:r>
            <a:r>
              <a:rPr lang="en-US" dirty="0" smtClean="0"/>
              <a:t> </a:t>
            </a:r>
          </a:p>
          <a:p>
            <a:r>
              <a:rPr lang="cs-CZ" dirty="0"/>
              <a:t>Italové často hrají jižanské mafiány, číšníky, holiče; </a:t>
            </a:r>
            <a:r>
              <a:rPr lang="cs-CZ" dirty="0"/>
              <a:t>R</a:t>
            </a:r>
            <a:r>
              <a:rPr lang="cs-CZ" dirty="0" smtClean="0"/>
              <a:t>usové </a:t>
            </a:r>
            <a:r>
              <a:rPr lang="cs-CZ" dirty="0"/>
              <a:t>teroristy, taxikáře nebo hráče na balalajku, </a:t>
            </a:r>
            <a:r>
              <a:rPr lang="cs-CZ" dirty="0"/>
              <a:t>B</a:t>
            </a:r>
            <a:r>
              <a:rPr lang="cs-CZ" dirty="0" smtClean="0"/>
              <a:t>ritové </a:t>
            </a:r>
            <a:r>
              <a:rPr lang="cs-CZ" dirty="0"/>
              <a:t>drzé sluhy a povýšené aristokraty, </a:t>
            </a:r>
            <a:r>
              <a:rPr lang="cs-CZ" dirty="0"/>
              <a:t>I</a:t>
            </a:r>
            <a:r>
              <a:rPr lang="cs-CZ" dirty="0" smtClean="0"/>
              <a:t>rové </a:t>
            </a:r>
            <a:r>
              <a:rPr lang="cs-CZ" dirty="0"/>
              <a:t>otce-</a:t>
            </a:r>
            <a:r>
              <a:rPr lang="cs-CZ" dirty="0" smtClean="0"/>
              <a:t>alkoholiky a  </a:t>
            </a:r>
            <a:r>
              <a:rPr lang="cs-CZ" dirty="0"/>
              <a:t>dělníky bez šance na </a:t>
            </a:r>
            <a:r>
              <a:rPr lang="cs-CZ" dirty="0" smtClean="0"/>
              <a:t>vzestup. </a:t>
            </a:r>
          </a:p>
          <a:p>
            <a:r>
              <a:rPr lang="cs-CZ" dirty="0" smtClean="0"/>
              <a:t>Dva panevropské stereotypy:</a:t>
            </a:r>
          </a:p>
          <a:p>
            <a:pPr marL="731520" lvl="1" indent="-457200">
              <a:buFont typeface="+mj-lt"/>
              <a:buAutoNum type="arabicPeriod"/>
            </a:pPr>
            <a:r>
              <a:rPr lang="cs-CZ" dirty="0" smtClean="0"/>
              <a:t>Ženy jako exotické svůdnice anebo asexuální bytosti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err="1" smtClean="0"/>
              <a:t>Muži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zločinci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803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tumblr_m0x5o79AEv1qc3d79o1_5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6" b="26296"/>
          <a:stretch>
            <a:fillRect/>
          </a:stretch>
        </p:blipFill>
        <p:spPr>
          <a:xfrm>
            <a:off x="457200" y="1076144"/>
            <a:ext cx="8229600" cy="4876800"/>
          </a:xfrm>
        </p:spPr>
      </p:pic>
    </p:spTree>
    <p:extLst>
      <p:ext uri="{BB962C8B-B14F-4D97-AF65-F5344CB8AC3E}">
        <p14:creationId xmlns:p14="http://schemas.microsoft.com/office/powerpoint/2010/main" val="2191692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Evropská</a:t>
            </a:r>
            <a:r>
              <a:rPr lang="en-US" dirty="0" smtClean="0"/>
              <a:t> femme fatale</a:t>
            </a:r>
            <a:endParaRPr lang="en-US" dirty="0"/>
          </a:p>
        </p:txBody>
      </p:sp>
      <p:pic>
        <p:nvPicPr>
          <p:cNvPr id="8" name="Content Placeholder 7" descr="574857b9d3778118ae5e0400-183267.jpe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8" r="22288"/>
          <a:stretch>
            <a:fillRect/>
          </a:stretch>
        </p:blipFill>
        <p:spPr/>
      </p:pic>
      <p:pic>
        <p:nvPicPr>
          <p:cNvPr id="7" name="Content Placeholder 6" descr="7337897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7" r="219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8667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Sexuální</a:t>
            </a:r>
            <a:r>
              <a:rPr lang="en-US" dirty="0" smtClean="0"/>
              <a:t> </a:t>
            </a:r>
            <a:r>
              <a:rPr lang="en-US" dirty="0" err="1" smtClean="0"/>
              <a:t>represe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Content Placeholder 6" descr="teaandsympathy1956.1615_092720130947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r="12964"/>
          <a:stretch>
            <a:fillRect/>
          </a:stretch>
        </p:blipFill>
        <p:spPr/>
      </p:pic>
      <p:pic>
        <p:nvPicPr>
          <p:cNvPr id="6" name="Content Placeholder 5" descr="still-of-julie-andrews-in-mary-poppins-(1964)-large-pictur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0" r="211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4347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3. </a:t>
            </a:r>
            <a:r>
              <a:rPr lang="en-US" dirty="0" err="1" smtClean="0"/>
              <a:t>Herectví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Evropské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svém</a:t>
            </a:r>
            <a:r>
              <a:rPr lang="en-US" dirty="0"/>
              <a:t> </a:t>
            </a:r>
            <a:r>
              <a:rPr lang="en-US" dirty="0" err="1"/>
              <a:t>důrazu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vytříbenou</a:t>
            </a:r>
            <a:r>
              <a:rPr lang="en-US" dirty="0"/>
              <a:t> </a:t>
            </a:r>
            <a:r>
              <a:rPr lang="en-US" dirty="0" err="1"/>
              <a:t>mluvu</a:t>
            </a:r>
            <a:r>
              <a:rPr lang="en-US" dirty="0"/>
              <a:t> a </a:t>
            </a:r>
            <a:r>
              <a:rPr lang="en-US" dirty="0" err="1"/>
              <a:t>deklamaci</a:t>
            </a:r>
            <a:r>
              <a:rPr lang="en-US" dirty="0"/>
              <a:t> je </a:t>
            </a:r>
            <a:r>
              <a:rPr lang="en-US" dirty="0" err="1"/>
              <a:t>vnímané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stylizovanější</a:t>
            </a:r>
            <a:r>
              <a:rPr lang="en-US" dirty="0"/>
              <a:t> a </a:t>
            </a:r>
            <a:r>
              <a:rPr lang="en-US" dirty="0" err="1"/>
              <a:t>méně</a:t>
            </a:r>
            <a:r>
              <a:rPr lang="en-US" dirty="0"/>
              <a:t> </a:t>
            </a:r>
            <a:r>
              <a:rPr lang="en-US" dirty="0" err="1"/>
              <a:t>přirozené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Problém</a:t>
            </a:r>
            <a:r>
              <a:rPr lang="en-US" dirty="0" smtClean="0"/>
              <a:t> </a:t>
            </a:r>
            <a:r>
              <a:rPr lang="en-US" dirty="0" err="1" smtClean="0"/>
              <a:t>zejména</a:t>
            </a:r>
            <a:r>
              <a:rPr lang="en-US" dirty="0" smtClean="0"/>
              <a:t> </a:t>
            </a:r>
            <a:r>
              <a:rPr lang="en-US" dirty="0" err="1" smtClean="0"/>
              <a:t>ruských</a:t>
            </a:r>
            <a:r>
              <a:rPr lang="en-US" dirty="0" smtClean="0"/>
              <a:t> </a:t>
            </a:r>
            <a:r>
              <a:rPr lang="en-US" dirty="0" err="1" smtClean="0"/>
              <a:t>herců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20. </a:t>
            </a:r>
            <a:r>
              <a:rPr lang="en-US" dirty="0" err="1" smtClean="0"/>
              <a:t>letech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Ivan </a:t>
            </a:r>
            <a:r>
              <a:rPr lang="en-US" dirty="0" err="1" smtClean="0"/>
              <a:t>Mozžuchin</a:t>
            </a:r>
            <a:r>
              <a:rPr lang="en-US" dirty="0" smtClean="0"/>
              <a:t> </a:t>
            </a:r>
            <a:r>
              <a:rPr lang="en-US" dirty="0" err="1" smtClean="0"/>
              <a:t>sice</a:t>
            </a:r>
            <a:r>
              <a:rPr lang="en-US" dirty="0" smtClean="0"/>
              <a:t> </a:t>
            </a:r>
            <a:r>
              <a:rPr lang="en-US" dirty="0" err="1" smtClean="0"/>
              <a:t>podstoupil</a:t>
            </a:r>
            <a:r>
              <a:rPr lang="en-US" dirty="0" smtClean="0"/>
              <a:t> </a:t>
            </a:r>
            <a:r>
              <a:rPr lang="en-US" dirty="0" err="1" smtClean="0"/>
              <a:t>cílenou</a:t>
            </a:r>
            <a:r>
              <a:rPr lang="en-US" dirty="0" smtClean="0"/>
              <a:t> </a:t>
            </a:r>
            <a:r>
              <a:rPr lang="en-US" dirty="0" err="1" smtClean="0"/>
              <a:t>úpravu</a:t>
            </a:r>
            <a:r>
              <a:rPr lang="en-US" dirty="0" smtClean="0"/>
              <a:t> </a:t>
            </a:r>
            <a:r>
              <a:rPr lang="en-US" dirty="0" err="1" smtClean="0"/>
              <a:t>vzhledu</a:t>
            </a:r>
            <a:r>
              <a:rPr lang="en-US" dirty="0" smtClean="0"/>
              <a:t>, ale </a:t>
            </a:r>
            <a:r>
              <a:rPr lang="en-US" dirty="0" err="1" smtClean="0"/>
              <a:t>jeho</a:t>
            </a:r>
            <a:r>
              <a:rPr lang="en-US" dirty="0" smtClean="0"/>
              <a:t> </a:t>
            </a:r>
            <a:r>
              <a:rPr lang="en-US" dirty="0" err="1" smtClean="0"/>
              <a:t>komplexněji</a:t>
            </a:r>
            <a:r>
              <a:rPr lang="en-US" dirty="0" smtClean="0"/>
              <a:t> </a:t>
            </a:r>
            <a:r>
              <a:rPr lang="en-US" dirty="0" err="1" smtClean="0"/>
              <a:t>pojaté</a:t>
            </a:r>
            <a:r>
              <a:rPr lang="en-US" dirty="0" smtClean="0"/>
              <a:t> </a:t>
            </a:r>
            <a:r>
              <a:rPr lang="en-US" dirty="0" err="1" smtClean="0"/>
              <a:t>postavy</a:t>
            </a:r>
            <a:r>
              <a:rPr lang="en-US" dirty="0" smtClean="0"/>
              <a:t> v </a:t>
            </a:r>
            <a:r>
              <a:rPr lang="en-US" dirty="0" err="1" smtClean="0"/>
              <a:t>duchu</a:t>
            </a:r>
            <a:r>
              <a:rPr lang="en-US" dirty="0" smtClean="0"/>
              <a:t> </a:t>
            </a:r>
            <a:r>
              <a:rPr lang="en-US" dirty="0" err="1" smtClean="0"/>
              <a:t>Stanislavského</a:t>
            </a:r>
            <a:r>
              <a:rPr lang="en-US" dirty="0" smtClean="0"/>
              <a:t> </a:t>
            </a:r>
            <a:r>
              <a:rPr lang="en-US" dirty="0" err="1" smtClean="0"/>
              <a:t>systému</a:t>
            </a:r>
            <a:r>
              <a:rPr lang="en-US" dirty="0" smtClean="0"/>
              <a:t> </a:t>
            </a:r>
            <a:r>
              <a:rPr lang="en-US" dirty="0" err="1" smtClean="0"/>
              <a:t>neodpovídaly</a:t>
            </a:r>
            <a:r>
              <a:rPr lang="en-US" dirty="0" smtClean="0"/>
              <a:t> </a:t>
            </a:r>
            <a:r>
              <a:rPr lang="en-US" dirty="0" err="1" smtClean="0"/>
              <a:t>jednoduchému</a:t>
            </a:r>
            <a:r>
              <a:rPr lang="en-US" dirty="0" smtClean="0"/>
              <a:t> </a:t>
            </a:r>
            <a:r>
              <a:rPr lang="en-US" dirty="0" err="1" smtClean="0"/>
              <a:t>žánrovému</a:t>
            </a:r>
            <a:r>
              <a:rPr lang="en-US" dirty="0" smtClean="0"/>
              <a:t> </a:t>
            </a:r>
            <a:r>
              <a:rPr lang="en-US" dirty="0" err="1" smtClean="0"/>
              <a:t>naturelu</a:t>
            </a:r>
            <a:r>
              <a:rPr lang="en-US" dirty="0"/>
              <a:t> </a:t>
            </a:r>
            <a:r>
              <a:rPr lang="en-US" dirty="0" err="1" smtClean="0"/>
              <a:t>hollywoodských</a:t>
            </a:r>
            <a:r>
              <a:rPr lang="en-US" dirty="0" smtClean="0"/>
              <a:t> </a:t>
            </a:r>
            <a:r>
              <a:rPr lang="en-US" dirty="0" err="1" smtClean="0"/>
              <a:t>filmů</a:t>
            </a:r>
            <a:r>
              <a:rPr lang="en-US" dirty="0" smtClean="0"/>
              <a:t>.  </a:t>
            </a:r>
          </a:p>
          <a:p>
            <a:r>
              <a:rPr lang="en-US" dirty="0" err="1" smtClean="0"/>
              <a:t>Zejména</a:t>
            </a:r>
            <a:r>
              <a:rPr lang="en-US" dirty="0" smtClean="0"/>
              <a:t> </a:t>
            </a:r>
            <a:r>
              <a:rPr lang="en-US" dirty="0" err="1" smtClean="0"/>
              <a:t>britské</a:t>
            </a:r>
            <a:r>
              <a:rPr lang="en-US" dirty="0" smtClean="0"/>
              <a:t> </a:t>
            </a:r>
            <a:r>
              <a:rPr lang="en-US" dirty="0" err="1" smtClean="0"/>
              <a:t>herectví</a:t>
            </a:r>
            <a:r>
              <a:rPr lang="en-US" dirty="0" smtClean="0"/>
              <a:t> </a:t>
            </a:r>
            <a:r>
              <a:rPr lang="en-US" dirty="0" err="1" smtClean="0"/>
              <a:t>stojí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verbálních</a:t>
            </a:r>
            <a:r>
              <a:rPr lang="en-US" dirty="0" smtClean="0"/>
              <a:t> </a:t>
            </a:r>
            <a:r>
              <a:rPr lang="en-US" dirty="0" err="1" smtClean="0"/>
              <a:t>kvalitách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angličané</a:t>
            </a:r>
            <a:r>
              <a:rPr lang="en-US" dirty="0" smtClean="0"/>
              <a:t> </a:t>
            </a:r>
            <a:r>
              <a:rPr lang="en-US" dirty="0" err="1" smtClean="0"/>
              <a:t>hrají</a:t>
            </a:r>
            <a:r>
              <a:rPr lang="en-US" dirty="0" smtClean="0"/>
              <a:t>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aristokraty</a:t>
            </a:r>
            <a:r>
              <a:rPr lang="en-US" dirty="0" smtClean="0"/>
              <a:t> a </a:t>
            </a:r>
            <a:r>
              <a:rPr lang="en-US" dirty="0" err="1" smtClean="0"/>
              <a:t>hrdiny</a:t>
            </a:r>
            <a:r>
              <a:rPr lang="en-US" dirty="0" smtClean="0"/>
              <a:t> z </a:t>
            </a:r>
            <a:r>
              <a:rPr lang="en-US" dirty="0" err="1" smtClean="0"/>
              <a:t>vyšších</a:t>
            </a:r>
            <a:r>
              <a:rPr lang="en-US" dirty="0" smtClean="0"/>
              <a:t> </a:t>
            </a:r>
            <a:r>
              <a:rPr lang="en-US" dirty="0" err="1" smtClean="0"/>
              <a:t>tříd</a:t>
            </a:r>
            <a:r>
              <a:rPr lang="en-US" dirty="0" smtClean="0"/>
              <a:t>,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padouchy</a:t>
            </a:r>
            <a:r>
              <a:rPr lang="en-US" dirty="0" smtClean="0"/>
              <a:t> (Richard E. Grant: “</a:t>
            </a:r>
            <a:r>
              <a:rPr lang="en-US" dirty="0" err="1" smtClean="0"/>
              <a:t>Britský</a:t>
            </a:r>
            <a:r>
              <a:rPr lang="en-US" dirty="0" smtClean="0"/>
              <a:t> </a:t>
            </a:r>
            <a:r>
              <a:rPr lang="en-US" dirty="0" err="1" smtClean="0"/>
              <a:t>přízvuk</a:t>
            </a:r>
            <a:r>
              <a:rPr lang="en-US" dirty="0" smtClean="0"/>
              <a:t> </a:t>
            </a:r>
            <a:r>
              <a:rPr lang="en-US" dirty="0" err="1" smtClean="0"/>
              <a:t>zní</a:t>
            </a:r>
            <a:r>
              <a:rPr lang="en-US" dirty="0" smtClean="0"/>
              <a:t> </a:t>
            </a:r>
            <a:r>
              <a:rPr lang="en-US" dirty="0" err="1" smtClean="0"/>
              <a:t>americkým</a:t>
            </a:r>
            <a:r>
              <a:rPr lang="en-US" dirty="0" smtClean="0"/>
              <a:t> </a:t>
            </a:r>
            <a:r>
              <a:rPr lang="en-US" dirty="0" err="1" smtClean="0"/>
              <a:t>uším</a:t>
            </a:r>
            <a:r>
              <a:rPr lang="en-US" dirty="0"/>
              <a:t> </a:t>
            </a:r>
            <a:r>
              <a:rPr lang="en-US" dirty="0" smtClean="0"/>
              <a:t>dost </a:t>
            </a:r>
            <a:r>
              <a:rPr lang="en-US" dirty="0" err="1" smtClean="0"/>
              <a:t>hrozivě</a:t>
            </a:r>
            <a:r>
              <a:rPr lang="en-US" dirty="0" smtClean="0"/>
              <a:t>”.)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377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Britští</a:t>
            </a:r>
            <a:r>
              <a:rPr lang="en-US" dirty="0" smtClean="0"/>
              <a:t> </a:t>
            </a:r>
            <a:r>
              <a:rPr lang="en-US" dirty="0" err="1" smtClean="0"/>
              <a:t>herci</a:t>
            </a:r>
            <a:r>
              <a:rPr lang="en-US" dirty="0" smtClean="0"/>
              <a:t> </a:t>
            </a:r>
            <a:r>
              <a:rPr lang="en-US" dirty="0" err="1" smtClean="0"/>
              <a:t>hrají</a:t>
            </a:r>
            <a:r>
              <a:rPr lang="en-US" dirty="0" smtClean="0"/>
              <a:t> </a:t>
            </a:r>
            <a:r>
              <a:rPr lang="en-US" dirty="0" err="1" smtClean="0"/>
              <a:t>negativní</a:t>
            </a:r>
            <a:r>
              <a:rPr lang="en-US" dirty="0" smtClean="0"/>
              <a:t> </a:t>
            </a:r>
            <a:r>
              <a:rPr lang="en-US" dirty="0" err="1" smtClean="0"/>
              <a:t>postavy</a:t>
            </a:r>
            <a:endParaRPr lang="en-US" dirty="0"/>
          </a:p>
        </p:txBody>
      </p:sp>
      <p:pic>
        <p:nvPicPr>
          <p:cNvPr id="7" name="Content Placeholder 6" descr="Hannibal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5" r="25925"/>
          <a:stretch>
            <a:fillRect/>
          </a:stretch>
        </p:blipFill>
        <p:spPr/>
      </p:pic>
      <p:pic>
        <p:nvPicPr>
          <p:cNvPr id="8" name="Content Placeholder 7" descr="58354fcba72cf2d9336e246812438ab5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4" r="178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5735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07556"/>
            <a:ext cx="2139696" cy="1261872"/>
          </a:xfrm>
        </p:spPr>
        <p:txBody>
          <a:bodyPr/>
          <a:lstStyle/>
          <a:p>
            <a:pPr algn="ctr"/>
            <a:r>
              <a:rPr lang="en-US" dirty="0" smtClean="0"/>
              <a:t>“Latino” </a:t>
            </a:r>
            <a:r>
              <a:rPr lang="en-US" dirty="0" err="1" smtClean="0"/>
              <a:t>stereotyp</a:t>
            </a:r>
            <a:endParaRPr lang="en-US" dirty="0"/>
          </a:p>
        </p:txBody>
      </p:sp>
      <p:pic>
        <p:nvPicPr>
          <p:cNvPr id="8" name="Content Placeholder 7" descr="51xZJlXi-sL._SX355_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34"/>
          <a:stretch/>
        </p:blipFill>
        <p:spPr>
          <a:xfrm>
            <a:off x="2971799" y="792080"/>
            <a:ext cx="5998341" cy="557784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0" y="1753552"/>
            <a:ext cx="2596897" cy="4620615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800" dirty="0"/>
              <a:t>hyperbolický mix různých vlastností - temperament, smyslnost, </a:t>
            </a:r>
            <a:r>
              <a:rPr lang="cs-CZ" sz="1800" dirty="0" smtClean="0"/>
              <a:t>lpění na domácích tradicích, </a:t>
            </a:r>
            <a:r>
              <a:rPr lang="cs-CZ" sz="1800" dirty="0"/>
              <a:t>schopnost vyjádření rytmu prostřednictvím těla a tělesných pohybů, víra v primitivní rituály a náboženství &gt;&gt; nemá žádné zvláštní kořeny, stereotypní mix představ z </a:t>
            </a:r>
            <a:r>
              <a:rPr lang="cs-CZ" sz="1800" dirty="0" smtClean="0"/>
              <a:t>Mexika, </a:t>
            </a:r>
            <a:r>
              <a:rPr lang="cs-CZ" sz="1800" dirty="0"/>
              <a:t>Brazílie, </a:t>
            </a:r>
            <a:r>
              <a:rPr lang="cs-CZ" sz="1800" dirty="0" smtClean="0"/>
              <a:t>Karibiku, </a:t>
            </a:r>
            <a:r>
              <a:rPr lang="cs-CZ" sz="1800" dirty="0" smtClean="0"/>
              <a:t>Španělska a Itálie</a:t>
            </a:r>
          </a:p>
          <a:p>
            <a:r>
              <a:rPr lang="cs-CZ" sz="1800" dirty="0" smtClean="0"/>
              <a:t> </a:t>
            </a:r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95437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Transmédia</a:t>
            </a:r>
            <a:r>
              <a:rPr lang="en-US" dirty="0" smtClean="0"/>
              <a:t> a </a:t>
            </a:r>
            <a:r>
              <a:rPr lang="en-US" dirty="0" err="1" smtClean="0"/>
              <a:t>transmediální</a:t>
            </a:r>
            <a:r>
              <a:rPr lang="en-US" dirty="0" smtClean="0"/>
              <a:t> </a:t>
            </a:r>
            <a:r>
              <a:rPr lang="en-US" dirty="0" err="1" smtClean="0"/>
              <a:t>vyprávění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Stále</a:t>
            </a:r>
            <a:r>
              <a:rPr lang="en-GB" dirty="0" smtClean="0"/>
              <a:t> </a:t>
            </a:r>
            <a:r>
              <a:rPr lang="en-GB" dirty="0" err="1" smtClean="0"/>
              <a:t>populárnější</a:t>
            </a:r>
            <a:r>
              <a:rPr lang="en-GB" dirty="0" smtClean="0"/>
              <a:t> </a:t>
            </a:r>
            <a:r>
              <a:rPr lang="en-GB" dirty="0" err="1" smtClean="0"/>
              <a:t>průmyslová</a:t>
            </a:r>
            <a:r>
              <a:rPr lang="en-GB" dirty="0" smtClean="0"/>
              <a:t> </a:t>
            </a:r>
            <a:r>
              <a:rPr lang="en-GB" dirty="0" err="1" smtClean="0"/>
              <a:t>praxe</a:t>
            </a:r>
            <a:r>
              <a:rPr lang="en-GB" dirty="0" smtClean="0"/>
              <a:t> </a:t>
            </a:r>
            <a:r>
              <a:rPr lang="en-GB" dirty="0" err="1" smtClean="0"/>
              <a:t>zapojující</a:t>
            </a:r>
            <a:r>
              <a:rPr lang="en-GB" dirty="0" smtClean="0"/>
              <a:t> </a:t>
            </a:r>
            <a:r>
              <a:rPr lang="en-GB" dirty="0" err="1" smtClean="0"/>
              <a:t>několik</a:t>
            </a:r>
            <a:r>
              <a:rPr lang="en-GB" dirty="0" smtClean="0"/>
              <a:t> </a:t>
            </a:r>
            <a:r>
              <a:rPr lang="en-GB" dirty="0" err="1" smtClean="0"/>
              <a:t>mediálních</a:t>
            </a:r>
            <a:r>
              <a:rPr lang="en-GB" dirty="0" smtClean="0"/>
              <a:t> </a:t>
            </a:r>
            <a:r>
              <a:rPr lang="en-GB" dirty="0" err="1" smtClean="0"/>
              <a:t>platforem</a:t>
            </a:r>
            <a:r>
              <a:rPr lang="en-GB" dirty="0" smtClean="0"/>
              <a:t>. </a:t>
            </a:r>
            <a:r>
              <a:rPr lang="en-GB" dirty="0" err="1" smtClean="0"/>
              <a:t>Jejich</a:t>
            </a:r>
            <a:r>
              <a:rPr lang="en-GB" dirty="0" smtClean="0"/>
              <a:t> </a:t>
            </a:r>
            <a:r>
              <a:rPr lang="en-GB" dirty="0" err="1" smtClean="0"/>
              <a:t>prostřednictvím</a:t>
            </a:r>
            <a:r>
              <a:rPr lang="en-GB" dirty="0" smtClean="0"/>
              <a:t> se </a:t>
            </a:r>
            <a:r>
              <a:rPr lang="en-GB" dirty="0" err="1" smtClean="0"/>
              <a:t>komunikují</a:t>
            </a:r>
            <a:r>
              <a:rPr lang="en-GB" dirty="0" smtClean="0"/>
              <a:t> a </a:t>
            </a:r>
            <a:r>
              <a:rPr lang="en-GB" dirty="0" err="1" smtClean="0"/>
              <a:t>sdílí</a:t>
            </a:r>
            <a:r>
              <a:rPr lang="en-GB" dirty="0" smtClean="0"/>
              <a:t> </a:t>
            </a:r>
            <a:r>
              <a:rPr lang="en-GB" dirty="0" err="1" smtClean="0"/>
              <a:t>informace</a:t>
            </a:r>
            <a:r>
              <a:rPr lang="en-GB" dirty="0" smtClean="0"/>
              <a:t> </a:t>
            </a:r>
            <a:r>
              <a:rPr lang="en-GB" dirty="0" err="1" smtClean="0"/>
              <a:t>týkající</a:t>
            </a:r>
            <a:r>
              <a:rPr lang="en-GB" dirty="0" smtClean="0"/>
              <a:t> se </a:t>
            </a:r>
            <a:r>
              <a:rPr lang="en-GB" dirty="0" err="1" smtClean="0"/>
              <a:t>konkrétního</a:t>
            </a:r>
            <a:r>
              <a:rPr lang="en-GB" dirty="0" smtClean="0"/>
              <a:t> </a:t>
            </a:r>
            <a:r>
              <a:rPr lang="en-GB" dirty="0" err="1" smtClean="0"/>
              <a:t>fikčního</a:t>
            </a:r>
            <a:r>
              <a:rPr lang="en-GB" dirty="0" smtClean="0"/>
              <a:t> </a:t>
            </a:r>
            <a:r>
              <a:rPr lang="en-GB" dirty="0" err="1" smtClean="0"/>
              <a:t>světa</a:t>
            </a:r>
            <a:r>
              <a:rPr lang="en-GB" dirty="0" smtClean="0"/>
              <a:t> a to </a:t>
            </a:r>
            <a:r>
              <a:rPr lang="en-GB" dirty="0" err="1" smtClean="0"/>
              <a:t>skrz</a:t>
            </a:r>
            <a:r>
              <a:rPr lang="en-GB" dirty="0" smtClean="0"/>
              <a:t> </a:t>
            </a:r>
            <a:r>
              <a:rPr lang="en-GB" dirty="0" err="1" smtClean="0"/>
              <a:t>různé</a:t>
            </a:r>
            <a:r>
              <a:rPr lang="en-GB" dirty="0" smtClean="0"/>
              <a:t> </a:t>
            </a:r>
            <a:r>
              <a:rPr lang="en-GB" dirty="0" err="1" smtClean="0"/>
              <a:t>textuální</a:t>
            </a:r>
            <a:r>
              <a:rPr lang="en-GB" dirty="0" smtClean="0"/>
              <a:t> </a:t>
            </a:r>
            <a:r>
              <a:rPr lang="en-GB" dirty="0" err="1" smtClean="0"/>
              <a:t>formy</a:t>
            </a:r>
            <a:r>
              <a:rPr lang="en-GB" dirty="0" smtClean="0"/>
              <a:t>. </a:t>
            </a:r>
          </a:p>
          <a:p>
            <a:r>
              <a:rPr lang="en-GB" dirty="0" err="1" smtClean="0"/>
              <a:t>Transmediální</a:t>
            </a:r>
            <a:r>
              <a:rPr lang="en-GB" dirty="0" smtClean="0"/>
              <a:t> </a:t>
            </a:r>
            <a:r>
              <a:rPr lang="en-GB" dirty="0" err="1" smtClean="0"/>
              <a:t>příběhy</a:t>
            </a:r>
            <a:r>
              <a:rPr lang="en-GB" dirty="0" smtClean="0"/>
              <a:t> se </a:t>
            </a:r>
            <a:r>
              <a:rPr lang="en-GB" dirty="0" err="1" smtClean="0"/>
              <a:t>rozvíjejí</a:t>
            </a:r>
            <a:r>
              <a:rPr lang="en-GB" dirty="0" smtClean="0"/>
              <a:t> </a:t>
            </a:r>
            <a:r>
              <a:rPr lang="en-GB" dirty="0" err="1" smtClean="0"/>
              <a:t>prostřednictvím</a:t>
            </a:r>
            <a:r>
              <a:rPr lang="en-GB" dirty="0" smtClean="0"/>
              <a:t> </a:t>
            </a:r>
            <a:r>
              <a:rPr lang="en-GB" dirty="0" err="1" smtClean="0"/>
              <a:t>několika</a:t>
            </a:r>
            <a:r>
              <a:rPr lang="en-GB" dirty="0" smtClean="0"/>
              <a:t> </a:t>
            </a:r>
            <a:r>
              <a:rPr lang="en-GB" dirty="0" err="1" smtClean="0"/>
              <a:t>mediálních</a:t>
            </a:r>
            <a:r>
              <a:rPr lang="en-GB" dirty="0" smtClean="0"/>
              <a:t> </a:t>
            </a:r>
            <a:r>
              <a:rPr lang="en-GB" dirty="0" err="1" smtClean="0"/>
              <a:t>platforem</a:t>
            </a:r>
            <a:r>
              <a:rPr lang="en-GB" dirty="0" smtClean="0"/>
              <a:t>, </a:t>
            </a:r>
            <a:r>
              <a:rPr lang="en-GB" dirty="0" err="1" smtClean="0"/>
              <a:t>kdy</a:t>
            </a:r>
            <a:r>
              <a:rPr lang="en-GB" dirty="0" smtClean="0"/>
              <a:t> </a:t>
            </a:r>
            <a:r>
              <a:rPr lang="en-GB" dirty="0" err="1" smtClean="0"/>
              <a:t>každé</a:t>
            </a:r>
            <a:r>
              <a:rPr lang="en-GB" dirty="0" smtClean="0"/>
              <a:t> </a:t>
            </a:r>
            <a:r>
              <a:rPr lang="en-GB" dirty="0" err="1" smtClean="0"/>
              <a:t>médium</a:t>
            </a:r>
            <a:r>
              <a:rPr lang="en-GB" dirty="0" smtClean="0"/>
              <a:t> se </a:t>
            </a:r>
            <a:r>
              <a:rPr lang="en-GB" dirty="0" err="1" smtClean="0"/>
              <a:t>podílí</a:t>
            </a:r>
            <a:r>
              <a:rPr lang="en-GB" dirty="0" smtClean="0"/>
              <a:t> </a:t>
            </a:r>
            <a:r>
              <a:rPr lang="en-GB" dirty="0" err="1" smtClean="0"/>
              <a:t>zcela</a:t>
            </a:r>
            <a:r>
              <a:rPr lang="en-GB" dirty="0" smtClean="0"/>
              <a:t> </a:t>
            </a:r>
            <a:r>
              <a:rPr lang="en-GB" dirty="0" err="1" smtClean="0"/>
              <a:t>jedinečným</a:t>
            </a:r>
            <a:r>
              <a:rPr lang="en-GB" dirty="0" smtClean="0"/>
              <a:t> </a:t>
            </a:r>
            <a:r>
              <a:rPr lang="en-GB" dirty="0" err="1" smtClean="0"/>
              <a:t>způsobem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našem</a:t>
            </a:r>
            <a:r>
              <a:rPr lang="en-GB" dirty="0" smtClean="0"/>
              <a:t> </a:t>
            </a:r>
            <a:r>
              <a:rPr lang="en-GB" dirty="0" err="1" smtClean="0"/>
              <a:t>vnímání</a:t>
            </a:r>
            <a:r>
              <a:rPr lang="en-GB" dirty="0" smtClean="0"/>
              <a:t> </a:t>
            </a:r>
            <a:r>
              <a:rPr lang="en-GB" dirty="0" err="1" smtClean="0"/>
              <a:t>fikčního</a:t>
            </a:r>
            <a:r>
              <a:rPr lang="en-GB" dirty="0" smtClean="0"/>
              <a:t> </a:t>
            </a:r>
            <a:r>
              <a:rPr lang="en-GB" dirty="0" err="1" smtClean="0"/>
              <a:t>světa</a:t>
            </a:r>
            <a:r>
              <a:rPr lang="en-GB" dirty="0" smtClean="0"/>
              <a:t>. </a:t>
            </a:r>
          </a:p>
        </p:txBody>
      </p:sp>
      <p:pic>
        <p:nvPicPr>
          <p:cNvPr id="4" name="Picture 3" descr="Matrix P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67" y="4368801"/>
            <a:ext cx="1744134" cy="2353732"/>
          </a:xfrm>
          <a:prstGeom prst="rect">
            <a:avLst/>
          </a:prstGeom>
        </p:spPr>
      </p:pic>
      <p:pic>
        <p:nvPicPr>
          <p:cNvPr id="5" name="Picture 4" descr="the_dark_knight_pos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64" y="4368801"/>
            <a:ext cx="1750696" cy="2353732"/>
          </a:xfrm>
          <a:prstGeom prst="rect">
            <a:avLst/>
          </a:prstGeom>
        </p:spPr>
      </p:pic>
      <p:pic>
        <p:nvPicPr>
          <p:cNvPr id="6" name="Picture 5" descr="open-uri20150422-12561-nie8b7_49ceb417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65" y="4368801"/>
            <a:ext cx="1710267" cy="23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5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713777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Javier </a:t>
            </a:r>
            <a:r>
              <a:rPr lang="en-US" dirty="0" err="1" smtClean="0"/>
              <a:t>Bardem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" name="Content Placeholder 9" descr="Javier-Barde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6" r="11326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0" y="1324429"/>
            <a:ext cx="2596897" cy="5049739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Pevně</a:t>
            </a:r>
            <a:r>
              <a:rPr lang="en-US" sz="1600" dirty="0" smtClean="0"/>
              <a:t> </a:t>
            </a:r>
            <a:r>
              <a:rPr lang="en-US" sz="1600" dirty="0" err="1" smtClean="0"/>
              <a:t>spojený</a:t>
            </a:r>
            <a:r>
              <a:rPr lang="en-US" sz="1600" dirty="0" smtClean="0"/>
              <a:t> se </a:t>
            </a:r>
            <a:r>
              <a:rPr lang="en-US" sz="1600" dirty="0" err="1" smtClean="0"/>
              <a:t>španělským</a:t>
            </a:r>
            <a:r>
              <a:rPr lang="en-US" sz="1600" dirty="0" smtClean="0"/>
              <a:t> </a:t>
            </a:r>
            <a:r>
              <a:rPr lang="en-US" sz="1600" dirty="0" err="1" smtClean="0"/>
              <a:t>národním</a:t>
            </a:r>
            <a:r>
              <a:rPr lang="en-US" sz="1600" dirty="0" smtClean="0"/>
              <a:t> </a:t>
            </a:r>
            <a:r>
              <a:rPr lang="en-US" sz="1600" dirty="0" err="1" smtClean="0"/>
              <a:t>kontextem</a:t>
            </a:r>
            <a:r>
              <a:rPr lang="en-US" sz="1600" dirty="0" smtClean="0"/>
              <a:t>, ale </a:t>
            </a:r>
            <a:r>
              <a:rPr lang="en-US" sz="1600" dirty="0" err="1" smtClean="0"/>
              <a:t>vývoj</a:t>
            </a:r>
            <a:r>
              <a:rPr lang="en-US" sz="1600" dirty="0" smtClean="0"/>
              <a:t> </a:t>
            </a:r>
            <a:r>
              <a:rPr lang="en-US" sz="1600" dirty="0" err="1" smtClean="0"/>
              <a:t>kariéry</a:t>
            </a:r>
            <a:r>
              <a:rPr lang="en-US" sz="1600" dirty="0" smtClean="0"/>
              <a:t> </a:t>
            </a:r>
            <a:r>
              <a:rPr lang="en-US" sz="1600" dirty="0" err="1" smtClean="0"/>
              <a:t>jej</a:t>
            </a:r>
            <a:r>
              <a:rPr lang="en-US" sz="1600" dirty="0" smtClean="0"/>
              <a:t> </a:t>
            </a:r>
            <a:r>
              <a:rPr lang="en-US" sz="1600" dirty="0" err="1" smtClean="0"/>
              <a:t>posunul</a:t>
            </a:r>
            <a:r>
              <a:rPr lang="en-US" sz="1600" dirty="0" smtClean="0"/>
              <a:t> </a:t>
            </a:r>
            <a:r>
              <a:rPr lang="en-US" sz="1600" dirty="0" err="1" smtClean="0"/>
              <a:t>blíž</a:t>
            </a:r>
            <a:r>
              <a:rPr lang="en-US" sz="1600" dirty="0" smtClean="0"/>
              <a:t> k </a:t>
            </a:r>
            <a:r>
              <a:rPr lang="en-US" sz="1600" dirty="0" err="1" smtClean="0"/>
              <a:t>nadnárodnímu</a:t>
            </a:r>
            <a:r>
              <a:rPr lang="en-US" sz="1600" dirty="0" smtClean="0"/>
              <a:t> </a:t>
            </a:r>
            <a:r>
              <a:rPr lang="en-US" sz="1600" dirty="0" err="1" smtClean="0"/>
              <a:t>vnímání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Jeho</a:t>
            </a:r>
            <a:r>
              <a:rPr lang="en-US" sz="1600" dirty="0" smtClean="0"/>
              <a:t> status </a:t>
            </a:r>
            <a:r>
              <a:rPr lang="en-US" sz="1600" dirty="0" err="1" smtClean="0"/>
              <a:t>transnacionální</a:t>
            </a:r>
            <a:r>
              <a:rPr lang="en-US" sz="1600" dirty="0" smtClean="0"/>
              <a:t> star se </a:t>
            </a:r>
            <a:r>
              <a:rPr lang="en-US" sz="1600" dirty="0" err="1" smtClean="0"/>
              <a:t>opírá</a:t>
            </a:r>
            <a:r>
              <a:rPr lang="en-US" sz="1600" dirty="0" smtClean="0"/>
              <a:t> o </a:t>
            </a:r>
            <a:r>
              <a:rPr lang="en-US" sz="1600" dirty="0" err="1" smtClean="0"/>
              <a:t>renomé</a:t>
            </a:r>
            <a:r>
              <a:rPr lang="en-US" sz="1600" dirty="0" smtClean="0"/>
              <a:t> </a:t>
            </a:r>
            <a:r>
              <a:rPr lang="en-US" sz="1600" dirty="0" err="1" smtClean="0"/>
              <a:t>skvělého</a:t>
            </a:r>
            <a:r>
              <a:rPr lang="en-US" sz="1600" dirty="0" smtClean="0"/>
              <a:t> </a:t>
            </a:r>
            <a:r>
              <a:rPr lang="en-US" sz="1600" dirty="0" err="1" smtClean="0"/>
              <a:t>herce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Tři</a:t>
            </a:r>
            <a:r>
              <a:rPr lang="en-US" sz="1600" dirty="0" smtClean="0"/>
              <a:t> </a:t>
            </a:r>
            <a:r>
              <a:rPr lang="en-US" sz="1600" dirty="0" err="1" smtClean="0"/>
              <a:t>fáze</a:t>
            </a:r>
            <a:r>
              <a:rPr lang="en-US" sz="1600" dirty="0" smtClean="0"/>
              <a:t> a </a:t>
            </a:r>
            <a:r>
              <a:rPr lang="en-US" sz="1600" dirty="0" err="1" smtClean="0"/>
              <a:t>zárove</a:t>
            </a:r>
            <a:r>
              <a:rPr lang="en-US" sz="1600" dirty="0" err="1" smtClean="0"/>
              <a:t>ň</a:t>
            </a:r>
            <a:r>
              <a:rPr lang="en-US" sz="1600" dirty="0" smtClean="0"/>
              <a:t> </a:t>
            </a:r>
            <a:r>
              <a:rPr lang="en-US" sz="1600" dirty="0" err="1" smtClean="0"/>
              <a:t>kontinuální</a:t>
            </a:r>
            <a:r>
              <a:rPr lang="en-US" sz="1600" dirty="0" smtClean="0"/>
              <a:t> </a:t>
            </a:r>
            <a:r>
              <a:rPr lang="en-US" sz="1600" dirty="0" err="1" smtClean="0"/>
              <a:t>rysy</a:t>
            </a:r>
            <a:r>
              <a:rPr lang="en-US" sz="1600" dirty="0" smtClean="0"/>
              <a:t> </a:t>
            </a:r>
            <a:r>
              <a:rPr lang="en-US" sz="1600" dirty="0" err="1" smtClean="0"/>
              <a:t>hvězdného</a:t>
            </a:r>
            <a:r>
              <a:rPr lang="en-US" sz="1600" dirty="0" smtClean="0"/>
              <a:t> </a:t>
            </a:r>
            <a:r>
              <a:rPr lang="en-US" sz="1600" dirty="0" err="1" smtClean="0"/>
              <a:t>obrazu</a:t>
            </a:r>
            <a:r>
              <a:rPr lang="en-US" sz="1600" dirty="0" smtClean="0"/>
              <a:t>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err="1" smtClean="0"/>
              <a:t>Sexualita</a:t>
            </a:r>
            <a:endParaRPr lang="en-US" sz="16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err="1" smtClean="0"/>
              <a:t>Herecké</a:t>
            </a:r>
            <a:r>
              <a:rPr lang="en-US" sz="1600" dirty="0" smtClean="0"/>
              <a:t> </a:t>
            </a:r>
            <a:r>
              <a:rPr lang="en-US" sz="1600" dirty="0" err="1" smtClean="0"/>
              <a:t>umění</a:t>
            </a:r>
            <a:endParaRPr lang="en-US" sz="16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err="1" smtClean="0"/>
              <a:t>Spolupráce</a:t>
            </a:r>
            <a:r>
              <a:rPr lang="en-US" sz="1600" dirty="0" smtClean="0"/>
              <a:t> s </a:t>
            </a:r>
            <a:r>
              <a:rPr lang="en-US" sz="1600" dirty="0" err="1" smtClean="0"/>
              <a:t>předními</a:t>
            </a:r>
            <a:r>
              <a:rPr lang="en-US" sz="1600" dirty="0" smtClean="0"/>
              <a:t> </a:t>
            </a:r>
            <a:r>
              <a:rPr lang="en-US" sz="1600" dirty="0" err="1" smtClean="0"/>
              <a:t>režiséry</a:t>
            </a:r>
            <a:r>
              <a:rPr lang="en-US" sz="1600" dirty="0" smtClean="0"/>
              <a:t> a </a:t>
            </a:r>
            <a:r>
              <a:rPr lang="en-US" sz="1600" dirty="0" err="1" smtClean="0"/>
              <a:t>světově</a:t>
            </a:r>
            <a:r>
              <a:rPr lang="en-US" sz="1600" dirty="0" smtClean="0"/>
              <a:t> </a:t>
            </a:r>
            <a:r>
              <a:rPr lang="en-US" sz="1600" dirty="0" err="1" smtClean="0"/>
              <a:t>uznávanými</a:t>
            </a:r>
            <a:r>
              <a:rPr lang="en-US" sz="1600" dirty="0" smtClean="0"/>
              <a:t> </a:t>
            </a:r>
            <a:r>
              <a:rPr lang="en-US" sz="1600" dirty="0" err="1" smtClean="0"/>
              <a:t>herci</a:t>
            </a:r>
            <a:r>
              <a:rPr lang="en-US" sz="1600" dirty="0" smtClean="0"/>
              <a:t> 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50923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1. </a:t>
            </a:r>
            <a:r>
              <a:rPr lang="en-US" dirty="0" err="1" smtClean="0"/>
              <a:t>Sexualita</a:t>
            </a:r>
            <a:endParaRPr lang="en-US" dirty="0"/>
          </a:p>
        </p:txBody>
      </p:sp>
      <p:pic>
        <p:nvPicPr>
          <p:cNvPr id="8" name="Content Placeholder 7" descr="javier-bardem-bigas-luna-jamon-jamo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r="20743"/>
          <a:stretch>
            <a:fillRect/>
          </a:stretch>
        </p:blipFill>
        <p:spPr/>
      </p:pic>
      <p:pic>
        <p:nvPicPr>
          <p:cNvPr id="9" name="Content Placeholder 8" descr="ficcion3_ampliacion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3" b="129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9155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2. “</a:t>
            </a:r>
            <a:r>
              <a:rPr lang="en-US" dirty="0" err="1" smtClean="0"/>
              <a:t>španělský</a:t>
            </a:r>
            <a:r>
              <a:rPr lang="en-US" dirty="0" smtClean="0"/>
              <a:t> Brando”</a:t>
            </a:r>
            <a:endParaRPr lang="en-US" dirty="0"/>
          </a:p>
        </p:txBody>
      </p:sp>
      <p:pic>
        <p:nvPicPr>
          <p:cNvPr id="9" name="Content Placeholder 8" descr="960b40013509e63f4e64a0282655be5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7" b="10917"/>
          <a:stretch>
            <a:fillRect/>
          </a:stretch>
        </p:blipFill>
        <p:spPr/>
      </p:pic>
      <p:pic>
        <p:nvPicPr>
          <p:cNvPr id="12" name="Content Placeholder 11" descr="extasis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9" b="86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8784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3. </a:t>
            </a:r>
            <a:r>
              <a:rPr lang="en-US" dirty="0" err="1" smtClean="0"/>
              <a:t>Mezinárodní</a:t>
            </a:r>
            <a:r>
              <a:rPr lang="en-US" dirty="0" smtClean="0"/>
              <a:t> </a:t>
            </a:r>
            <a:r>
              <a:rPr lang="en-US" dirty="0" err="1" smtClean="0"/>
              <a:t>průlom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err="1" smtClean="0"/>
              <a:t>Než</a:t>
            </a:r>
            <a:r>
              <a:rPr lang="en-US" i="1" dirty="0" smtClean="0"/>
              <a:t> se </a:t>
            </a:r>
            <a:r>
              <a:rPr lang="en-US" i="1" dirty="0" err="1" smtClean="0"/>
              <a:t>setmí</a:t>
            </a:r>
            <a:r>
              <a:rPr lang="en-US" i="1" dirty="0" smtClean="0"/>
              <a:t> </a:t>
            </a:r>
            <a:r>
              <a:rPr lang="en-US" dirty="0" smtClean="0"/>
              <a:t>(r. Julian Schnabel, 2000)</a:t>
            </a:r>
            <a:endParaRPr lang="en-US" dirty="0"/>
          </a:p>
        </p:txBody>
      </p:sp>
      <p:pic>
        <p:nvPicPr>
          <p:cNvPr id="6" name="Content Placeholder 5" descr="before_night_fall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0" b="10280"/>
          <a:stretch>
            <a:fillRect/>
          </a:stretch>
        </p:blipFill>
        <p:spPr/>
      </p:pic>
      <p:pic>
        <p:nvPicPr>
          <p:cNvPr id="5" name="Content Placeholder 4" descr="before-night-falls_3471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7" r="214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279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4. </a:t>
            </a:r>
            <a:r>
              <a:rPr lang="en-US" dirty="0" err="1" smtClean="0"/>
              <a:t>Trasnacionální</a:t>
            </a:r>
            <a:r>
              <a:rPr lang="en-US" dirty="0" smtClean="0"/>
              <a:t> </a:t>
            </a:r>
            <a:r>
              <a:rPr lang="en-US" dirty="0" err="1" smtClean="0"/>
              <a:t>fáze</a:t>
            </a:r>
            <a:r>
              <a:rPr lang="en-US" dirty="0" smtClean="0"/>
              <a:t> (?)</a:t>
            </a:r>
            <a:endParaRPr lang="en-US" dirty="0"/>
          </a:p>
        </p:txBody>
      </p:sp>
      <p:pic>
        <p:nvPicPr>
          <p:cNvPr id="7" name="Content Placeholder 6" descr="MV5BMjA4ODA3NDg4NV5BMl5BanBnXkFtZTcwNjc0ODQ4NA@@._V1_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" r="464"/>
          <a:stretch>
            <a:fillRect/>
          </a:stretch>
        </p:blipFill>
        <p:spPr>
          <a:xfrm>
            <a:off x="-50788" y="1673352"/>
            <a:ext cx="4038600" cy="4718304"/>
          </a:xfrm>
        </p:spPr>
      </p:pic>
      <p:pic>
        <p:nvPicPr>
          <p:cNvPr id="8" name="Content Placeholder 7" descr="divanoetv-vicky-cristina-barcelona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44" r="-18844"/>
          <a:stretch>
            <a:fillRect/>
          </a:stretch>
        </p:blipFill>
        <p:spPr>
          <a:xfrm>
            <a:off x="3124236" y="1673352"/>
            <a:ext cx="4038600" cy="4718304"/>
          </a:xfrm>
        </p:spPr>
      </p:pic>
      <p:pic>
        <p:nvPicPr>
          <p:cNvPr id="9" name="Picture 8" descr="javier-bardem-julia-roberts-poster-eat-pray-love-2010-CC2D1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>
          <a:xfrm>
            <a:off x="6569769" y="1673352"/>
            <a:ext cx="2527329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2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Hvězdná</a:t>
            </a:r>
            <a:r>
              <a:rPr lang="en-US" dirty="0" smtClean="0"/>
              <a:t> </a:t>
            </a:r>
            <a:r>
              <a:rPr lang="en-US" dirty="0" err="1" smtClean="0"/>
              <a:t>osobnost</a:t>
            </a:r>
            <a:endParaRPr lang="en-US" dirty="0"/>
          </a:p>
        </p:txBody>
      </p:sp>
      <p:pic>
        <p:nvPicPr>
          <p:cNvPr id="5" name="Content Placeholder 4" descr="brolinbardemkiss50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r="6858"/>
          <a:stretch>
            <a:fillRect/>
          </a:stretch>
        </p:blipFill>
        <p:spPr/>
      </p:pic>
      <p:pic>
        <p:nvPicPr>
          <p:cNvPr id="6" name="Content Placeholder 5" descr="penelope-cruz-javier-bardem-kate-mantilini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r="72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4939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2615" y="820615"/>
            <a:ext cx="8374185" cy="565638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 </a:t>
            </a:r>
            <a:r>
              <a:rPr lang="en-US" dirty="0" err="1" smtClean="0"/>
              <a:t>hollywoodských</a:t>
            </a:r>
            <a:r>
              <a:rPr lang="en-US" dirty="0" smtClean="0"/>
              <a:t> </a:t>
            </a:r>
            <a:r>
              <a:rPr lang="en-US" dirty="0" err="1" smtClean="0"/>
              <a:t>filmech</a:t>
            </a:r>
            <a:r>
              <a:rPr lang="en-US" dirty="0" smtClean="0"/>
              <a:t> a </a:t>
            </a:r>
            <a:r>
              <a:rPr lang="en-US" dirty="0" err="1" smtClean="0"/>
              <a:t>mezinárodních</a:t>
            </a:r>
            <a:r>
              <a:rPr lang="en-US" dirty="0" smtClean="0"/>
              <a:t> </a:t>
            </a:r>
            <a:r>
              <a:rPr lang="en-US" dirty="0" err="1" smtClean="0"/>
              <a:t>produkcích</a:t>
            </a:r>
            <a:r>
              <a:rPr lang="en-US" dirty="0" smtClean="0"/>
              <a:t> </a:t>
            </a:r>
            <a:r>
              <a:rPr lang="en-US" dirty="0" err="1" smtClean="0"/>
              <a:t>Bardem</a:t>
            </a:r>
            <a:r>
              <a:rPr lang="en-US" dirty="0" smtClean="0"/>
              <a:t> </a:t>
            </a:r>
            <a:r>
              <a:rPr lang="en-US" dirty="0" err="1" smtClean="0"/>
              <a:t>hraje</a:t>
            </a:r>
            <a:r>
              <a:rPr lang="en-US" dirty="0" smtClean="0"/>
              <a:t> </a:t>
            </a:r>
            <a:r>
              <a:rPr lang="en-US" dirty="0" err="1" smtClean="0"/>
              <a:t>negativní</a:t>
            </a:r>
            <a:r>
              <a:rPr lang="en-US" dirty="0" smtClean="0"/>
              <a:t> </a:t>
            </a:r>
            <a:r>
              <a:rPr lang="en-US" dirty="0" err="1" smtClean="0"/>
              <a:t>postavy</a:t>
            </a:r>
            <a:r>
              <a:rPr lang="en-US" dirty="0" smtClean="0"/>
              <a:t> (</a:t>
            </a:r>
            <a:r>
              <a:rPr lang="en-US" b="1" i="1" dirty="0" err="1" smtClean="0"/>
              <a:t>Tahle</a:t>
            </a:r>
            <a:r>
              <a:rPr lang="en-US" b="1" i="1" dirty="0" smtClean="0"/>
              <a:t> </a:t>
            </a:r>
            <a:r>
              <a:rPr lang="en-US" b="1" i="1" dirty="0" err="1" smtClean="0"/>
              <a:t>země</a:t>
            </a:r>
            <a:r>
              <a:rPr lang="en-US" b="1" i="1" dirty="0" smtClean="0"/>
              <a:t> </a:t>
            </a:r>
            <a:r>
              <a:rPr lang="en-US" b="1" i="1" dirty="0" err="1" smtClean="0"/>
              <a:t>není</a:t>
            </a:r>
            <a:r>
              <a:rPr lang="en-US" b="1" i="1" dirty="0" smtClean="0"/>
              <a:t> pro </a:t>
            </a:r>
            <a:r>
              <a:rPr lang="en-US" b="1" i="1" dirty="0" err="1" smtClean="0"/>
              <a:t>starý</a:t>
            </a:r>
            <a:r>
              <a:rPr lang="en-US" b="1" i="1" dirty="0" smtClean="0"/>
              <a:t>, </a:t>
            </a:r>
            <a:r>
              <a:rPr lang="en-US" b="1" i="1" dirty="0" err="1" smtClean="0"/>
              <a:t>Skyfall</a:t>
            </a:r>
            <a:r>
              <a:rPr lang="en-US" dirty="0" smtClean="0"/>
              <a:t>). </a:t>
            </a:r>
            <a:r>
              <a:rPr lang="en-US" dirty="0" err="1" smtClean="0"/>
              <a:t>Zatímco</a:t>
            </a:r>
            <a:r>
              <a:rPr lang="en-US" dirty="0" smtClean="0"/>
              <a:t> </a:t>
            </a:r>
            <a:r>
              <a:rPr lang="en-US" dirty="0" err="1" smtClean="0"/>
              <a:t>tyto</a:t>
            </a:r>
            <a:r>
              <a:rPr lang="en-US" dirty="0" smtClean="0"/>
              <a:t> role </a:t>
            </a:r>
            <a:r>
              <a:rPr lang="en-US" dirty="0" err="1" smtClean="0"/>
              <a:t>pracují</a:t>
            </a:r>
            <a:r>
              <a:rPr lang="en-US" dirty="0" smtClean="0"/>
              <a:t> </a:t>
            </a:r>
            <a:r>
              <a:rPr lang="en-US" dirty="0" err="1" smtClean="0"/>
              <a:t>spíš</a:t>
            </a:r>
            <a:r>
              <a:rPr lang="en-US" dirty="0" smtClean="0"/>
              <a:t> s </a:t>
            </a:r>
            <a:r>
              <a:rPr lang="en-US" dirty="0" err="1" smtClean="0"/>
              <a:t>koncepcí</a:t>
            </a:r>
            <a:r>
              <a:rPr lang="en-US" dirty="0" smtClean="0"/>
              <a:t> “</a:t>
            </a:r>
            <a:r>
              <a:rPr lang="en-US" dirty="0" err="1" smtClean="0"/>
              <a:t>jinakosti</a:t>
            </a:r>
            <a:r>
              <a:rPr lang="en-US" dirty="0" smtClean="0"/>
              <a:t>” (Otherness), v </a:t>
            </a:r>
            <a:r>
              <a:rPr lang="en-US" dirty="0" err="1" smtClean="0"/>
              <a:t>případě</a:t>
            </a:r>
            <a:r>
              <a:rPr lang="en-US" dirty="0" smtClean="0"/>
              <a:t> </a:t>
            </a:r>
            <a:r>
              <a:rPr lang="en-US" dirty="0" err="1" smtClean="0"/>
              <a:t>kladných</a:t>
            </a:r>
            <a:r>
              <a:rPr lang="en-US" dirty="0" smtClean="0"/>
              <a:t> </a:t>
            </a:r>
            <a:r>
              <a:rPr lang="en-US" dirty="0" err="1" smtClean="0"/>
              <a:t>rolí</a:t>
            </a:r>
            <a:r>
              <a:rPr lang="en-US" dirty="0" smtClean="0"/>
              <a:t> se casting </a:t>
            </a:r>
            <a:r>
              <a:rPr lang="en-US" dirty="0" err="1" smtClean="0"/>
              <a:t>často</a:t>
            </a:r>
            <a:r>
              <a:rPr lang="en-US" dirty="0" smtClean="0"/>
              <a:t> </a:t>
            </a:r>
            <a:r>
              <a:rPr lang="en-US" dirty="0" err="1" smtClean="0"/>
              <a:t>opírá</a:t>
            </a:r>
            <a:r>
              <a:rPr lang="en-US" dirty="0" smtClean="0"/>
              <a:t> o </a:t>
            </a:r>
            <a:r>
              <a:rPr lang="en-US" dirty="0" err="1" smtClean="0"/>
              <a:t>latino</a:t>
            </a:r>
            <a:r>
              <a:rPr lang="en-US" dirty="0" smtClean="0"/>
              <a:t> </a:t>
            </a:r>
            <a:r>
              <a:rPr lang="en-US" dirty="0" err="1" smtClean="0"/>
              <a:t>stereotyp</a:t>
            </a:r>
            <a:r>
              <a:rPr lang="en-US" dirty="0" smtClean="0"/>
              <a:t> (</a:t>
            </a:r>
            <a:r>
              <a:rPr lang="en-US" b="1" i="1" dirty="0" smtClean="0"/>
              <a:t>Vicky, Cristina, Barcelona; </a:t>
            </a:r>
            <a:r>
              <a:rPr lang="en-US" b="1" i="1" dirty="0" err="1" smtClean="0"/>
              <a:t>Jíst</a:t>
            </a:r>
            <a:r>
              <a:rPr lang="en-US" b="1" i="1" dirty="0" smtClean="0"/>
              <a:t>, </a:t>
            </a:r>
            <a:r>
              <a:rPr lang="en-US" b="1" i="1" dirty="0" err="1" smtClean="0"/>
              <a:t>meditovat</a:t>
            </a:r>
            <a:r>
              <a:rPr lang="en-US" b="1" i="1" dirty="0" smtClean="0"/>
              <a:t>, </a:t>
            </a:r>
            <a:r>
              <a:rPr lang="en-US" b="1" i="1" dirty="0" err="1" smtClean="0"/>
              <a:t>milovat</a:t>
            </a:r>
            <a:r>
              <a:rPr lang="en-US" b="1" i="1" dirty="0" smtClean="0"/>
              <a:t>; </a:t>
            </a:r>
            <a:r>
              <a:rPr lang="en-US" b="1" i="1" dirty="0" err="1" smtClean="0"/>
              <a:t>Láska</a:t>
            </a:r>
            <a:r>
              <a:rPr lang="en-US" b="1" i="1" dirty="0" smtClean="0"/>
              <a:t> </a:t>
            </a:r>
            <a:r>
              <a:rPr lang="en-US" b="1" i="1" dirty="0" err="1" smtClean="0"/>
              <a:t>za</a:t>
            </a:r>
            <a:r>
              <a:rPr lang="en-US" b="1" i="1" dirty="0" smtClean="0"/>
              <a:t> </a:t>
            </a:r>
            <a:r>
              <a:rPr lang="en-US" b="1" i="1" dirty="0" err="1" smtClean="0"/>
              <a:t>časů</a:t>
            </a:r>
            <a:r>
              <a:rPr lang="en-US" b="1" i="1" dirty="0" smtClean="0"/>
              <a:t> </a:t>
            </a:r>
            <a:r>
              <a:rPr lang="en-US" b="1" i="1" dirty="0" err="1" smtClean="0"/>
              <a:t>cholery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Status </a:t>
            </a:r>
            <a:r>
              <a:rPr lang="en-US" dirty="0" err="1" smtClean="0"/>
              <a:t>vynikajícího</a:t>
            </a:r>
            <a:r>
              <a:rPr lang="en-US" dirty="0" smtClean="0"/>
              <a:t> </a:t>
            </a:r>
            <a:r>
              <a:rPr lang="en-US" dirty="0" err="1" smtClean="0"/>
              <a:t>herce</a:t>
            </a:r>
            <a:r>
              <a:rPr lang="en-US" dirty="0" smtClean="0"/>
              <a:t> </a:t>
            </a:r>
            <a:r>
              <a:rPr lang="en-US" dirty="0" err="1" smtClean="0"/>
              <a:t>jej</a:t>
            </a:r>
            <a:r>
              <a:rPr lang="en-US" dirty="0" smtClean="0"/>
              <a:t> </a:t>
            </a:r>
            <a:r>
              <a:rPr lang="en-US" dirty="0" err="1" smtClean="0"/>
              <a:t>chrání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v </a:t>
            </a:r>
            <a:r>
              <a:rPr lang="en-US" dirty="0" err="1" smtClean="0"/>
              <a:t>rámci</a:t>
            </a:r>
            <a:r>
              <a:rPr lang="en-US" dirty="0" smtClean="0"/>
              <a:t> </a:t>
            </a:r>
            <a:r>
              <a:rPr lang="en-US" dirty="0" err="1" smtClean="0"/>
              <a:t>nijak</a:t>
            </a:r>
            <a:r>
              <a:rPr lang="en-US" dirty="0" smtClean="0"/>
              <a:t> </a:t>
            </a:r>
            <a:r>
              <a:rPr lang="en-US" dirty="0" err="1" smtClean="0"/>
              <a:t>příznivě</a:t>
            </a:r>
            <a:r>
              <a:rPr lang="en-US" dirty="0" smtClean="0"/>
              <a:t> </a:t>
            </a:r>
            <a:r>
              <a:rPr lang="en-US" dirty="0" err="1" smtClean="0"/>
              <a:t>hodnocených</a:t>
            </a:r>
            <a:r>
              <a:rPr lang="en-US" dirty="0" smtClean="0"/>
              <a:t> </a:t>
            </a:r>
            <a:r>
              <a:rPr lang="en-US" dirty="0" err="1" smtClean="0"/>
              <a:t>filmů</a:t>
            </a:r>
            <a:r>
              <a:rPr lang="en-US" dirty="0" smtClean="0"/>
              <a:t> (</a:t>
            </a:r>
            <a:r>
              <a:rPr lang="en-US" b="1" i="1" dirty="0" err="1" smtClean="0"/>
              <a:t>Biutiful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průměrné</a:t>
            </a:r>
            <a:r>
              <a:rPr lang="en-US" dirty="0" smtClean="0"/>
              <a:t> </a:t>
            </a:r>
            <a:r>
              <a:rPr lang="en-US" dirty="0" err="1" smtClean="0"/>
              <a:t>kritiky</a:t>
            </a:r>
            <a:r>
              <a:rPr lang="en-US" dirty="0" smtClean="0"/>
              <a:t> X </a:t>
            </a:r>
            <a:r>
              <a:rPr lang="en-US" dirty="0" err="1" smtClean="0"/>
              <a:t>Zlatá</a:t>
            </a:r>
            <a:r>
              <a:rPr lang="en-US" dirty="0" smtClean="0"/>
              <a:t> </a:t>
            </a:r>
            <a:r>
              <a:rPr lang="en-US" dirty="0" err="1" smtClean="0"/>
              <a:t>palma</a:t>
            </a:r>
            <a:r>
              <a:rPr lang="en-US" dirty="0" smtClean="0"/>
              <a:t> v Cannes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herecký</a:t>
            </a:r>
            <a:r>
              <a:rPr lang="en-US" dirty="0" smtClean="0"/>
              <a:t> </a:t>
            </a:r>
            <a:r>
              <a:rPr lang="en-US" dirty="0" err="1" smtClean="0"/>
              <a:t>výkon</a:t>
            </a:r>
            <a:r>
              <a:rPr lang="en-US" dirty="0" smtClean="0"/>
              <a:t> v </a:t>
            </a:r>
            <a:r>
              <a:rPr lang="en-US" dirty="0" err="1" smtClean="0"/>
              <a:t>hlavní</a:t>
            </a:r>
            <a:r>
              <a:rPr lang="en-US" dirty="0" smtClean="0"/>
              <a:t> </a:t>
            </a:r>
            <a:r>
              <a:rPr lang="en-US" dirty="0" err="1" smtClean="0"/>
              <a:t>roli</a:t>
            </a:r>
            <a:r>
              <a:rPr lang="en-US" dirty="0" smtClean="0"/>
              <a:t> + </a:t>
            </a:r>
            <a:r>
              <a:rPr lang="en-US" dirty="0" err="1" smtClean="0"/>
              <a:t>nominace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Oscara</a:t>
            </a:r>
            <a:r>
              <a:rPr lang="en-US" dirty="0" smtClean="0"/>
              <a:t>) </a:t>
            </a:r>
          </a:p>
          <a:p>
            <a:endParaRPr lang="en-US" dirty="0" smtClean="0"/>
          </a:p>
          <a:p>
            <a:r>
              <a:rPr lang="en-US" dirty="0" smtClean="0"/>
              <a:t>V USA </a:t>
            </a:r>
            <a:r>
              <a:rPr lang="en-US" dirty="0" err="1" smtClean="0"/>
              <a:t>sdílí</a:t>
            </a:r>
            <a:r>
              <a:rPr lang="en-US" dirty="0" smtClean="0"/>
              <a:t> </a:t>
            </a:r>
            <a:r>
              <a:rPr lang="en-US" dirty="0" err="1" smtClean="0"/>
              <a:t>informace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 smtClean="0"/>
              <a:t>svého</a:t>
            </a:r>
            <a:r>
              <a:rPr lang="en-US" dirty="0" smtClean="0"/>
              <a:t> </a:t>
            </a:r>
            <a:r>
              <a:rPr lang="en-US" dirty="0" err="1" smtClean="0"/>
              <a:t>soukromí</a:t>
            </a:r>
            <a:r>
              <a:rPr lang="en-US" dirty="0" smtClean="0"/>
              <a:t>,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Španělsku</a:t>
            </a:r>
            <a:r>
              <a:rPr lang="en-US" dirty="0" smtClean="0"/>
              <a:t> </a:t>
            </a:r>
            <a:r>
              <a:rPr lang="en-US" dirty="0" err="1" smtClean="0"/>
              <a:t>tento</a:t>
            </a:r>
            <a:r>
              <a:rPr lang="en-US" dirty="0" smtClean="0"/>
              <a:t> </a:t>
            </a:r>
            <a:r>
              <a:rPr lang="en-US" dirty="0" err="1" smtClean="0"/>
              <a:t>obsah</a:t>
            </a:r>
            <a:r>
              <a:rPr lang="en-US" dirty="0" smtClean="0"/>
              <a:t> </a:t>
            </a:r>
            <a:r>
              <a:rPr lang="en-US" dirty="0" err="1" smtClean="0"/>
              <a:t>minimalizuje</a:t>
            </a:r>
            <a:r>
              <a:rPr lang="en-US" dirty="0" smtClean="0"/>
              <a:t> a </a:t>
            </a:r>
            <a:r>
              <a:rPr lang="en-US" dirty="0" err="1" smtClean="0"/>
              <a:t>vyjadřuje</a:t>
            </a:r>
            <a:r>
              <a:rPr lang="en-US" dirty="0" smtClean="0"/>
              <a:t> se </a:t>
            </a:r>
            <a:r>
              <a:rPr lang="en-US" dirty="0" err="1" smtClean="0"/>
              <a:t>spíš</a:t>
            </a:r>
            <a:r>
              <a:rPr lang="en-US" dirty="0" smtClean="0"/>
              <a:t> k </a:t>
            </a:r>
            <a:r>
              <a:rPr lang="en-US" dirty="0" err="1" smtClean="0"/>
              <a:t>aktuálním</a:t>
            </a:r>
            <a:r>
              <a:rPr lang="en-US" dirty="0" smtClean="0"/>
              <a:t> </a:t>
            </a:r>
            <a:r>
              <a:rPr lang="en-US" dirty="0" err="1" smtClean="0"/>
              <a:t>politickým</a:t>
            </a:r>
            <a:r>
              <a:rPr lang="en-US" dirty="0" smtClean="0"/>
              <a:t> a </a:t>
            </a:r>
            <a:r>
              <a:rPr lang="en-US" dirty="0" err="1" smtClean="0"/>
              <a:t>společenským</a:t>
            </a:r>
            <a:r>
              <a:rPr lang="en-US" dirty="0" smtClean="0"/>
              <a:t> </a:t>
            </a:r>
            <a:r>
              <a:rPr lang="en-US" dirty="0" err="1" smtClean="0"/>
              <a:t>otázkám</a:t>
            </a:r>
            <a:r>
              <a:rPr lang="en-US" dirty="0" smtClean="0"/>
              <a:t>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48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Resumé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Hvězdné</a:t>
            </a:r>
            <a:r>
              <a:rPr lang="en-US" dirty="0" smtClean="0"/>
              <a:t> </a:t>
            </a:r>
            <a:r>
              <a:rPr lang="en-US" dirty="0" err="1" smtClean="0"/>
              <a:t>obrazy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vždy</a:t>
            </a:r>
            <a:r>
              <a:rPr lang="en-US" dirty="0" smtClean="0"/>
              <a:t> </a:t>
            </a:r>
            <a:r>
              <a:rPr lang="en-US" dirty="0" err="1" smtClean="0"/>
              <a:t>transmediální</a:t>
            </a:r>
            <a:r>
              <a:rPr lang="en-US" dirty="0" smtClean="0"/>
              <a:t>, </a:t>
            </a:r>
            <a:r>
              <a:rPr lang="en-US" dirty="0" err="1" smtClean="0"/>
              <a:t>nebo</a:t>
            </a:r>
            <a:r>
              <a:rPr lang="en-US" dirty="0" err="1" smtClean="0"/>
              <a:t>ť</a:t>
            </a:r>
            <a:r>
              <a:rPr lang="en-US" dirty="0" smtClean="0"/>
              <a:t> se </a:t>
            </a:r>
            <a:r>
              <a:rPr lang="en-US" dirty="0" err="1" smtClean="0"/>
              <a:t>rozvíjejí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několika</a:t>
            </a:r>
            <a:r>
              <a:rPr lang="en-US" dirty="0"/>
              <a:t> </a:t>
            </a:r>
            <a:r>
              <a:rPr lang="en-US" dirty="0" err="1" smtClean="0"/>
              <a:t>mediálních</a:t>
            </a:r>
            <a:r>
              <a:rPr lang="en-US" dirty="0" smtClean="0"/>
              <a:t> </a:t>
            </a:r>
            <a:r>
              <a:rPr lang="en-US" dirty="0" err="1" smtClean="0"/>
              <a:t>platformách</a:t>
            </a:r>
            <a:r>
              <a:rPr lang="en-US" dirty="0" smtClean="0"/>
              <a:t> (</a:t>
            </a:r>
            <a:r>
              <a:rPr lang="en-US" dirty="0" err="1" smtClean="0"/>
              <a:t>viz</a:t>
            </a:r>
            <a:r>
              <a:rPr lang="en-US" dirty="0" smtClean="0"/>
              <a:t> Richard Dyer a </a:t>
            </a:r>
            <a:r>
              <a:rPr lang="en-US" dirty="0" err="1" smtClean="0"/>
              <a:t>typy</a:t>
            </a:r>
            <a:r>
              <a:rPr lang="en-US" dirty="0" smtClean="0"/>
              <a:t> </a:t>
            </a:r>
            <a:r>
              <a:rPr lang="en-US" dirty="0" err="1" smtClean="0"/>
              <a:t>materiálů</a:t>
            </a:r>
            <a:r>
              <a:rPr lang="en-US" dirty="0" smtClean="0"/>
              <a:t>, s </a:t>
            </a:r>
            <a:r>
              <a:rPr lang="en-US" dirty="0" err="1" smtClean="0"/>
              <a:t>nimiž</a:t>
            </a:r>
            <a:r>
              <a:rPr lang="en-US" dirty="0" smtClean="0"/>
              <a:t> </a:t>
            </a:r>
            <a:r>
              <a:rPr lang="en-US" dirty="0" err="1" smtClean="0"/>
              <a:t>při</a:t>
            </a:r>
            <a:r>
              <a:rPr lang="en-US" dirty="0" smtClean="0"/>
              <a:t> star studies </a:t>
            </a:r>
            <a:r>
              <a:rPr lang="en-US" dirty="0" err="1" smtClean="0"/>
              <a:t>analýze</a:t>
            </a:r>
            <a:r>
              <a:rPr lang="en-US" dirty="0" smtClean="0"/>
              <a:t> </a:t>
            </a:r>
            <a:r>
              <a:rPr lang="en-US" dirty="0" err="1" smtClean="0"/>
              <a:t>pracujeme</a:t>
            </a:r>
            <a:r>
              <a:rPr lang="en-US" dirty="0" smtClean="0"/>
              <a:t>). </a:t>
            </a:r>
            <a:r>
              <a:rPr lang="en-US" dirty="0" err="1" smtClean="0"/>
              <a:t>Nicméně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</a:t>
            </a:r>
            <a:r>
              <a:rPr lang="en-US" dirty="0" err="1" smtClean="0"/>
              <a:t>nástup</a:t>
            </a:r>
            <a:r>
              <a:rPr lang="en-US" dirty="0" smtClean="0"/>
              <a:t> </a:t>
            </a:r>
            <a:r>
              <a:rPr lang="en-US" dirty="0" err="1" smtClean="0"/>
              <a:t>internetu</a:t>
            </a:r>
            <a:r>
              <a:rPr lang="en-US" dirty="0" smtClean="0"/>
              <a:t> a </a:t>
            </a:r>
            <a:r>
              <a:rPr lang="en-US" dirty="0" err="1" smtClean="0"/>
              <a:t>rozvoj</a:t>
            </a:r>
            <a:r>
              <a:rPr lang="en-US" dirty="0" smtClean="0"/>
              <a:t> </a:t>
            </a:r>
            <a:r>
              <a:rPr lang="en-US" dirty="0" err="1" smtClean="0"/>
              <a:t>sociálních</a:t>
            </a:r>
            <a:r>
              <a:rPr lang="en-US" dirty="0" smtClean="0"/>
              <a:t> </a:t>
            </a:r>
            <a:r>
              <a:rPr lang="en-US" dirty="0" err="1" smtClean="0"/>
              <a:t>sítí</a:t>
            </a:r>
            <a:r>
              <a:rPr lang="en-US" dirty="0" smtClean="0"/>
              <a:t> </a:t>
            </a:r>
            <a:r>
              <a:rPr lang="en-US" dirty="0" err="1" smtClean="0"/>
              <a:t>přivedl</a:t>
            </a:r>
            <a:r>
              <a:rPr lang="en-US" dirty="0" smtClean="0"/>
              <a:t> k </a:t>
            </a:r>
            <a:r>
              <a:rPr lang="en-US" dirty="0" err="1" smtClean="0"/>
              <a:t>tomuto</a:t>
            </a:r>
            <a:r>
              <a:rPr lang="en-US" dirty="0" smtClean="0"/>
              <a:t> </a:t>
            </a:r>
            <a:r>
              <a:rPr lang="en-US" dirty="0" err="1" smtClean="0"/>
              <a:t>jevu</a:t>
            </a:r>
            <a:r>
              <a:rPr lang="en-US" dirty="0" smtClean="0"/>
              <a:t> </a:t>
            </a:r>
            <a:r>
              <a:rPr lang="en-US" dirty="0" err="1" smtClean="0"/>
              <a:t>soustředěnější</a:t>
            </a:r>
            <a:r>
              <a:rPr lang="en-US" dirty="0" smtClean="0"/>
              <a:t> </a:t>
            </a:r>
            <a:r>
              <a:rPr lang="en-US" dirty="0" err="1" smtClean="0"/>
              <a:t>badatelskou</a:t>
            </a:r>
            <a:r>
              <a:rPr lang="en-US" dirty="0" smtClean="0"/>
              <a:t> </a:t>
            </a:r>
            <a:r>
              <a:rPr lang="en-US" dirty="0" err="1" smtClean="0"/>
              <a:t>pozornost</a:t>
            </a:r>
            <a:r>
              <a:rPr lang="en-US" dirty="0" smtClean="0"/>
              <a:t>, </a:t>
            </a:r>
            <a:r>
              <a:rPr lang="en-US" dirty="0" err="1" smtClean="0"/>
              <a:t>včetně</a:t>
            </a:r>
            <a:r>
              <a:rPr lang="en-US" dirty="0" smtClean="0"/>
              <a:t> </a:t>
            </a:r>
            <a:r>
              <a:rPr lang="en-US" dirty="0" err="1" smtClean="0"/>
              <a:t>otevření</a:t>
            </a:r>
            <a:r>
              <a:rPr lang="en-US" dirty="0" smtClean="0"/>
              <a:t> </a:t>
            </a:r>
            <a:r>
              <a:rPr lang="en-US" dirty="0" err="1" smtClean="0"/>
              <a:t>této</a:t>
            </a:r>
            <a:r>
              <a:rPr lang="en-US" dirty="0" smtClean="0"/>
              <a:t> </a:t>
            </a:r>
            <a:r>
              <a:rPr lang="en-US" dirty="0" err="1" smtClean="0"/>
              <a:t>problematiky</a:t>
            </a:r>
            <a:r>
              <a:rPr lang="en-US" dirty="0" smtClean="0"/>
              <a:t> </a:t>
            </a:r>
            <a:r>
              <a:rPr lang="en-US" dirty="0" err="1" smtClean="0"/>
              <a:t>historickému</a:t>
            </a:r>
            <a:r>
              <a:rPr lang="en-US" dirty="0" smtClean="0"/>
              <a:t> </a:t>
            </a:r>
            <a:r>
              <a:rPr lang="en-US" dirty="0" err="1" smtClean="0"/>
              <a:t>výzkumu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Oldřich</a:t>
            </a:r>
            <a:r>
              <a:rPr lang="en-US" dirty="0" smtClean="0"/>
              <a:t> </a:t>
            </a:r>
            <a:r>
              <a:rPr lang="en-US" dirty="0" err="1" smtClean="0"/>
              <a:t>Nový</a:t>
            </a:r>
            <a:r>
              <a:rPr lang="en-US" dirty="0" smtClean="0"/>
              <a:t> a </a:t>
            </a:r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šlágru</a:t>
            </a:r>
            <a:r>
              <a:rPr lang="en-US" dirty="0" smtClean="0"/>
              <a:t> </a:t>
            </a:r>
            <a:r>
              <a:rPr lang="en-US" dirty="0" err="1" smtClean="0"/>
              <a:t>spojující</a:t>
            </a:r>
            <a:r>
              <a:rPr lang="en-US" dirty="0" smtClean="0"/>
              <a:t> </a:t>
            </a:r>
            <a:r>
              <a:rPr lang="en-US" dirty="0" err="1" smtClean="0"/>
              <a:t>všechny</a:t>
            </a:r>
            <a:r>
              <a:rPr lang="en-US" dirty="0" smtClean="0"/>
              <a:t> </a:t>
            </a:r>
            <a:r>
              <a:rPr lang="en-US" dirty="0" err="1" smtClean="0"/>
              <a:t>linie</a:t>
            </a:r>
            <a:r>
              <a:rPr lang="en-US" dirty="0" smtClean="0"/>
              <a:t> </a:t>
            </a:r>
            <a:r>
              <a:rPr lang="en-US" dirty="0" err="1" smtClean="0"/>
              <a:t>jeho</a:t>
            </a:r>
            <a:r>
              <a:rPr lang="en-US" dirty="0" smtClean="0"/>
              <a:t> </a:t>
            </a:r>
            <a:r>
              <a:rPr lang="en-US" dirty="0" err="1" smtClean="0"/>
              <a:t>kariéry</a:t>
            </a:r>
            <a:r>
              <a:rPr lang="en-US" dirty="0" smtClean="0"/>
              <a:t>; </a:t>
            </a:r>
            <a:r>
              <a:rPr lang="en-US" dirty="0" err="1" smtClean="0"/>
              <a:t>pravidelné</a:t>
            </a:r>
            <a:r>
              <a:rPr lang="en-US" dirty="0" smtClean="0"/>
              <a:t> </a:t>
            </a:r>
            <a:r>
              <a:rPr lang="en-US" dirty="0" err="1" smtClean="0"/>
              <a:t>přesuny</a:t>
            </a:r>
            <a:r>
              <a:rPr lang="en-US" dirty="0" smtClean="0"/>
              <a:t> </a:t>
            </a:r>
            <a:r>
              <a:rPr lang="en-US" dirty="0" err="1" smtClean="0"/>
              <a:t>mezi</a:t>
            </a:r>
            <a:r>
              <a:rPr lang="en-US" dirty="0" smtClean="0"/>
              <a:t> </a:t>
            </a:r>
            <a:r>
              <a:rPr lang="en-US" dirty="0" err="1" smtClean="0"/>
              <a:t>různými</a:t>
            </a:r>
            <a:r>
              <a:rPr lang="en-US" dirty="0" smtClean="0"/>
              <a:t> </a:t>
            </a:r>
            <a:r>
              <a:rPr lang="en-US" dirty="0" err="1" smtClean="0"/>
              <a:t>mediálními</a:t>
            </a:r>
            <a:r>
              <a:rPr lang="en-US" dirty="0" smtClean="0"/>
              <a:t> a </a:t>
            </a:r>
            <a:r>
              <a:rPr lang="en-US" dirty="0" err="1" smtClean="0"/>
              <a:t>kulturními</a:t>
            </a:r>
            <a:r>
              <a:rPr lang="en-US" dirty="0" smtClean="0"/>
              <a:t> </a:t>
            </a:r>
            <a:r>
              <a:rPr lang="en-US" dirty="0" err="1" smtClean="0"/>
              <a:t>průmysly</a:t>
            </a:r>
            <a:r>
              <a:rPr lang="en-US" dirty="0" smtClean="0"/>
              <a:t>).</a:t>
            </a:r>
          </a:p>
          <a:p>
            <a:r>
              <a:rPr lang="en-US" dirty="0" err="1" smtClean="0"/>
              <a:t>Transnacionální</a:t>
            </a:r>
            <a:r>
              <a:rPr lang="en-US" dirty="0" smtClean="0"/>
              <a:t> </a:t>
            </a:r>
            <a:r>
              <a:rPr lang="en-US" dirty="0" err="1" smtClean="0"/>
              <a:t>přenos</a:t>
            </a:r>
            <a:r>
              <a:rPr lang="en-US" dirty="0" smtClean="0"/>
              <a:t> </a:t>
            </a:r>
            <a:r>
              <a:rPr lang="en-US" dirty="0" err="1" smtClean="0"/>
              <a:t>národně</a:t>
            </a:r>
            <a:r>
              <a:rPr lang="en-US" dirty="0" smtClean="0"/>
              <a:t> </a:t>
            </a:r>
            <a:r>
              <a:rPr lang="en-US" dirty="0" err="1" smtClean="0"/>
              <a:t>specifických</a:t>
            </a:r>
            <a:r>
              <a:rPr lang="en-US" dirty="0" smtClean="0"/>
              <a:t> </a:t>
            </a:r>
            <a:r>
              <a:rPr lang="en-US" dirty="0" err="1" smtClean="0"/>
              <a:t>hvězd</a:t>
            </a:r>
            <a:r>
              <a:rPr lang="en-US" dirty="0" smtClean="0"/>
              <a:t> </a:t>
            </a:r>
            <a:r>
              <a:rPr lang="en-US" dirty="0" err="1" smtClean="0"/>
              <a:t>limitují</a:t>
            </a:r>
            <a:r>
              <a:rPr lang="en-US" dirty="0" smtClean="0"/>
              <a:t> </a:t>
            </a:r>
            <a:r>
              <a:rPr lang="en-US" dirty="0" err="1" smtClean="0"/>
              <a:t>odlišné</a:t>
            </a:r>
            <a:r>
              <a:rPr lang="en-US" dirty="0" smtClean="0"/>
              <a:t> </a:t>
            </a:r>
            <a:r>
              <a:rPr lang="en-US" dirty="0" err="1" smtClean="0"/>
              <a:t>performativní</a:t>
            </a:r>
            <a:r>
              <a:rPr lang="en-US" dirty="0" smtClean="0"/>
              <a:t> </a:t>
            </a:r>
            <a:r>
              <a:rPr lang="en-US" dirty="0" err="1" smtClean="0"/>
              <a:t>zvyklosti</a:t>
            </a:r>
            <a:r>
              <a:rPr lang="en-US" dirty="0" smtClean="0"/>
              <a:t> a </a:t>
            </a:r>
            <a:r>
              <a:rPr lang="en-US" dirty="0" err="1" smtClean="0"/>
              <a:t>postupy</a:t>
            </a:r>
            <a:r>
              <a:rPr lang="en-US" dirty="0" smtClean="0"/>
              <a:t>; </a:t>
            </a:r>
            <a:r>
              <a:rPr lang="en-US" dirty="0" err="1" smtClean="0"/>
              <a:t>dále</a:t>
            </a:r>
            <a:r>
              <a:rPr lang="en-US" dirty="0" smtClean="0"/>
              <a:t> </a:t>
            </a:r>
            <a:r>
              <a:rPr lang="en-US" dirty="0" err="1" smtClean="0"/>
              <a:t>kulturní</a:t>
            </a:r>
            <a:r>
              <a:rPr lang="en-US" dirty="0" smtClean="0"/>
              <a:t>, </a:t>
            </a:r>
            <a:r>
              <a:rPr lang="en-US" dirty="0" err="1" smtClean="0"/>
              <a:t>etnické</a:t>
            </a:r>
            <a:r>
              <a:rPr lang="en-US" dirty="0" smtClean="0"/>
              <a:t> a </a:t>
            </a:r>
            <a:r>
              <a:rPr lang="en-US" dirty="0" err="1" smtClean="0"/>
              <a:t>národnostní</a:t>
            </a:r>
            <a:r>
              <a:rPr lang="en-US" dirty="0" smtClean="0"/>
              <a:t> stereotypy a </a:t>
            </a:r>
            <a:r>
              <a:rPr lang="en-US" dirty="0" err="1" smtClean="0"/>
              <a:t>zejména</a:t>
            </a:r>
            <a:r>
              <a:rPr lang="en-US" dirty="0" smtClean="0"/>
              <a:t> </a:t>
            </a:r>
            <a:r>
              <a:rPr lang="en-US" dirty="0" err="1" smtClean="0"/>
              <a:t>jazyk</a:t>
            </a:r>
            <a:r>
              <a:rPr lang="en-US" dirty="0" smtClean="0"/>
              <a:t> a </a:t>
            </a:r>
            <a:r>
              <a:rPr lang="en-US" dirty="0" err="1" smtClean="0"/>
              <a:t>výrazné</a:t>
            </a:r>
            <a:r>
              <a:rPr lang="en-US" dirty="0" smtClean="0"/>
              <a:t> </a:t>
            </a:r>
            <a:r>
              <a:rPr lang="en-US" dirty="0" err="1" smtClean="0"/>
              <a:t>akcenty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974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204" y="182529"/>
            <a:ext cx="8229600" cy="865932"/>
          </a:xfrm>
        </p:spPr>
        <p:txBody>
          <a:bodyPr/>
          <a:lstStyle/>
          <a:p>
            <a:pPr algn="ctr"/>
            <a:r>
              <a:rPr lang="en-GB" dirty="0" err="1" smtClean="0"/>
              <a:t>Mediální</a:t>
            </a:r>
            <a:r>
              <a:rPr lang="en-GB" dirty="0" smtClean="0"/>
              <a:t> </a:t>
            </a:r>
            <a:r>
              <a:rPr lang="en-GB" dirty="0" err="1" smtClean="0"/>
              <a:t>celebrita</a:t>
            </a:r>
            <a:endParaRPr lang="en-GB" dirty="0"/>
          </a:p>
        </p:txBody>
      </p:sp>
      <p:pic>
        <p:nvPicPr>
          <p:cNvPr id="5122" name="Picture 2" descr="http://cdn-media.hollywood.com/images/l/JenniferAniston_620_101612po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73622"/>
            <a:ext cx="2664296" cy="231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holymoly.com/sites/default/files/imagecache/mobile_450/the-internet_jennifer-aniston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266" y="1057492"/>
            <a:ext cx="2232159" cy="312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.dailymail.co.uk/i/pix/2014/12/15/2412613900000578-2874838-Revealed_Jennifer_Aniston_and_Gwyneth_Paltrow_have_bonded_since_-a-41_14186637847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933" y="4469219"/>
            <a:ext cx="2295744" cy="216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-media-cache-ak0.pinimg.com/236x/c7/83/1b/c7831b2ec7d96ff1f7269032d9947cd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8" y="1145805"/>
            <a:ext cx="2355490" cy="304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204" y="4189976"/>
            <a:ext cx="923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 smtClean="0"/>
              <a:t>TV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43808" y="1249596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 smtClean="0"/>
              <a:t>FILM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59867" y="4952529"/>
            <a:ext cx="1605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 smtClean="0"/>
              <a:t>SOCIAL MEDIA</a:t>
            </a:r>
            <a:endParaRPr lang="en-GB" sz="2800" b="1" dirty="0"/>
          </a:p>
        </p:txBody>
      </p:sp>
      <p:cxnSp>
        <p:nvCxnSpPr>
          <p:cNvPr id="6" name="Curved Connector 5"/>
          <p:cNvCxnSpPr/>
          <p:nvPr/>
        </p:nvCxnSpPr>
        <p:spPr>
          <a:xfrm>
            <a:off x="2843808" y="1772816"/>
            <a:ext cx="1080120" cy="864096"/>
          </a:xfrm>
          <a:prstGeom prst="curvedConnector3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6200000" flipH="1">
            <a:off x="7785987" y="4063706"/>
            <a:ext cx="558486" cy="252540"/>
          </a:xfrm>
          <a:prstGeom prst="curvedConnector3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>
            <a:off x="4067944" y="5204296"/>
            <a:ext cx="2304256" cy="1114648"/>
          </a:xfrm>
          <a:prstGeom prst="curvedConnector3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16200000" flipH="1">
            <a:off x="-72987" y="4456007"/>
            <a:ext cx="1784173" cy="991143"/>
          </a:xfrm>
          <a:prstGeom prst="curvedConnector3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4.bp.blogspot.com/-sVlKgGaxyMI/UGiVgxk1e4I/AAAAAAAABHk/z1jDfOBW4RA/s1600/jennifer-aniston-marie-claire-australia-cover-10528069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095" y="1057492"/>
            <a:ext cx="1879501" cy="253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urved Connector 19"/>
          <p:cNvCxnSpPr/>
          <p:nvPr/>
        </p:nvCxnSpPr>
        <p:spPr>
          <a:xfrm>
            <a:off x="6228184" y="2316318"/>
            <a:ext cx="738911" cy="432048"/>
          </a:xfrm>
          <a:prstGeom prst="curvedConnector3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64933" y="3536272"/>
            <a:ext cx="2488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 smtClean="0"/>
              <a:t>MAGAZINES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7541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5513700"/>
              </p:ext>
            </p:extLst>
          </p:nvPr>
        </p:nvGraphicFramePr>
        <p:xfrm>
          <a:off x="0" y="714804"/>
          <a:ext cx="9144000" cy="614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316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6208571"/>
              </p:ext>
            </p:extLst>
          </p:nvPr>
        </p:nvGraphicFramePr>
        <p:xfrm>
          <a:off x="161261" y="533400"/>
          <a:ext cx="8808879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86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Transmediální</a:t>
            </a:r>
            <a:r>
              <a:rPr lang="en-US" dirty="0" smtClean="0"/>
              <a:t> </a:t>
            </a:r>
            <a:r>
              <a:rPr lang="en-US" dirty="0" err="1" smtClean="0"/>
              <a:t>celebrita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Celebrita</a:t>
            </a:r>
            <a:r>
              <a:rPr lang="en-US" dirty="0" smtClean="0"/>
              <a:t> </a:t>
            </a:r>
            <a:r>
              <a:rPr lang="en-US" dirty="0" err="1" smtClean="0"/>
              <a:t>představuje</a:t>
            </a:r>
            <a:r>
              <a:rPr lang="en-US" dirty="0" smtClean="0"/>
              <a:t> </a:t>
            </a:r>
            <a:r>
              <a:rPr lang="en-US" dirty="0" err="1" smtClean="0"/>
              <a:t>ideální</a:t>
            </a:r>
            <a:r>
              <a:rPr lang="en-US" dirty="0" smtClean="0"/>
              <a:t> </a:t>
            </a:r>
            <a:r>
              <a:rPr lang="en-US" dirty="0" err="1" smtClean="0"/>
              <a:t>propojení</a:t>
            </a:r>
            <a:r>
              <a:rPr lang="en-US" dirty="0" smtClean="0"/>
              <a:t> </a:t>
            </a:r>
            <a:r>
              <a:rPr lang="en-US" dirty="0" err="1" smtClean="0"/>
              <a:t>různých</a:t>
            </a:r>
            <a:r>
              <a:rPr lang="en-US" dirty="0" smtClean="0"/>
              <a:t> </a:t>
            </a:r>
            <a:r>
              <a:rPr lang="en-US" dirty="0" err="1" smtClean="0"/>
              <a:t>transmediálních</a:t>
            </a:r>
            <a:r>
              <a:rPr lang="en-US" dirty="0" smtClean="0"/>
              <a:t> </a:t>
            </a:r>
            <a:r>
              <a:rPr lang="en-US" dirty="0" err="1" smtClean="0"/>
              <a:t>procesů</a:t>
            </a:r>
            <a:r>
              <a:rPr lang="en-US" dirty="0" smtClean="0"/>
              <a:t> a </a:t>
            </a:r>
            <a:r>
              <a:rPr lang="en-US" dirty="0" err="1" smtClean="0"/>
              <a:t>strategií</a:t>
            </a:r>
            <a:r>
              <a:rPr lang="en-US" dirty="0" smtClean="0"/>
              <a:t>.</a:t>
            </a:r>
          </a:p>
          <a:p>
            <a:r>
              <a:rPr lang="en-US" dirty="0" smtClean="0"/>
              <a:t>Celebrity </a:t>
            </a:r>
            <a:r>
              <a:rPr lang="en-US" dirty="0" err="1" smtClean="0"/>
              <a:t>obraz</a:t>
            </a:r>
            <a:r>
              <a:rPr lang="en-US" dirty="0" smtClean="0"/>
              <a:t> </a:t>
            </a:r>
            <a:r>
              <a:rPr lang="en-US" dirty="0" err="1" smtClean="0"/>
              <a:t>není</a:t>
            </a:r>
            <a:r>
              <a:rPr lang="en-US" dirty="0" smtClean="0"/>
              <a:t> </a:t>
            </a:r>
            <a:r>
              <a:rPr lang="en-US" dirty="0" err="1" smtClean="0"/>
              <a:t>majetkem</a:t>
            </a:r>
            <a:r>
              <a:rPr lang="en-US" dirty="0" smtClean="0"/>
              <a:t> </a:t>
            </a:r>
            <a:r>
              <a:rPr lang="en-US" dirty="0" err="1" smtClean="0"/>
              <a:t>konkrétních</a:t>
            </a:r>
            <a:r>
              <a:rPr lang="en-US" dirty="0" smtClean="0"/>
              <a:t> </a:t>
            </a:r>
            <a:r>
              <a:rPr lang="en-US" dirty="0" err="1" smtClean="0"/>
              <a:t>jedinců</a:t>
            </a:r>
            <a:r>
              <a:rPr lang="en-US" dirty="0" smtClean="0"/>
              <a:t>. </a:t>
            </a:r>
            <a:r>
              <a:rPr lang="en-US" dirty="0" err="1" smtClean="0"/>
              <a:t>Spíš</a:t>
            </a:r>
            <a:r>
              <a:rPr lang="en-US" dirty="0" smtClean="0"/>
              <a:t> </a:t>
            </a:r>
            <a:r>
              <a:rPr lang="en-US" dirty="0" err="1" smtClean="0"/>
              <a:t>jde</a:t>
            </a:r>
            <a:r>
              <a:rPr lang="en-US" dirty="0" smtClean="0"/>
              <a:t> o </a:t>
            </a:r>
            <a:r>
              <a:rPr lang="en-US" dirty="0" err="1" smtClean="0"/>
              <a:t>diskurzivní</a:t>
            </a:r>
            <a:r>
              <a:rPr lang="en-US" dirty="0" smtClean="0"/>
              <a:t> </a:t>
            </a:r>
            <a:r>
              <a:rPr lang="en-US" dirty="0" err="1" smtClean="0"/>
              <a:t>konstrukt</a:t>
            </a:r>
            <a:r>
              <a:rPr lang="en-US" dirty="0" smtClean="0"/>
              <a:t>, </a:t>
            </a:r>
            <a:r>
              <a:rPr lang="en-US" dirty="0" err="1" smtClean="0"/>
              <a:t>který</a:t>
            </a:r>
            <a:r>
              <a:rPr lang="en-US" dirty="0" smtClean="0"/>
              <a:t> se </a:t>
            </a:r>
            <a:r>
              <a:rPr lang="en-US" dirty="0" err="1" smtClean="0"/>
              <a:t>skládá</a:t>
            </a:r>
            <a:r>
              <a:rPr lang="en-US" dirty="0" smtClean="0"/>
              <a:t> z </a:t>
            </a:r>
            <a:r>
              <a:rPr lang="en-US" dirty="0" err="1" smtClean="0"/>
              <a:t>dílčích</a:t>
            </a:r>
            <a:r>
              <a:rPr lang="en-US" dirty="0" smtClean="0"/>
              <a:t> </a:t>
            </a:r>
            <a:r>
              <a:rPr lang="en-US" dirty="0" err="1" smtClean="0"/>
              <a:t>reprezentací</a:t>
            </a:r>
            <a:r>
              <a:rPr lang="en-US" dirty="0" smtClean="0"/>
              <a:t> </a:t>
            </a:r>
            <a:r>
              <a:rPr lang="en-US" dirty="0" err="1" smtClean="0"/>
              <a:t>dané</a:t>
            </a:r>
            <a:r>
              <a:rPr lang="en-US" dirty="0" smtClean="0"/>
              <a:t> </a:t>
            </a:r>
            <a:r>
              <a:rPr lang="en-US" dirty="0" err="1" smtClean="0"/>
              <a:t>osobnosti</a:t>
            </a:r>
            <a:r>
              <a:rPr lang="en-US" dirty="0" smtClean="0"/>
              <a:t>.</a:t>
            </a:r>
          </a:p>
          <a:p>
            <a:r>
              <a:rPr lang="en-US" dirty="0" smtClean="0"/>
              <a:t>Celebrity </a:t>
            </a:r>
            <a:r>
              <a:rPr lang="en-US" dirty="0" err="1" smtClean="0"/>
              <a:t>obraz</a:t>
            </a:r>
            <a:r>
              <a:rPr lang="en-US" dirty="0" smtClean="0"/>
              <a:t> je </a:t>
            </a:r>
            <a:r>
              <a:rPr lang="en-US" dirty="0" err="1" smtClean="0"/>
              <a:t>tudíž</a:t>
            </a:r>
            <a:r>
              <a:rPr lang="en-US" dirty="0" smtClean="0"/>
              <a:t> </a:t>
            </a:r>
            <a:r>
              <a:rPr lang="en-US" dirty="0" err="1" smtClean="0"/>
              <a:t>výsledkem</a:t>
            </a:r>
            <a:r>
              <a:rPr lang="en-US" dirty="0" smtClean="0"/>
              <a:t> </a:t>
            </a:r>
            <a:r>
              <a:rPr lang="en-US" dirty="0" err="1" smtClean="0"/>
              <a:t>mediální</a:t>
            </a:r>
            <a:r>
              <a:rPr lang="en-US" dirty="0" smtClean="0"/>
              <a:t> </a:t>
            </a:r>
            <a:r>
              <a:rPr lang="en-US" dirty="0" err="1" smtClean="0"/>
              <a:t>reprezentace</a:t>
            </a:r>
            <a:r>
              <a:rPr lang="en-US" dirty="0" smtClean="0"/>
              <a:t>; </a:t>
            </a:r>
            <a:r>
              <a:rPr lang="en-US" dirty="0" err="1" smtClean="0"/>
              <a:t>abychom</a:t>
            </a:r>
            <a:r>
              <a:rPr lang="en-US" dirty="0" smtClean="0"/>
              <a:t> mu </a:t>
            </a:r>
            <a:r>
              <a:rPr lang="en-US" dirty="0" err="1" smtClean="0"/>
              <a:t>porozuměli</a:t>
            </a:r>
            <a:r>
              <a:rPr lang="en-US" dirty="0" smtClean="0"/>
              <a:t>, </a:t>
            </a:r>
            <a:r>
              <a:rPr lang="en-US" dirty="0" err="1" smtClean="0"/>
              <a:t>musíme</a:t>
            </a:r>
            <a:r>
              <a:rPr lang="en-US" dirty="0"/>
              <a:t> </a:t>
            </a:r>
            <a:r>
              <a:rPr lang="en-US" dirty="0" err="1" smtClean="0"/>
              <a:t>věnovat</a:t>
            </a:r>
            <a:r>
              <a:rPr lang="en-US" dirty="0" smtClean="0"/>
              <a:t> </a:t>
            </a:r>
            <a:r>
              <a:rPr lang="en-US" dirty="0" err="1" smtClean="0"/>
              <a:t>důkladnou</a:t>
            </a:r>
            <a:r>
              <a:rPr lang="en-US" dirty="0" smtClean="0"/>
              <a:t> </a:t>
            </a:r>
            <a:r>
              <a:rPr lang="en-US" dirty="0" err="1" smtClean="0"/>
              <a:t>pozornost</a:t>
            </a:r>
            <a:r>
              <a:rPr lang="en-US" dirty="0" smtClean="0"/>
              <a:t> </a:t>
            </a:r>
            <a:r>
              <a:rPr lang="en-US" dirty="0" err="1" smtClean="0"/>
              <a:t>škále</a:t>
            </a:r>
            <a:r>
              <a:rPr lang="en-US" dirty="0" smtClean="0"/>
              <a:t> </a:t>
            </a:r>
            <a:r>
              <a:rPr lang="en-US" dirty="0" err="1" smtClean="0"/>
              <a:t>různých</a:t>
            </a:r>
            <a:r>
              <a:rPr lang="en-US" dirty="0" smtClean="0"/>
              <a:t> </a:t>
            </a:r>
            <a:r>
              <a:rPr lang="en-US" dirty="0" err="1" smtClean="0"/>
              <a:t>zobrazení</a:t>
            </a:r>
            <a:r>
              <a:rPr lang="en-US" dirty="0" smtClean="0"/>
              <a:t> a </a:t>
            </a:r>
            <a:r>
              <a:rPr lang="en-US" dirty="0" err="1" smtClean="0"/>
              <a:t>vzorcům</a:t>
            </a:r>
            <a:r>
              <a:rPr lang="en-US" dirty="0"/>
              <a:t> </a:t>
            </a:r>
            <a:r>
              <a:rPr lang="en-US" dirty="0" err="1" smtClean="0"/>
              <a:t>užívaným</a:t>
            </a:r>
            <a:r>
              <a:rPr lang="en-US" dirty="0" smtClean="0"/>
              <a:t> v </a:t>
            </a:r>
            <a:r>
              <a:rPr lang="en-US" dirty="0" err="1" smtClean="0"/>
              <a:t>tomto</a:t>
            </a:r>
            <a:r>
              <a:rPr lang="en-US" dirty="0" smtClean="0"/>
              <a:t> </a:t>
            </a:r>
            <a:r>
              <a:rPr lang="en-US" dirty="0" err="1" smtClean="0"/>
              <a:t>diskurzivním</a:t>
            </a:r>
            <a:r>
              <a:rPr lang="en-US" dirty="0" smtClean="0"/>
              <a:t> </a:t>
            </a:r>
            <a:r>
              <a:rPr lang="en-US" dirty="0" err="1" smtClean="0"/>
              <a:t>režimu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Turner, Graeme (2004)</a:t>
            </a:r>
            <a:r>
              <a:rPr lang="en-US" i="1" dirty="0" smtClean="0"/>
              <a:t>: Understanding celebrity</a:t>
            </a:r>
            <a:r>
              <a:rPr lang="en-US" dirty="0" smtClean="0"/>
              <a:t>. London: Sage.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45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RC2ef319_novy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101" y="263142"/>
            <a:ext cx="4910900" cy="2540302"/>
          </a:xfrm>
          <a:prstGeom prst="rect">
            <a:avLst/>
          </a:prstGeom>
        </p:spPr>
      </p:pic>
      <p:pic>
        <p:nvPicPr>
          <p:cNvPr id="8" name="Picture 7" descr="ON_Divadl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/>
          <a:stretch/>
        </p:blipFill>
        <p:spPr>
          <a:xfrm>
            <a:off x="0" y="263142"/>
            <a:ext cx="4233100" cy="2540302"/>
          </a:xfrm>
          <a:prstGeom prst="rect">
            <a:avLst/>
          </a:prstGeom>
        </p:spPr>
      </p:pic>
      <p:pic>
        <p:nvPicPr>
          <p:cNvPr id="10" name="Picture 9" descr="Nový, Baarová_život je krásný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59" y="2803454"/>
            <a:ext cx="3675626" cy="4054556"/>
          </a:xfrm>
          <a:prstGeom prst="rect">
            <a:avLst/>
          </a:prstGeom>
        </p:spPr>
      </p:pic>
      <p:pic>
        <p:nvPicPr>
          <p:cNvPr id="12" name="Picture 11" descr="100_092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r="12500"/>
          <a:stretch/>
        </p:blipFill>
        <p:spPr>
          <a:xfrm>
            <a:off x="0" y="2803444"/>
            <a:ext cx="2217339" cy="4054555"/>
          </a:xfrm>
          <a:prstGeom prst="rect">
            <a:avLst/>
          </a:prstGeom>
        </p:spPr>
      </p:pic>
      <p:pic>
        <p:nvPicPr>
          <p:cNvPr id="13" name="Picture 12" descr="Snímek obrazovky 2015-06-14 v 8.06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380" y="2803444"/>
            <a:ext cx="3391620" cy="40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38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Transmediální</a:t>
            </a:r>
            <a:r>
              <a:rPr lang="en-US" dirty="0" smtClean="0"/>
              <a:t> </a:t>
            </a:r>
            <a:r>
              <a:rPr lang="en-US" dirty="0" err="1" smtClean="0"/>
              <a:t>hledisko</a:t>
            </a:r>
            <a:r>
              <a:rPr lang="en-US" dirty="0" smtClean="0"/>
              <a:t> v </a:t>
            </a:r>
            <a:r>
              <a:rPr lang="en-US" dirty="0" err="1" smtClean="0"/>
              <a:t>případě</a:t>
            </a:r>
            <a:r>
              <a:rPr lang="en-US" dirty="0" smtClean="0"/>
              <a:t> </a:t>
            </a:r>
            <a:r>
              <a:rPr lang="en-US" dirty="0" err="1" smtClean="0"/>
              <a:t>kariéry</a:t>
            </a:r>
            <a:r>
              <a:rPr lang="en-US" dirty="0" smtClean="0"/>
              <a:t> </a:t>
            </a:r>
            <a:r>
              <a:rPr lang="en-US" dirty="0" err="1" smtClean="0"/>
              <a:t>Oldřicha</a:t>
            </a:r>
            <a:r>
              <a:rPr lang="en-US" dirty="0" smtClean="0"/>
              <a:t> </a:t>
            </a:r>
            <a:r>
              <a:rPr lang="en-US" dirty="0" err="1" smtClean="0"/>
              <a:t>Nového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08" y="1600200"/>
            <a:ext cx="8736622" cy="4525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ak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přispívaly jednotlivé mediální pozice k 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budování hvězdného obrazu Oldřicha Nového?</a:t>
            </a:r>
          </a:p>
          <a:p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Kinematografie + divadlo + nahrávací průmysl + rozhlas</a:t>
            </a:r>
          </a:p>
          <a:p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Proměnlivá pozice divadla </a:t>
            </a:r>
          </a:p>
          <a:p>
            <a:pPr lvl="1"/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Nové divadlo 1934 – 1945 (1948)</a:t>
            </a:r>
          </a:p>
          <a:p>
            <a:pPr lvl="1"/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Hostování v divadle v Karlíně + regiony (Plzeň, Brno)</a:t>
            </a:r>
          </a:p>
          <a:p>
            <a:pPr lvl="1"/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1953 – 1958 umělecké vedení Státního divadla v Karlíně</a:t>
            </a:r>
          </a:p>
          <a:p>
            <a:pPr lvl="1"/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Od 1958 – vedoucí „oddělení hudební komedie“ na Státní konzervatoři</a:t>
            </a:r>
          </a:p>
          <a:p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Písně jako „synergické komodity“ spojující všechny výše uvedené kulturní průmysly</a:t>
            </a:r>
          </a:p>
          <a:p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Do r. 1945 – přehledy vydaných desek společností </a:t>
            </a:r>
            <a:r>
              <a:rPr lang="cs-CZ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Esta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a </a:t>
            </a:r>
            <a:r>
              <a:rPr lang="cs-CZ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Ultraphon</a:t>
            </a:r>
            <a:endParaRPr lang="cs-CZ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Výhradní smlouva s </a:t>
            </a:r>
            <a:r>
              <a:rPr lang="cs-CZ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Ultraphonem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u </a:t>
            </a:r>
            <a:r>
              <a:rPr lang="cs-CZ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Esty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pouze jako autor textů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17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7744</TotalTime>
  <Words>1550</Words>
  <Application>Microsoft Macintosh PowerPoint</Application>
  <PresentationFormat>On-screen Show (4:3)</PresentationFormat>
  <Paragraphs>133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Clarity</vt:lpstr>
      <vt:lpstr>11 – Transmediální a Transnacionální hvězdy </vt:lpstr>
      <vt:lpstr>L11 – Text </vt:lpstr>
      <vt:lpstr>Transmédia a transmediální vyprávění</vt:lpstr>
      <vt:lpstr>Mediální celebrita</vt:lpstr>
      <vt:lpstr>PowerPoint Presentation</vt:lpstr>
      <vt:lpstr>PowerPoint Presentation</vt:lpstr>
      <vt:lpstr>Transmediální celebrita</vt:lpstr>
      <vt:lpstr>PowerPoint Presentation</vt:lpstr>
      <vt:lpstr>Transmediální hledisko v případě kariéry Oldřicha Nového</vt:lpstr>
      <vt:lpstr>Oldřich Nový a Ultraphon</vt:lpstr>
      <vt:lpstr>PowerPoint Presentation</vt:lpstr>
      <vt:lpstr>   Milý pane Nový  Hudba, text: Jaroslav Moravec zpívá: Jiřina Salačová podle Dear Mr. Gable (Roger Edens, zpívá Judy Garland)  </vt:lpstr>
      <vt:lpstr>Oldřich Nový a rozhlas</vt:lpstr>
      <vt:lpstr>Transnacionální přenos Oldřich Nový jako Maurice Chevalier</vt:lpstr>
      <vt:lpstr>PowerPoint Presentation</vt:lpstr>
      <vt:lpstr>Mezinárodní vs transnacionální sláva</vt:lpstr>
      <vt:lpstr>Pojem transnacionální</vt:lpstr>
      <vt:lpstr>PowerPoint Presentation</vt:lpstr>
      <vt:lpstr>PowerPoint Presentation</vt:lpstr>
      <vt:lpstr>Evropští herci v Hollywoodu</vt:lpstr>
      <vt:lpstr>1. Jazyk a akcent</vt:lpstr>
      <vt:lpstr>Němečtí židovští herci v rolích nacistů</vt:lpstr>
      <vt:lpstr>2. Národnostní stereotypy</vt:lpstr>
      <vt:lpstr>PowerPoint Presentation</vt:lpstr>
      <vt:lpstr>Evropská femme fatale</vt:lpstr>
      <vt:lpstr>Sexuální represe </vt:lpstr>
      <vt:lpstr>3. Herectví</vt:lpstr>
      <vt:lpstr>Britští herci hrají negativní postavy</vt:lpstr>
      <vt:lpstr>“Latino” stereotyp</vt:lpstr>
      <vt:lpstr>  Javier Bardem </vt:lpstr>
      <vt:lpstr>1. Sexualita</vt:lpstr>
      <vt:lpstr>2. “španělský Brando”</vt:lpstr>
      <vt:lpstr>3. Mezinárodní průlom Než se setmí (r. Julian Schnabel, 2000)</vt:lpstr>
      <vt:lpstr>4. Trasnacionální fáze (?)</vt:lpstr>
      <vt:lpstr>Hvězdná osobnost</vt:lpstr>
      <vt:lpstr>PowerPoint Presentation</vt:lpstr>
      <vt:lpstr>Resumé</vt:lpstr>
    </vt:vector>
  </TitlesOfParts>
  <Company>sagm@seznam.cz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 – transmediální a transnacionální hvězdy </dc:title>
  <dc:creator>Šárka Gmiterková</dc:creator>
  <cp:lastModifiedBy>Šárka Gmiterková</cp:lastModifiedBy>
  <cp:revision>58</cp:revision>
  <dcterms:created xsi:type="dcterms:W3CDTF">2017-05-04T07:34:29Z</dcterms:created>
  <dcterms:modified xsi:type="dcterms:W3CDTF">2017-05-10T09:02:25Z</dcterms:modified>
</cp:coreProperties>
</file>