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5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75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9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6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3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0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57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0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DB29-6DEE-49DD-A27F-766C7623DCF0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44FF-53DF-4935-A524-1FAB589F5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0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embers.chello.nl/j.seegers1/dada_files/poet_hausman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Vysvobození zvuku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2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6534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/>
              <a:t>5.2. - v Curychu v Spiegel Gasse č.1 otevřen Kabaret Voltaire 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/>
              <a:t>6. (8.) 2 - objeveno slovo DaDa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- do Curychu přijíždí Richard Huelsenbeck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. - Kabaret uvádí improvizovanou černošskou hudbu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červen - vydána publikace "Kabaret Voltaire" (tisk J.Heuberger, účastníci: Apollinaire, Picasso, Modigliani, Arp, Tzara, van Hoddis, Huelsenbeck, Kandinsky, Marinetti, Cangiullo, van Rees, Slodki, Ball, Hennings, Janco, Cendrars a další.)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červenec 14. - první večer DaDa – Dada Soirée (hudba, tanec, přednášky, manifesty, básně, malby, maškarní kostýmy, masky).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červenec 28. - Tzara vydává "První nebeská dobrodružství pana Antipyrina s ilustracemi M.Janca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září - Huelsenbeck vydává sbírku "Fantastické modlitby" ilustrovanou Arpem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říjen - Huelsenbeck vydává "Schalaben Schalomai Schalamezomai", ilustrace Hans Arp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1270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1917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lvl="1" eaLnBrk="1" hangingPunct="1">
              <a:lnSpc>
                <a:spcPct val="80000"/>
              </a:lnSpc>
            </a:pPr>
            <a:endParaRPr lang="cs-CZ" altLang="cs-CZ" sz="160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leden 25. - Picabia vydává v USA a ve Španělsku první číslo časopisu "391"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leden - Huelsenbeck odjíždí do Berlína a zakládá zde Berlínské hnutí DaDa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leden/únor - Galerie Corray v Curychu (Bahnhofstrasse) – 1. výstava DaDa : Van Rees, Arp, Janco, Tscharner, Mme van Rees, Luethy, Richter, Helbig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březen 23. - otevření galerie Dada v Bahnhofstrasse č. 19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duben - další dva dadaistické večery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červenec - vychází 1. číslo časopisu DADA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prosinec - vychází 2. číslo časopisu DADA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- Založení Newyorské dadaistické skupiny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- Paříž je silně ovlivněna dadaismem (Aragon, Breton, Éluard, Soupault)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- Arp tvoří první abstraktní reliéfy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/>
              <a:t>- Duchamp v USA vydává časopisy "The Blind Man" a "Rongwrong"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6148" name="Picture 5" descr="E17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0"/>
            <a:ext cx="4048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1918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r>
              <a:rPr lang="cs-CZ" altLang="cs-CZ"/>
              <a:t>duben - v Německu vychází první dadaistický manifest </a:t>
            </a:r>
          </a:p>
          <a:p>
            <a:pPr lvl="1" eaLnBrk="1" hangingPunct="1"/>
            <a:r>
              <a:rPr lang="cs-CZ" altLang="cs-CZ"/>
              <a:t>červenec - Tzara vydává "25 básní" </a:t>
            </a:r>
          </a:p>
          <a:p>
            <a:pPr lvl="1" eaLnBrk="1" hangingPunct="1"/>
            <a:r>
              <a:rPr lang="cs-CZ" altLang="cs-CZ"/>
              <a:t>září - výstava "Nové umění" ve Wolfsberg-Gallery (Arp, Richter, McCouch, Baumann, Janco) </a:t>
            </a:r>
          </a:p>
          <a:p>
            <a:pPr lvl="1" eaLnBrk="1" hangingPunct="1"/>
            <a:r>
              <a:rPr lang="cs-CZ" altLang="cs-CZ"/>
              <a:t>prosinec - vychází 3. číslo časopisu DADA s Tzarovým "Manifestem dada 1918" </a:t>
            </a:r>
          </a:p>
          <a:p>
            <a:pPr lvl="1" eaLnBrk="1" hangingPunct="1"/>
            <a:r>
              <a:rPr lang="cs-CZ" altLang="cs-CZ"/>
              <a:t>- V Berlíně založen "Dada Club" </a:t>
            </a:r>
          </a:p>
          <a:p>
            <a:pPr eaLnBrk="1" hangingPunct="1"/>
            <a:endParaRPr lang="cs-CZ" altLang="cs-CZ"/>
          </a:p>
        </p:txBody>
      </p:sp>
      <p:pic>
        <p:nvPicPr>
          <p:cNvPr id="7172" name="Picture 5" descr="tz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0"/>
            <a:ext cx="2771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1919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cs-CZ"/>
              <a:t>únor - Picabia vydává 8.číslo časopisu "391" ve spolupráci s Curyšskými dadaisty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březen - André Breton, Philippe Soupault a Paul Éluard vydávají v Paříži první číslo časopisu Littérature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květen - vychází 4.a 5. číslo časopisu DADA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říjen - časopis "Der Zeltweg" (Otto Flake, Walter Serner, Tristan Tzara)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- Kurt Schwitters v Hannoveru zakládá hnutí Merz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- V Kolíně založeno dadaistické hnutí (Ernst, Baargeld)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- Arp se přidává ke Kolínské skupině Dada 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82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1920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leden - Tzara odjíždí do Paříže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leden 23.- první páteční večer pořádaný revue Littérature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duben-květen - Picabia vydává časopis "Cannibale"(pouze 2 čísla)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květen - v Paříži v Salle Gaveau se koná "Dada festival"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červen - v Berlíně se koná "Erste Internationale Dada-Messe" – 147 exponátů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- Výstava Dada-Ausstellung, Dada-Vorfrühling v Kolíně (Ernst, Arp, Baargeld)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- Vychází další čísla DADA a "391"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- Hausmann se Schwittersem pořádají přednášky v Lipsku a Praze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- Huelsenbeck vydává "Dada Almanach"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6335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1921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srpen - vydáno poslední (20.) číslo první série časopisu Littérature </a:t>
            </a:r>
          </a:p>
          <a:p>
            <a:pPr lvl="1" eaLnBrk="1" hangingPunct="1"/>
            <a:r>
              <a:rPr lang="cs-CZ" altLang="cs-CZ" smtClean="0"/>
              <a:t>- V Itálii vychází časopis "Bleu" </a:t>
            </a:r>
          </a:p>
          <a:p>
            <a:pPr lvl="1" eaLnBrk="1" hangingPunct="1"/>
            <a:r>
              <a:rPr lang="cs-CZ" altLang="cs-CZ" smtClean="0"/>
              <a:t>- Picabia a Breton vystupují z dadaistického hnutí </a:t>
            </a:r>
          </a:p>
          <a:p>
            <a:pPr eaLnBrk="1" hangingPunct="1"/>
            <a:endParaRPr lang="cs-CZ" altLang="cs-CZ"/>
          </a:p>
        </p:txBody>
      </p:sp>
      <p:pic>
        <p:nvPicPr>
          <p:cNvPr id="10244" name="Picture 5" descr="miro-joan-bleu-ii-53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644901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1923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březen - vychází nová řada Littérature která již opouští dadaismus </a:t>
            </a:r>
          </a:p>
          <a:p>
            <a:pPr lvl="1" eaLnBrk="1" hangingPunct="1"/>
            <a:r>
              <a:rPr lang="cs-CZ" altLang="cs-CZ" smtClean="0"/>
              <a:t>říjen - ve Výmaru se koná "Kongres konstruktivistů" </a:t>
            </a:r>
          </a:p>
          <a:p>
            <a:pPr lvl="1" eaLnBrk="1" hangingPunct="1"/>
            <a:r>
              <a:rPr lang="cs-CZ" altLang="cs-CZ" smtClean="0"/>
              <a:t>- Theo van Doesburg vydává časopisy "Mecano" a "De Stijl" </a:t>
            </a:r>
          </a:p>
          <a:p>
            <a:pPr lvl="1" eaLnBrk="1" hangingPunct="1"/>
            <a:r>
              <a:rPr lang="cs-CZ" altLang="cs-CZ" smtClean="0"/>
              <a:t>- Max Ernst opouští Kolín a vydává se do Paříže – kolínská dadaistická skupina je rozpuštěna 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853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2291" name="Picture 4" descr="sit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60351"/>
            <a:ext cx="8716963" cy="6118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1937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červenci nacisté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pořádají výstavu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„Zvrhlé umění“, kdy jsou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za nejzvrhlejší označena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právě díla dadaistů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3316" name="Picture 5" descr="GERM4358entku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268413"/>
            <a:ext cx="33813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Marcel Duchamp (1887-1968)</a:t>
            </a:r>
            <a:r>
              <a:rPr lang="cs-CZ" altLang="cs-CZ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"Art is not what we see; it is in the spaces between."</a:t>
            </a: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 i="1"/>
              <a:t>"The creative act is not performed by the artist alone; the spectator brings the work in contact with the external world by deciphering and interpreting its inner qualifications and thus adds his contribution to the creative act."</a:t>
            </a: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 i="1"/>
              <a:t>"The spectator makes the picture."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V roce 1913 Duchamp „opouští“ svět umění a poprvé vytváří svůj ready made. V tomtéž roce začíná pracovat na svém nejslavnějším díle tzv. „Velké sklo“ „Nevěsta svlékána svými nápadníky, dokonce“. Z téhož roku pak pocházejí tři Duchampovy práce s hudbou, či lépe hudebním materiálem, všechny byly uloženy v tzv. Zelené krabici – první je kresba cyklisty jedoucího po notové osnově, naznačujícího vývoj melodie, druhou, nikdy nerealizovanou, je koncept na zapisování zvukové frekvence a třetí nejznámější je „Eratum Musical“ – vůbec první zvukové dílo vzniklé koncepčně zcela náhodně, pomocí vybírání balónků s čísly, kterým byly určeny jednotlivé noty.</a:t>
            </a:r>
          </a:p>
        </p:txBody>
      </p:sp>
    </p:spTree>
    <p:extLst>
      <p:ext uri="{BB962C8B-B14F-4D97-AF65-F5344CB8AC3E}">
        <p14:creationId xmlns:p14="http://schemas.microsoft.com/office/powerpoint/2010/main" val="1679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Umění na přelomu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roku 1908 Picasso začal malovat svá kubistická plátna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1909 Marinetti vydává první manifest futurismu.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Kandinskij roku 1910 namaloval první abstraktní akvarel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František Kupka vystavuje roku 1911 první orfistický obraz – Barevné plochy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A v témže roce vzniká pod vedením Kandinského v Mnichově skupina Der blaue Reiter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Roku 1913 vystoupili v Rusku konstruktivisté a suprematisté v čele s Kazimírem Malevičem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Své první povídky vydává Franz Kafka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 Curychu vzniká zásluhou Tristana Tzary dadaistické hnutí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Apollinaire vydává roku 1918 své Kaligrafy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Vycházejí díla Eliota, Joyce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Roku 1925 vychází první manifest surrealismu z pera André Bretona</a:t>
            </a:r>
          </a:p>
        </p:txBody>
      </p:sp>
    </p:spTree>
    <p:extLst>
      <p:ext uri="{BB962C8B-B14F-4D97-AF65-F5344CB8AC3E}">
        <p14:creationId xmlns:p14="http://schemas.microsoft.com/office/powerpoint/2010/main" val="243867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KOLO - 1913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5364" name="Picture 5" descr="Marcel_duchamp,_ready_made,_m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196975"/>
            <a:ext cx="23241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Fontána 1917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8" name="Picture 5" descr="Marcel%20Ducha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412875"/>
            <a:ext cx="43338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12" name="Picture 5" descr="duchamp-appr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268414"/>
            <a:ext cx="3810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cs-CZ" alt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Marcel Duchamp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 díle: „Boite verte – sborníku skic a úvah z let 1911 – 1920 najdeme následující koncept hudební sochy: </a:t>
            </a:r>
            <a:r>
              <a:rPr lang="cs-CZ" altLang="cs-CZ" sz="2000" b="1" i="1"/>
              <a:t>„Sculpture musicale“ - </a:t>
            </a:r>
            <a:r>
              <a:rPr lang="cs-CZ" altLang="cs-CZ" sz="2000" i="1"/>
              <a:t> „Sons durant et partant de différents points et formant une sculpture sonore qui dure.“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i="1"/>
              <a:t>„Erratum musical“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i="1"/>
              <a:t>„La mariée mise á nu par ses célibataires meme. Erratum musical.“</a:t>
            </a:r>
          </a:p>
        </p:txBody>
      </p:sp>
      <p:pic>
        <p:nvPicPr>
          <p:cNvPr id="18436" name="Picture 4" descr="duch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88914"/>
            <a:ext cx="25050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02_bi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>
            <a:fillRect/>
          </a:stretch>
        </p:blipFill>
        <p:spPr>
          <a:xfrm>
            <a:off x="7391400" y="3429000"/>
            <a:ext cx="2819400" cy="320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Erratum Musical </a:t>
            </a:r>
            <a:r>
              <a:rPr lang="cs-CZ" altLang="cs-CZ" smtClean="0"/>
              <a:t>1913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Tx/>
              <a:buNone/>
            </a:pPr>
            <a:r>
              <a:rPr lang="cs-CZ" altLang="cs-CZ" smtClean="0"/>
              <a:t>existuje ve dvou verzích</a:t>
            </a:r>
          </a:p>
          <a:p>
            <a:pPr lvl="2" eaLnBrk="1" hangingPunct="1">
              <a:buFontTx/>
              <a:buNone/>
            </a:pPr>
            <a:endParaRPr lang="cs-CZ" altLang="cs-CZ" smtClean="0"/>
          </a:p>
          <a:p>
            <a:pPr lvl="2" eaLnBrk="1" hangingPunct="1">
              <a:buFontTx/>
              <a:buNone/>
            </a:pPr>
            <a:r>
              <a:rPr lang="cs-CZ" altLang="cs-CZ" smtClean="0"/>
              <a:t>první pro tři hlasy </a:t>
            </a:r>
          </a:p>
          <a:p>
            <a:pPr lvl="2" eaLnBrk="1" hangingPunct="1">
              <a:buFontTx/>
              <a:buNone/>
            </a:pPr>
            <a:endParaRPr lang="cs-CZ" altLang="cs-CZ" smtClean="0"/>
          </a:p>
          <a:p>
            <a:pPr lvl="2" eaLnBrk="1" hangingPunct="1">
              <a:buFontTx/>
              <a:buNone/>
            </a:pPr>
            <a:r>
              <a:rPr lang="cs-CZ" altLang="cs-CZ" smtClean="0"/>
              <a:t>druhá pro nějaký „budoucí“ </a:t>
            </a:r>
          </a:p>
          <a:p>
            <a:pPr lvl="2" eaLnBrk="1" hangingPunct="1">
              <a:buFontTx/>
              <a:buNone/>
            </a:pPr>
            <a:r>
              <a:rPr lang="cs-CZ" altLang="cs-CZ" smtClean="0"/>
              <a:t>hudební nástroj</a:t>
            </a:r>
          </a:p>
        </p:txBody>
      </p:sp>
      <p:pic>
        <p:nvPicPr>
          <p:cNvPr id="19460" name="Picture 5" descr="duchamp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341439"/>
            <a:ext cx="33337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Raul Hausmann</a:t>
            </a:r>
            <a:r>
              <a:rPr lang="cs-CZ" altLang="cs-CZ" smtClean="0"/>
              <a:t> (1886 – 1971)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400"/>
              <a:t>Narodil se ve Vídni, ale od roku 1900 žil v Berlíně. Byl společně s Richardem Hulsenbeckem a Frantzem Jangem zakládajícím členem hnutí Dada v Berlíně. V prvním období kolem roku 1918 založili revue „Dei freie Strasse“ a „Club Dada“. Na konci roku 1918 pak společně s Joannes Baaderem a Richardem Hulsenbeckem začínají vydávat nejslavnější berlínský dadaistický časopis „Der Dada“.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Dadaistická revolta jej přivedla k novým uměleckým formám, na jejichž vzniku se Hausman výrazně podílel: </a:t>
            </a:r>
            <a:endParaRPr lang="cs-CZ" altLang="cs-CZ" sz="1400" b="1"/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b="1"/>
              <a:t>„fónická poezie“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 b="1"/>
              <a:t>„fotomontáž“, či „fotografická koláž“</a:t>
            </a:r>
            <a:endParaRPr lang="cs-CZ" altLang="cs-CZ" sz="1200"/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V letech 1937 až 1938 žil v tehdejším Československu, začal se systematicky věnovat výzkumu fotografie a připravoval s Moholy – Nagy vydání práce o „optofonetismu“, k tomu však bohužel nedošlo. Válku strávil Hausmann ve Francii. Po válce nadále pracoval na již započaté autobiografické novele „Hyle“ „Surová hmota – surovost“, kterou dokončil v roce 1956. Od roku 1959 rozvíjel technologii „pictographic writing“.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400"/>
              <a:t>Pro naše téma nejdůležitější zakladatelský význam na poli „</a:t>
            </a:r>
            <a:r>
              <a:rPr lang="cs-CZ" altLang="cs-CZ" sz="1400" b="1"/>
              <a:t>fónické poezie“. </a:t>
            </a:r>
            <a:r>
              <a:rPr lang="cs-CZ" altLang="cs-CZ" sz="1400"/>
              <a:t>Začátkem roku 1920 slyšel poprvé od Tzary a Hulsenbecka o Hugo Ballovi, ale až koncem téhož roku poprvé spatřil jeho tvorbu v Dada Almanac. Byl tím velmi zaujat, ale volil poněkud odlišný přístup, na rozdíl od Balla , který vytvářel fiktivní slova a využíval neskutečného jazyka, sám začal pracovat spíše s jednotlivými písmeny a jeho přístup byl tak spíše letristický.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200"/>
              <a:t>Poslechneme si jeho práci </a:t>
            </a:r>
            <a:r>
              <a:rPr lang="cs-CZ" altLang="cs-CZ" sz="1200" b="1"/>
              <a:t>K PERIOUM </a:t>
            </a:r>
            <a:r>
              <a:rPr lang="cs-CZ" altLang="cs-CZ" sz="1200"/>
              <a:t>z let 1918/1919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200"/>
          </a:p>
          <a:p>
            <a:pPr lvl="1" eaLnBrk="1" hangingPunct="1">
              <a:lnSpc>
                <a:spcPct val="80000"/>
              </a:lnSpc>
            </a:pPr>
            <a:r>
              <a:rPr lang="cs-CZ" altLang="cs-CZ" sz="1200">
                <a:hlinkClick r:id="rId2"/>
              </a:rPr>
              <a:t>http://members.chello.nl/j.seegers1/dada_files/poet_hausmann.html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7577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z="4000" b="1"/>
              <a:t>Kurt Schwitters</a:t>
            </a:r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4000"/>
              <a:t>(1887-1948)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endParaRPr lang="cs-CZ" altLang="cs-CZ" sz="1800"/>
          </a:p>
          <a:p>
            <a:pPr algn="r" eaLnBrk="1" hangingPunct="1">
              <a:lnSpc>
                <a:spcPct val="80000"/>
              </a:lnSpc>
            </a:pPr>
            <a:r>
              <a:rPr lang="cs-CZ" altLang="cs-CZ" sz="1800"/>
              <a:t>Narodil se v Hannoveru. V roce 1917 namaloval první abstraktní plátno a do roku 1918 se datuje vznik jeho osobní kolážové techniky, kterou nazýval „Merz“ – je to technika asambláže z nalezených materiálů. Během těchto let spolupracoval s řadou významných dadaistů – Arp, Tzara, Hausmann. Právě setkání s tvorbou Hausmanna jej přivedlo k dotvoření „fónické poezie“ na kategorii nazývanou „sound poetry“.  Původní verze jeho „Ursonate“, nebo také „Sonate in Urläten“ byla vytvořena na základě Hausmannovi "fmsbw" a „pgffmü“, doplněné o slova Dresden a Rackette. Na sonátě pracoval až do roku 1932, existuje několik variant. V roce 1932 však v jeho časopisu Merz vyšla konečná verze, která je složena ze čtyř částí – Ester teil, Largo, Scherzo a Presto. V roce 1921 navštívil Schwitters společně s Haumanne, Hannah Häch a svojí ženou Prahu. </a:t>
            </a:r>
          </a:p>
        </p:txBody>
      </p:sp>
      <p:pic>
        <p:nvPicPr>
          <p:cNvPr id="21508" name="Picture 5" descr="448768_291a9909d1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60350"/>
            <a:ext cx="2809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Anna Blume 1919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2532" name="Picture 5" descr="VCUarchives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162050"/>
            <a:ext cx="3619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3556" name="Picture 5" descr="180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20713"/>
            <a:ext cx="4249737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Schwitters%20-%20Merzb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620714"/>
            <a:ext cx="40592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188913"/>
            <a:ext cx="8229601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URSONATE </a:t>
            </a:r>
            <a:r>
              <a:rPr lang="cs-CZ" altLang="cs-CZ" smtClean="0"/>
              <a:t>1926 – 1932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025" y="1557338"/>
            <a:ext cx="8229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altLang="cs-CZ"/>
              <a:t>Původní verze </a:t>
            </a:r>
          </a:p>
          <a:p>
            <a:pPr lvl="1" eaLnBrk="1" hangingPunct="1">
              <a:buFontTx/>
              <a:buNone/>
            </a:pPr>
            <a:r>
              <a:rPr lang="cs-CZ" altLang="cs-CZ"/>
              <a:t>v podání Kurta Schwitterse</a:t>
            </a:r>
          </a:p>
          <a:p>
            <a:pPr lvl="1" eaLnBrk="1" hangingPunct="1">
              <a:buFontTx/>
              <a:buNone/>
            </a:pPr>
            <a:endParaRPr lang="cs-CZ" altLang="cs-CZ" smtClean="0"/>
          </a:p>
          <a:p>
            <a:pPr lvl="1" eaLnBrk="1" hangingPunct="1">
              <a:buFontTx/>
              <a:buNone/>
            </a:pPr>
            <a:r>
              <a:rPr lang="cs-CZ" altLang="cs-CZ" sz="2300"/>
              <a:t>Nahrávka z roku 1986 </a:t>
            </a:r>
          </a:p>
          <a:p>
            <a:pPr lvl="1" eaLnBrk="1" hangingPunct="1">
              <a:buFontTx/>
              <a:buNone/>
            </a:pPr>
            <a:r>
              <a:rPr lang="cs-CZ" altLang="cs-CZ" sz="2300"/>
              <a:t>v podání </a:t>
            </a:r>
          </a:p>
          <a:p>
            <a:pPr lvl="1" eaLnBrk="1" hangingPunct="1">
              <a:buFontTx/>
              <a:buNone/>
            </a:pPr>
            <a:r>
              <a:rPr lang="cs-CZ" altLang="cs-CZ" sz="2300"/>
              <a:t>holandského„recitátora“ Jaap Blonk </a:t>
            </a:r>
          </a:p>
          <a:p>
            <a:pPr lvl="2" eaLnBrk="1" hangingPunct="1"/>
            <a:r>
              <a:rPr lang="cs-CZ" altLang="cs-CZ" sz="2300"/>
              <a:t>- Presto</a:t>
            </a:r>
          </a:p>
        </p:txBody>
      </p:sp>
      <p:pic>
        <p:nvPicPr>
          <p:cNvPr id="24580" name="Picture 7" descr="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341438"/>
            <a:ext cx="39338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Zrod moderního umění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mtClean="0"/>
              <a:t>Impresionismus </a:t>
            </a:r>
            <a:r>
              <a:rPr lang="cs-CZ" altLang="cs-CZ" sz="2000"/>
              <a:t>(Degas, Manet, Monet, Renoir, Sisley)</a:t>
            </a:r>
          </a:p>
          <a:p>
            <a:pPr marL="0" indent="0">
              <a:buNone/>
            </a:pPr>
            <a:r>
              <a:rPr lang="cs-CZ" altLang="cs-CZ" smtClean="0"/>
              <a:t>Neoimpresionismus </a:t>
            </a:r>
            <a:r>
              <a:rPr lang="cs-CZ" altLang="cs-CZ" sz="2000"/>
              <a:t>(Pissarro, Seurat, Signac)</a:t>
            </a:r>
          </a:p>
          <a:p>
            <a:pPr marL="0" indent="0">
              <a:buNone/>
            </a:pPr>
            <a:r>
              <a:rPr lang="cs-CZ" altLang="cs-CZ" smtClean="0"/>
              <a:t>Symbolismus </a:t>
            </a:r>
            <a:r>
              <a:rPr lang="cs-CZ" altLang="cs-CZ" sz="2000"/>
              <a:t>(Ensor, Khnoprr, Munch, Redon, Rops)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Syntetismus </a:t>
            </a:r>
            <a:r>
              <a:rPr lang="cs-CZ" altLang="cs-CZ" sz="2000"/>
              <a:t>(Bernard, Bonnard, Denis, Gaugin, Vuillard)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Postimpresionismus </a:t>
            </a:r>
            <a:r>
              <a:rPr lang="cs-CZ" altLang="cs-CZ" sz="2000"/>
              <a:t>(Cézanne, Guguin, Rousseau, Tolouse-Lautrec, van Gogh)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Secese </a:t>
            </a:r>
            <a:r>
              <a:rPr lang="cs-CZ" altLang="cs-CZ" sz="2000"/>
              <a:t>(Corinth, Klimt, Kokoschka, Liebermann, Schiele)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41327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z="4800" b="1"/>
              <a:t>Jaap Blonk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5604" name="Picture 5" descr="Jaap%20Blonk%20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3"/>
            <a:ext cx="503078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smtClean="0"/>
              <a:t>Ballet mécanique</a:t>
            </a:r>
            <a:r>
              <a:rPr lang="cs-CZ" altLang="cs-CZ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Experimentální film z roku 1924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Scénář a režie </a:t>
            </a:r>
            <a:r>
              <a:rPr lang="cs-CZ" altLang="cs-CZ" b="1"/>
              <a:t>Fernand Léger a Dudley Murphy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Kamera </a:t>
            </a:r>
            <a:r>
              <a:rPr lang="cs-CZ" altLang="cs-CZ" b="1"/>
              <a:t>Man Ray</a:t>
            </a:r>
            <a:r>
              <a:rPr lang="cs-CZ" altLang="cs-CZ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Hudba  </a:t>
            </a:r>
            <a:r>
              <a:rPr lang="cs-CZ" altLang="cs-CZ" b="1"/>
              <a:t>George Antheil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Herečka </a:t>
            </a:r>
            <a:r>
              <a:rPr lang="cs-CZ" altLang="cs-CZ" b="1"/>
              <a:t>Alice Prin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Film měl premiéru u Fredericka Kieslera ve Vídni 24. září 1924.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Původní hudba měla téměř 30 minut, v této verzi je namíchána a nastříhána od Paula Lehrmana</a:t>
            </a:r>
          </a:p>
          <a:p>
            <a:pPr eaLnBrk="1" hangingPunct="1">
              <a:lnSpc>
                <a:spcPct val="80000"/>
              </a:lnSpc>
            </a:pPr>
            <a:endParaRPr lang="cs-CZ" altLang="cs-CZ"/>
          </a:p>
        </p:txBody>
      </p:sp>
      <p:pic>
        <p:nvPicPr>
          <p:cNvPr id="26628" name="Picture 5" descr="balet_m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6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Fernand Léger (1881 – 1955)</a:t>
            </a:r>
            <a:br>
              <a:rPr lang="cs-CZ" altLang="cs-CZ" sz="4000"/>
            </a:br>
            <a:r>
              <a:rPr lang="cs-CZ" altLang="cs-CZ" sz="4000"/>
              <a:t>malíř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7652" name="Picture 5" descr="Fernand_L%C3%A9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773238"/>
            <a:ext cx="2828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mona_lisa_Giovanopou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73239"/>
            <a:ext cx="3048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Dudley Murphy (1897 – 1968)</a:t>
            </a:r>
            <a:br>
              <a:rPr lang="cs-CZ" altLang="cs-CZ" sz="4000"/>
            </a:br>
            <a:r>
              <a:rPr lang="cs-CZ" altLang="cs-CZ" sz="4000"/>
              <a:t>filmař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Začal natáčet filmy ve dvacátých letech</a:t>
            </a:r>
          </a:p>
          <a:p>
            <a:pPr eaLnBrk="1" hangingPunct="1"/>
            <a:r>
              <a:rPr lang="cs-CZ" altLang="cs-CZ" smtClean="0"/>
              <a:t>Nejslavnějším dílem </a:t>
            </a:r>
          </a:p>
        </p:txBody>
      </p:sp>
      <p:pic>
        <p:nvPicPr>
          <p:cNvPr id="28676" name="Picture 5" descr="f86ba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573464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Alice Prin (1901 – 1953)</a:t>
            </a:r>
            <a:br>
              <a:rPr lang="cs-CZ" altLang="cs-CZ" sz="4000"/>
            </a:br>
            <a:r>
              <a:rPr lang="cs-CZ" altLang="cs-CZ" sz="3600"/>
              <a:t>modelka, zpěvačka,herečka, malířka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9700" name="Picture 7" descr="ft438nb2fr_0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268414"/>
            <a:ext cx="76612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484313"/>
            <a:ext cx="9144000" cy="4741862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George Antheil                            Man Ray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(1900 – 1959)</a:t>
            </a:r>
            <a:r>
              <a:rPr lang="cs-CZ" altLang="cs-CZ"/>
              <a:t>                                    </a:t>
            </a:r>
            <a:r>
              <a:rPr lang="cs-CZ" altLang="cs-CZ" sz="2000"/>
              <a:t>(1890 – 1976)</a:t>
            </a:r>
          </a:p>
        </p:txBody>
      </p:sp>
      <p:pic>
        <p:nvPicPr>
          <p:cNvPr id="30724" name="Picture 5" descr="abbot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692150"/>
            <a:ext cx="34956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125539"/>
            <a:ext cx="2838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981200" y="7939"/>
            <a:ext cx="8229600" cy="612775"/>
          </a:xfrm>
        </p:spPr>
        <p:txBody>
          <a:bodyPr/>
          <a:lstStyle/>
          <a:p>
            <a:pPr algn="l"/>
            <a:r>
              <a:rPr lang="cs-CZ" altLang="cs-CZ" sz="2800" b="1"/>
              <a:t>Začátek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548680"/>
            <a:ext cx="9144000" cy="6309320"/>
          </a:xfrm>
          <a:extLst/>
        </p:spPr>
        <p:txBody>
          <a:bodyPr numCol="2"/>
          <a:lstStyle/>
          <a:p>
            <a:pPr marL="0" indent="0">
              <a:buNone/>
              <a:defRPr/>
            </a:pPr>
            <a:r>
              <a:rPr lang="cs-CZ" sz="2400" dirty="0"/>
              <a:t>Modernismus </a:t>
            </a:r>
            <a:r>
              <a:rPr lang="cs-CZ" sz="1200" dirty="0"/>
              <a:t>(</a:t>
            </a:r>
            <a:r>
              <a:rPr lang="cs-CZ" sz="1200" dirty="0" err="1"/>
              <a:t>Kandinskij</a:t>
            </a:r>
            <a:r>
              <a:rPr lang="cs-CZ" sz="1200" dirty="0"/>
              <a:t>, </a:t>
            </a:r>
            <a:r>
              <a:rPr lang="cs-CZ" sz="1200" dirty="0" err="1"/>
              <a:t>Malevič</a:t>
            </a:r>
            <a:r>
              <a:rPr lang="cs-CZ" sz="1200" dirty="0"/>
              <a:t>, </a:t>
            </a:r>
            <a:r>
              <a:rPr lang="cs-CZ" sz="1200" dirty="0" err="1"/>
              <a:t>Matisse</a:t>
            </a:r>
            <a:r>
              <a:rPr lang="cs-CZ" sz="1200" dirty="0"/>
              <a:t>, </a:t>
            </a:r>
            <a:r>
              <a:rPr lang="cs-CZ" sz="1200" dirty="0" err="1"/>
              <a:t>Moholy</a:t>
            </a:r>
            <a:r>
              <a:rPr lang="cs-CZ" sz="1200" dirty="0"/>
              <a:t>-Nagy, Picasso)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Fauvismus </a:t>
            </a:r>
            <a:r>
              <a:rPr lang="cs-CZ" sz="1200" dirty="0"/>
              <a:t>(</a:t>
            </a:r>
            <a:r>
              <a:rPr lang="cs-CZ" sz="1200" dirty="0" err="1"/>
              <a:t>Braque</a:t>
            </a:r>
            <a:r>
              <a:rPr lang="cs-CZ" sz="1200" dirty="0"/>
              <a:t>, </a:t>
            </a:r>
            <a:r>
              <a:rPr lang="cs-CZ" sz="1200" dirty="0" err="1"/>
              <a:t>Derain</a:t>
            </a:r>
            <a:r>
              <a:rPr lang="cs-CZ" sz="1200" dirty="0"/>
              <a:t>, </a:t>
            </a:r>
            <a:r>
              <a:rPr lang="cs-CZ" sz="1200" dirty="0" err="1"/>
              <a:t>Matisse</a:t>
            </a:r>
            <a:r>
              <a:rPr lang="cs-CZ" sz="1200" dirty="0"/>
              <a:t>, van </a:t>
            </a:r>
            <a:r>
              <a:rPr lang="cs-CZ" sz="1200" dirty="0" err="1"/>
              <a:t>Dongen</a:t>
            </a:r>
            <a:r>
              <a:rPr lang="cs-CZ" sz="1200" dirty="0"/>
              <a:t>, de </a:t>
            </a:r>
            <a:r>
              <a:rPr lang="cs-CZ" sz="1200" dirty="0" err="1"/>
              <a:t>Vlaminck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Expresionismus </a:t>
            </a:r>
            <a:r>
              <a:rPr lang="cs-CZ" sz="1200" dirty="0"/>
              <a:t>(</a:t>
            </a:r>
            <a:r>
              <a:rPr lang="cs-CZ" sz="1200" dirty="0" err="1"/>
              <a:t>Kandinskij</a:t>
            </a:r>
            <a:r>
              <a:rPr lang="cs-CZ" sz="1200" dirty="0"/>
              <a:t>, Kirchner, </a:t>
            </a:r>
            <a:r>
              <a:rPr lang="cs-CZ" sz="1200" dirty="0" err="1"/>
              <a:t>Marc</a:t>
            </a:r>
            <a:r>
              <a:rPr lang="cs-CZ" sz="1200" dirty="0"/>
              <a:t>, </a:t>
            </a:r>
            <a:r>
              <a:rPr lang="cs-CZ" sz="1200" dirty="0" err="1"/>
              <a:t>Münterová</a:t>
            </a:r>
            <a:r>
              <a:rPr lang="cs-CZ" sz="1200" dirty="0"/>
              <a:t>, </a:t>
            </a:r>
            <a:r>
              <a:rPr lang="cs-CZ" sz="1200" dirty="0" err="1"/>
              <a:t>Nolde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Primitivismus </a:t>
            </a:r>
            <a:r>
              <a:rPr lang="cs-CZ" sz="1200" dirty="0"/>
              <a:t>(Ernst, Kirchner, </a:t>
            </a:r>
            <a:r>
              <a:rPr lang="cs-CZ" sz="1200" dirty="0" err="1"/>
              <a:t>Mondigliani</a:t>
            </a:r>
            <a:r>
              <a:rPr lang="cs-CZ" sz="1200" dirty="0"/>
              <a:t>, </a:t>
            </a:r>
            <a:r>
              <a:rPr lang="cs-CZ" sz="1200" dirty="0" err="1"/>
              <a:t>Moor</a:t>
            </a:r>
            <a:r>
              <a:rPr lang="cs-CZ" sz="1200" dirty="0"/>
              <a:t>, Picasso)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Kubismus </a:t>
            </a:r>
            <a:r>
              <a:rPr lang="cs-CZ" sz="1200" dirty="0"/>
              <a:t>(</a:t>
            </a:r>
            <a:r>
              <a:rPr lang="cs-CZ" sz="1200" dirty="0" err="1"/>
              <a:t>Braque</a:t>
            </a:r>
            <a:r>
              <a:rPr lang="cs-CZ" sz="1200" dirty="0"/>
              <a:t>, </a:t>
            </a:r>
            <a:r>
              <a:rPr lang="cs-CZ" sz="1200" dirty="0" err="1"/>
              <a:t>Gris</a:t>
            </a:r>
            <a:r>
              <a:rPr lang="cs-CZ" sz="1200" dirty="0"/>
              <a:t>, </a:t>
            </a:r>
            <a:r>
              <a:rPr lang="cs-CZ" sz="1200" dirty="0" err="1"/>
              <a:t>Léger</a:t>
            </a:r>
            <a:r>
              <a:rPr lang="cs-CZ" sz="1200" dirty="0"/>
              <a:t>, </a:t>
            </a:r>
            <a:r>
              <a:rPr lang="cs-CZ" sz="1200" dirty="0" err="1"/>
              <a:t>Lipchitz</a:t>
            </a:r>
            <a:r>
              <a:rPr lang="cs-CZ" sz="1200" dirty="0"/>
              <a:t>, Picasso)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Futurismus </a:t>
            </a:r>
            <a:r>
              <a:rPr lang="cs-CZ" sz="1200" dirty="0"/>
              <a:t>(</a:t>
            </a:r>
            <a:r>
              <a:rPr lang="cs-CZ" sz="1200" dirty="0" err="1"/>
              <a:t>Balla</a:t>
            </a:r>
            <a:r>
              <a:rPr lang="cs-CZ" sz="1200" dirty="0"/>
              <a:t>, </a:t>
            </a:r>
            <a:r>
              <a:rPr lang="cs-CZ" sz="1200" dirty="0" err="1"/>
              <a:t>Boccioni</a:t>
            </a:r>
            <a:r>
              <a:rPr lang="cs-CZ" sz="1200" dirty="0"/>
              <a:t>, </a:t>
            </a:r>
            <a:r>
              <a:rPr lang="cs-CZ" sz="1200" dirty="0" err="1"/>
              <a:t>Carra</a:t>
            </a:r>
            <a:r>
              <a:rPr lang="cs-CZ" sz="1200" dirty="0"/>
              <a:t>, Severini)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dirty="0"/>
              <a:t>Orfismus </a:t>
            </a:r>
            <a:r>
              <a:rPr lang="cs-CZ" sz="1200" dirty="0"/>
              <a:t>(</a:t>
            </a:r>
            <a:r>
              <a:rPr lang="cs-CZ" sz="1200" dirty="0" err="1"/>
              <a:t>Delaunay</a:t>
            </a:r>
            <a:r>
              <a:rPr lang="cs-CZ" sz="1200" dirty="0"/>
              <a:t>, </a:t>
            </a:r>
            <a:r>
              <a:rPr lang="cs-CZ" sz="1200" dirty="0" err="1"/>
              <a:t>Delaunayová</a:t>
            </a:r>
            <a:r>
              <a:rPr lang="cs-CZ" sz="1200" dirty="0"/>
              <a:t>, Kupka)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 err="1"/>
              <a:t>Rayonismus</a:t>
            </a:r>
            <a:r>
              <a:rPr lang="cs-CZ" sz="2400" dirty="0"/>
              <a:t> (</a:t>
            </a:r>
            <a:r>
              <a:rPr lang="cs-CZ" sz="2400" dirty="0" err="1"/>
              <a:t>lučismus</a:t>
            </a:r>
            <a:r>
              <a:rPr lang="cs-CZ" sz="2400" dirty="0"/>
              <a:t>) </a:t>
            </a:r>
            <a:r>
              <a:rPr lang="cs-CZ" sz="1200" dirty="0"/>
              <a:t>(</a:t>
            </a:r>
            <a:r>
              <a:rPr lang="cs-CZ" sz="1200" dirty="0" err="1"/>
              <a:t>Gončarovová</a:t>
            </a:r>
            <a:r>
              <a:rPr lang="cs-CZ" sz="1200" dirty="0"/>
              <a:t>, </a:t>
            </a:r>
            <a:r>
              <a:rPr lang="cs-CZ" sz="1200" dirty="0" err="1"/>
              <a:t>Larionov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 err="1"/>
              <a:t>Vorticismus</a:t>
            </a:r>
            <a:r>
              <a:rPr lang="cs-CZ" sz="2400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Bomberg</a:t>
            </a:r>
            <a:r>
              <a:rPr lang="cs-CZ" sz="1200" dirty="0"/>
              <a:t>, </a:t>
            </a:r>
            <a:r>
              <a:rPr lang="cs-CZ" sz="1200" dirty="0" err="1"/>
              <a:t>Epstein</a:t>
            </a:r>
            <a:r>
              <a:rPr lang="cs-CZ" sz="1200" dirty="0"/>
              <a:t>, </a:t>
            </a:r>
            <a:r>
              <a:rPr lang="cs-CZ" sz="1200" dirty="0" err="1"/>
              <a:t>Gaudier-Brzeska</a:t>
            </a:r>
            <a:r>
              <a:rPr lang="cs-CZ" sz="1200" dirty="0"/>
              <a:t>, </a:t>
            </a:r>
            <a:r>
              <a:rPr lang="cs-CZ" sz="1200" dirty="0" err="1"/>
              <a:t>Lewis</a:t>
            </a:r>
            <a:r>
              <a:rPr lang="cs-CZ" sz="1200" dirty="0"/>
              <a:t>, </a:t>
            </a:r>
            <a:r>
              <a:rPr lang="cs-CZ" sz="1200" dirty="0" err="1"/>
              <a:t>Nevinson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Suprematismus </a:t>
            </a:r>
            <a:r>
              <a:rPr lang="cs-CZ" sz="1200" dirty="0"/>
              <a:t>(</a:t>
            </a:r>
            <a:r>
              <a:rPr lang="cs-CZ" sz="1200" dirty="0" err="1"/>
              <a:t>Boguslavskaja</a:t>
            </a:r>
            <a:r>
              <a:rPr lang="cs-CZ" sz="1200" dirty="0"/>
              <a:t>, </a:t>
            </a:r>
            <a:r>
              <a:rPr lang="cs-CZ" sz="1200" dirty="0" err="1"/>
              <a:t>Lisickij</a:t>
            </a:r>
            <a:r>
              <a:rPr lang="cs-CZ" sz="1200" dirty="0"/>
              <a:t>, </a:t>
            </a:r>
            <a:r>
              <a:rPr lang="cs-CZ" sz="1200" dirty="0" err="1"/>
              <a:t>Malevič</a:t>
            </a:r>
            <a:r>
              <a:rPr lang="cs-CZ" sz="1200" dirty="0"/>
              <a:t>, Puni, </a:t>
            </a:r>
            <a:r>
              <a:rPr lang="cs-CZ" sz="1200" dirty="0" err="1"/>
              <a:t>Rozanovová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Konstruktivismus </a:t>
            </a:r>
            <a:r>
              <a:rPr lang="cs-CZ" sz="1200" dirty="0"/>
              <a:t>(Gabo, Popová, Rodčenko, Stěpanovová, </a:t>
            </a:r>
            <a:r>
              <a:rPr lang="cs-CZ" sz="1200" dirty="0" err="1"/>
              <a:t>Tatlin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Dadaismus </a:t>
            </a:r>
            <a:r>
              <a:rPr lang="cs-CZ" sz="1200" dirty="0"/>
              <a:t>(</a:t>
            </a:r>
            <a:r>
              <a:rPr lang="cs-CZ" sz="1200" dirty="0" err="1"/>
              <a:t>Arp</a:t>
            </a:r>
            <a:r>
              <a:rPr lang="cs-CZ" sz="1200" dirty="0"/>
              <a:t>, </a:t>
            </a:r>
            <a:r>
              <a:rPr lang="cs-CZ" sz="1200" dirty="0" err="1"/>
              <a:t>Duchmp</a:t>
            </a:r>
            <a:r>
              <a:rPr lang="cs-CZ" sz="1200" dirty="0"/>
              <a:t>, </a:t>
            </a:r>
            <a:r>
              <a:rPr lang="cs-CZ" sz="1200" dirty="0" err="1"/>
              <a:t>Picabia</a:t>
            </a:r>
            <a:r>
              <a:rPr lang="cs-CZ" sz="1200" dirty="0"/>
              <a:t>, </a:t>
            </a:r>
            <a:r>
              <a:rPr lang="cs-CZ" sz="1200" dirty="0" err="1"/>
              <a:t>Ray</a:t>
            </a:r>
            <a:r>
              <a:rPr lang="cs-CZ" sz="1200" dirty="0"/>
              <a:t>, </a:t>
            </a:r>
            <a:r>
              <a:rPr lang="cs-CZ" sz="1200" dirty="0" err="1"/>
              <a:t>Shwitters</a:t>
            </a:r>
            <a:r>
              <a:rPr lang="cs-CZ" sz="1200" dirty="0"/>
              <a:t>)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dirty="0"/>
              <a:t>Neoplasticismus (De </a:t>
            </a:r>
            <a:r>
              <a:rPr lang="cs-CZ" sz="2400" dirty="0" err="1"/>
              <a:t>Stijl</a:t>
            </a:r>
            <a:r>
              <a:rPr lang="cs-CZ" sz="2400" dirty="0"/>
              <a:t>) </a:t>
            </a:r>
            <a:r>
              <a:rPr lang="cs-CZ" sz="1200" dirty="0"/>
              <a:t>(</a:t>
            </a:r>
            <a:r>
              <a:rPr lang="cs-CZ" sz="1200" dirty="0" err="1"/>
              <a:t>Mondrian</a:t>
            </a:r>
            <a:r>
              <a:rPr lang="cs-CZ" sz="1200" dirty="0"/>
              <a:t>, </a:t>
            </a:r>
            <a:r>
              <a:rPr lang="cs-CZ" sz="1200" dirty="0" err="1"/>
              <a:t>Rietveld</a:t>
            </a:r>
            <a:r>
              <a:rPr lang="cs-CZ" sz="1200" dirty="0"/>
              <a:t>, van der </a:t>
            </a:r>
            <a:r>
              <a:rPr lang="cs-CZ" sz="1200" dirty="0" err="1"/>
              <a:t>Leck</a:t>
            </a:r>
            <a:r>
              <a:rPr lang="cs-CZ" sz="1200" dirty="0"/>
              <a:t>, van </a:t>
            </a:r>
            <a:r>
              <a:rPr lang="cs-CZ" sz="1200" dirty="0" err="1"/>
              <a:t>Doesburg</a:t>
            </a:r>
            <a:r>
              <a:rPr lang="cs-CZ" sz="1200" dirty="0"/>
              <a:t>, </a:t>
            </a:r>
            <a:r>
              <a:rPr lang="cs-CZ" sz="1200" dirty="0" err="1"/>
              <a:t>Vantongeloo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 err="1"/>
              <a:t>Bauhaus</a:t>
            </a:r>
            <a:r>
              <a:rPr lang="cs-CZ" sz="2400" b="1" dirty="0"/>
              <a:t> </a:t>
            </a:r>
            <a:r>
              <a:rPr lang="cs-CZ" sz="1200" dirty="0"/>
              <a:t>(Bayer, </a:t>
            </a:r>
            <a:r>
              <a:rPr lang="cs-CZ" sz="1200" dirty="0" err="1"/>
              <a:t>Itten</a:t>
            </a:r>
            <a:r>
              <a:rPr lang="cs-CZ" sz="1200" dirty="0"/>
              <a:t>, </a:t>
            </a:r>
            <a:r>
              <a:rPr lang="cs-CZ" sz="1200" dirty="0" err="1"/>
              <a:t>Kandinskij</a:t>
            </a:r>
            <a:r>
              <a:rPr lang="cs-CZ" sz="1200" dirty="0"/>
              <a:t>, </a:t>
            </a:r>
            <a:r>
              <a:rPr lang="cs-CZ" sz="1200" dirty="0" err="1"/>
              <a:t>Klee</a:t>
            </a:r>
            <a:r>
              <a:rPr lang="cs-CZ" sz="1200" dirty="0"/>
              <a:t>, </a:t>
            </a:r>
            <a:r>
              <a:rPr lang="cs-CZ" sz="1200" dirty="0" err="1"/>
              <a:t>Moholy</a:t>
            </a:r>
            <a:r>
              <a:rPr lang="cs-CZ" sz="1200" dirty="0"/>
              <a:t>-Nagy)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dirty="0" err="1"/>
              <a:t>Precizionismus</a:t>
            </a:r>
            <a:r>
              <a:rPr lang="cs-CZ" sz="2400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Crawford</a:t>
            </a:r>
            <a:r>
              <a:rPr lang="cs-CZ" sz="1200" dirty="0"/>
              <a:t>, </a:t>
            </a:r>
            <a:r>
              <a:rPr lang="cs-CZ" sz="1200" dirty="0" err="1"/>
              <a:t>Demuth</a:t>
            </a:r>
            <a:r>
              <a:rPr lang="cs-CZ" sz="1200" dirty="0"/>
              <a:t>, </a:t>
            </a:r>
            <a:r>
              <a:rPr lang="cs-CZ" sz="1200" dirty="0" err="1"/>
              <a:t>Lozowick</a:t>
            </a:r>
            <a:r>
              <a:rPr lang="cs-CZ" sz="1200" dirty="0"/>
              <a:t>, </a:t>
            </a:r>
            <a:r>
              <a:rPr lang="cs-CZ" sz="1200" dirty="0" err="1"/>
              <a:t>O‘Keeffeová</a:t>
            </a:r>
            <a:r>
              <a:rPr lang="cs-CZ" sz="1200" dirty="0"/>
              <a:t>, </a:t>
            </a:r>
            <a:r>
              <a:rPr lang="cs-CZ" sz="1200" dirty="0" err="1"/>
              <a:t>Sheeler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Pařížská škola </a:t>
            </a:r>
            <a:r>
              <a:rPr lang="cs-CZ" sz="1200" dirty="0"/>
              <a:t>(</a:t>
            </a:r>
            <a:r>
              <a:rPr lang="cs-CZ" sz="1200" dirty="0" err="1"/>
              <a:t>Brancusi</a:t>
            </a:r>
            <a:r>
              <a:rPr lang="cs-CZ" sz="1200" dirty="0"/>
              <a:t>, </a:t>
            </a:r>
            <a:r>
              <a:rPr lang="cs-CZ" sz="1200" dirty="0" err="1"/>
              <a:t>Chagal</a:t>
            </a:r>
            <a:r>
              <a:rPr lang="cs-CZ" sz="1200" dirty="0"/>
              <a:t>, </a:t>
            </a:r>
            <a:r>
              <a:rPr lang="cs-CZ" sz="1200" dirty="0" err="1"/>
              <a:t>Gonzáles</a:t>
            </a:r>
            <a:r>
              <a:rPr lang="cs-CZ" sz="1200" dirty="0"/>
              <a:t>, </a:t>
            </a:r>
            <a:r>
              <a:rPr lang="cs-CZ" sz="1200" dirty="0" err="1"/>
              <a:t>Modigliani</a:t>
            </a:r>
            <a:r>
              <a:rPr lang="cs-CZ" sz="1200" dirty="0"/>
              <a:t>, </a:t>
            </a:r>
            <a:r>
              <a:rPr lang="cs-CZ" sz="1200" dirty="0" err="1"/>
              <a:t>Soutine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Nová věcnost </a:t>
            </a:r>
            <a:r>
              <a:rPr lang="cs-CZ" sz="1200" dirty="0"/>
              <a:t>(</a:t>
            </a:r>
            <a:r>
              <a:rPr lang="cs-CZ" sz="1200" dirty="0" err="1"/>
              <a:t>Beckmann</a:t>
            </a:r>
            <a:r>
              <a:rPr lang="cs-CZ" sz="1200" dirty="0"/>
              <a:t>, </a:t>
            </a:r>
            <a:r>
              <a:rPr lang="cs-CZ" sz="1200" dirty="0" err="1"/>
              <a:t>Dix</a:t>
            </a:r>
            <a:r>
              <a:rPr lang="cs-CZ" sz="1200" dirty="0"/>
              <a:t>, </a:t>
            </a:r>
            <a:r>
              <a:rPr lang="cs-CZ" sz="1200" dirty="0" err="1"/>
              <a:t>Grosz</a:t>
            </a:r>
            <a:r>
              <a:rPr lang="cs-CZ" sz="1200" dirty="0"/>
              <a:t>, </a:t>
            </a:r>
            <a:r>
              <a:rPr lang="cs-CZ" sz="1200" dirty="0" err="1"/>
              <a:t>Kollwitzová</a:t>
            </a:r>
            <a:r>
              <a:rPr lang="cs-CZ" sz="1200" dirty="0"/>
              <a:t>, </a:t>
            </a:r>
            <a:r>
              <a:rPr lang="cs-CZ" sz="1200" dirty="0" err="1"/>
              <a:t>Schad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Surrealismus </a:t>
            </a:r>
            <a:r>
              <a:rPr lang="cs-CZ" sz="1200" dirty="0"/>
              <a:t>(Dalí, Ernst, </a:t>
            </a:r>
            <a:r>
              <a:rPr lang="cs-CZ" sz="1200" dirty="0" err="1"/>
              <a:t>Magritte</a:t>
            </a:r>
            <a:r>
              <a:rPr lang="cs-CZ" sz="1200" dirty="0"/>
              <a:t>, </a:t>
            </a:r>
            <a:r>
              <a:rPr lang="cs-CZ" sz="1200" dirty="0" err="1"/>
              <a:t>Masson</a:t>
            </a:r>
            <a:r>
              <a:rPr lang="cs-CZ" sz="1200" dirty="0"/>
              <a:t>, </a:t>
            </a:r>
            <a:r>
              <a:rPr lang="cs-CZ" sz="1200" dirty="0" err="1"/>
              <a:t>Miró</a:t>
            </a:r>
            <a:r>
              <a:rPr lang="cs-CZ" sz="1200" dirty="0"/>
              <a:t>)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dirty="0"/>
              <a:t>Sociální realismus </a:t>
            </a:r>
            <a:r>
              <a:rPr lang="cs-CZ" sz="1200" dirty="0"/>
              <a:t>(</a:t>
            </a:r>
            <a:r>
              <a:rPr lang="cs-CZ" sz="1200" dirty="0" err="1"/>
              <a:t>Bellows</a:t>
            </a:r>
            <a:r>
              <a:rPr lang="cs-CZ" sz="1200" dirty="0"/>
              <a:t>, </a:t>
            </a:r>
            <a:r>
              <a:rPr lang="cs-CZ" sz="1200" dirty="0" err="1"/>
              <a:t>Henri</a:t>
            </a:r>
            <a:r>
              <a:rPr lang="cs-CZ" sz="1200" dirty="0"/>
              <a:t>, </a:t>
            </a:r>
            <a:r>
              <a:rPr lang="cs-CZ" sz="1200" dirty="0" err="1"/>
              <a:t>Hopper</a:t>
            </a:r>
            <a:r>
              <a:rPr lang="cs-CZ" sz="1200" dirty="0"/>
              <a:t>, Rivera, </a:t>
            </a:r>
            <a:r>
              <a:rPr lang="cs-CZ" sz="1200" dirty="0" err="1"/>
              <a:t>Shahn</a:t>
            </a:r>
            <a:r>
              <a:rPr lang="cs-CZ" sz="1200" dirty="0"/>
              <a:t>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Konkrétní umění </a:t>
            </a:r>
            <a:r>
              <a:rPr lang="cs-CZ" sz="1200" dirty="0"/>
              <a:t>(</a:t>
            </a:r>
            <a:r>
              <a:rPr lang="cs-CZ" sz="1200" dirty="0" err="1"/>
              <a:t>Vill</a:t>
            </a:r>
            <a:r>
              <a:rPr lang="cs-CZ" sz="1200" dirty="0"/>
              <a:t>, </a:t>
            </a:r>
            <a:r>
              <a:rPr lang="cs-CZ" sz="1200" dirty="0" err="1"/>
              <a:t>Hepworthová</a:t>
            </a:r>
            <a:r>
              <a:rPr lang="cs-CZ" sz="1200" dirty="0"/>
              <a:t>, </a:t>
            </a:r>
            <a:r>
              <a:rPr lang="cs-CZ" sz="1200" dirty="0" err="1"/>
              <a:t>Lohse</a:t>
            </a:r>
            <a:r>
              <a:rPr lang="cs-CZ" sz="1200" dirty="0"/>
              <a:t>, Martin, Nicholson)</a:t>
            </a:r>
            <a:endParaRPr lang="cs-CZ" sz="2400" dirty="0"/>
          </a:p>
          <a:p>
            <a:pPr marL="0" indent="0">
              <a:buNone/>
              <a:defRPr/>
            </a:pPr>
            <a:r>
              <a:rPr lang="cs-CZ" sz="2400" i="1" dirty="0"/>
              <a:t>Artificialismus </a:t>
            </a:r>
            <a:r>
              <a:rPr lang="cs-CZ" sz="1200" i="1" dirty="0"/>
              <a:t>(Štýrský, </a:t>
            </a:r>
            <a:r>
              <a:rPr lang="cs-CZ" sz="1200" i="1" dirty="0" err="1"/>
              <a:t>Toyen</a:t>
            </a:r>
            <a:r>
              <a:rPr lang="cs-CZ" sz="1200" i="1" dirty="0"/>
              <a:t>)</a:t>
            </a:r>
            <a:endParaRPr lang="cs-CZ" sz="2400" i="1" dirty="0"/>
          </a:p>
          <a:p>
            <a:pPr marL="0" indent="0">
              <a:buNone/>
              <a:defRPr/>
            </a:pPr>
            <a:r>
              <a:rPr lang="cs-CZ" sz="2400" i="1" dirty="0"/>
              <a:t>Poetismus </a:t>
            </a:r>
            <a:r>
              <a:rPr lang="cs-CZ" sz="1200" i="1" dirty="0"/>
              <a:t>(</a:t>
            </a:r>
            <a:r>
              <a:rPr lang="cs-CZ" sz="1200" i="1" dirty="0" err="1"/>
              <a:t>Teige</a:t>
            </a:r>
            <a:r>
              <a:rPr lang="cs-CZ" sz="1200" i="1" dirty="0"/>
              <a:t>, Štýrský, </a:t>
            </a:r>
            <a:r>
              <a:rPr lang="cs-CZ" sz="1200" i="1" dirty="0" err="1"/>
              <a:t>Toyen</a:t>
            </a:r>
            <a:r>
              <a:rPr lang="cs-CZ" sz="1200" i="1" dirty="0"/>
              <a:t>, Muzika)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3280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524000" y="-171450"/>
            <a:ext cx="8769350" cy="1143000"/>
          </a:xfrm>
        </p:spPr>
        <p:txBody>
          <a:bodyPr/>
          <a:lstStyle/>
          <a:p>
            <a:pPr algn="l"/>
            <a:r>
              <a:rPr lang="cs-CZ" altLang="cs-CZ" smtClean="0"/>
              <a:t>Druhá polovina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6093296"/>
          </a:xfrm>
          <a:extLst/>
        </p:spPr>
        <p:txBody>
          <a:bodyPr numCol="2"/>
          <a:lstStyle/>
          <a:p>
            <a:pPr marL="0" indent="0">
              <a:buNone/>
              <a:defRPr/>
            </a:pPr>
            <a:r>
              <a:rPr lang="cs-CZ" dirty="0"/>
              <a:t>Existencialismus</a:t>
            </a:r>
            <a:r>
              <a:rPr lang="cs-CZ" sz="1200" dirty="0"/>
              <a:t> (Bacon, </a:t>
            </a:r>
            <a:r>
              <a:rPr lang="cs-CZ" sz="1200" dirty="0" err="1"/>
              <a:t>Fautrier</a:t>
            </a:r>
            <a:r>
              <a:rPr lang="cs-CZ" sz="1200" dirty="0"/>
              <a:t>, Freud, </a:t>
            </a:r>
            <a:r>
              <a:rPr lang="cs-CZ" sz="1200" dirty="0" err="1"/>
              <a:t>Giacometti</a:t>
            </a:r>
            <a:r>
              <a:rPr lang="cs-CZ" sz="1200" dirty="0"/>
              <a:t>, </a:t>
            </a:r>
            <a:r>
              <a:rPr lang="cs-CZ" sz="1200" dirty="0" err="1"/>
              <a:t>Richerová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Tachismus </a:t>
            </a:r>
            <a:r>
              <a:rPr lang="cs-CZ" sz="1200" dirty="0"/>
              <a:t>(Art </a:t>
            </a:r>
            <a:r>
              <a:rPr lang="cs-CZ" sz="1200" dirty="0" err="1"/>
              <a:t>Bruit</a:t>
            </a:r>
            <a:r>
              <a:rPr lang="cs-CZ" sz="1200" dirty="0"/>
              <a:t>, </a:t>
            </a:r>
            <a:r>
              <a:rPr lang="cs-CZ" sz="1200" dirty="0" err="1"/>
              <a:t>Cobra</a:t>
            </a:r>
            <a:r>
              <a:rPr lang="cs-CZ" sz="1200" dirty="0"/>
              <a:t>; </a:t>
            </a:r>
            <a:r>
              <a:rPr lang="cs-CZ" sz="1200" dirty="0" err="1"/>
              <a:t>Burri</a:t>
            </a:r>
            <a:r>
              <a:rPr lang="cs-CZ" sz="1200" dirty="0"/>
              <a:t>, </a:t>
            </a:r>
            <a:r>
              <a:rPr lang="cs-CZ" sz="1200" dirty="0" err="1"/>
              <a:t>Dubuffet</a:t>
            </a:r>
            <a:r>
              <a:rPr lang="cs-CZ" sz="1200" dirty="0"/>
              <a:t>, </a:t>
            </a:r>
            <a:r>
              <a:rPr lang="cs-CZ" sz="1200" dirty="0" err="1"/>
              <a:t>Hartung</a:t>
            </a:r>
            <a:r>
              <a:rPr lang="cs-CZ" sz="1200" dirty="0"/>
              <a:t>, </a:t>
            </a:r>
            <a:r>
              <a:rPr lang="cs-CZ" sz="1200" dirty="0" err="1"/>
              <a:t>Tapies</a:t>
            </a:r>
            <a:r>
              <a:rPr lang="cs-CZ" sz="1200" dirty="0"/>
              <a:t>, </a:t>
            </a:r>
            <a:r>
              <a:rPr lang="cs-CZ" sz="1200" dirty="0" err="1"/>
              <a:t>Wols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Abstraktní expresionismus </a:t>
            </a:r>
            <a:r>
              <a:rPr lang="cs-CZ" sz="1200" dirty="0"/>
              <a:t>(Kline, de </a:t>
            </a:r>
            <a:r>
              <a:rPr lang="cs-CZ" sz="1200" dirty="0" err="1"/>
              <a:t>Kooning</a:t>
            </a:r>
            <a:r>
              <a:rPr lang="cs-CZ" sz="1200" dirty="0"/>
              <a:t>, </a:t>
            </a:r>
            <a:r>
              <a:rPr lang="cs-CZ" sz="1200" dirty="0" err="1"/>
              <a:t>Newman</a:t>
            </a:r>
            <a:r>
              <a:rPr lang="cs-CZ" sz="1200" dirty="0"/>
              <a:t>, </a:t>
            </a:r>
            <a:r>
              <a:rPr lang="cs-CZ" sz="1200" dirty="0" err="1"/>
              <a:t>Pollock</a:t>
            </a:r>
            <a:r>
              <a:rPr lang="cs-CZ" sz="1200" dirty="0"/>
              <a:t>, </a:t>
            </a:r>
            <a:r>
              <a:rPr lang="cs-CZ" sz="1200" dirty="0" err="1"/>
              <a:t>Rothko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Realismus „</a:t>
            </a:r>
            <a:r>
              <a:rPr lang="cs-CZ" dirty="0" err="1"/>
              <a:t>kitchen</a:t>
            </a:r>
            <a:r>
              <a:rPr lang="cs-CZ" dirty="0"/>
              <a:t> </a:t>
            </a:r>
            <a:r>
              <a:rPr lang="cs-CZ" dirty="0" err="1"/>
              <a:t>sink</a:t>
            </a:r>
            <a:r>
              <a:rPr lang="cs-CZ" dirty="0"/>
              <a:t>“ </a:t>
            </a:r>
            <a:r>
              <a:rPr lang="cs-CZ" sz="1200" dirty="0"/>
              <a:t>(</a:t>
            </a:r>
            <a:r>
              <a:rPr lang="cs-CZ" sz="1200" dirty="0" err="1"/>
              <a:t>Bratby</a:t>
            </a:r>
            <a:r>
              <a:rPr lang="cs-CZ" sz="1200" dirty="0"/>
              <a:t>, </a:t>
            </a:r>
            <a:r>
              <a:rPr lang="cs-CZ" sz="1200" dirty="0" err="1"/>
              <a:t>Greaves</a:t>
            </a:r>
            <a:r>
              <a:rPr lang="cs-CZ" sz="1200" dirty="0"/>
              <a:t>, </a:t>
            </a:r>
            <a:r>
              <a:rPr lang="cs-CZ" sz="1200" dirty="0" err="1"/>
              <a:t>Middleditch</a:t>
            </a:r>
            <a:r>
              <a:rPr lang="cs-CZ" sz="1200" dirty="0"/>
              <a:t>, Smith)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Kinetismus </a:t>
            </a:r>
            <a:r>
              <a:rPr lang="cs-CZ" sz="1200" dirty="0"/>
              <a:t>(</a:t>
            </a:r>
            <a:r>
              <a:rPr lang="cs-CZ" sz="1200" dirty="0" err="1"/>
              <a:t>Bury</a:t>
            </a:r>
            <a:r>
              <a:rPr lang="cs-CZ" sz="1200" dirty="0"/>
              <a:t>, </a:t>
            </a:r>
            <a:r>
              <a:rPr lang="cs-CZ" sz="1200" dirty="0" err="1"/>
              <a:t>Calder</a:t>
            </a:r>
            <a:r>
              <a:rPr lang="cs-CZ" sz="1200" dirty="0"/>
              <a:t>, </a:t>
            </a:r>
            <a:r>
              <a:rPr lang="cs-CZ" sz="1200" dirty="0" err="1"/>
              <a:t>Duchamp</a:t>
            </a:r>
            <a:r>
              <a:rPr lang="cs-CZ" sz="1200" dirty="0"/>
              <a:t>, Gabo, </a:t>
            </a:r>
            <a:r>
              <a:rPr lang="cs-CZ" sz="1200" dirty="0" err="1"/>
              <a:t>Tiguely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Neodadaismus</a:t>
            </a:r>
            <a:r>
              <a:rPr lang="cs-CZ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Cage</a:t>
            </a:r>
            <a:r>
              <a:rPr lang="cs-CZ" sz="1200" dirty="0"/>
              <a:t>, Dine, </a:t>
            </a:r>
            <a:r>
              <a:rPr lang="cs-CZ" sz="1200" dirty="0" err="1"/>
              <a:t>Fohns</a:t>
            </a:r>
            <a:r>
              <a:rPr lang="cs-CZ" sz="1200" dirty="0"/>
              <a:t>, </a:t>
            </a:r>
            <a:r>
              <a:rPr lang="cs-CZ" sz="1200" dirty="0" err="1"/>
              <a:t>Rauschenberg</a:t>
            </a:r>
            <a:r>
              <a:rPr lang="cs-CZ" sz="1200" dirty="0"/>
              <a:t>, </a:t>
            </a:r>
            <a:r>
              <a:rPr lang="cs-CZ" sz="1200" dirty="0" err="1"/>
              <a:t>Rivers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Nový realismus </a:t>
            </a:r>
            <a:r>
              <a:rPr lang="cs-CZ" sz="1200" dirty="0"/>
              <a:t>(</a:t>
            </a:r>
            <a:r>
              <a:rPr lang="cs-CZ" sz="1200" dirty="0" err="1"/>
              <a:t>Arman</a:t>
            </a:r>
            <a:r>
              <a:rPr lang="cs-CZ" sz="1200" dirty="0"/>
              <a:t>, </a:t>
            </a:r>
            <a:r>
              <a:rPr lang="cs-CZ" sz="1200" dirty="0" err="1"/>
              <a:t>Hains</a:t>
            </a:r>
            <a:r>
              <a:rPr lang="cs-CZ" sz="1200" dirty="0"/>
              <a:t>, Klein, de </a:t>
            </a:r>
            <a:r>
              <a:rPr lang="cs-CZ" sz="1200" dirty="0" err="1"/>
              <a:t>Sant</a:t>
            </a:r>
            <a:r>
              <a:rPr lang="cs-CZ" sz="1200" dirty="0"/>
              <a:t> </a:t>
            </a:r>
            <a:r>
              <a:rPr lang="cs-CZ" sz="1200" dirty="0" err="1"/>
              <a:t>Phalle</a:t>
            </a:r>
            <a:r>
              <a:rPr lang="cs-CZ" sz="1200" dirty="0"/>
              <a:t>, </a:t>
            </a:r>
            <a:r>
              <a:rPr lang="cs-CZ" sz="1200" dirty="0" err="1"/>
              <a:t>Tinguely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Pop art </a:t>
            </a:r>
            <a:r>
              <a:rPr lang="cs-CZ" sz="1200" dirty="0"/>
              <a:t>(P. Blake, </a:t>
            </a:r>
            <a:r>
              <a:rPr lang="cs-CZ" sz="1200" dirty="0" err="1"/>
              <a:t>Hamilton</a:t>
            </a:r>
            <a:r>
              <a:rPr lang="cs-CZ" sz="1200" dirty="0"/>
              <a:t>, </a:t>
            </a:r>
            <a:r>
              <a:rPr lang="cs-CZ" sz="1200" dirty="0" err="1"/>
              <a:t>Lichtenstein</a:t>
            </a:r>
            <a:r>
              <a:rPr lang="cs-CZ" sz="1200" dirty="0"/>
              <a:t>, </a:t>
            </a:r>
            <a:r>
              <a:rPr lang="cs-CZ" sz="1200" dirty="0" err="1"/>
              <a:t>Paolozzi</a:t>
            </a:r>
            <a:r>
              <a:rPr lang="cs-CZ" sz="1200" dirty="0"/>
              <a:t>, </a:t>
            </a:r>
            <a:r>
              <a:rPr lang="cs-CZ" sz="1200" dirty="0" err="1"/>
              <a:t>Warhol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Op art </a:t>
            </a:r>
            <a:r>
              <a:rPr lang="cs-CZ" sz="1200" dirty="0"/>
              <a:t>(</a:t>
            </a:r>
            <a:r>
              <a:rPr lang="cs-CZ" sz="1200" dirty="0" err="1"/>
              <a:t>Anuszkiewicz</a:t>
            </a:r>
            <a:r>
              <a:rPr lang="cs-CZ" sz="1200" dirty="0"/>
              <a:t>, </a:t>
            </a:r>
            <a:r>
              <a:rPr lang="cs-CZ" sz="1200" dirty="0" err="1"/>
              <a:t>Kidner</a:t>
            </a:r>
            <a:r>
              <a:rPr lang="cs-CZ" sz="1200" dirty="0"/>
              <a:t>, </a:t>
            </a:r>
            <a:r>
              <a:rPr lang="cs-CZ" sz="1200" dirty="0" err="1"/>
              <a:t>Poons</a:t>
            </a:r>
            <a:r>
              <a:rPr lang="cs-CZ" sz="1200" dirty="0"/>
              <a:t>, </a:t>
            </a:r>
            <a:r>
              <a:rPr lang="cs-CZ" sz="1200" dirty="0" err="1"/>
              <a:t>Rileyová</a:t>
            </a:r>
            <a:r>
              <a:rPr lang="cs-CZ" sz="1200" dirty="0"/>
              <a:t>, </a:t>
            </a:r>
            <a:r>
              <a:rPr lang="cs-CZ" sz="1200" dirty="0" err="1"/>
              <a:t>Vasarely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Postmalířská</a:t>
            </a:r>
            <a:r>
              <a:rPr lang="cs-CZ" dirty="0"/>
              <a:t> abstrakce </a:t>
            </a:r>
            <a:r>
              <a:rPr lang="cs-CZ" sz="1200" dirty="0"/>
              <a:t>(</a:t>
            </a:r>
            <a:r>
              <a:rPr lang="cs-CZ" sz="1200" dirty="0" err="1"/>
              <a:t>Frankenthalerová</a:t>
            </a:r>
            <a:r>
              <a:rPr lang="cs-CZ" sz="1200" dirty="0"/>
              <a:t>, </a:t>
            </a:r>
            <a:r>
              <a:rPr lang="cs-CZ" sz="1200" dirty="0" err="1"/>
              <a:t>Kelly</a:t>
            </a:r>
            <a:r>
              <a:rPr lang="cs-CZ" sz="1200" dirty="0"/>
              <a:t>, Louis, </a:t>
            </a:r>
            <a:r>
              <a:rPr lang="cs-CZ" sz="1200" dirty="0" err="1"/>
              <a:t>Noland</a:t>
            </a:r>
            <a:r>
              <a:rPr lang="cs-CZ" sz="1200" dirty="0"/>
              <a:t>, Stella)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Minimalismus </a:t>
            </a:r>
            <a:r>
              <a:rPr lang="cs-CZ" sz="1200" dirty="0"/>
              <a:t>(</a:t>
            </a:r>
            <a:r>
              <a:rPr lang="cs-CZ" sz="1200" dirty="0" err="1"/>
              <a:t>Andre</a:t>
            </a:r>
            <a:r>
              <a:rPr lang="cs-CZ" sz="1200" dirty="0"/>
              <a:t>, Flavin, </a:t>
            </a:r>
            <a:r>
              <a:rPr lang="cs-CZ" sz="1200" dirty="0" err="1"/>
              <a:t>Hesseová</a:t>
            </a:r>
            <a:r>
              <a:rPr lang="cs-CZ" sz="1200" dirty="0"/>
              <a:t>, </a:t>
            </a:r>
            <a:r>
              <a:rPr lang="cs-CZ" sz="1200" dirty="0" err="1"/>
              <a:t>Judd</a:t>
            </a:r>
            <a:r>
              <a:rPr lang="cs-CZ" sz="1200" dirty="0"/>
              <a:t>, Morris)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Konceptualismus </a:t>
            </a:r>
            <a:r>
              <a:rPr lang="cs-CZ" sz="1200" dirty="0"/>
              <a:t>(</a:t>
            </a:r>
            <a:r>
              <a:rPr lang="cs-CZ" sz="1200" dirty="0" err="1"/>
              <a:t>Beuys</a:t>
            </a:r>
            <a:r>
              <a:rPr lang="cs-CZ" sz="1200" dirty="0"/>
              <a:t>, </a:t>
            </a:r>
            <a:r>
              <a:rPr lang="cs-CZ" sz="1200" dirty="0" err="1"/>
              <a:t>Broodthears</a:t>
            </a:r>
            <a:r>
              <a:rPr lang="cs-CZ" sz="1200" dirty="0"/>
              <a:t>, </a:t>
            </a:r>
            <a:r>
              <a:rPr lang="cs-CZ" sz="1200" dirty="0" err="1"/>
              <a:t>Kosuth</a:t>
            </a:r>
            <a:r>
              <a:rPr lang="cs-CZ" sz="1200" dirty="0"/>
              <a:t>, </a:t>
            </a:r>
            <a:r>
              <a:rPr lang="cs-CZ" sz="1200" dirty="0" err="1"/>
              <a:t>Lewitt</a:t>
            </a:r>
            <a:r>
              <a:rPr lang="cs-CZ" sz="1200" dirty="0"/>
              <a:t>, </a:t>
            </a:r>
            <a:r>
              <a:rPr lang="cs-CZ" sz="1200" dirty="0" err="1"/>
              <a:t>Winer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Umění performance </a:t>
            </a:r>
            <a:r>
              <a:rPr lang="cs-CZ" sz="1200" dirty="0"/>
              <a:t>(</a:t>
            </a:r>
            <a:r>
              <a:rPr lang="cs-CZ" sz="1200" dirty="0" err="1"/>
              <a:t>Abramovič</a:t>
            </a:r>
            <a:r>
              <a:rPr lang="cs-CZ" sz="1200" dirty="0"/>
              <a:t>, </a:t>
            </a:r>
            <a:r>
              <a:rPr lang="cs-CZ" sz="1200" dirty="0" err="1"/>
              <a:t>Acconci</a:t>
            </a:r>
            <a:r>
              <a:rPr lang="cs-CZ" sz="1200" dirty="0"/>
              <a:t>, </a:t>
            </a:r>
            <a:r>
              <a:rPr lang="cs-CZ" sz="1200" dirty="0" err="1"/>
              <a:t>Burden</a:t>
            </a:r>
            <a:r>
              <a:rPr lang="cs-CZ" sz="1200" dirty="0"/>
              <a:t>, </a:t>
            </a:r>
            <a:r>
              <a:rPr lang="cs-CZ" sz="1200" dirty="0" err="1"/>
              <a:t>Nauman</a:t>
            </a:r>
            <a:r>
              <a:rPr lang="cs-CZ" sz="1200" dirty="0"/>
              <a:t>, </a:t>
            </a:r>
            <a:r>
              <a:rPr lang="cs-CZ" sz="1200" dirty="0" err="1"/>
              <a:t>Sneemann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Fluxus</a:t>
            </a:r>
            <a:r>
              <a:rPr lang="cs-CZ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Higgins</a:t>
            </a:r>
            <a:r>
              <a:rPr lang="cs-CZ" sz="1200" dirty="0"/>
              <a:t>, </a:t>
            </a:r>
            <a:r>
              <a:rPr lang="cs-CZ" sz="1200" dirty="0" err="1"/>
              <a:t>Knowles</a:t>
            </a:r>
            <a:r>
              <a:rPr lang="cs-CZ" sz="1200" dirty="0"/>
              <a:t>, </a:t>
            </a:r>
            <a:r>
              <a:rPr lang="cs-CZ" sz="1200" dirty="0" err="1"/>
              <a:t>Maciuna</a:t>
            </a:r>
            <a:r>
              <a:rPr lang="cs-CZ" sz="1200" dirty="0"/>
              <a:t>, Ono, </a:t>
            </a:r>
            <a:r>
              <a:rPr lang="cs-CZ" sz="1200" dirty="0" err="1"/>
              <a:t>Vautier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Procesuální umění </a:t>
            </a:r>
            <a:r>
              <a:rPr lang="cs-CZ" sz="1200" dirty="0"/>
              <a:t>(</a:t>
            </a:r>
            <a:r>
              <a:rPr lang="cs-CZ" sz="1200" dirty="0" err="1"/>
              <a:t>Flanagan</a:t>
            </a:r>
            <a:r>
              <a:rPr lang="cs-CZ" sz="1200" dirty="0"/>
              <a:t>, </a:t>
            </a:r>
            <a:r>
              <a:rPr lang="cs-CZ" sz="1200" dirty="0" err="1"/>
              <a:t>Haace</a:t>
            </a:r>
            <a:r>
              <a:rPr lang="cs-CZ" sz="1200" dirty="0"/>
              <a:t>, </a:t>
            </a:r>
            <a:r>
              <a:rPr lang="cs-CZ" sz="1200" dirty="0" err="1"/>
              <a:t>Hesseová</a:t>
            </a:r>
            <a:r>
              <a:rPr lang="cs-CZ" sz="1200" dirty="0"/>
              <a:t>, Morris, </a:t>
            </a:r>
            <a:r>
              <a:rPr lang="cs-CZ" sz="1200" dirty="0" err="1"/>
              <a:t>Serra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Arte</a:t>
            </a:r>
            <a:r>
              <a:rPr lang="cs-CZ" dirty="0"/>
              <a:t> </a:t>
            </a:r>
            <a:r>
              <a:rPr lang="cs-CZ" dirty="0" err="1"/>
              <a:t>povera</a:t>
            </a:r>
            <a:r>
              <a:rPr lang="cs-CZ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Anselmo</a:t>
            </a:r>
            <a:r>
              <a:rPr lang="cs-CZ" sz="1200" dirty="0"/>
              <a:t>, </a:t>
            </a:r>
            <a:r>
              <a:rPr lang="cs-CZ" sz="1200" dirty="0" err="1"/>
              <a:t>Fabro</a:t>
            </a:r>
            <a:r>
              <a:rPr lang="cs-CZ" sz="1200" dirty="0"/>
              <a:t>, </a:t>
            </a:r>
            <a:r>
              <a:rPr lang="cs-CZ" sz="1200" dirty="0" err="1"/>
              <a:t>Kounellis</a:t>
            </a:r>
            <a:r>
              <a:rPr lang="cs-CZ" sz="1200" dirty="0"/>
              <a:t>, </a:t>
            </a:r>
            <a:r>
              <a:rPr lang="cs-CZ" sz="1200" dirty="0" err="1"/>
              <a:t>Merz</a:t>
            </a:r>
            <a:r>
              <a:rPr lang="cs-CZ" sz="1200" dirty="0"/>
              <a:t>, </a:t>
            </a:r>
            <a:r>
              <a:rPr lang="cs-CZ" sz="1200" dirty="0" err="1"/>
              <a:t>Pistoletto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Land art </a:t>
            </a:r>
            <a:r>
              <a:rPr lang="cs-CZ" sz="1200" dirty="0"/>
              <a:t>(Christo, Jeane-Claude, Long, de Maria, </a:t>
            </a:r>
            <a:r>
              <a:rPr lang="cs-CZ" sz="1200" dirty="0" err="1"/>
              <a:t>Oppenheim</a:t>
            </a:r>
            <a:r>
              <a:rPr lang="cs-CZ" sz="1200" dirty="0"/>
              <a:t>, </a:t>
            </a:r>
            <a:r>
              <a:rPr lang="cs-CZ" sz="1200" dirty="0" err="1"/>
              <a:t>Smithson</a:t>
            </a:r>
            <a:r>
              <a:rPr lang="cs-CZ" sz="1200" dirty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Videoart </a:t>
            </a:r>
            <a:r>
              <a:rPr lang="cs-CZ" sz="1200" dirty="0"/>
              <a:t>(</a:t>
            </a:r>
            <a:r>
              <a:rPr lang="cs-CZ" sz="1200" dirty="0" err="1"/>
              <a:t>Birnbaum</a:t>
            </a:r>
            <a:r>
              <a:rPr lang="cs-CZ" sz="1200" dirty="0"/>
              <a:t>, Graham, </a:t>
            </a:r>
            <a:r>
              <a:rPr lang="cs-CZ" sz="1200" dirty="0" err="1"/>
              <a:t>Paik</a:t>
            </a:r>
            <a:r>
              <a:rPr lang="cs-CZ" sz="1200" dirty="0"/>
              <a:t>, Schneider, Viola)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8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524000" y="1"/>
            <a:ext cx="8686800" cy="981075"/>
          </a:xfrm>
        </p:spPr>
        <p:txBody>
          <a:bodyPr/>
          <a:lstStyle/>
          <a:p>
            <a:pPr algn="l"/>
            <a:r>
              <a:rPr lang="cs-CZ" altLang="cs-CZ" smtClean="0"/>
              <a:t>Konec 20. století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524000" y="836614"/>
            <a:ext cx="9144000" cy="602138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mtClean="0"/>
              <a:t>Postmodernismus </a:t>
            </a:r>
            <a:r>
              <a:rPr lang="cs-CZ" altLang="cs-CZ" sz="2000"/>
              <a:t>(Levine, Prince, Salle, Schnabel, Sherman)</a:t>
            </a:r>
          </a:p>
          <a:p>
            <a:pPr marL="0" indent="0">
              <a:buNone/>
            </a:pPr>
            <a:r>
              <a:rPr lang="cs-CZ" altLang="cs-CZ" smtClean="0"/>
              <a:t>Fotorealismus </a:t>
            </a:r>
            <a:r>
              <a:rPr lang="cs-CZ" altLang="cs-CZ" sz="2000"/>
              <a:t>(Close, Cottingam, Estes, Morley, Richter)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Londýnská škola </a:t>
            </a:r>
            <a:r>
              <a:rPr lang="cs-CZ" altLang="cs-CZ" sz="2000"/>
              <a:t>(Andrews, Auerbach, Bacon, Feud, Kitaj)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Neoexpresionismus </a:t>
            </a:r>
            <a:r>
              <a:rPr lang="cs-CZ" altLang="cs-CZ" sz="2000"/>
              <a:t>(Baselitz, Basquiat, Guston, Kiefer, Schnabel)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Neo-pop </a:t>
            </a:r>
            <a:r>
              <a:rPr lang="cs-CZ" altLang="cs-CZ" sz="1200"/>
              <a:t>(Jenny Holzer, Koons, Murakami, Prince, Steinbach)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Nová britská plastika </a:t>
            </a:r>
            <a:r>
              <a:rPr lang="cs-CZ" altLang="cs-CZ" sz="2000"/>
              <a:t>(Cragg, Deacon, Gomley, Kapur, Woodrow)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Senzacionalismus </a:t>
            </a:r>
            <a:r>
              <a:rPr lang="cs-CZ" altLang="cs-CZ" sz="2000"/>
              <a:t>(YBA – </a:t>
            </a:r>
            <a:r>
              <a:rPr lang="cs-CZ" altLang="cs-CZ" sz="2000" i="1"/>
              <a:t>Mladí britští umělci; </a:t>
            </a:r>
            <a:r>
              <a:rPr lang="cs-CZ" altLang="cs-CZ" sz="2000"/>
              <a:t>Jake, a Dinos, Tracey Chapman, Hirst, Lucas, Ofili)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Umění instalace </a:t>
            </a:r>
            <a:r>
              <a:rPr lang="cs-CZ" altLang="cs-CZ" sz="2000"/>
              <a:t>(Beuys, Edward, Nancy Reddin, Kinholzovi, Rist, Turrell)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726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Umění 21. století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mtClean="0"/>
              <a:t>Intervencionismus </a:t>
            </a:r>
            <a:r>
              <a:rPr lang="cs-CZ" altLang="cs-CZ" sz="2000"/>
              <a:t>(Buren, Cattelan, Hozer, Matta-Crark, Tiravanija)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Street art </a:t>
            </a:r>
            <a:r>
              <a:rPr lang="cs-CZ" altLang="cs-CZ" sz="2000"/>
              <a:t>(Banksy, Fairey, Futura 2000, Haring, Swoon)</a:t>
            </a:r>
            <a:endParaRPr lang="cs-CZ" altLang="cs-CZ" smtClean="0"/>
          </a:p>
          <a:p>
            <a:pPr marL="0" indent="0">
              <a:buNone/>
            </a:pPr>
            <a:r>
              <a:rPr lang="cs-CZ" altLang="cs-CZ" smtClean="0"/>
              <a:t>Internacionalismus </a:t>
            </a:r>
            <a:r>
              <a:rPr lang="cs-CZ" altLang="cs-CZ" sz="2000"/>
              <a:t>(Ataman, Attia, Gupta, Pacale, Tayou, Wej-Wej)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795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Dadaismus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Dadaismus vznikl  za 1.světové války v Curychu, ale se stejnými myšlenkami přišli již několik let před tím Picabia, Duchamp či Arthur Cravan a nezávisle na nich  roku 1919 i Francouz Jacques Vaché </a:t>
            </a:r>
          </a:p>
        </p:txBody>
      </p:sp>
    </p:spTree>
    <p:extLst>
      <p:ext uri="{BB962C8B-B14F-4D97-AF65-F5344CB8AC3E}">
        <p14:creationId xmlns:p14="http://schemas.microsoft.com/office/powerpoint/2010/main" val="19064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smtClean="0"/>
              <a:t>1915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mtClean="0"/>
              <a:t>listopad - výstava: Arp, van Rees v galerii Tanner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cs-CZ" altLang="cs-CZ" smtClean="0"/>
              <a:t>- Marcel Duchamp v New Yorku vytváří ready-made objekty </a:t>
            </a:r>
          </a:p>
          <a:p>
            <a:pPr lvl="1" eaLnBrk="1" hangingPunct="1">
              <a:buFont typeface="Courier New" panose="02070309020205020404" pitchFamily="49" charset="0"/>
              <a:buNone/>
            </a:pPr>
            <a:endParaRPr lang="cs-CZ" altLang="cs-CZ" smtClean="0"/>
          </a:p>
          <a:p>
            <a:pPr lvl="1" eaLnBrk="1" hangingPunct="1">
              <a:buFont typeface="Courier New" panose="02070309020205020404" pitchFamily="49" charset="0"/>
              <a:buNone/>
            </a:pPr>
            <a:r>
              <a:rPr lang="cs-CZ" altLang="cs-CZ" smtClean="0"/>
              <a:t>Do Curychu se začínají </a:t>
            </a:r>
          </a:p>
          <a:p>
            <a:pPr lvl="1" eaLnBrk="1" hangingPunct="1">
              <a:buFont typeface="Courier New" panose="02070309020205020404" pitchFamily="49" charset="0"/>
              <a:buNone/>
            </a:pPr>
            <a:r>
              <a:rPr lang="cs-CZ" altLang="cs-CZ" smtClean="0"/>
              <a:t>sjíždět umělci </a:t>
            </a:r>
          </a:p>
          <a:p>
            <a:pPr lvl="1" eaLnBrk="1" hangingPunct="1">
              <a:buFont typeface="Courier New" panose="02070309020205020404" pitchFamily="49" charset="0"/>
              <a:buNone/>
            </a:pPr>
            <a:r>
              <a:rPr lang="cs-CZ" altLang="cs-CZ" smtClean="0"/>
              <a:t>(Hans Arp, Hugo Ball, </a:t>
            </a:r>
          </a:p>
          <a:p>
            <a:pPr lvl="1" eaLnBrk="1" hangingPunct="1">
              <a:buFont typeface="Courier New" panose="02070309020205020404" pitchFamily="49" charset="0"/>
              <a:buNone/>
            </a:pPr>
            <a:r>
              <a:rPr lang="cs-CZ" altLang="cs-CZ" smtClean="0"/>
              <a:t>Marcel Janco, Tristan Tzara)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4100" name="Picture 5" descr="arp_nabelflas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141663"/>
            <a:ext cx="2619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1676</Words>
  <Application>Microsoft Office PowerPoint</Application>
  <PresentationFormat>Širokoúhlá obrazovka</PresentationFormat>
  <Paragraphs>221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Motiv Office</vt:lpstr>
      <vt:lpstr>Vysvobození zvuku</vt:lpstr>
      <vt:lpstr>Umění na přelomu</vt:lpstr>
      <vt:lpstr>Zrod moderního umění</vt:lpstr>
      <vt:lpstr>Začátek 20. století</vt:lpstr>
      <vt:lpstr>Druhá polovina 20. století</vt:lpstr>
      <vt:lpstr>Konec 20. století</vt:lpstr>
      <vt:lpstr>Umění 21. století</vt:lpstr>
      <vt:lpstr>Dadaismus</vt:lpstr>
      <vt:lpstr>1915 </vt:lpstr>
      <vt:lpstr>1916</vt:lpstr>
      <vt:lpstr>1917 </vt:lpstr>
      <vt:lpstr>1918 </vt:lpstr>
      <vt:lpstr>1919</vt:lpstr>
      <vt:lpstr>1920</vt:lpstr>
      <vt:lpstr>1921</vt:lpstr>
      <vt:lpstr>1923</vt:lpstr>
      <vt:lpstr>Prezentace aplikace PowerPoint</vt:lpstr>
      <vt:lpstr>1937</vt:lpstr>
      <vt:lpstr>Marcel Duchamp (1887-1968) </vt:lpstr>
      <vt:lpstr>KOLO - 1913</vt:lpstr>
      <vt:lpstr>Fontána 1917</vt:lpstr>
      <vt:lpstr>Prezentace aplikace PowerPoint</vt:lpstr>
      <vt:lpstr>Prezentace aplikace PowerPoint</vt:lpstr>
      <vt:lpstr>Erratum Musical 1913</vt:lpstr>
      <vt:lpstr>Raul Hausmann (1886 – 1971)</vt:lpstr>
      <vt:lpstr>Kurt Schwitters (1887-1948) </vt:lpstr>
      <vt:lpstr>Anna Blume 1919</vt:lpstr>
      <vt:lpstr>Prezentace aplikace PowerPoint</vt:lpstr>
      <vt:lpstr>URSONATE 1926 – 1932</vt:lpstr>
      <vt:lpstr>Jaap Blonk</vt:lpstr>
      <vt:lpstr>Ballet mécanique </vt:lpstr>
      <vt:lpstr>Fernand Léger (1881 – 1955) malíř</vt:lpstr>
      <vt:lpstr>Dudley Murphy (1897 – 1968) filmař</vt:lpstr>
      <vt:lpstr>Alice Prin (1901 – 1953) modelka, zpěvačka,herečka, malířka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Vysvobození zvuku</dc:title>
  <dc:creator>Viktor Pantůček</dc:creator>
  <cp:lastModifiedBy>Viktor Pantůček</cp:lastModifiedBy>
  <cp:revision>2</cp:revision>
  <dcterms:created xsi:type="dcterms:W3CDTF">2015-02-16T08:56:21Z</dcterms:created>
  <dcterms:modified xsi:type="dcterms:W3CDTF">2017-03-13T10:22:09Z</dcterms:modified>
</cp:coreProperties>
</file>