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Existuje </a:t>
            </a:r>
            <a:r>
              <a:rPr lang="cs-CZ" i="1" dirty="0" smtClean="0">
                <a:solidFill>
                  <a:schemeClr val="accent2"/>
                </a:solidFill>
              </a:rPr>
              <a:t>vizuální jazyk</a:t>
            </a:r>
            <a:r>
              <a:rPr lang="cs-CZ" dirty="0" smtClean="0">
                <a:solidFill>
                  <a:schemeClr val="accent2"/>
                </a:solidFill>
              </a:rPr>
              <a:t>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445224"/>
            <a:ext cx="7128792" cy="105496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/>
                </a:solidFill>
              </a:rPr>
              <a:t>Příklad nonverbální vizuální komunikace: podobné gesto v různých významech</a:t>
            </a:r>
            <a:endParaRPr lang="cs-CZ" sz="2400" dirty="0"/>
          </a:p>
        </p:txBody>
      </p:sp>
      <p:pic>
        <p:nvPicPr>
          <p:cNvPr id="4" name="Picture 4" descr="_41595412_hand_ap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2664296" cy="3150517"/>
          </a:xfrm>
          <a:prstGeom prst="rect">
            <a:avLst/>
          </a:prstGeom>
          <a:noFill/>
        </p:spPr>
      </p:pic>
      <p:pic>
        <p:nvPicPr>
          <p:cNvPr id="5" name="Picture 5" descr="_41597390_slogans_a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370" y="2132856"/>
            <a:ext cx="285276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672"/>
            <a:ext cx="5268777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3528" y="1772816"/>
            <a:ext cx="26642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dirty="0" err="1">
                <a:latin typeface="+mj-lt"/>
              </a:rPr>
              <a:t>Warburgův</a:t>
            </a:r>
            <a:r>
              <a:rPr lang="cs-CZ" sz="2500" dirty="0">
                <a:latin typeface="+mj-lt"/>
              </a:rPr>
              <a:t> obrazový </a:t>
            </a:r>
            <a:endParaRPr lang="cs-CZ" sz="2500" dirty="0" smtClean="0">
              <a:latin typeface="+mj-lt"/>
            </a:endParaRPr>
          </a:p>
          <a:p>
            <a:r>
              <a:rPr lang="cs-CZ" sz="2500" dirty="0" smtClean="0">
                <a:latin typeface="+mj-lt"/>
              </a:rPr>
              <a:t>atlas, </a:t>
            </a:r>
            <a:r>
              <a:rPr lang="cs-CZ" sz="2500" dirty="0">
                <a:latin typeface="+mj-lt"/>
              </a:rPr>
              <a:t>list </a:t>
            </a:r>
            <a:r>
              <a:rPr lang="cs-CZ" sz="2500" dirty="0" smtClean="0">
                <a:latin typeface="+mj-lt"/>
              </a:rPr>
              <a:t>B,</a:t>
            </a:r>
          </a:p>
          <a:p>
            <a:r>
              <a:rPr lang="cs-CZ" sz="2500" dirty="0" smtClean="0">
                <a:latin typeface="+mj-lt"/>
              </a:rPr>
              <a:t>Lidské orgány jako zrcadla hvězd</a:t>
            </a:r>
            <a:endParaRPr 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61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2375495" cy="1143000"/>
          </a:xfrm>
        </p:spPr>
        <p:txBody>
          <a:bodyPr>
            <a:normAutofit fontScale="90000"/>
          </a:bodyPr>
          <a:lstStyle/>
          <a:p>
            <a:r>
              <a:rPr lang="cs-CZ" sz="2800" dirty="0" err="1"/>
              <a:t>Warburgův</a:t>
            </a:r>
            <a:r>
              <a:rPr lang="cs-CZ" sz="2800" dirty="0"/>
              <a:t> obrazový atlas, list </a:t>
            </a:r>
            <a:r>
              <a:rPr lang="cs-CZ" sz="2800" dirty="0" smtClean="0"/>
              <a:t>40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Bakchanále</a:t>
            </a:r>
            <a:endParaRPr lang="cs-CZ" sz="2800" dirty="0"/>
          </a:p>
        </p:txBody>
      </p:sp>
      <p:pic>
        <p:nvPicPr>
          <p:cNvPr id="73732" name="Picture 4" descr="tav40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74905" y="-2104"/>
            <a:ext cx="5370634" cy="6860104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554663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 err="1"/>
              <a:t>Marcantonio</a:t>
            </a:r>
            <a:r>
              <a:rPr lang="cs-CZ" sz="2000" dirty="0"/>
              <a:t> </a:t>
            </a:r>
            <a:r>
              <a:rPr lang="cs-CZ" sz="2000" dirty="0" err="1"/>
              <a:t>Raimondi</a:t>
            </a:r>
            <a:r>
              <a:rPr lang="cs-CZ" sz="2000" dirty="0"/>
              <a:t> o Marco Dente (da </a:t>
            </a:r>
            <a:r>
              <a:rPr lang="cs-CZ" sz="2000" dirty="0" err="1"/>
              <a:t>Baccio</a:t>
            </a:r>
            <a:r>
              <a:rPr lang="cs-CZ" sz="2000" dirty="0"/>
              <a:t> </a:t>
            </a:r>
            <a:r>
              <a:rPr lang="cs-CZ" sz="2000" dirty="0" err="1"/>
              <a:t>Bandinelli</a:t>
            </a:r>
            <a:r>
              <a:rPr lang="cs-CZ" sz="2000" dirty="0"/>
              <a:t>), </a:t>
            </a:r>
            <a:r>
              <a:rPr lang="cs-CZ" sz="2000" i="1" dirty="0"/>
              <a:t>La </a:t>
            </a:r>
            <a:r>
              <a:rPr lang="cs-CZ" sz="2000" i="1" dirty="0" err="1"/>
              <a:t>strage</a:t>
            </a:r>
            <a:r>
              <a:rPr lang="cs-CZ" sz="2000" i="1" dirty="0"/>
              <a:t> </a:t>
            </a:r>
            <a:r>
              <a:rPr lang="cs-CZ" sz="2000" i="1" dirty="0" err="1"/>
              <a:t>degli</a:t>
            </a:r>
            <a:r>
              <a:rPr lang="cs-CZ" sz="2000" i="1" dirty="0"/>
              <a:t> </a:t>
            </a:r>
            <a:r>
              <a:rPr lang="cs-CZ" sz="2000" i="1" dirty="0" err="1"/>
              <a:t>innocenti</a:t>
            </a:r>
            <a:r>
              <a:rPr lang="cs-CZ" sz="2000" dirty="0"/>
              <a:t>, </a:t>
            </a:r>
            <a:r>
              <a:rPr lang="cs-CZ" sz="2000" dirty="0" err="1"/>
              <a:t>acquaforte</a:t>
            </a:r>
            <a:r>
              <a:rPr lang="cs-CZ" sz="2000" dirty="0"/>
              <a:t> </a:t>
            </a:r>
            <a:r>
              <a:rPr lang="cs-CZ" sz="2000" dirty="0" err="1"/>
              <a:t>su</a:t>
            </a:r>
            <a:r>
              <a:rPr lang="cs-CZ" sz="2000" dirty="0"/>
              <a:t> </a:t>
            </a:r>
            <a:r>
              <a:rPr lang="cs-CZ" sz="2000" dirty="0" err="1"/>
              <a:t>rame</a:t>
            </a:r>
            <a:r>
              <a:rPr lang="cs-CZ" sz="2000" dirty="0"/>
              <a:t>, </a:t>
            </a:r>
            <a:r>
              <a:rPr lang="cs-CZ" sz="2000" dirty="0" smtClean="0"/>
              <a:t>cca 1520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663"/>
            <a:ext cx="7848872" cy="49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3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100" dirty="0" err="1">
                <a:solidFill>
                  <a:schemeClr val="accent2"/>
                </a:solidFill>
              </a:rPr>
              <a:t>Gestický</a:t>
            </a:r>
            <a:r>
              <a:rPr lang="cs-CZ" sz="3100" dirty="0">
                <a:solidFill>
                  <a:schemeClr val="accent2"/>
                </a:solidFill>
              </a:rPr>
              <a:t> a kosmický symbolismus</a:t>
            </a:r>
            <a:br>
              <a:rPr lang="cs-CZ" sz="3100" dirty="0">
                <a:solidFill>
                  <a:schemeClr val="accent2"/>
                </a:solidFill>
              </a:rPr>
            </a:br>
            <a:r>
              <a:rPr lang="cs-CZ" sz="2800" dirty="0"/>
              <a:t>Ferdinand </a:t>
            </a:r>
            <a:r>
              <a:rPr lang="cs-CZ" sz="2800" dirty="0" err="1"/>
              <a:t>Hodler</a:t>
            </a:r>
            <a:r>
              <a:rPr lang="cs-CZ" sz="2800" dirty="0"/>
              <a:t>, </a:t>
            </a:r>
            <a:r>
              <a:rPr lang="cs-CZ" sz="2800" i="1" dirty="0"/>
              <a:t>Jaro</a:t>
            </a:r>
            <a:r>
              <a:rPr lang="cs-CZ" sz="2800" dirty="0"/>
              <a:t>, 1907-10 </a:t>
            </a:r>
            <a:br>
              <a:rPr lang="cs-CZ" sz="2800" dirty="0"/>
            </a:br>
            <a:r>
              <a:rPr lang="cs-CZ" sz="2800" dirty="0"/>
              <a:t>František Bílek, </a:t>
            </a:r>
            <a:r>
              <a:rPr lang="cs-CZ" sz="2800" i="1" dirty="0"/>
              <a:t>Vzývání</a:t>
            </a:r>
            <a:r>
              <a:rPr lang="cs-CZ" sz="2800" dirty="0"/>
              <a:t>, 1919</a:t>
            </a:r>
          </a:p>
        </p:txBody>
      </p:sp>
      <p:pic>
        <p:nvPicPr>
          <p:cNvPr id="70660" name="Picture 4" descr="1907-10,-The-Sp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22525"/>
            <a:ext cx="4464050" cy="3514725"/>
          </a:xfrm>
          <a:noFill/>
          <a:ln/>
        </p:spPr>
      </p:pic>
      <p:pic>
        <p:nvPicPr>
          <p:cNvPr id="70665" name="Picture 9" descr="Bíl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1773238"/>
            <a:ext cx="2724150" cy="489585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419225"/>
          </a:xfrm>
        </p:spPr>
        <p:txBody>
          <a:bodyPr/>
          <a:lstStyle/>
          <a:p>
            <a:r>
              <a:rPr lang="cs-CZ" sz="3200" dirty="0">
                <a:solidFill>
                  <a:schemeClr val="accent2"/>
                </a:solidFill>
              </a:rPr>
              <a:t>Aspekty současné nonverbální </a:t>
            </a:r>
            <a:r>
              <a:rPr lang="cs-CZ" sz="3200" dirty="0" smtClean="0">
                <a:solidFill>
                  <a:schemeClr val="accent2"/>
                </a:solidFill>
              </a:rPr>
              <a:t>komunikace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b="1"/>
              <a:t>Replacing speech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Pointing with feet, legs, hands, head or whole body </a:t>
            </a:r>
          </a:p>
          <a:p>
            <a:pPr>
              <a:lnSpc>
                <a:spcPct val="90000"/>
              </a:lnSpc>
            </a:pPr>
            <a:r>
              <a:rPr lang="cs-CZ"/>
              <a:t>Gestures with fingers, hands and arms. </a:t>
            </a:r>
          </a:p>
          <a:p>
            <a:pPr>
              <a:lnSpc>
                <a:spcPct val="90000"/>
              </a:lnSpc>
            </a:pPr>
            <a:r>
              <a:rPr lang="cs-CZ"/>
              <a:t>Tilting of head </a:t>
            </a:r>
          </a:p>
          <a:p>
            <a:pPr>
              <a:lnSpc>
                <a:spcPct val="90000"/>
              </a:lnSpc>
            </a:pPr>
            <a:r>
              <a:rPr lang="cs-CZ"/>
              <a:t>Movement of any combination of the 90 muscles in the face.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http://changingminds.org/explanations/behaviors/body_language/using_non-verbal.htm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cs-CZ" sz="3200" dirty="0" smtClean="0">
                <a:solidFill>
                  <a:schemeClr val="accent2"/>
                </a:solidFill>
              </a:rPr>
              <a:t>Modifikovaná verbální komunikace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b="1"/>
              <a:t>Modifying speech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cs-CZ" sz="2400"/>
              <a:t>Positioning of body relative to other people and things </a:t>
            </a:r>
          </a:p>
          <a:p>
            <a:pPr>
              <a:lnSpc>
                <a:spcPct val="90000"/>
              </a:lnSpc>
            </a:pPr>
            <a:r>
              <a:rPr lang="cs-CZ" sz="2400"/>
              <a:t>Shape of whole body </a:t>
            </a:r>
          </a:p>
          <a:p>
            <a:pPr>
              <a:lnSpc>
                <a:spcPct val="90000"/>
              </a:lnSpc>
            </a:pPr>
            <a:r>
              <a:rPr lang="cs-CZ" sz="2400"/>
              <a:t>Movement of limbs, head and fingers </a:t>
            </a:r>
          </a:p>
          <a:p>
            <a:pPr>
              <a:lnSpc>
                <a:spcPct val="90000"/>
              </a:lnSpc>
            </a:pPr>
            <a:r>
              <a:rPr lang="cs-CZ" sz="2400"/>
              <a:t>Micro-movement of muscles </a:t>
            </a:r>
          </a:p>
          <a:p>
            <a:pPr>
              <a:lnSpc>
                <a:spcPct val="90000"/>
              </a:lnSpc>
            </a:pPr>
            <a:r>
              <a:rPr lang="cs-CZ" sz="2400"/>
              <a:t>Skin color and texture </a:t>
            </a:r>
          </a:p>
          <a:p>
            <a:pPr>
              <a:lnSpc>
                <a:spcPct val="90000"/>
              </a:lnSpc>
            </a:pPr>
            <a:r>
              <a:rPr lang="cs-CZ" sz="2400"/>
              <a:t>Voice pitch </a:t>
            </a:r>
          </a:p>
          <a:p>
            <a:pPr>
              <a:lnSpc>
                <a:spcPct val="90000"/>
              </a:lnSpc>
            </a:pPr>
            <a:r>
              <a:rPr lang="cs-CZ" sz="2400"/>
              <a:t>Texture of voice tone </a:t>
            </a:r>
          </a:p>
          <a:p>
            <a:pPr>
              <a:lnSpc>
                <a:spcPct val="90000"/>
              </a:lnSpc>
            </a:pPr>
            <a:r>
              <a:rPr lang="cs-CZ" sz="2400"/>
              <a:t>Speed of speaking </a:t>
            </a:r>
          </a:p>
          <a:p>
            <a:pPr>
              <a:lnSpc>
                <a:spcPct val="90000"/>
              </a:lnSpc>
            </a:pPr>
            <a:r>
              <a:rPr lang="cs-CZ" sz="2400"/>
              <a:t>Sweating </a:t>
            </a:r>
          </a:p>
          <a:p>
            <a:pPr>
              <a:lnSpc>
                <a:spcPct val="90000"/>
              </a:lnSpc>
            </a:pPr>
            <a:r>
              <a:rPr lang="cs-CZ" sz="2400"/>
              <a:t>Bodily smells (eg. pheromones)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Zkoumání duševních vlastností lidí prostřednictvím tělesných znaků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Fyziognomika (Johann </a:t>
            </a:r>
            <a:r>
              <a:rPr lang="cs-CZ" sz="2400" dirty="0" err="1" smtClean="0"/>
              <a:t>Caspar</a:t>
            </a:r>
            <a:r>
              <a:rPr lang="cs-CZ" sz="2400" dirty="0" smtClean="0"/>
              <a:t> </a:t>
            </a:r>
            <a:r>
              <a:rPr lang="cs-CZ" sz="2400" dirty="0" err="1" smtClean="0"/>
              <a:t>Lavater</a:t>
            </a:r>
            <a:r>
              <a:rPr lang="cs-CZ" sz="2400" dirty="0" smtClean="0"/>
              <a:t>, 1775-78)</a:t>
            </a:r>
          </a:p>
          <a:p>
            <a:pPr marL="0" indent="0">
              <a:buNone/>
            </a:pPr>
            <a:r>
              <a:rPr lang="cs-CZ" sz="2400" dirty="0" smtClean="0"/>
              <a:t>	viz obr. k jeho spisu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- čtyři letory</a:t>
            </a:r>
          </a:p>
          <a:p>
            <a:r>
              <a:rPr lang="cs-CZ" sz="2400" dirty="0" smtClean="0"/>
              <a:t>Frenologie – tvar lebky</a:t>
            </a:r>
          </a:p>
          <a:p>
            <a:r>
              <a:rPr lang="cs-CZ" sz="2400" dirty="0" err="1" smtClean="0"/>
              <a:t>Metoposkopie</a:t>
            </a:r>
            <a:r>
              <a:rPr lang="cs-CZ" sz="2400" dirty="0" smtClean="0"/>
              <a:t> – vrásky na čele</a:t>
            </a:r>
          </a:p>
          <a:p>
            <a:r>
              <a:rPr lang="cs-CZ" sz="2400" dirty="0" smtClean="0"/>
              <a:t>Chiromantie – papilární linie dlaní (daktyloskopie)</a:t>
            </a:r>
          </a:p>
          <a:p>
            <a:r>
              <a:rPr lang="cs-CZ" sz="2400" dirty="0" smtClean="0"/>
              <a:t>Grafologie - rukopis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1556"/>
            <a:ext cx="3625184" cy="43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59944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" y="3717032"/>
            <a:ext cx="2741290" cy="274129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89035" y="476672"/>
            <a:ext cx="24947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Psychosoma</a:t>
            </a:r>
            <a:r>
              <a:rPr lang="cs-CZ" sz="2400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cs-CZ" sz="2400" dirty="0" err="1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tické</a:t>
            </a:r>
            <a:r>
              <a:rPr lang="cs-CZ" sz="2400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stavy</a:t>
            </a:r>
          </a:p>
          <a:p>
            <a:endParaRPr lang="cs-CZ" sz="2400" dirty="0" smtClean="0">
              <a:solidFill>
                <a:srgbClr val="C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Umění, fotografie</a:t>
            </a:r>
          </a:p>
          <a:p>
            <a:r>
              <a:rPr lang="cs-CZ" sz="2000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 smtClean="0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výzkum emocí</a:t>
            </a:r>
          </a:p>
          <a:p>
            <a:endParaRPr lang="cs-CZ" sz="1400" dirty="0">
              <a:solidFill>
                <a:srgbClr val="C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F. X. </a:t>
            </a:r>
            <a:r>
              <a:rPr lang="cs-CZ" sz="1400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Messerschmidt</a:t>
            </a:r>
            <a:endParaRPr lang="cs-CZ" sz="1400" dirty="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J. E. Purkyně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7719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8303"/>
            <a:ext cx="6480720" cy="64807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92280" y="5142058"/>
            <a:ext cx="1530424" cy="1310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cs-CZ" sz="14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J. M. </a:t>
            </a:r>
            <a:r>
              <a:rPr lang="cs-CZ" sz="1400" dirty="0" err="1">
                <a:latin typeface="Verdana" panose="020B0604030504040204" pitchFamily="34" charset="0"/>
                <a:ea typeface="Times New Roman" panose="02020603050405020304" pitchFamily="18" charset="0"/>
              </a:rPr>
              <a:t>Charcot</a:t>
            </a:r>
            <a:r>
              <a:rPr lang="cs-CZ" sz="1400" dirty="0"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cs-CZ" sz="1400" dirty="0" err="1" smtClean="0">
                <a:latin typeface="Verdana" panose="020B0604030504040204" pitchFamily="34" charset="0"/>
                <a:ea typeface="Times New Roman" panose="02020603050405020304" pitchFamily="18" charset="0"/>
              </a:rPr>
              <a:t>chrono</a:t>
            </a:r>
            <a:r>
              <a:rPr lang="cs-CZ" sz="14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-fotografie</a:t>
            </a:r>
            <a:r>
              <a:rPr lang="cs-CZ" sz="1400" dirty="0">
                <a:latin typeface="Verdana" panose="020B0604030504040204" pitchFamily="34" charset="0"/>
                <a:ea typeface="Times New Roman" panose="02020603050405020304" pitchFamily="18" charset="0"/>
              </a:rPr>
              <a:t>, 1887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1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2517775" cy="1739900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solidFill>
                  <a:schemeClr val="accent2"/>
                </a:solidFill>
              </a:rPr>
              <a:t>Obrazové písmo</a:t>
            </a:r>
            <a:br>
              <a:rPr lang="cs-CZ" sz="2700" dirty="0">
                <a:solidFill>
                  <a:schemeClr val="accent2"/>
                </a:solidFill>
              </a:rPr>
            </a:br>
            <a:r>
              <a:rPr lang="cs-CZ" sz="2700" dirty="0">
                <a:solidFill>
                  <a:schemeClr val="accent2"/>
                </a:solidFill>
              </a:rPr>
              <a:t>(kreslené symboly)</a:t>
            </a:r>
            <a:br>
              <a:rPr lang="cs-CZ" sz="2700" dirty="0">
                <a:solidFill>
                  <a:schemeClr val="accent2"/>
                </a:solidFill>
              </a:rPr>
            </a:br>
            <a:r>
              <a:rPr lang="cs-CZ" sz="2000" dirty="0">
                <a:solidFill>
                  <a:schemeClr val="accent2"/>
                </a:solidFill>
              </a:rPr>
              <a:t/>
            </a:r>
            <a:br>
              <a:rPr lang="cs-CZ" sz="2000" dirty="0">
                <a:solidFill>
                  <a:schemeClr val="accent2"/>
                </a:solidFill>
              </a:rPr>
            </a:br>
            <a:r>
              <a:rPr lang="cs-CZ" sz="2000" dirty="0"/>
              <a:t>Bohumil </a:t>
            </a:r>
            <a:r>
              <a:rPr lang="cs-CZ" sz="2000" dirty="0" err="1"/>
              <a:t>Markalous</a:t>
            </a:r>
            <a:r>
              <a:rPr lang="cs-CZ" sz="2000" dirty="0"/>
              <a:t>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i="1" dirty="0" smtClean="0"/>
              <a:t>Co </a:t>
            </a:r>
            <a:r>
              <a:rPr lang="cs-CZ" sz="2000" i="1" dirty="0"/>
              <a:t>je umění</a:t>
            </a:r>
            <a:r>
              <a:rPr lang="cs-CZ" sz="2000" dirty="0"/>
              <a:t>. </a:t>
            </a:r>
            <a:br>
              <a:rPr lang="cs-CZ" sz="2000" dirty="0"/>
            </a:br>
            <a:r>
              <a:rPr lang="cs-CZ" sz="2000" dirty="0"/>
              <a:t>Praha 1938.</a:t>
            </a:r>
          </a:p>
        </p:txBody>
      </p:sp>
      <p:pic>
        <p:nvPicPr>
          <p:cNvPr id="5124" name="Picture 4" descr="obrázek00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333375"/>
            <a:ext cx="4102100" cy="6119813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C0504D"/>
                </a:solidFill>
              </a:rPr>
              <a:t>Ideogramy</a:t>
            </a:r>
            <a:r>
              <a:rPr lang="cs-CZ" sz="4000" dirty="0" smtClean="0">
                <a:solidFill>
                  <a:schemeClr val="accent2"/>
                </a:solidFill>
              </a:rPr>
              <a:t> a fonogramy</a:t>
            </a:r>
            <a:br>
              <a:rPr lang="cs-CZ" sz="4000" dirty="0" smtClean="0">
                <a:solidFill>
                  <a:schemeClr val="accent2"/>
                </a:solidFill>
              </a:rPr>
            </a:br>
            <a:r>
              <a:rPr lang="cs-CZ" sz="4000" dirty="0" smtClean="0">
                <a:solidFill>
                  <a:srgbClr val="C0504D"/>
                </a:solidFill>
              </a:rPr>
              <a:t>Design </a:t>
            </a:r>
            <a:r>
              <a:rPr lang="cs-CZ" sz="4000" dirty="0">
                <a:solidFill>
                  <a:srgbClr val="C0504D"/>
                </a:solidFill>
              </a:rPr>
              <a:t>vizuální </a:t>
            </a:r>
            <a:r>
              <a:rPr lang="cs-CZ" sz="4000" dirty="0" smtClean="0">
                <a:solidFill>
                  <a:srgbClr val="C0504D"/>
                </a:solidFill>
              </a:rPr>
              <a:t>komunikace</a:t>
            </a:r>
            <a:endParaRPr lang="cs-CZ" dirty="0">
              <a:solidFill>
                <a:srgbClr val="C0504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4205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Ideogram</a:t>
            </a:r>
          </a:p>
          <a:p>
            <a:r>
              <a:rPr lang="cs-CZ" dirty="0"/>
              <a:t>o</a:t>
            </a:r>
            <a:r>
              <a:rPr lang="cs-CZ" dirty="0" smtClean="0"/>
              <a:t>brazový znak (egyptský hieroglyf, zčásti čínské písmo)</a:t>
            </a:r>
          </a:p>
          <a:p>
            <a:r>
              <a:rPr lang="cs-CZ" dirty="0" smtClean="0"/>
              <a:t>piktogram </a:t>
            </a:r>
            <a:r>
              <a:rPr lang="cs-CZ" dirty="0"/>
              <a:t>– </a:t>
            </a:r>
            <a:r>
              <a:rPr lang="cs-CZ" dirty="0" smtClean="0"/>
              <a:t>stylizované obrazové sdělení, např</a:t>
            </a:r>
            <a:r>
              <a:rPr lang="cs-CZ" dirty="0"/>
              <a:t>. dopravní </a:t>
            </a:r>
            <a:r>
              <a:rPr lang="cs-CZ" dirty="0" smtClean="0"/>
              <a:t>značka</a:t>
            </a:r>
          </a:p>
          <a:p>
            <a:pPr marL="0" indent="0">
              <a:buNone/>
            </a:pPr>
            <a:r>
              <a:rPr lang="cs-CZ" dirty="0" smtClean="0"/>
              <a:t>Fonogram</a:t>
            </a:r>
          </a:p>
          <a:p>
            <a:r>
              <a:rPr lang="cs-CZ" dirty="0"/>
              <a:t>h</a:t>
            </a:r>
            <a:r>
              <a:rPr lang="cs-CZ" dirty="0" smtClean="0"/>
              <a:t>láskové, slabikové, nebo slovní písmo</a:t>
            </a:r>
          </a:p>
          <a:p>
            <a:pPr marL="0" indent="0">
              <a:buNone/>
            </a:pPr>
            <a:r>
              <a:rPr lang="cs-CZ" dirty="0" smtClean="0"/>
              <a:t>Spojení obou prvků: design vizuální komunikace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25" y="1588143"/>
            <a:ext cx="5220072" cy="377802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03848" y="5440549"/>
            <a:ext cx="5184576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Ladislav </a:t>
            </a:r>
            <a:r>
              <a:rPr lang="cs-CZ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Sutnar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Visual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Design and </a:t>
            </a:r>
            <a:r>
              <a:rPr lang="cs-CZ" sz="1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Action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1961, s. 30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347787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rgbClr val="C00000"/>
                </a:solidFill>
              </a:rPr>
              <a:t>Studium gest (Jean-Claude </a:t>
            </a:r>
            <a:r>
              <a:rPr lang="cs-CZ" sz="3100" dirty="0" err="1" smtClean="0">
                <a:solidFill>
                  <a:srgbClr val="C00000"/>
                </a:solidFill>
              </a:rPr>
              <a:t>Schmitt</a:t>
            </a:r>
            <a:r>
              <a:rPr lang="cs-CZ" sz="3100" dirty="0" smtClean="0">
                <a:solidFill>
                  <a:srgbClr val="C00000"/>
                </a:solidFill>
              </a:rPr>
              <a:t>, Peter </a:t>
            </a:r>
            <a:r>
              <a:rPr lang="cs-CZ" sz="3100" dirty="0" err="1" smtClean="0">
                <a:solidFill>
                  <a:srgbClr val="C00000"/>
                </a:solidFill>
              </a:rPr>
              <a:t>Burke</a:t>
            </a:r>
            <a:r>
              <a:rPr lang="cs-CZ" sz="3100" dirty="0" smtClean="0">
                <a:solidFill>
                  <a:srgbClr val="C00000"/>
                </a:solidFill>
              </a:rPr>
              <a:t>)</a:t>
            </a:r>
            <a:br>
              <a:rPr lang="cs-CZ" sz="3100" dirty="0" smtClean="0">
                <a:solidFill>
                  <a:srgbClr val="C00000"/>
                </a:solidFill>
              </a:rPr>
            </a:br>
            <a:r>
              <a:rPr lang="cs-CZ" sz="2400" i="1" dirty="0" smtClean="0"/>
              <a:t>Ecce </a:t>
            </a:r>
            <a:r>
              <a:rPr lang="cs-CZ" sz="2400" i="1" dirty="0"/>
              <a:t>homo</a:t>
            </a:r>
            <a:r>
              <a:rPr lang="cs-CZ" sz="2400" dirty="0"/>
              <a:t>, konec 15. stol., detail z Alsaských retáblů </a:t>
            </a:r>
            <a:br>
              <a:rPr lang="cs-CZ" sz="2400" dirty="0"/>
            </a:br>
            <a:r>
              <a:rPr lang="cs-CZ" sz="2400" dirty="0"/>
              <a:t>v </a:t>
            </a:r>
            <a:r>
              <a:rPr lang="cs-CZ" sz="2400" dirty="0" err="1"/>
              <a:t>Musée</a:t>
            </a:r>
            <a:r>
              <a:rPr lang="cs-CZ" sz="2400" dirty="0"/>
              <a:t> d´</a:t>
            </a:r>
            <a:r>
              <a:rPr lang="cs-CZ" sz="2400" dirty="0" err="1"/>
              <a:t>Unterlinden</a:t>
            </a:r>
            <a:r>
              <a:rPr lang="cs-CZ" sz="2400" dirty="0"/>
              <a:t> v </a:t>
            </a:r>
            <a:r>
              <a:rPr lang="cs-CZ" sz="2400" dirty="0" err="1"/>
              <a:t>Colmaru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obscénní gesta Židů (dle J.-C. </a:t>
            </a:r>
            <a:r>
              <a:rPr lang="cs-CZ" sz="2400" dirty="0" err="1"/>
              <a:t>Schmitta</a:t>
            </a:r>
            <a:r>
              <a:rPr lang="cs-CZ" sz="2400" dirty="0"/>
              <a:t>)</a:t>
            </a:r>
          </a:p>
        </p:txBody>
      </p:sp>
      <p:pic>
        <p:nvPicPr>
          <p:cNvPr id="7172" name="Picture 4" descr="obrázek0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89138"/>
            <a:ext cx="3440112" cy="4467225"/>
          </a:xfrm>
          <a:noFill/>
          <a:ln/>
        </p:spPr>
      </p:pic>
      <p:pic>
        <p:nvPicPr>
          <p:cNvPr id="7175" name="Picture 7" descr="obrázek0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817813"/>
            <a:ext cx="4392613" cy="2814637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Způsoby modlitby</a:t>
            </a:r>
            <a:br>
              <a:rPr lang="cs-CZ" sz="2400" dirty="0">
                <a:solidFill>
                  <a:schemeClr val="accent2"/>
                </a:solidFill>
              </a:rPr>
            </a:br>
            <a:r>
              <a:rPr lang="cs-CZ" sz="2400" dirty="0"/>
              <a:t>Hubert z </a:t>
            </a:r>
            <a:r>
              <a:rPr lang="cs-CZ" sz="2400" dirty="0" err="1"/>
              <a:t>Romans</a:t>
            </a:r>
            <a:r>
              <a:rPr lang="cs-CZ" sz="2400" dirty="0"/>
              <a:t>, </a:t>
            </a:r>
            <a:r>
              <a:rPr lang="cs-CZ" sz="2400" dirty="0" err="1"/>
              <a:t>humilitationes</a:t>
            </a:r>
            <a:r>
              <a:rPr lang="cs-CZ" sz="2400" dirty="0"/>
              <a:t> (</a:t>
            </a:r>
            <a:r>
              <a:rPr lang="cs-CZ" sz="2400" dirty="0" err="1"/>
              <a:t>inclinationes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 (dle J.-C. </a:t>
            </a:r>
            <a:r>
              <a:rPr lang="cs-CZ" sz="2400" dirty="0" err="1"/>
              <a:t>Schmitta</a:t>
            </a:r>
            <a:r>
              <a:rPr lang="cs-CZ" sz="2400" dirty="0"/>
              <a:t>)</a:t>
            </a:r>
          </a:p>
        </p:txBody>
      </p:sp>
      <p:pic>
        <p:nvPicPr>
          <p:cNvPr id="10244" name="Picture 4" descr="obrázek0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35125"/>
            <a:ext cx="7561263" cy="4916488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085975" cy="3324225"/>
          </a:xfrm>
        </p:spPr>
        <p:txBody>
          <a:bodyPr/>
          <a:lstStyle/>
          <a:p>
            <a:r>
              <a:rPr lang="cs-CZ" sz="2800">
                <a:solidFill>
                  <a:schemeClr val="accent2"/>
                </a:solidFill>
              </a:rPr>
              <a:t>Prostrace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v tibetském buddhismu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a v křesťanství</a:t>
            </a:r>
          </a:p>
        </p:txBody>
      </p:sp>
      <p:pic>
        <p:nvPicPr>
          <p:cNvPr id="12292" name="Picture 4" descr="prostra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3644900"/>
            <a:ext cx="4025900" cy="3019425"/>
          </a:xfrm>
          <a:noFill/>
          <a:ln/>
        </p:spPr>
      </p:pic>
      <p:pic>
        <p:nvPicPr>
          <p:cNvPr id="12294" name="Picture 6" descr="bow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333375"/>
            <a:ext cx="4818063" cy="3033713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085975" cy="2027238"/>
          </a:xfrm>
        </p:spPr>
        <p:txBody>
          <a:bodyPr/>
          <a:lstStyle/>
          <a:p>
            <a:r>
              <a:rPr lang="cs-CZ" sz="2400" dirty="0" err="1"/>
              <a:t>Petrus</a:t>
            </a:r>
            <a:r>
              <a:rPr lang="cs-CZ" sz="2400" dirty="0"/>
              <a:t> </a:t>
            </a:r>
            <a:r>
              <a:rPr lang="cs-CZ" sz="2400" dirty="0" err="1"/>
              <a:t>Cantor</a:t>
            </a:r>
            <a:r>
              <a:rPr lang="cs-CZ" sz="2400" dirty="0"/>
              <a:t> (cca 1200)</a:t>
            </a:r>
            <a:br>
              <a:rPr lang="cs-CZ" sz="2400" dirty="0"/>
            </a:br>
            <a:r>
              <a:rPr lang="cs-CZ" sz="2400" i="1" dirty="0"/>
              <a:t>De </a:t>
            </a:r>
            <a:r>
              <a:rPr lang="cs-CZ" sz="2400" i="1" dirty="0" err="1"/>
              <a:t>oratione</a:t>
            </a:r>
            <a:r>
              <a:rPr lang="cs-CZ" sz="2400" i="1" dirty="0"/>
              <a:t> </a:t>
            </a:r>
            <a:r>
              <a:rPr lang="cs-CZ" sz="2400" i="1" dirty="0" err="1"/>
              <a:t>et</a:t>
            </a:r>
            <a:r>
              <a:rPr lang="cs-CZ" sz="2400" i="1" dirty="0"/>
              <a:t> </a:t>
            </a:r>
            <a:r>
              <a:rPr lang="cs-CZ" sz="2400" i="1" dirty="0" err="1"/>
              <a:t>partibus</a:t>
            </a:r>
            <a:r>
              <a:rPr lang="cs-CZ" sz="2400" i="1" dirty="0"/>
              <a:t> </a:t>
            </a:r>
            <a:r>
              <a:rPr lang="cs-CZ" sz="2400" i="1" dirty="0" err="1"/>
              <a:t>eius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15364" name="Picture 4" descr="obrázek0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476250"/>
            <a:ext cx="3840163" cy="5915025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2949575" cy="2016125"/>
          </a:xfrm>
        </p:spPr>
        <p:txBody>
          <a:bodyPr>
            <a:normAutofit fontScale="90000"/>
          </a:bodyPr>
          <a:lstStyle/>
          <a:p>
            <a:r>
              <a:rPr lang="cs-CZ" sz="2400" dirty="0" err="1"/>
              <a:t>Tizian</a:t>
            </a:r>
            <a:r>
              <a:rPr lang="cs-CZ" sz="2400" dirty="0"/>
              <a:t>, </a:t>
            </a:r>
            <a:br>
              <a:rPr lang="cs-CZ" sz="2400" dirty="0"/>
            </a:br>
            <a:r>
              <a:rPr lang="cs-CZ" sz="2400" i="1" dirty="0"/>
              <a:t>Papež Pavel III. s vnuky </a:t>
            </a:r>
            <a:r>
              <a:rPr lang="cs-CZ" sz="2400" i="1" dirty="0" err="1"/>
              <a:t>Allesandrem</a:t>
            </a:r>
            <a:r>
              <a:rPr lang="cs-CZ" sz="2400" i="1" dirty="0"/>
              <a:t> </a:t>
            </a:r>
            <a:br>
              <a:rPr lang="cs-CZ" sz="2400" i="1" dirty="0"/>
            </a:br>
            <a:r>
              <a:rPr lang="cs-CZ" sz="2400" i="1" dirty="0"/>
              <a:t>a </a:t>
            </a:r>
            <a:r>
              <a:rPr lang="cs-CZ" sz="2400" i="1" dirty="0" err="1"/>
              <a:t>Ottaviem</a:t>
            </a:r>
            <a:r>
              <a:rPr lang="cs-CZ" sz="2400" i="1" dirty="0"/>
              <a:t> </a:t>
            </a:r>
            <a:r>
              <a:rPr lang="cs-CZ" sz="2400" i="1" dirty="0" err="1"/>
              <a:t>Farnese</a:t>
            </a:r>
            <a:r>
              <a:rPr lang="cs-CZ" sz="2400" dirty="0"/>
              <a:t>, 1546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1800" dirty="0"/>
              <a:t>pozn.: využití gest ve </a:t>
            </a:r>
            <a:r>
              <a:rPr lang="cs-CZ" sz="1800" dirty="0" err="1"/>
              <a:t>skupi</a:t>
            </a:r>
            <a:r>
              <a:rPr lang="cs-CZ" sz="1800" dirty="0"/>
              <a:t>-novém portrétu, proměna statického žánru ve výrazový</a:t>
            </a:r>
          </a:p>
        </p:txBody>
      </p:sp>
      <p:pic>
        <p:nvPicPr>
          <p:cNvPr id="17412" name="Picture 4" descr="paul_i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549275"/>
            <a:ext cx="5046663" cy="58324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Aby </a:t>
            </a:r>
            <a:r>
              <a:rPr lang="cs-CZ" sz="3200" dirty="0" err="1">
                <a:solidFill>
                  <a:srgbClr val="C00000"/>
                </a:solidFill>
              </a:rPr>
              <a:t>Warburg</a:t>
            </a:r>
            <a:r>
              <a:rPr lang="cs-CZ" sz="3200" dirty="0">
                <a:solidFill>
                  <a:srgbClr val="C00000"/>
                </a:solidFill>
              </a:rPr>
              <a:t> (1866-1929)</a:t>
            </a:r>
            <a:br>
              <a:rPr lang="cs-CZ" sz="3200" dirty="0">
                <a:solidFill>
                  <a:srgbClr val="C00000"/>
                </a:solidFill>
              </a:rPr>
            </a:br>
            <a:r>
              <a:rPr lang="cs-CZ" sz="3200" i="1" dirty="0" err="1">
                <a:solidFill>
                  <a:srgbClr val="C00000"/>
                </a:solidFill>
              </a:rPr>
              <a:t>Mnemosyné</a:t>
            </a:r>
            <a:r>
              <a:rPr lang="cs-CZ" sz="3200" dirty="0">
                <a:solidFill>
                  <a:srgbClr val="C00000"/>
                </a:solidFill>
              </a:rPr>
              <a:t>, obrazový atlas evropské kolektivní paměti, 1929</a:t>
            </a:r>
          </a:p>
        </p:txBody>
      </p:sp>
      <p:pic>
        <p:nvPicPr>
          <p:cNvPr id="19460" name="Picture 4" descr="Aby_Warbur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2060575"/>
            <a:ext cx="3416300" cy="44735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272</Words>
  <Application>Microsoft Office PowerPoint</Application>
  <PresentationFormat>Předvádění na obrazovce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Motiv sady Office</vt:lpstr>
      <vt:lpstr>Existuje vizuální jazyk?</vt:lpstr>
      <vt:lpstr>Obrazové písmo (kreslené symboly)  Bohumil Markalous,  Co je umění.  Praha 1938.</vt:lpstr>
      <vt:lpstr>Ideogramy a fonogramy Design vizuální komunikace</vt:lpstr>
      <vt:lpstr>Studium gest (Jean-Claude Schmitt, Peter Burke) Ecce homo, konec 15. stol., detail z Alsaských retáblů  v Musée d´Unterlinden v Colmaru obscénní gesta Židů (dle J.-C. Schmitta)</vt:lpstr>
      <vt:lpstr>Způsoby modlitby Hubert z Romans, humilitationes (inclinationes)  (dle J.-C. Schmitta)</vt:lpstr>
      <vt:lpstr>Prostrace v tibetském buddhismu a v křesťanství</vt:lpstr>
      <vt:lpstr>Petrus Cantor (cca 1200) De oratione et partibus eius </vt:lpstr>
      <vt:lpstr>Tizian,  Papež Pavel III. s vnuky Allesandrem  a Ottaviem Farnese, 1546  pozn.: využití gest ve skupi-novém portrétu, proměna statického žánru ve výrazový</vt:lpstr>
      <vt:lpstr>Aby Warburg (1866-1929) Mnemosyné, obrazový atlas evropské kolektivní paměti, 1929</vt:lpstr>
      <vt:lpstr>Prezentace aplikace PowerPoint</vt:lpstr>
      <vt:lpstr>Warburgův obrazový atlas, list 40 Bakchanále</vt:lpstr>
      <vt:lpstr>Marcantonio Raimondi o Marco Dente (da Baccio Bandinelli), La strage degli innocenti, acquaforte su rame, cca 1520 </vt:lpstr>
      <vt:lpstr>Gestický a kosmický symbolismus Ferdinand Hodler, Jaro, 1907-10  František Bílek, Vzývání, 1919</vt:lpstr>
      <vt:lpstr>Aspekty současné nonverbální komunikace</vt:lpstr>
      <vt:lpstr>Modifikovaná verbální komunikace</vt:lpstr>
      <vt:lpstr>Zkoumání duševních vlastností lidí prostřednictvím tělesných znaků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Existuje vizuální jazyk?</dc:title>
  <dc:creator>Aleš</dc:creator>
  <cp:lastModifiedBy>user</cp:lastModifiedBy>
  <cp:revision>13</cp:revision>
  <dcterms:created xsi:type="dcterms:W3CDTF">2014-03-18T07:42:00Z</dcterms:created>
  <dcterms:modified xsi:type="dcterms:W3CDTF">2017-03-22T09:08:02Z</dcterms:modified>
</cp:coreProperties>
</file>