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58" r:id="rId5"/>
    <p:sldId id="264" r:id="rId6"/>
    <p:sldId id="265" r:id="rId7"/>
    <p:sldId id="266" r:id="rId8"/>
    <p:sldId id="268" r:id="rId9"/>
    <p:sldId id="269" r:id="rId10"/>
    <p:sldId id="267" r:id="rId11"/>
    <p:sldId id="259" r:id="rId12"/>
    <p:sldId id="260" r:id="rId13"/>
    <p:sldId id="261" r:id="rId14"/>
    <p:sldId id="262" r:id="rId15"/>
    <p:sldId id="263" r:id="rId16"/>
    <p:sldId id="270" r:id="rId17"/>
    <p:sldId id="271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421B-0AA2-4CDF-9DE8-3CA92076EC30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7A69-C40D-4F26-9390-0BD9B350F3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1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299C9B-31D7-473A-BCDA-6D0635303CC1}" type="slidenum">
              <a:rPr lang="cs-CZ" altLang="cs-CZ" sz="1200"/>
              <a:pPr eaLnBrk="1" hangingPunct="1"/>
              <a:t>3</a:t>
            </a:fld>
            <a:endParaRPr lang="cs-CZ" altLang="cs-CZ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79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33C2C4-A1C4-43A2-A1BC-3D952D8A6160}" type="slidenum">
              <a:rPr lang="cs-CZ"/>
              <a:pPr/>
              <a:t>5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4502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8BC090-BFD8-4292-ABD0-25757C51E611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4862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52F30F-4039-43A4-A569-FB3B9CD80E4F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598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716306-9E6E-43C9-8D26-D1D8B2FD5C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253D-4582-4D19-9865-4FB964CB06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6. 4. 2016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35296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Idea ve výtvarném umění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" name="Obrázek 3" descr="Ripa-_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2160240" cy="252171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04" y="3573016"/>
            <a:ext cx="4846327" cy="2884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os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36971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Konceptuální umění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3200" dirty="0" err="1"/>
              <a:t>Joseph</a:t>
            </a:r>
            <a:r>
              <a:rPr lang="cs-CZ" sz="3200" dirty="0"/>
              <a:t> </a:t>
            </a:r>
            <a:r>
              <a:rPr lang="en-US" sz="3200" dirty="0" err="1"/>
              <a:t>Kosuth</a:t>
            </a:r>
            <a:r>
              <a:rPr lang="en-US" sz="3200" dirty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/>
              <a:t>Arts As Idea Nothing</a:t>
            </a:r>
            <a:r>
              <a:rPr lang="cs-CZ" sz="3200" dirty="0"/>
              <a:t>,</a:t>
            </a:r>
            <a:r>
              <a:rPr lang="en-US" sz="3200" dirty="0"/>
              <a:t> 1968</a:t>
            </a:r>
            <a:endParaRPr lang="cs-CZ" sz="3200" dirty="0"/>
          </a:p>
        </p:txBody>
      </p:sp>
      <p:pic>
        <p:nvPicPr>
          <p:cNvPr id="37892" name="Picture 4" descr="Kosuth Arts As Idea Nothing 19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128838"/>
            <a:ext cx="4608512" cy="4503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5517232"/>
            <a:ext cx="7772400" cy="1143000"/>
          </a:xfrm>
        </p:spPr>
        <p:txBody>
          <a:bodyPr>
            <a:normAutofit/>
          </a:bodyPr>
          <a:lstStyle/>
          <a:p>
            <a:r>
              <a:rPr lang="cs-CZ" sz="2800" dirty="0" err="1"/>
              <a:t>Joseph</a:t>
            </a:r>
            <a:r>
              <a:rPr lang="cs-CZ" sz="2800" dirty="0"/>
              <a:t> </a:t>
            </a:r>
            <a:r>
              <a:rPr lang="en-US" sz="2800" dirty="0" err="1"/>
              <a:t>Kosuth</a:t>
            </a:r>
            <a:r>
              <a:rPr lang="en-US" sz="2800" dirty="0"/>
              <a:t> 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>Four </a:t>
            </a:r>
            <a:r>
              <a:rPr lang="en-US" sz="2800" dirty="0" err="1"/>
              <a:t>Colours</a:t>
            </a:r>
            <a:r>
              <a:rPr lang="en-US" sz="2800" dirty="0"/>
              <a:t> Four Words</a:t>
            </a:r>
            <a:r>
              <a:rPr lang="cs-CZ" sz="2800" dirty="0"/>
              <a:t>, 1966</a:t>
            </a:r>
          </a:p>
        </p:txBody>
      </p:sp>
      <p:pic>
        <p:nvPicPr>
          <p:cNvPr id="39940" name="Picture 4" descr="Kosuth Four Colours Four Wo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517" y="332656"/>
            <a:ext cx="7777885" cy="5184576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4032250" cy="1143000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Sol </a:t>
            </a:r>
            <a:r>
              <a:rPr lang="cs-CZ" sz="2400" dirty="0" err="1"/>
              <a:t>Le</a:t>
            </a:r>
            <a:r>
              <a:rPr lang="cs-CZ" sz="2400" dirty="0"/>
              <a:t> </a:t>
            </a:r>
            <a:r>
              <a:rPr lang="cs-CZ" sz="2400" dirty="0" err="1"/>
              <a:t>Witt</a:t>
            </a:r>
            <a:r>
              <a:rPr lang="en-US" sz="2400" dirty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/>
              <a:t>Lines</a:t>
            </a:r>
            <a:r>
              <a:rPr lang="cs-CZ" sz="2400" dirty="0"/>
              <a:t>, </a:t>
            </a:r>
            <a:r>
              <a:rPr lang="cs-CZ" sz="2400" dirty="0" err="1"/>
              <a:t>Colours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Combinations</a:t>
            </a:r>
            <a:r>
              <a:rPr lang="cs-CZ" sz="2400" dirty="0"/>
              <a:t>, 1969-70 </a:t>
            </a:r>
            <a:br>
              <a:rPr lang="cs-CZ" sz="2400" dirty="0"/>
            </a:br>
            <a:r>
              <a:rPr lang="cs-CZ" sz="2400" dirty="0" err="1"/>
              <a:t>Serial</a:t>
            </a:r>
            <a:r>
              <a:rPr lang="cs-CZ" sz="2400" dirty="0"/>
              <a:t> Project 1 (A, B, C, D) 1966</a:t>
            </a:r>
            <a:r>
              <a:rPr lang="cs-CZ" sz="2000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1981200"/>
            <a:ext cx="2517775" cy="1663700"/>
          </a:xfrm>
        </p:spPr>
        <p:txBody>
          <a:bodyPr/>
          <a:lstStyle/>
          <a:p>
            <a:pPr>
              <a:buFontTx/>
              <a:buNone/>
            </a:pPr>
            <a:endParaRPr lang="cs-CZ"/>
          </a:p>
        </p:txBody>
      </p:sp>
      <p:pic>
        <p:nvPicPr>
          <p:cNvPr id="60420" name="Picture 4" descr="lewitt1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3375"/>
            <a:ext cx="3822700" cy="3810000"/>
          </a:xfrm>
          <a:prstGeom prst="rect">
            <a:avLst/>
          </a:prstGeom>
          <a:noFill/>
        </p:spPr>
      </p:pic>
      <p:pic>
        <p:nvPicPr>
          <p:cNvPr id="60421" name="Picture 5" descr="lewitt2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52825"/>
            <a:ext cx="4824412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3200" dirty="0"/>
              <a:t>Sol </a:t>
            </a:r>
            <a:r>
              <a:rPr lang="cs-CZ" sz="3200" dirty="0" err="1"/>
              <a:t>Le</a:t>
            </a:r>
            <a:r>
              <a:rPr lang="cs-CZ" sz="3200" dirty="0"/>
              <a:t> </a:t>
            </a:r>
            <a:r>
              <a:rPr lang="cs-CZ" sz="3200" dirty="0" err="1"/>
              <a:t>Witt</a:t>
            </a:r>
            <a:r>
              <a:rPr lang="en-US" sz="3200" dirty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en-US" sz="3200" dirty="0"/>
              <a:t>Four</a:t>
            </a:r>
            <a:r>
              <a:rPr lang="cs-CZ" sz="3200" dirty="0"/>
              <a:t>-</a:t>
            </a:r>
            <a:r>
              <a:rPr lang="cs-CZ" sz="3200" dirty="0" err="1"/>
              <a:t>Sided</a:t>
            </a:r>
            <a:r>
              <a:rPr lang="cs-CZ" sz="3200" dirty="0"/>
              <a:t> Pyramid, 1997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</p:txBody>
      </p:sp>
      <p:pic>
        <p:nvPicPr>
          <p:cNvPr id="61444" name="Picture 4" descr="800px-Sol_LeWitt_Four_Sided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66875"/>
            <a:ext cx="8064500" cy="497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3200" dirty="0" err="1"/>
              <a:t>Joseph</a:t>
            </a:r>
            <a:r>
              <a:rPr lang="cs-CZ" sz="3200" dirty="0"/>
              <a:t> </a:t>
            </a:r>
            <a:r>
              <a:rPr lang="cs-CZ" sz="3200" dirty="0" err="1"/>
              <a:t>Beuys</a:t>
            </a:r>
            <a:r>
              <a:rPr lang="cs-CZ" sz="3200" dirty="0"/>
              <a:t>, Jak vysvětlit obraz mrtvému zajíci, performance, Düsseldorf, 26. 11. 1965 </a:t>
            </a:r>
          </a:p>
        </p:txBody>
      </p:sp>
      <p:pic>
        <p:nvPicPr>
          <p:cNvPr id="58372" name="Picture 4" descr="Beuy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33650" y="1700213"/>
            <a:ext cx="3648075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Happeningy Milana </a:t>
            </a:r>
            <a:r>
              <a:rPr lang="cs-CZ" sz="3600" dirty="0" err="1" smtClean="0"/>
              <a:t>Knížáka</a:t>
            </a:r>
            <a:r>
              <a:rPr lang="cs-CZ" sz="3600" dirty="0" smtClean="0"/>
              <a:t> v 60. letech</a:t>
            </a:r>
            <a:endParaRPr lang="cs-CZ" sz="3600" dirty="0"/>
          </a:p>
        </p:txBody>
      </p:sp>
      <p:pic>
        <p:nvPicPr>
          <p:cNvPr id="4" name="Obrázek 3" descr="3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600400" cy="4658354"/>
          </a:xfrm>
          <a:prstGeom prst="rect">
            <a:avLst/>
          </a:prstGeom>
        </p:spPr>
      </p:pic>
      <p:pic>
        <p:nvPicPr>
          <p:cNvPr id="5" name="Obrázek 4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416" y="1700808"/>
            <a:ext cx="525058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772" y="0"/>
            <a:ext cx="7292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Happening Jiřího Kovandy Polibek přes sklo</a:t>
            </a:r>
            <a:br>
              <a:rPr lang="cs-CZ" sz="3100" dirty="0" smtClean="0"/>
            </a:br>
            <a:r>
              <a:rPr lang="cs-CZ" sz="3100" i="1" dirty="0" err="1" smtClean="0"/>
              <a:t>Actions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and</a:t>
            </a:r>
            <a:r>
              <a:rPr lang="cs-CZ" sz="3100" i="1" dirty="0" smtClean="0"/>
              <a:t> </a:t>
            </a:r>
            <a:r>
              <a:rPr lang="cs-CZ" sz="3100" i="1" dirty="0" err="1" smtClean="0"/>
              <a:t>Interruptions</a:t>
            </a:r>
            <a:r>
              <a:rPr lang="cs-CZ" sz="3100" i="1" dirty="0" smtClean="0"/>
              <a:t> </a:t>
            </a:r>
            <a:r>
              <a:rPr lang="cs-CZ" sz="3100" dirty="0" smtClean="0"/>
              <a:t>v galerii </a:t>
            </a:r>
            <a:r>
              <a:rPr lang="cs-CZ" sz="3100" dirty="0" err="1" smtClean="0"/>
              <a:t>Tate</a:t>
            </a:r>
            <a:r>
              <a:rPr lang="cs-CZ" sz="3100" dirty="0" smtClean="0"/>
              <a:t> </a:t>
            </a:r>
            <a:r>
              <a:rPr lang="cs-CZ" sz="3100" dirty="0" err="1" smtClean="0"/>
              <a:t>Modern</a:t>
            </a:r>
            <a:r>
              <a:rPr lang="cs-CZ" sz="3100" dirty="0" smtClean="0"/>
              <a:t>, 2007</a:t>
            </a:r>
            <a:endParaRPr lang="cs-CZ" dirty="0"/>
          </a:p>
        </p:txBody>
      </p:sp>
      <p:pic>
        <p:nvPicPr>
          <p:cNvPr id="3" name="Obrázek 2" descr="kovand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4606617" cy="4680520"/>
          </a:xfrm>
          <a:prstGeom prst="rect">
            <a:avLst/>
          </a:prstGeom>
        </p:spPr>
      </p:pic>
      <p:pic>
        <p:nvPicPr>
          <p:cNvPr id="4" name="Obrázek 3" descr="Jiri_Kovanda_A_Part_of_No-Part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868" y="1556792"/>
            <a:ext cx="4308133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Koncept a klasická média umění / Návraty k iluzivnosti malířství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Jan Merta, </a:t>
            </a:r>
            <a:r>
              <a:rPr lang="cs-CZ" sz="2400" dirty="0" err="1" smtClean="0"/>
              <a:t>Tramvaják</a:t>
            </a:r>
            <a:r>
              <a:rPr lang="cs-CZ" sz="2400" dirty="0" smtClean="0"/>
              <a:t> II, 2011</a:t>
            </a:r>
            <a:endParaRPr lang="cs-CZ" sz="2400" dirty="0"/>
          </a:p>
        </p:txBody>
      </p:sp>
      <p:pic>
        <p:nvPicPr>
          <p:cNvPr id="3" name="Obrázek 2" descr="jan-merta-tramvajak-ii-2011_denik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130875" cy="5370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002060"/>
                </a:solidFill>
              </a:rPr>
              <a:t>Ars</a:t>
            </a:r>
            <a:r>
              <a:rPr lang="cs-CZ" sz="4000" dirty="0" smtClean="0">
                <a:solidFill>
                  <a:srgbClr val="002060"/>
                </a:solidFill>
              </a:rPr>
              <a:t>: </a:t>
            </a:r>
            <a:r>
              <a:rPr lang="cs-CZ" sz="4000" dirty="0" err="1" smtClean="0">
                <a:solidFill>
                  <a:srgbClr val="002060"/>
                </a:solidFill>
              </a:rPr>
              <a:t>techné</a:t>
            </a:r>
            <a:r>
              <a:rPr lang="cs-CZ" sz="4000" dirty="0" smtClean="0">
                <a:solidFill>
                  <a:srgbClr val="002060"/>
                </a:solidFill>
              </a:rPr>
              <a:t> + </a:t>
            </a:r>
            <a:r>
              <a:rPr lang="cs-CZ" sz="4000" dirty="0" err="1" smtClean="0">
                <a:solidFill>
                  <a:srgbClr val="002060"/>
                </a:solidFill>
              </a:rPr>
              <a:t>inventio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Důraz na </a:t>
            </a:r>
            <a:r>
              <a:rPr lang="cs-CZ" dirty="0" err="1" smtClean="0"/>
              <a:t>techné</a:t>
            </a:r>
            <a:r>
              <a:rPr lang="cs-CZ" dirty="0" smtClean="0"/>
              <a:t> – schopnost vytvářet iluze, např. Plinius, </a:t>
            </a:r>
            <a:r>
              <a:rPr lang="cs-CZ" i="1" dirty="0" err="1" smtClean="0"/>
              <a:t>Historia</a:t>
            </a:r>
            <a:r>
              <a:rPr lang="cs-CZ" i="1" dirty="0" smtClean="0"/>
              <a:t> </a:t>
            </a:r>
            <a:r>
              <a:rPr lang="cs-CZ" i="1" dirty="0" err="1" smtClean="0"/>
              <a:t>naturalis</a:t>
            </a:r>
            <a:r>
              <a:rPr lang="cs-CZ" dirty="0" smtClean="0"/>
              <a:t>, kap. XXXVI: o soutěžích malířů (</a:t>
            </a:r>
            <a:r>
              <a:rPr lang="cs-CZ" dirty="0" err="1" smtClean="0"/>
              <a:t>Zeuxis</a:t>
            </a:r>
            <a:r>
              <a:rPr lang="cs-CZ" dirty="0" smtClean="0"/>
              <a:t>       a </a:t>
            </a:r>
            <a:r>
              <a:rPr lang="cs-CZ" dirty="0" err="1" smtClean="0"/>
              <a:t>Parrhesios</a:t>
            </a:r>
            <a:r>
              <a:rPr lang="cs-CZ" dirty="0" smtClean="0"/>
              <a:t>), o sochaři </a:t>
            </a:r>
            <a:r>
              <a:rPr lang="cs-CZ" dirty="0" err="1" smtClean="0"/>
              <a:t>Kéfisodotovi</a:t>
            </a:r>
            <a:r>
              <a:rPr lang="cs-CZ" dirty="0" smtClean="0"/>
              <a:t> aj.</a:t>
            </a:r>
          </a:p>
          <a:p>
            <a:r>
              <a:rPr lang="cs-CZ" dirty="0" err="1" smtClean="0"/>
              <a:t>Plótinos</a:t>
            </a:r>
            <a:r>
              <a:rPr lang="cs-CZ" dirty="0" smtClean="0"/>
              <a:t>: nazírání idejí skrze umění</a:t>
            </a:r>
          </a:p>
          <a:p>
            <a:r>
              <a:rPr lang="cs-CZ" dirty="0" smtClean="0"/>
              <a:t>Odvrat od iluzionismu: symbolické koncepty raně křesťan-</a:t>
            </a:r>
            <a:r>
              <a:rPr lang="cs-CZ" dirty="0" err="1" smtClean="0"/>
              <a:t>ského</a:t>
            </a:r>
            <a:r>
              <a:rPr lang="cs-CZ" dirty="0" smtClean="0"/>
              <a:t> a byzantského umění</a:t>
            </a:r>
          </a:p>
          <a:p>
            <a:r>
              <a:rPr lang="cs-CZ" dirty="0" smtClean="0"/>
              <a:t>Invence u </a:t>
            </a:r>
            <a:r>
              <a:rPr lang="cs-CZ" dirty="0" err="1" smtClean="0"/>
              <a:t>Giorgia</a:t>
            </a:r>
            <a:r>
              <a:rPr lang="cs-CZ" dirty="0" smtClean="0"/>
              <a:t> </a:t>
            </a:r>
            <a:r>
              <a:rPr lang="cs-CZ" dirty="0" err="1" smtClean="0"/>
              <a:t>Vasariho</a:t>
            </a:r>
            <a:r>
              <a:rPr lang="cs-CZ" dirty="0" smtClean="0"/>
              <a:t>: Umění – architektura, malířství a sochařství – jsou tři sestry, jejichž otcem je </a:t>
            </a:r>
            <a:r>
              <a:rPr lang="cs-CZ" dirty="0" err="1" smtClean="0"/>
              <a:t>disegno</a:t>
            </a:r>
            <a:r>
              <a:rPr lang="cs-CZ" dirty="0" smtClean="0"/>
              <a:t> a matkou </a:t>
            </a:r>
            <a:r>
              <a:rPr lang="cs-CZ" dirty="0" err="1" smtClean="0"/>
              <a:t>invenzione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Tom </a:t>
            </a:r>
            <a:r>
              <a:rPr lang="cs-CZ" dirty="0" err="1" smtClean="0"/>
              <a:t>Stoppard</a:t>
            </a:r>
            <a:r>
              <a:rPr lang="cs-CZ" dirty="0" smtClean="0"/>
              <a:t> o umění modernismu: „</a:t>
            </a:r>
            <a:r>
              <a:rPr lang="en-US" i="1" dirty="0" smtClean="0"/>
              <a:t>Skill without imagination is craftsmanship and gives us many useful objects such as wickerwork picnic baskets. Imagination without skill gives us modern art.</a:t>
            </a:r>
            <a:r>
              <a:rPr lang="cs-CZ" dirty="0" smtClean="0"/>
              <a:t>“ (</a:t>
            </a:r>
            <a:r>
              <a:rPr lang="cs-CZ" i="1" dirty="0" err="1" smtClean="0"/>
              <a:t>Artist</a:t>
            </a:r>
            <a:r>
              <a:rPr lang="cs-CZ" i="1" dirty="0" smtClean="0"/>
              <a:t> </a:t>
            </a:r>
            <a:r>
              <a:rPr lang="cs-CZ" i="1" dirty="0" err="1" smtClean="0"/>
              <a:t>Descending</a:t>
            </a:r>
            <a:r>
              <a:rPr lang="cs-CZ" i="1" dirty="0" smtClean="0"/>
              <a:t> a </a:t>
            </a:r>
            <a:r>
              <a:rPr lang="cs-CZ" i="1" dirty="0" err="1" smtClean="0"/>
              <a:t>Staircase</a:t>
            </a:r>
            <a:r>
              <a:rPr lang="cs-CZ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51656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chemeClr val="tx1"/>
                </a:solidFill>
              </a:rPr>
              <a:t>A. C. Danto, </a:t>
            </a:r>
            <a:r>
              <a:rPr lang="cs-CZ" altLang="cs-CZ" sz="2800" i="1" smtClean="0">
                <a:solidFill>
                  <a:schemeClr val="tx1"/>
                </a:solidFill>
              </a:rPr>
              <a:t>Osvícení obyčejného</a:t>
            </a:r>
          </a:p>
        </p:txBody>
      </p:sp>
      <p:pic>
        <p:nvPicPr>
          <p:cNvPr id="29699" name="Picture 4" descr="danto J_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416" y="1300418"/>
            <a:ext cx="6711743" cy="4216145"/>
          </a:xfrm>
          <a:noFill/>
        </p:spPr>
      </p:pic>
      <p:sp>
        <p:nvSpPr>
          <p:cNvPr id="2" name="Obdélník 1"/>
          <p:cNvSpPr/>
          <p:nvPr/>
        </p:nvSpPr>
        <p:spPr>
          <a:xfrm>
            <a:off x="611560" y="526150"/>
            <a:ext cx="7987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Role interpretace: umělecké dílo utvářené interpretací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8395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4175"/>
            <a:ext cx="26638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400" smtClean="0"/>
              <a:t>Madona šternberská, konec 14. stol., detail</a:t>
            </a:r>
            <a:br>
              <a:rPr lang="cs-CZ" altLang="cs-CZ" sz="2400" smtClean="0"/>
            </a:b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1600" smtClean="0"/>
              <a:t>Pozn.: pozoruhodné spojení idealizace a realismu; ten byl motivován jednak teologicky (ukázat skutečnost Kristova vtělení a eucharistie), a jednak možná i odkazem na antický vzor (jak soudí L. Konečný). Srov. Plinius, (Hist.nat.XXXVI,24) </a:t>
            </a:r>
            <a:br>
              <a:rPr lang="cs-CZ" altLang="cs-CZ" sz="1600" smtClean="0"/>
            </a:br>
            <a:r>
              <a:rPr lang="cs-CZ" altLang="cs-CZ" sz="1600" smtClean="0"/>
              <a:t>o sochaři Kefisodotovi: </a:t>
            </a:r>
            <a:br>
              <a:rPr lang="cs-CZ" altLang="cs-CZ" sz="1600" smtClean="0"/>
            </a:br>
            <a:r>
              <a:rPr lang="cs-CZ" altLang="cs-CZ" sz="1600" smtClean="0"/>
              <a:t>„V Pergamu jest od něho vychvalovaná skupina zápasníků, proslulá tím, že prsty jsou vtlačeny opravdověji do těla než do mramoru.“</a:t>
            </a:r>
          </a:p>
        </p:txBody>
      </p:sp>
      <p:pic>
        <p:nvPicPr>
          <p:cNvPr id="9219" name="Picture 3" descr="A10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7113" y="476250"/>
            <a:ext cx="449421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60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Konceptuální umění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Umění založené na ideji (efektu překvapení, hříčce, šoku, odhmotnění…)</a:t>
            </a:r>
          </a:p>
          <a:p>
            <a:r>
              <a:rPr lang="cs-CZ" dirty="0" smtClean="0"/>
              <a:t>V evropském umění počátky v manýrismu (16. stol.) s jeho estetikou překvapení a umělecké </a:t>
            </a:r>
            <a:r>
              <a:rPr lang="cs-CZ" dirty="0" err="1" smtClean="0"/>
              <a:t>sebeprezentace</a:t>
            </a:r>
            <a:endParaRPr lang="cs-CZ" dirty="0" smtClean="0"/>
          </a:p>
          <a:p>
            <a:r>
              <a:rPr lang="cs-CZ" dirty="0" smtClean="0"/>
              <a:t>„Nalezené dílo“ (již v úvahách Leonarda </a:t>
            </a:r>
            <a:r>
              <a:rPr lang="cs-CZ" dirty="0" err="1" smtClean="0"/>
              <a:t>da</a:t>
            </a:r>
            <a:r>
              <a:rPr lang="cs-CZ" dirty="0" smtClean="0"/>
              <a:t> </a:t>
            </a:r>
            <a:r>
              <a:rPr lang="cs-CZ" dirty="0" err="1" smtClean="0"/>
              <a:t>Vinciho</a:t>
            </a:r>
            <a:r>
              <a:rPr lang="cs-CZ" dirty="0" smtClean="0"/>
              <a:t>). Marcel </a:t>
            </a:r>
            <a:r>
              <a:rPr lang="cs-CZ" dirty="0" err="1" smtClean="0"/>
              <a:t>Duchamp</a:t>
            </a:r>
            <a:r>
              <a:rPr lang="cs-CZ" dirty="0" smtClean="0"/>
              <a:t> a surrealisté: </a:t>
            </a:r>
            <a:r>
              <a:rPr lang="cs-CZ" dirty="0" err="1" smtClean="0"/>
              <a:t>ready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, </a:t>
            </a:r>
            <a:r>
              <a:rPr lang="cs-CZ" dirty="0" err="1" smtClean="0"/>
              <a:t>objets</a:t>
            </a:r>
            <a:r>
              <a:rPr lang="cs-CZ" dirty="0" smtClean="0"/>
              <a:t> </a:t>
            </a:r>
            <a:r>
              <a:rPr lang="cs-CZ" dirty="0" err="1" smtClean="0"/>
              <a:t>trouvés</a:t>
            </a:r>
            <a:endParaRPr lang="cs-CZ" dirty="0" smtClean="0"/>
          </a:p>
          <a:p>
            <a:r>
              <a:rPr lang="cs-CZ" dirty="0" smtClean="0"/>
              <a:t>„Otevřené dílo“ dotvářené divákem (účastníkem happeningu…)</a:t>
            </a:r>
          </a:p>
          <a:p>
            <a:r>
              <a:rPr lang="cs-CZ" dirty="0" smtClean="0"/>
              <a:t>Programově konceptuální umění definováno v 60. letech 20. století (</a:t>
            </a:r>
            <a:r>
              <a:rPr lang="cs-CZ" dirty="0" err="1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Kosuth</a:t>
            </a:r>
            <a:r>
              <a:rPr lang="cs-CZ" dirty="0" smtClean="0"/>
              <a:t>, Sol </a:t>
            </a:r>
            <a:r>
              <a:rPr lang="cs-CZ" dirty="0" err="1" smtClean="0"/>
              <a:t>LeWitt</a:t>
            </a:r>
            <a:r>
              <a:rPr lang="cs-CZ" dirty="0" smtClean="0"/>
              <a:t>)</a:t>
            </a:r>
          </a:p>
          <a:p>
            <a:r>
              <a:rPr lang="cs-CZ" dirty="0" smtClean="0"/>
              <a:t>Opozice, či spojování konceptualismu a tradičních médií výtvarného umění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92825"/>
            <a:ext cx="7848600" cy="623888"/>
          </a:xfrm>
        </p:spPr>
        <p:txBody>
          <a:bodyPr/>
          <a:lstStyle/>
          <a:p>
            <a:pPr eaLnBrk="1" hangingPunct="1"/>
            <a:r>
              <a:rPr lang="cs-CZ" sz="2400" dirty="0" err="1" smtClean="0">
                <a:solidFill>
                  <a:schemeClr val="tx1"/>
                </a:solidFill>
              </a:rPr>
              <a:t>Parmigianino</a:t>
            </a:r>
            <a:r>
              <a:rPr lang="cs-CZ" sz="2400" dirty="0" smtClean="0">
                <a:solidFill>
                  <a:schemeClr val="tx1"/>
                </a:solidFill>
              </a:rPr>
              <a:t>, Vlastní portrét v konvexním zrcadle, cca 1524</a:t>
            </a:r>
          </a:p>
        </p:txBody>
      </p:sp>
      <p:pic>
        <p:nvPicPr>
          <p:cNvPr id="2052" name="Picture 4" descr="conv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393" y="481751"/>
            <a:ext cx="5672919" cy="553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Obraz jako téma / Zadní strana obrazu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„Opičí obrazy“ Gabriela </a:t>
            </a:r>
            <a:r>
              <a:rPr lang="cs-CZ" sz="3200" dirty="0" err="1" smtClean="0"/>
              <a:t>von</a:t>
            </a:r>
            <a:r>
              <a:rPr lang="cs-CZ" sz="3200" dirty="0" smtClean="0"/>
              <a:t> Maxe (1840-1915)</a:t>
            </a:r>
            <a:endParaRPr lang="cs-CZ" sz="3200" dirty="0"/>
          </a:p>
        </p:txBody>
      </p:sp>
      <p:pic>
        <p:nvPicPr>
          <p:cNvPr id="4" name="Obrázek 3" descr="Max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599" y="1772816"/>
            <a:ext cx="5710402" cy="4464496"/>
          </a:xfrm>
          <a:prstGeom prst="rect">
            <a:avLst/>
          </a:prstGeom>
        </p:spPr>
      </p:pic>
      <p:pic>
        <p:nvPicPr>
          <p:cNvPr id="7" name="Obrázek 6" descr="13 XIII 150_198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3193151" cy="4671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„Nalezená díla“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dirty="0" smtClean="0"/>
              <a:t>(Vladimír </a:t>
            </a:r>
            <a:r>
              <a:rPr lang="cs-CZ" sz="3600" dirty="0" err="1" smtClean="0"/>
              <a:t>Boudník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pic>
        <p:nvPicPr>
          <p:cNvPr id="4" name="Obrázek 3" descr="Boud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476875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Andy </a:t>
            </a:r>
            <a:r>
              <a:rPr lang="cs-CZ" sz="2800" dirty="0" err="1" smtClean="0"/>
              <a:t>Warhol</a:t>
            </a:r>
            <a:r>
              <a:rPr lang="cs-CZ" sz="2800" dirty="0" smtClean="0"/>
              <a:t>, </a:t>
            </a:r>
            <a:r>
              <a:rPr lang="cs-CZ" sz="2800" dirty="0" err="1" smtClean="0"/>
              <a:t>Brillo</a:t>
            </a:r>
            <a:r>
              <a:rPr lang="cs-CZ" sz="2800" dirty="0" smtClean="0"/>
              <a:t> Box, 1964, 1969</a:t>
            </a:r>
            <a:br>
              <a:rPr lang="cs-CZ" sz="2800" dirty="0" smtClean="0"/>
            </a:br>
            <a:r>
              <a:rPr lang="cs-CZ" sz="2800" dirty="0" smtClean="0"/>
              <a:t>Teoretická diskuze: </a:t>
            </a:r>
            <a:r>
              <a:rPr lang="cs-CZ" sz="2800" dirty="0" err="1" smtClean="0"/>
              <a:t>Arthur</a:t>
            </a:r>
            <a:r>
              <a:rPr lang="cs-CZ" sz="2800" dirty="0" smtClean="0"/>
              <a:t> C. </a:t>
            </a:r>
            <a:r>
              <a:rPr lang="cs-CZ" sz="2800" dirty="0" err="1" smtClean="0"/>
              <a:t>Danto</a:t>
            </a:r>
            <a:endParaRPr lang="cs-CZ" sz="2800" dirty="0" smtClean="0"/>
          </a:p>
        </p:txBody>
      </p:sp>
      <p:pic>
        <p:nvPicPr>
          <p:cNvPr id="6147" name="Picture 3" descr="Warhol-Brillo-SableGallery-19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484313"/>
            <a:ext cx="2889250" cy="4752975"/>
          </a:xfrm>
          <a:noFill/>
        </p:spPr>
      </p:pic>
      <p:pic>
        <p:nvPicPr>
          <p:cNvPr id="6148" name="Picture 4" descr="Warhol-Brillo-boxes-multiples-19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557338"/>
            <a:ext cx="3598862" cy="4597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Konceptuální umění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4098925" cy="44719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sz="1600" smtClean="0">
                <a:latin typeface="Arial" charset="0"/>
              </a:rPr>
              <a:t>Mezinárodní hnutí, jež se zrodilo v 60. letech 20. stol. v USA. Konceptuální umění povýšilo na nejdůležitější část umění myšlenku nebo koncept autora. V protikladu k umění určenému primárně pro oko je artikulován nový model umění postavený na zájmu o samotnou myšlenku. Konceptuální umění navazuje na teze Marcela Duchampa (1887-1968) a jeho koncept „umění jako idea“ – poukazující k jeho představě umění, které existuje primárně jako záměr autora. Materializace uměleckého díla byla často nahrazena písemným záznamem, nákresem, plánem, mapou, fotografií, filmem a videem. Souvisí s dematerializací umění, přesunem od fyzického k mentálnímu.</a:t>
            </a:r>
          </a:p>
        </p:txBody>
      </p:sp>
      <p:pic>
        <p:nvPicPr>
          <p:cNvPr id="10244" name="Picture 4" descr="kosut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73238"/>
            <a:ext cx="4103687" cy="3038475"/>
          </a:xfrm>
          <a:noFill/>
        </p:spPr>
      </p:pic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4716463" y="5013325"/>
            <a:ext cx="4032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>
                <a:latin typeface="Arial" charset="0"/>
              </a:rPr>
              <a:t>Joseph Kosuth</a:t>
            </a:r>
            <a:r>
              <a:rPr lang="en-US" sz="1600">
                <a:latin typeface="Arial" charset="0"/>
              </a:rPr>
              <a:t>, </a:t>
            </a:r>
            <a:r>
              <a:rPr lang="cs-CZ" sz="1600" i="1">
                <a:latin typeface="Arial" charset="0"/>
              </a:rPr>
              <a:t>Jedna a tři židle</a:t>
            </a:r>
            <a:r>
              <a:rPr lang="en-US" sz="1600">
                <a:latin typeface="Arial" charset="0"/>
              </a:rPr>
              <a:t>, 1</a:t>
            </a:r>
            <a:r>
              <a:rPr lang="cs-CZ" sz="1600">
                <a:latin typeface="Arial" charset="0"/>
              </a:rPr>
              <a:t>965</a:t>
            </a:r>
          </a:p>
          <a:p>
            <a:r>
              <a:rPr lang="cs-CZ" sz="1600">
                <a:latin typeface="Arial" charset="0"/>
              </a:rPr>
              <a:t>pozn.: klasický příklad k.u. – dílo opakuje</a:t>
            </a:r>
          </a:p>
          <a:p>
            <a:r>
              <a:rPr lang="cs-CZ" sz="1600">
                <a:latin typeface="Arial" charset="0"/>
              </a:rPr>
              <a:t>význam slova „židle“ v reálné, obrazové </a:t>
            </a:r>
          </a:p>
          <a:p>
            <a:r>
              <a:rPr lang="cs-CZ" sz="1600">
                <a:latin typeface="Arial" charset="0"/>
              </a:rPr>
              <a:t>a slovní podobě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471</Words>
  <Application>Microsoft Office PowerPoint</Application>
  <PresentationFormat>Předvádění na obrazovce (4:3)</PresentationFormat>
  <Paragraphs>39</Paragraphs>
  <Slides>20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sady Office</vt:lpstr>
      <vt:lpstr>Idea ve výtvarném umění</vt:lpstr>
      <vt:lpstr>Ars: techné + inventio</vt:lpstr>
      <vt:lpstr>Madona šternberská, konec 14. stol., detail  Pozn.: pozoruhodné spojení idealizace a realismu; ten byl motivován jednak teologicky (ukázat skutečnost Kristova vtělení a eucharistie), a jednak možná i odkazem na antický vzor (jak soudí L. Konečný). Srov. Plinius, (Hist.nat.XXXVI,24)  o sochaři Kefisodotovi:  „V Pergamu jest od něho vychvalovaná skupina zápasníků, proslulá tím, že prsty jsou vtlačeny opravdověji do těla než do mramoru.“</vt:lpstr>
      <vt:lpstr>Konceptuální umění</vt:lpstr>
      <vt:lpstr>Prezentace aplikace PowerPoint</vt:lpstr>
      <vt:lpstr>Obraz jako téma / Zadní strana obrazu „Opičí obrazy“ Gabriela von Maxe (1840-1915)</vt:lpstr>
      <vt:lpstr>„Nalezená díla“ (Vladimír Boudník)</vt:lpstr>
      <vt:lpstr>Andy Warhol, Brillo Box, 1964, 1969 Teoretická diskuze: Arthur C. Danto</vt:lpstr>
      <vt:lpstr>Konceptuální umění</vt:lpstr>
      <vt:lpstr>Prezentace aplikace PowerPoint</vt:lpstr>
      <vt:lpstr>Konceptuální umění Joseph Kosuth  Arts As Idea Nothing, 1968</vt:lpstr>
      <vt:lpstr>Joseph Kosuth  Four Colours Four Words, 1966</vt:lpstr>
      <vt:lpstr>Sol Le Witt  Lines, Colours and their Combinations, 1969-70  Serial Project 1 (A, B, C, D) 1966 </vt:lpstr>
      <vt:lpstr>Sol Le Witt  Four-Sided Pyramid, 1997</vt:lpstr>
      <vt:lpstr>Joseph Beuys, Jak vysvětlit obraz mrtvému zajíci, performance, Düsseldorf, 26. 11. 1965 </vt:lpstr>
      <vt:lpstr>Happeningy Milana Knížáka v 60. letech</vt:lpstr>
      <vt:lpstr>Prezentace aplikace PowerPoint</vt:lpstr>
      <vt:lpstr>Happening Jiřího Kovandy Polibek přes sklo Actions and Interruptions v galerii Tate Modern, 2007</vt:lpstr>
      <vt:lpstr>Koncept a klasická média umění / Návraty k iluzivnosti malířství Jan Merta, Tramvaják II, 2011</vt:lpstr>
      <vt:lpstr>A. C. Danto, Osvícení obyčejného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ve výtvarném umění</dc:title>
  <dc:creator>Aleš</dc:creator>
  <cp:lastModifiedBy>user</cp:lastModifiedBy>
  <cp:revision>14</cp:revision>
  <dcterms:created xsi:type="dcterms:W3CDTF">2014-04-15T06:18:10Z</dcterms:created>
  <dcterms:modified xsi:type="dcterms:W3CDTF">2016-04-06T06:38:59Z</dcterms:modified>
</cp:coreProperties>
</file>