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3" r:id="rId4"/>
    <p:sldId id="271" r:id="rId5"/>
    <p:sldId id="272" r:id="rId6"/>
    <p:sldId id="276" r:id="rId7"/>
    <p:sldId id="291" r:id="rId8"/>
    <p:sldId id="273" r:id="rId9"/>
    <p:sldId id="274" r:id="rId10"/>
    <p:sldId id="275" r:id="rId11"/>
    <p:sldId id="277" r:id="rId12"/>
    <p:sldId id="278" r:id="rId13"/>
    <p:sldId id="279" r:id="rId14"/>
    <p:sldId id="281" r:id="rId15"/>
    <p:sldId id="292" r:id="rId16"/>
    <p:sldId id="282" r:id="rId17"/>
    <p:sldId id="293" r:id="rId18"/>
    <p:sldId id="283" r:id="rId19"/>
    <p:sldId id="294" r:id="rId20"/>
    <p:sldId id="284" r:id="rId21"/>
    <p:sldId id="295" r:id="rId22"/>
    <p:sldId id="285" r:id="rId23"/>
    <p:sldId id="296" r:id="rId24"/>
    <p:sldId id="286" r:id="rId25"/>
    <p:sldId id="297" r:id="rId26"/>
    <p:sldId id="287" r:id="rId27"/>
    <p:sldId id="298" r:id="rId28"/>
    <p:sldId id="299" r:id="rId29"/>
    <p:sldId id="300" r:id="rId30"/>
    <p:sldId id="289" r:id="rId31"/>
    <p:sldId id="301" r:id="rId32"/>
    <p:sldId id="290" r:id="rId33"/>
    <p:sldId id="302" r:id="rId34"/>
    <p:sldId id="28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B057-DD0A-4257-BE8C-439A4467C457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52631-BAB3-428D-BC22-7C429E662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.msra.cn/Publication/1901593/computer-game-criticism-a-method-for-computer-game-analysis" TargetMode="External"/><Relationship Id="rId2" Type="http://schemas.openxmlformats.org/officeDocument/2006/relationships/hyperlink" Target="http://www.academia.edu/667782/Characterizing_and_understanding_game_review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Herní publicistika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20. 3. 2017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kriplů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Na každém šprochu pravdy trochu…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recenze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Konzackovy</a:t>
            </a:r>
            <a:r>
              <a:rPr lang="cs-CZ" dirty="0" smtClean="0"/>
              <a:t> body herní analýzy (</a:t>
            </a:r>
            <a:r>
              <a:rPr lang="cs-CZ" dirty="0" err="1" smtClean="0"/>
              <a:t>Konzack</a:t>
            </a:r>
            <a:r>
              <a:rPr lang="cs-CZ" dirty="0" smtClean="0"/>
              <a:t> 2002):</a:t>
            </a:r>
          </a:p>
          <a:p>
            <a:pPr>
              <a:buNone/>
            </a:pPr>
            <a:r>
              <a:rPr lang="cs-CZ" b="1" dirty="0" smtClean="0"/>
              <a:t>Hardware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Programový kód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Funkčnost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Hratelnost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Význam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Kontext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Socio</a:t>
            </a:r>
            <a:r>
              <a:rPr lang="cs-CZ" b="1" dirty="0" smtClean="0"/>
              <a:t>-kulturní část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recenze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Zagal</a:t>
            </a:r>
            <a:r>
              <a:rPr lang="cs-CZ" dirty="0" smtClean="0"/>
              <a:t> v analýze herních recenzí definoval body typické pro recenzi (2012):</a:t>
            </a:r>
          </a:p>
          <a:p>
            <a:pPr>
              <a:buNone/>
            </a:pPr>
            <a:r>
              <a:rPr lang="cs-CZ" i="1" dirty="0" smtClean="0"/>
              <a:t>Jak mluví recenze o hrách, a co o nich říkají?</a:t>
            </a:r>
            <a:r>
              <a:rPr lang="cs-CZ" dirty="0" smtClean="0"/>
              <a:t> nebo </a:t>
            </a:r>
            <a:r>
              <a:rPr lang="cs-CZ" i="1" dirty="0" smtClean="0"/>
              <a:t>Jak je možné charakterizovat herní recenzi?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Všechny recenze velkých serverů jako </a:t>
            </a:r>
            <a:r>
              <a:rPr lang="cs-CZ" dirty="0" err="1" smtClean="0"/>
              <a:t>IGN.com</a:t>
            </a:r>
            <a:r>
              <a:rPr lang="cs-CZ" dirty="0" smtClean="0"/>
              <a:t> za rok 2006</a:t>
            </a:r>
          </a:p>
          <a:p>
            <a:pPr>
              <a:buNone/>
            </a:pPr>
            <a:r>
              <a:rPr lang="cs-CZ" dirty="0" smtClean="0"/>
              <a:t>9 významných bodů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recenze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Popis</a:t>
            </a:r>
            <a:r>
              <a:rPr lang="cs-CZ" dirty="0" smtClean="0"/>
              <a:t> (</a:t>
            </a:r>
            <a:r>
              <a:rPr lang="cs-CZ" i="1" dirty="0" err="1" smtClean="0"/>
              <a:t>Description</a:t>
            </a:r>
            <a:r>
              <a:rPr lang="cs-CZ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Osobní zkušenost  </a:t>
            </a:r>
            <a:r>
              <a:rPr lang="cs-CZ" i="1" dirty="0" smtClean="0"/>
              <a:t>(</a:t>
            </a:r>
            <a:r>
              <a:rPr lang="cs-CZ" i="1" dirty="0" err="1" smtClean="0"/>
              <a:t>Personal</a:t>
            </a:r>
            <a:r>
              <a:rPr lang="cs-CZ" i="1" dirty="0" smtClean="0"/>
              <a:t> </a:t>
            </a:r>
            <a:r>
              <a:rPr lang="cs-CZ" i="1" dirty="0" err="1" smtClean="0"/>
              <a:t>Experience</a:t>
            </a:r>
            <a:r>
              <a:rPr lang="cs-CZ" i="1" dirty="0" smtClean="0"/>
              <a:t> as </a:t>
            </a:r>
            <a:r>
              <a:rPr lang="cs-CZ" i="1" dirty="0" err="1" smtClean="0"/>
              <a:t>Player</a:t>
            </a:r>
            <a:r>
              <a:rPr lang="cs-CZ" i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Rada čtenářům </a:t>
            </a:r>
            <a:r>
              <a:rPr lang="cs-CZ" i="1" dirty="0" smtClean="0"/>
              <a:t>(</a:t>
            </a:r>
            <a:r>
              <a:rPr lang="cs-CZ" i="1" dirty="0" err="1" smtClean="0"/>
              <a:t>Reader</a:t>
            </a:r>
            <a:r>
              <a:rPr lang="cs-CZ" i="1" dirty="0" smtClean="0"/>
              <a:t> </a:t>
            </a:r>
            <a:r>
              <a:rPr lang="cs-CZ" i="1" dirty="0" err="1" smtClean="0"/>
              <a:t>Advice</a:t>
            </a:r>
            <a:r>
              <a:rPr lang="cs-CZ" i="1" dirty="0" smtClean="0"/>
              <a:t>)</a:t>
            </a:r>
            <a:endParaRPr lang="en-US" i="1" dirty="0" smtClean="0"/>
          </a:p>
          <a:p>
            <a:pPr>
              <a:buNone/>
            </a:pPr>
            <a:r>
              <a:rPr lang="cs-CZ" b="1" dirty="0" smtClean="0"/>
              <a:t>Návrhy na zlepšení </a:t>
            </a:r>
            <a:r>
              <a:rPr lang="cs-CZ" i="1" dirty="0" smtClean="0"/>
              <a:t>(</a:t>
            </a:r>
            <a:r>
              <a:rPr lang="en-US" i="1" dirty="0" smtClean="0"/>
              <a:t>Suggestions for Improvement</a:t>
            </a:r>
            <a:r>
              <a:rPr lang="cs-CZ" i="1" dirty="0" smtClean="0"/>
              <a:t>)</a:t>
            </a:r>
            <a:endParaRPr lang="en-US" i="1" dirty="0" smtClean="0"/>
          </a:p>
          <a:p>
            <a:pPr>
              <a:buNone/>
            </a:pPr>
            <a:r>
              <a:rPr lang="cs-CZ" b="1" dirty="0" smtClean="0"/>
              <a:t>Mediální kontext </a:t>
            </a:r>
            <a:r>
              <a:rPr lang="cs-CZ" dirty="0" smtClean="0"/>
              <a:t>(</a:t>
            </a:r>
            <a:r>
              <a:rPr lang="en-US" i="1" dirty="0" smtClean="0"/>
              <a:t>Media Context </a:t>
            </a:r>
            <a:r>
              <a:rPr lang="cs-CZ" i="1" dirty="0" smtClean="0"/>
              <a:t>- </a:t>
            </a:r>
            <a:r>
              <a:rPr lang="en-US" i="1" dirty="0" smtClean="0"/>
              <a:t>non-game)</a:t>
            </a:r>
          </a:p>
          <a:p>
            <a:pPr>
              <a:buNone/>
            </a:pPr>
            <a:r>
              <a:rPr lang="cs-CZ" b="1" dirty="0" smtClean="0"/>
              <a:t>Herní kontext </a:t>
            </a:r>
            <a:r>
              <a:rPr lang="cs-CZ" i="1" dirty="0" smtClean="0"/>
              <a:t>(Game </a:t>
            </a:r>
            <a:r>
              <a:rPr lang="cs-CZ" i="1" dirty="0" err="1" smtClean="0"/>
              <a:t>Context</a:t>
            </a:r>
            <a:r>
              <a:rPr lang="cs-CZ" i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Technologie </a:t>
            </a:r>
            <a:r>
              <a:rPr lang="cs-CZ" i="1" dirty="0" smtClean="0"/>
              <a:t>(Technology)</a:t>
            </a:r>
            <a:endParaRPr lang="en-US" i="1" dirty="0" smtClean="0"/>
          </a:p>
          <a:p>
            <a:pPr>
              <a:buNone/>
            </a:pPr>
            <a:r>
              <a:rPr lang="cs-CZ" b="1" dirty="0" smtClean="0"/>
              <a:t>Hypotéza o designu </a:t>
            </a:r>
            <a:r>
              <a:rPr lang="cs-CZ" i="1" dirty="0" smtClean="0"/>
              <a:t>(Design </a:t>
            </a:r>
            <a:r>
              <a:rPr lang="cs-CZ" i="1" dirty="0" err="1" smtClean="0"/>
              <a:t>Hypotesis</a:t>
            </a:r>
            <a:r>
              <a:rPr lang="cs-CZ" i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Průmysl </a:t>
            </a:r>
            <a:r>
              <a:rPr lang="cs-CZ" i="1" dirty="0" smtClean="0"/>
              <a:t> (</a:t>
            </a:r>
            <a:r>
              <a:rPr lang="cs-CZ" i="1" dirty="0" err="1" smtClean="0"/>
              <a:t>Industry</a:t>
            </a:r>
            <a:r>
              <a:rPr lang="cs-CZ" i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Chybějící témata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Missing</a:t>
            </a:r>
            <a:r>
              <a:rPr lang="cs-CZ" i="1" dirty="0" smtClean="0"/>
              <a:t> </a:t>
            </a:r>
            <a:r>
              <a:rPr lang="cs-CZ" i="1" dirty="0" err="1" smtClean="0"/>
              <a:t>Theme</a:t>
            </a:r>
            <a:r>
              <a:rPr lang="cs-CZ" i="1" dirty="0" smtClean="0"/>
              <a:t>)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(</a:t>
            </a:r>
            <a:r>
              <a:rPr lang="cs-CZ" i="1" dirty="0" err="1" smtClean="0"/>
              <a:t>Description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nejběžnější prvek</a:t>
            </a:r>
          </a:p>
          <a:p>
            <a:pPr>
              <a:buNone/>
            </a:pPr>
            <a:r>
              <a:rPr lang="cs-CZ" dirty="0" smtClean="0"/>
              <a:t>slouží k popisu obsahu hry, herních možností, často také obsahuje promluvy k hráči (čtenáři</a:t>
            </a:r>
          </a:p>
          <a:p>
            <a:pPr>
              <a:buNone/>
            </a:pPr>
            <a:r>
              <a:rPr lang="cs-CZ" dirty="0" smtClean="0"/>
              <a:t>Popis ovládání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(</a:t>
            </a:r>
            <a:r>
              <a:rPr lang="cs-CZ" i="1" dirty="0" err="1" smtClean="0"/>
              <a:t>Description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"</a:t>
            </a:r>
            <a:r>
              <a:rPr lang="en-US" i="1" dirty="0" smtClean="0"/>
              <a:t>The </a:t>
            </a:r>
            <a:r>
              <a:rPr lang="en-US" i="1" dirty="0" err="1" smtClean="0"/>
              <a:t>gameplay</a:t>
            </a:r>
            <a:r>
              <a:rPr lang="en-US" i="1" dirty="0" smtClean="0"/>
              <a:t> in Emergency 3 is divided between a 20-</a:t>
            </a:r>
          </a:p>
          <a:p>
            <a:pPr>
              <a:buNone/>
            </a:pPr>
            <a:r>
              <a:rPr lang="en-US" i="1" dirty="0" smtClean="0"/>
              <a:t>mission single-player campaign and a </a:t>
            </a:r>
            <a:r>
              <a:rPr lang="en-US" i="1" dirty="0" err="1" smtClean="0"/>
              <a:t>freeplay</a:t>
            </a:r>
            <a:r>
              <a:rPr lang="en-US" i="1" dirty="0" smtClean="0"/>
              <a:t> mode. In</a:t>
            </a:r>
          </a:p>
          <a:p>
            <a:pPr>
              <a:buNone/>
            </a:pPr>
            <a:r>
              <a:rPr lang="en-US" i="1" dirty="0" err="1" smtClean="0"/>
              <a:t>freeplay</a:t>
            </a:r>
            <a:r>
              <a:rPr lang="en-US" i="1" dirty="0" smtClean="0"/>
              <a:t>, you can complete a series of challenges or</a:t>
            </a:r>
          </a:p>
          <a:p>
            <a:pPr>
              <a:buNone/>
            </a:pPr>
            <a:r>
              <a:rPr lang="en-US" i="1" dirty="0" smtClean="0"/>
              <a:t>address an endless stream of emergency situations</a:t>
            </a:r>
          </a:p>
          <a:p>
            <a:pPr>
              <a:buNone/>
            </a:pPr>
            <a:r>
              <a:rPr lang="en-US" i="1" dirty="0" smtClean="0"/>
              <a:t>spread out over a large town. Regardless of which mode</a:t>
            </a:r>
          </a:p>
          <a:p>
            <a:pPr>
              <a:buNone/>
            </a:pPr>
            <a:r>
              <a:rPr lang="en-US" i="1" dirty="0" smtClean="0"/>
              <a:t>you choose, the basic </a:t>
            </a:r>
            <a:r>
              <a:rPr lang="en-US" i="1" dirty="0" err="1" smtClean="0"/>
              <a:t>gameplay</a:t>
            </a:r>
            <a:r>
              <a:rPr lang="en-US" i="1" dirty="0" smtClean="0"/>
              <a:t> remains the same.</a:t>
            </a:r>
          </a:p>
          <a:p>
            <a:pPr>
              <a:buNone/>
            </a:pPr>
            <a:r>
              <a:rPr lang="en-US" i="1" dirty="0" smtClean="0"/>
              <a:t>You're given specific objectives to complete and you</a:t>
            </a:r>
          </a:p>
          <a:p>
            <a:pPr>
              <a:buNone/>
            </a:pPr>
            <a:r>
              <a:rPr lang="en-US" i="1" dirty="0" smtClean="0"/>
              <a:t>must use a variety of rescue units to do so."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Osobní zkušenost  </a:t>
            </a:r>
            <a:r>
              <a:rPr lang="cs-CZ" i="1" dirty="0" smtClean="0"/>
              <a:t>(</a:t>
            </a:r>
            <a:r>
              <a:rPr lang="cs-CZ" i="1" dirty="0" err="1" smtClean="0"/>
              <a:t>Personal</a:t>
            </a:r>
            <a:r>
              <a:rPr lang="cs-CZ" i="1" dirty="0" smtClean="0"/>
              <a:t> </a:t>
            </a:r>
            <a:r>
              <a:rPr lang="cs-CZ" i="1" dirty="0" err="1" smtClean="0"/>
              <a:t>Experience</a:t>
            </a:r>
            <a:r>
              <a:rPr lang="cs-CZ" i="1" dirty="0" smtClean="0"/>
              <a:t> as </a:t>
            </a:r>
            <a:r>
              <a:rPr lang="cs-CZ" i="1" dirty="0" err="1" smtClean="0"/>
              <a:t>Player</a:t>
            </a:r>
            <a:r>
              <a:rPr lang="cs-CZ" i="1" dirty="0" smtClean="0"/>
              <a:t>)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vlastní zážitky konkrétního recenzenta </a:t>
            </a:r>
          </a:p>
          <a:p>
            <a:pPr>
              <a:buNone/>
            </a:pPr>
            <a:r>
              <a:rPr lang="cs-CZ" dirty="0" smtClean="0"/>
              <a:t>skládají se z osobních pocitů, které měl recenzent při hraní </a:t>
            </a:r>
          </a:p>
          <a:p>
            <a:pPr>
              <a:buNone/>
            </a:pPr>
            <a:r>
              <a:rPr lang="cs-CZ" dirty="0" smtClean="0"/>
              <a:t>dojmy ze samotného hraní, které nejsou psané strojovým textem, ale mají v sobě obsaženou hráčskou zkušenost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Osobní zkušenost  </a:t>
            </a:r>
            <a:r>
              <a:rPr lang="cs-CZ" i="1" dirty="0" smtClean="0"/>
              <a:t>(</a:t>
            </a:r>
            <a:r>
              <a:rPr lang="cs-CZ" i="1" dirty="0" err="1" smtClean="0"/>
              <a:t>Personal</a:t>
            </a:r>
            <a:r>
              <a:rPr lang="cs-CZ" i="1" dirty="0" smtClean="0"/>
              <a:t> </a:t>
            </a:r>
            <a:r>
              <a:rPr lang="cs-CZ" i="1" dirty="0" err="1" smtClean="0"/>
              <a:t>Experience</a:t>
            </a:r>
            <a:r>
              <a:rPr lang="cs-CZ" i="1" dirty="0" smtClean="0"/>
              <a:t> as </a:t>
            </a:r>
            <a:r>
              <a:rPr lang="cs-CZ" i="1" dirty="0" err="1" smtClean="0"/>
              <a:t>Player</a:t>
            </a:r>
            <a:r>
              <a:rPr lang="cs-CZ" i="1" dirty="0" smtClean="0"/>
              <a:t>)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Quite quickly several of our games turned into insanely</a:t>
            </a:r>
            <a:r>
              <a:rPr lang="cs-CZ" i="1" dirty="0" smtClean="0"/>
              <a:t> </a:t>
            </a:r>
            <a:r>
              <a:rPr lang="en-US" i="1" dirty="0" smtClean="0"/>
              <a:t>comedic Blues Brothers scenarios. It was</a:t>
            </a:r>
            <a:r>
              <a:rPr lang="cs-CZ" i="1" dirty="0" smtClean="0"/>
              <a:t> </a:t>
            </a:r>
            <a:r>
              <a:rPr lang="en-US" i="1" dirty="0" smtClean="0"/>
              <a:t>humiliating/hysterical to see the inane blunders!” –</a:t>
            </a:r>
            <a:r>
              <a:rPr lang="cs-CZ" i="1" dirty="0" smtClean="0"/>
              <a:t> </a:t>
            </a:r>
            <a:r>
              <a:rPr lang="en-US" dirty="0" smtClean="0"/>
              <a:t>Need for Speed Carbon (PS2)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Rada čtenářům </a:t>
            </a:r>
            <a:r>
              <a:rPr lang="cs-CZ" i="1" dirty="0" smtClean="0"/>
              <a:t>(</a:t>
            </a:r>
            <a:r>
              <a:rPr lang="cs-CZ" i="1" dirty="0" err="1" smtClean="0"/>
              <a:t>Reader</a:t>
            </a:r>
            <a:r>
              <a:rPr lang="cs-CZ" i="1" dirty="0" smtClean="0"/>
              <a:t> </a:t>
            </a:r>
            <a:r>
              <a:rPr lang="cs-CZ" i="1" dirty="0" err="1" smtClean="0"/>
              <a:t>Advice</a:t>
            </a:r>
            <a:r>
              <a:rPr lang="cs-CZ" i="1" dirty="0" smtClean="0"/>
              <a:t>)</a:t>
            </a:r>
            <a:endParaRPr lang="en-US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Zatímco teoreticky je účelem recenze poskytnout čtenáři důvody ke koupi hry,</a:t>
            </a:r>
          </a:p>
          <a:p>
            <a:pPr>
              <a:buNone/>
            </a:pPr>
            <a:r>
              <a:rPr lang="cs-CZ" dirty="0" smtClean="0"/>
              <a:t>rady, jak si správně hru užít </a:t>
            </a:r>
          </a:p>
          <a:p>
            <a:pPr>
              <a:buNone/>
            </a:pPr>
            <a:r>
              <a:rPr lang="cs-CZ" dirty="0" smtClean="0"/>
              <a:t>obecnější otázky týkající se například náročnosti hry. </a:t>
            </a:r>
          </a:p>
          <a:p>
            <a:pPr>
              <a:buNone/>
            </a:pPr>
            <a:r>
              <a:rPr lang="cs-CZ" dirty="0" smtClean="0"/>
              <a:t>Doporučení ne/koupit se objevovala minimálně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Rada čtenářům </a:t>
            </a:r>
            <a:r>
              <a:rPr lang="cs-CZ" i="1" dirty="0" smtClean="0"/>
              <a:t>(</a:t>
            </a:r>
            <a:r>
              <a:rPr lang="cs-CZ" i="1" dirty="0" err="1" smtClean="0"/>
              <a:t>Reader</a:t>
            </a:r>
            <a:r>
              <a:rPr lang="cs-CZ" i="1" dirty="0" smtClean="0"/>
              <a:t> </a:t>
            </a:r>
            <a:r>
              <a:rPr lang="cs-CZ" i="1" dirty="0" err="1" smtClean="0"/>
              <a:t>Advice</a:t>
            </a:r>
            <a:r>
              <a:rPr lang="cs-CZ" i="1" dirty="0" smtClean="0"/>
              <a:t>)</a:t>
            </a:r>
            <a:endParaRPr lang="en-US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You can also collect potions, which let you shoot a</a:t>
            </a:r>
            <a:r>
              <a:rPr lang="cs-CZ" i="1" dirty="0" smtClean="0"/>
              <a:t> </a:t>
            </a:r>
            <a:r>
              <a:rPr lang="en-US" i="1" dirty="0" smtClean="0"/>
              <a:t>fireball. But potions can be limited, so they're best used</a:t>
            </a:r>
            <a:r>
              <a:rPr lang="cs-CZ" i="1" dirty="0" smtClean="0"/>
              <a:t> </a:t>
            </a:r>
            <a:r>
              <a:rPr lang="en-US" i="1" dirty="0" smtClean="0"/>
              <a:t>as a last resort.” – Solomon’s Key (</a:t>
            </a:r>
            <a:r>
              <a:rPr lang="en-US" i="1" dirty="0" err="1" smtClean="0"/>
              <a:t>Wii</a:t>
            </a:r>
            <a:r>
              <a:rPr lang="en-US" i="1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jako umění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Jsou hry umění?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Návrhy na zlepšení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nejen popisuje problém z vlastní perspektivy, ale ještě přidává zamyšlení nad daným problémem a nabízí i jeho řešení</a:t>
            </a:r>
          </a:p>
          <a:p>
            <a:pPr>
              <a:buNone/>
            </a:pPr>
            <a:r>
              <a:rPr lang="cs-CZ" dirty="0" smtClean="0"/>
              <a:t>časté zmínky o technické stránce hry, příběhu konkrétní hry, designu jednotlivých </a:t>
            </a:r>
            <a:r>
              <a:rPr lang="cs-CZ" dirty="0" err="1" smtClean="0"/>
              <a:t>levelů</a:t>
            </a:r>
            <a:r>
              <a:rPr lang="cs-CZ" dirty="0" smtClean="0"/>
              <a:t> nebo dokonce i kritiku dabingu postav ve hře nabízející alternativy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Návrhy na zlepšení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There are a few fleeting bits of humor in the dialogue,</a:t>
            </a:r>
          </a:p>
          <a:p>
            <a:pPr>
              <a:buNone/>
            </a:pPr>
            <a:r>
              <a:rPr lang="en-US" i="1" dirty="0" smtClean="0"/>
              <a:t>but the script generally tends to hammer home the same</a:t>
            </a:r>
          </a:p>
          <a:p>
            <a:pPr>
              <a:buNone/>
            </a:pPr>
            <a:r>
              <a:rPr lang="en-US" i="1" dirty="0" smtClean="0"/>
              <a:t>moral messages of teamwork and honor at every</a:t>
            </a:r>
          </a:p>
          <a:p>
            <a:pPr>
              <a:buNone/>
            </a:pPr>
            <a:r>
              <a:rPr lang="en-US" i="1" dirty="0" smtClean="0"/>
              <a:t>opportunity. While that's nice and all, Bruce Campbell's</a:t>
            </a:r>
          </a:p>
          <a:p>
            <a:pPr>
              <a:buNone/>
            </a:pPr>
            <a:r>
              <a:rPr lang="en-US" i="1" dirty="0" smtClean="0"/>
              <a:t>legendary talents could've been put to better use on</a:t>
            </a:r>
          </a:p>
          <a:p>
            <a:pPr>
              <a:buNone/>
            </a:pPr>
            <a:r>
              <a:rPr lang="en-US" i="1" dirty="0" smtClean="0"/>
              <a:t>dialogue more suited to his comedic range.” – The Ant</a:t>
            </a:r>
          </a:p>
          <a:p>
            <a:pPr>
              <a:buNone/>
            </a:pPr>
            <a:r>
              <a:rPr lang="en-US" dirty="0" smtClean="0"/>
              <a:t>Bully (PS2)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Mediální kontext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„Žádné médium dnes není izolované ve vztahu k jiným médiím, kultuře, společenským nebo ekonomickým faktorům.“ (</a:t>
            </a:r>
            <a:r>
              <a:rPr lang="cs-CZ" dirty="0" err="1" smtClean="0"/>
              <a:t>Bolter</a:t>
            </a:r>
            <a:r>
              <a:rPr lang="cs-CZ" dirty="0" smtClean="0"/>
              <a:t>, </a:t>
            </a:r>
            <a:r>
              <a:rPr lang="cs-CZ" dirty="0" err="1" smtClean="0"/>
              <a:t>Grusin</a:t>
            </a:r>
            <a:r>
              <a:rPr lang="cs-CZ" dirty="0" smtClean="0"/>
              <a:t>). </a:t>
            </a:r>
          </a:p>
          <a:p>
            <a:pPr>
              <a:buNone/>
            </a:pPr>
            <a:r>
              <a:rPr lang="cs-CZ" dirty="0" smtClean="0"/>
              <a:t>odkazy na jiné než herní prvky. Například na hudbu, filmy nebo knihy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Mediální kontext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"</a:t>
            </a:r>
            <a:r>
              <a:rPr lang="en-US" i="1" dirty="0" smtClean="0"/>
              <a:t>In a sincere act of tribute, developer Introversion has</a:t>
            </a:r>
          </a:p>
          <a:p>
            <a:pPr>
              <a:buNone/>
            </a:pPr>
            <a:r>
              <a:rPr lang="en-US" i="1" dirty="0" smtClean="0"/>
              <a:t>taken the deadly global thermonuclear warfare</a:t>
            </a:r>
          </a:p>
          <a:p>
            <a:pPr>
              <a:buNone/>
            </a:pPr>
            <a:r>
              <a:rPr lang="en-US" i="1" dirty="0" smtClean="0"/>
              <a:t>simulation from the classic 1983 Cold War film</a:t>
            </a:r>
          </a:p>
          <a:p>
            <a:pPr>
              <a:buNone/>
            </a:pPr>
            <a:r>
              <a:rPr lang="en-US" i="1" dirty="0" err="1" smtClean="0"/>
              <a:t>WarGames</a:t>
            </a:r>
            <a:r>
              <a:rPr lang="en-US" i="1" dirty="0" smtClean="0"/>
              <a:t> and fleshed it out into a full game called</a:t>
            </a:r>
          </a:p>
          <a:p>
            <a:pPr>
              <a:buNone/>
            </a:pPr>
            <a:r>
              <a:rPr lang="en-US" i="1" dirty="0" err="1" smtClean="0"/>
              <a:t>Defcon</a:t>
            </a:r>
            <a:r>
              <a:rPr lang="en-US" i="1" dirty="0" smtClean="0"/>
              <a:t>: Everybody Dies. The game stays true to the</a:t>
            </a:r>
          </a:p>
          <a:p>
            <a:pPr>
              <a:buNone/>
            </a:pPr>
            <a:r>
              <a:rPr lang="en-US" i="1" dirty="0" smtClean="0"/>
              <a:t>message of its source material, which is that there are</a:t>
            </a:r>
          </a:p>
          <a:p>
            <a:pPr>
              <a:buNone/>
            </a:pPr>
            <a:r>
              <a:rPr lang="en-US" i="1" dirty="0" smtClean="0"/>
              <a:t>no winners in nuclear war, though it does posit that</a:t>
            </a:r>
          </a:p>
          <a:p>
            <a:pPr>
              <a:buNone/>
            </a:pPr>
            <a:r>
              <a:rPr lang="en-US" i="1" dirty="0" smtClean="0"/>
              <a:t>perhaps with the right strategy, you can lose less when it</a:t>
            </a:r>
          </a:p>
          <a:p>
            <a:pPr>
              <a:buNone/>
            </a:pPr>
            <a:r>
              <a:rPr lang="en-US" i="1" dirty="0" smtClean="0"/>
              <a:t>finally does happen." – DEFCON: Everybody Dies (PC)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Herní kontext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nejbohatší ve smyslu druhů odkazů a jejich podoby</a:t>
            </a:r>
          </a:p>
          <a:p>
            <a:pPr>
              <a:buNone/>
            </a:pPr>
            <a:r>
              <a:rPr lang="cs-CZ" dirty="0" smtClean="0"/>
              <a:t>psaní recenze bez zařazení hry do širšího kontextu jako nemožné, obzvlášť pokud jde o velkou herní značku nebo herní sérii </a:t>
            </a:r>
          </a:p>
          <a:p>
            <a:pPr>
              <a:buNone/>
            </a:pPr>
            <a:r>
              <a:rPr lang="cs-CZ" dirty="0" smtClean="0"/>
              <a:t>můžeme tak odkazovat na hry s podobnou hratelností, příběhem, celkovým zpracováním, přičemž se počítá se skutečností, že je čtenář už předem seznámený s kontextem, do kterého je recenzovaný titul zasazován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Herní kontext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"</a:t>
            </a:r>
            <a:r>
              <a:rPr lang="en-US" i="1" dirty="0" smtClean="0"/>
              <a:t>Gamers at all familiar with traditional 3D </a:t>
            </a:r>
            <a:r>
              <a:rPr lang="en-US" i="1" dirty="0" err="1" smtClean="0"/>
              <a:t>platformers</a:t>
            </a:r>
            <a:r>
              <a:rPr lang="cs-CZ" i="1" dirty="0" smtClean="0"/>
              <a:t> </a:t>
            </a:r>
            <a:r>
              <a:rPr lang="en-US" i="1" dirty="0" smtClean="0"/>
              <a:t>will immediately discover that Pac-Man World has</a:t>
            </a:r>
            <a:r>
              <a:rPr lang="cs-CZ" i="1" dirty="0" smtClean="0"/>
              <a:t> </a:t>
            </a:r>
            <a:r>
              <a:rPr lang="en-US" i="1" dirty="0" smtClean="0"/>
              <a:t>unfortunately not strayed far from the original formula.</a:t>
            </a:r>
            <a:r>
              <a:rPr lang="cs-CZ" i="1" dirty="0" smtClean="0"/>
              <a:t> </a:t>
            </a:r>
            <a:r>
              <a:rPr lang="en-US" i="1" dirty="0" smtClean="0"/>
              <a:t>The play controls and level designs follow the guidelines</a:t>
            </a:r>
            <a:r>
              <a:rPr lang="cs-CZ" i="1" dirty="0" smtClean="0"/>
              <a:t> </a:t>
            </a:r>
            <a:r>
              <a:rPr lang="en-US" i="1" dirty="0" smtClean="0"/>
              <a:t>in </a:t>
            </a:r>
            <a:r>
              <a:rPr lang="en-US" i="1" dirty="0" err="1" smtClean="0"/>
              <a:t>Platforming</a:t>
            </a:r>
            <a:r>
              <a:rPr lang="en-US" i="1" dirty="0" smtClean="0"/>
              <a:t> 101." – Pac-Man World 3 (GCN)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Technologie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interface a ovládání specifické pro danou hru</a:t>
            </a:r>
          </a:p>
          <a:p>
            <a:pPr>
              <a:buNone/>
            </a:pPr>
            <a:r>
              <a:rPr lang="cs-CZ" dirty="0" smtClean="0"/>
              <a:t>kompatibility, rozdílu mezi hraním na PC a hraním na </a:t>
            </a:r>
            <a:r>
              <a:rPr lang="cs-CZ" dirty="0" err="1" smtClean="0"/>
              <a:t>konzoli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hodnocení grafické a zvukové stránky hry</a:t>
            </a:r>
          </a:p>
          <a:p>
            <a:pPr>
              <a:buNone/>
            </a:pPr>
            <a:r>
              <a:rPr lang="cs-CZ" dirty="0" smtClean="0"/>
              <a:t>hardwarové nároky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Technologie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"</a:t>
            </a:r>
            <a:r>
              <a:rPr lang="en-US" i="1" dirty="0" smtClean="0"/>
              <a:t>While no 16:9 mode is available, the game does run in</a:t>
            </a:r>
            <a:r>
              <a:rPr lang="cs-CZ" i="1" dirty="0" smtClean="0"/>
              <a:t> </a:t>
            </a:r>
            <a:r>
              <a:rPr lang="en-US" i="1" dirty="0" smtClean="0"/>
              <a:t>480p, which makes a huge difference for any HDTV</a:t>
            </a:r>
            <a:r>
              <a:rPr lang="cs-CZ" i="1" dirty="0" smtClean="0"/>
              <a:t> </a:t>
            </a:r>
            <a:r>
              <a:rPr lang="en-US" i="1" dirty="0" smtClean="0"/>
              <a:t>owners out there." – Trauma Center: Second Opinion</a:t>
            </a:r>
            <a:r>
              <a:rPr lang="cs-CZ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Wii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designu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vklad ze strany recenzenta</a:t>
            </a:r>
          </a:p>
          <a:p>
            <a:pPr>
              <a:buNone/>
            </a:pPr>
            <a:r>
              <a:rPr lang="cs-CZ" dirty="0" smtClean="0"/>
              <a:t>Úvahy o tom, kde se pro herní prvky vzala inspirace, což bylo pro </a:t>
            </a:r>
            <a:r>
              <a:rPr lang="cs-CZ" dirty="0" err="1" smtClean="0"/>
              <a:t>Zagala</a:t>
            </a:r>
            <a:r>
              <a:rPr lang="cs-CZ" dirty="0" smtClean="0"/>
              <a:t> velkým překvapením</a:t>
            </a:r>
          </a:p>
          <a:p>
            <a:pPr>
              <a:buNone/>
            </a:pPr>
            <a:r>
              <a:rPr lang="cs-CZ" dirty="0" smtClean="0"/>
              <a:t>Jeden z komunikačních kanálů mezi hráči a vývojáři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Hypotéza o designu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</a:t>
            </a:r>
            <a:r>
              <a:rPr lang="en-US" i="1" dirty="0" smtClean="0"/>
              <a:t>It's almost as if the designers still wanted to keep a thin</a:t>
            </a:r>
            <a:r>
              <a:rPr lang="cs-CZ" i="1" dirty="0" smtClean="0"/>
              <a:t> </a:t>
            </a:r>
            <a:r>
              <a:rPr lang="en-US" i="1" dirty="0" smtClean="0"/>
              <a:t>layer of abstraction there to maintain the idea that this</a:t>
            </a:r>
            <a:r>
              <a:rPr lang="cs-CZ" i="1" dirty="0" smtClean="0"/>
              <a:t> </a:t>
            </a:r>
            <a:r>
              <a:rPr lang="en-US" i="1" dirty="0" smtClean="0"/>
              <a:t>is a tactical game, not a shooter.„</a:t>
            </a:r>
            <a:r>
              <a:rPr lang="cs-CZ" i="1" dirty="0" smtClean="0"/>
              <a:t> </a:t>
            </a:r>
            <a:r>
              <a:rPr lang="en-US" dirty="0" smtClean="0"/>
              <a:t>– Full Spectrum</a:t>
            </a:r>
            <a:r>
              <a:rPr lang="cs-CZ" dirty="0" smtClean="0"/>
              <a:t> </a:t>
            </a:r>
            <a:r>
              <a:rPr lang="en-US" dirty="0" smtClean="0"/>
              <a:t>Warrior: Ten Hammers (Xbox)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jako umění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„As </a:t>
            </a:r>
            <a:r>
              <a:rPr lang="cs-CZ" i="1" dirty="0" err="1" smtClean="0"/>
              <a:t>long</a:t>
            </a:r>
            <a:r>
              <a:rPr lang="cs-CZ" i="1" dirty="0" smtClean="0"/>
              <a:t> as </a:t>
            </a:r>
            <a:r>
              <a:rPr lang="cs-CZ" i="1" dirty="0" err="1" smtClean="0"/>
              <a:t>there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a </a:t>
            </a:r>
            <a:r>
              <a:rPr lang="cs-CZ" i="1" dirty="0" err="1" smtClean="0"/>
              <a:t>great</a:t>
            </a:r>
            <a:r>
              <a:rPr lang="cs-CZ" i="1" dirty="0" smtClean="0"/>
              <a:t> </a:t>
            </a:r>
            <a:r>
              <a:rPr lang="cs-CZ" i="1" dirty="0" err="1" smtClean="0"/>
              <a:t>movie</a:t>
            </a:r>
            <a:r>
              <a:rPr lang="cs-CZ" i="1" dirty="0" smtClean="0"/>
              <a:t> </a:t>
            </a:r>
            <a:r>
              <a:rPr lang="cs-CZ" i="1" dirty="0" err="1" smtClean="0"/>
              <a:t>unseen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a </a:t>
            </a:r>
            <a:r>
              <a:rPr lang="cs-CZ" i="1" dirty="0" err="1" smtClean="0"/>
              <a:t>great</a:t>
            </a:r>
            <a:r>
              <a:rPr lang="cs-CZ" i="1" dirty="0" smtClean="0"/>
              <a:t> </a:t>
            </a:r>
            <a:r>
              <a:rPr lang="cs-CZ" i="1" dirty="0" err="1" smtClean="0"/>
              <a:t>book</a:t>
            </a:r>
            <a:r>
              <a:rPr lang="cs-CZ" i="1" dirty="0" smtClean="0"/>
              <a:t> </a:t>
            </a:r>
            <a:r>
              <a:rPr lang="cs-CZ" i="1" dirty="0" err="1" smtClean="0"/>
              <a:t>unread</a:t>
            </a:r>
            <a:r>
              <a:rPr lang="cs-CZ" i="1" dirty="0" smtClean="0"/>
              <a:t>, I </a:t>
            </a:r>
            <a:r>
              <a:rPr lang="cs-CZ" i="1" dirty="0" err="1" smtClean="0"/>
              <a:t>will</a:t>
            </a:r>
            <a:r>
              <a:rPr lang="cs-CZ" i="1" dirty="0" smtClean="0"/>
              <a:t> </a:t>
            </a:r>
            <a:r>
              <a:rPr lang="cs-CZ" i="1" dirty="0" err="1" smtClean="0"/>
              <a:t>continue</a:t>
            </a:r>
            <a:r>
              <a:rPr lang="cs-CZ" i="1" dirty="0" smtClean="0"/>
              <a:t> to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unable</a:t>
            </a:r>
            <a:r>
              <a:rPr lang="cs-CZ" i="1" dirty="0" smtClean="0"/>
              <a:t> to </a:t>
            </a:r>
            <a:r>
              <a:rPr lang="cs-CZ" i="1" dirty="0" err="1" smtClean="0"/>
              <a:t>find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time</a:t>
            </a:r>
            <a:r>
              <a:rPr lang="cs-CZ" i="1" dirty="0" smtClean="0"/>
              <a:t> to play video </a:t>
            </a:r>
            <a:r>
              <a:rPr lang="cs-CZ" i="1" dirty="0" err="1" smtClean="0"/>
              <a:t>games</a:t>
            </a:r>
            <a:r>
              <a:rPr lang="cs-CZ" i="1" dirty="0" smtClean="0"/>
              <a:t>.“</a:t>
            </a:r>
          </a:p>
          <a:p>
            <a:pPr algn="r">
              <a:buNone/>
            </a:pPr>
            <a:r>
              <a:rPr lang="cs-CZ" dirty="0" err="1" smtClean="0"/>
              <a:t>Roger</a:t>
            </a:r>
            <a:r>
              <a:rPr lang="cs-CZ" dirty="0" smtClean="0"/>
              <a:t> </a:t>
            </a:r>
            <a:r>
              <a:rPr lang="cs-CZ" dirty="0" err="1" smtClean="0"/>
              <a:t>Ebert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Průmysl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zapojení herního kontextu v kombinaci se zmínkami o technologii. </a:t>
            </a:r>
          </a:p>
          <a:p>
            <a:pPr>
              <a:buNone/>
            </a:pPr>
            <a:r>
              <a:rPr lang="cs-CZ" dirty="0" smtClean="0"/>
              <a:t>stav v kontextu celé herní scény</a:t>
            </a:r>
          </a:p>
          <a:p>
            <a:pPr>
              <a:buNone/>
            </a:pPr>
            <a:r>
              <a:rPr lang="cs-CZ" dirty="0" smtClean="0"/>
              <a:t>obchodní modelu jednotlivých společností, vložené reklamě a podobně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Průmysl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„</a:t>
            </a:r>
            <a:r>
              <a:rPr lang="en-US" i="1" dirty="0" smtClean="0"/>
              <a:t>But </a:t>
            </a:r>
            <a:r>
              <a:rPr lang="en-US" i="1" dirty="0" err="1" smtClean="0"/>
              <a:t>Wii</a:t>
            </a:r>
            <a:r>
              <a:rPr lang="en-US" i="1" dirty="0" smtClean="0"/>
              <a:t> Sports is also significant because it is the</a:t>
            </a:r>
          </a:p>
          <a:p>
            <a:pPr>
              <a:buNone/>
            </a:pPr>
            <a:r>
              <a:rPr lang="en-US" i="1" dirty="0" smtClean="0"/>
              <a:t>perfect representation of a new development direction</a:t>
            </a:r>
          </a:p>
          <a:p>
            <a:pPr>
              <a:buNone/>
            </a:pPr>
            <a:r>
              <a:rPr lang="en-US" i="1" dirty="0" smtClean="0"/>
              <a:t>for Nintendo - one focused on simple </a:t>
            </a:r>
            <a:r>
              <a:rPr lang="en-US" i="1" dirty="0" err="1" smtClean="0"/>
              <a:t>gameplay</a:t>
            </a:r>
            <a:r>
              <a:rPr lang="en-US" i="1" dirty="0" smtClean="0"/>
              <a:t> controls</a:t>
            </a:r>
          </a:p>
          <a:p>
            <a:pPr>
              <a:buNone/>
            </a:pPr>
            <a:r>
              <a:rPr lang="en-US" i="1" dirty="0" smtClean="0"/>
              <a:t>and uncomplicated, primitive graphics. The title is the</a:t>
            </a:r>
          </a:p>
          <a:p>
            <a:pPr>
              <a:buNone/>
            </a:pPr>
            <a:r>
              <a:rPr lang="en-US" i="1" dirty="0" smtClean="0"/>
              <a:t>result of a company-wide effort to win over the elusive</a:t>
            </a:r>
          </a:p>
          <a:p>
            <a:pPr>
              <a:buNone/>
            </a:pPr>
            <a:r>
              <a:rPr lang="en-US" i="1" dirty="0" smtClean="0"/>
              <a:t>non-gamer -- your mom, your dad, and maybe even your</a:t>
            </a:r>
          </a:p>
          <a:p>
            <a:pPr>
              <a:buNone/>
            </a:pPr>
            <a:r>
              <a:rPr lang="en-US" i="1" dirty="0" smtClean="0"/>
              <a:t>grandfather, too.</a:t>
            </a:r>
            <a:r>
              <a:rPr lang="cs-CZ" i="1" dirty="0" smtClean="0"/>
              <a:t>“</a:t>
            </a:r>
            <a:r>
              <a:rPr lang="en-US" i="1" dirty="0" smtClean="0"/>
              <a:t> – </a:t>
            </a:r>
            <a:r>
              <a:rPr lang="en-US" i="1" dirty="0" err="1" smtClean="0"/>
              <a:t>Wii</a:t>
            </a:r>
            <a:r>
              <a:rPr lang="en-US" i="1" dirty="0" smtClean="0"/>
              <a:t> Sports (</a:t>
            </a:r>
            <a:r>
              <a:rPr lang="en-US" i="1" dirty="0" err="1" smtClean="0"/>
              <a:t>Wii</a:t>
            </a:r>
            <a:r>
              <a:rPr lang="en-US" i="1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Chybějící témata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Co nám autor neřekl? Obsáhl všechny aspekty? Informoval nás o své pozici při hraní/recenzování?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Zadání úkolu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Rozbor dvou či více recenzí z různých periodik/médií</a:t>
            </a:r>
          </a:p>
          <a:p>
            <a:pPr>
              <a:buNone/>
            </a:pPr>
            <a:r>
              <a:rPr lang="cs-CZ" dirty="0" smtClean="0"/>
              <a:t>Rozsah: min. 6 000 znaků vlastního textu (tedy bez vlastních recenzí)</a:t>
            </a:r>
          </a:p>
          <a:p>
            <a:r>
              <a:rPr lang="cs-CZ" dirty="0" smtClean="0"/>
              <a:t>Stručná charakteristika média/periodika/autora</a:t>
            </a:r>
          </a:p>
          <a:p>
            <a:r>
              <a:rPr lang="cs-CZ" dirty="0" smtClean="0"/>
              <a:t>Stručná charakteristika hry</a:t>
            </a:r>
          </a:p>
          <a:p>
            <a:r>
              <a:rPr lang="cs-CZ" dirty="0" smtClean="0"/>
              <a:t>Odkaz na zkoumané recenze (popřípadě do příloh)</a:t>
            </a:r>
          </a:p>
          <a:p>
            <a:r>
              <a:rPr lang="cs-CZ" dirty="0" smtClean="0"/>
              <a:t>Čím se texty liší, co je naopak spojuje? PROČ?</a:t>
            </a:r>
          </a:p>
          <a:p>
            <a:pPr>
              <a:buNone/>
            </a:pPr>
            <a:r>
              <a:rPr lang="cs-CZ" dirty="0" err="1" smtClean="0"/>
              <a:t>Deadline</a:t>
            </a:r>
            <a:r>
              <a:rPr lang="cs-CZ" dirty="0" smtClean="0"/>
              <a:t> vložení do </a:t>
            </a:r>
            <a:r>
              <a:rPr lang="cs-CZ" dirty="0" err="1" smtClean="0"/>
              <a:t>ISu</a:t>
            </a:r>
            <a:r>
              <a:rPr lang="cs-CZ" dirty="0" smtClean="0"/>
              <a:t>: </a:t>
            </a:r>
            <a:r>
              <a:rPr lang="cs-CZ" b="1" dirty="0" smtClean="0"/>
              <a:t>28. 3. 2017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hlinkClick r:id="rId2"/>
              </a:rPr>
              <a:t>http://www.academia.</a:t>
            </a:r>
            <a:r>
              <a:rPr lang="cs-CZ" dirty="0" err="1" smtClean="0">
                <a:hlinkClick r:id="rId2"/>
              </a:rPr>
              <a:t>edu</a:t>
            </a:r>
            <a:r>
              <a:rPr lang="cs-CZ" dirty="0" smtClean="0">
                <a:hlinkClick r:id="rId2"/>
              </a:rPr>
              <a:t>/667782/</a:t>
            </a:r>
            <a:r>
              <a:rPr lang="cs-CZ" dirty="0" err="1" smtClean="0">
                <a:hlinkClick r:id="rId2"/>
              </a:rPr>
              <a:t>Characterizing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and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understanding</a:t>
            </a:r>
            <a:r>
              <a:rPr lang="cs-CZ" dirty="0" smtClean="0">
                <a:hlinkClick r:id="rId2"/>
              </a:rPr>
              <a:t>_game_</a:t>
            </a:r>
            <a:r>
              <a:rPr lang="cs-CZ" dirty="0" err="1" smtClean="0">
                <a:hlinkClick r:id="rId2"/>
              </a:rPr>
              <a:t>reviews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3"/>
              </a:rPr>
              <a:t>http://libra.</a:t>
            </a:r>
            <a:r>
              <a:rPr lang="cs-CZ" u="sng" dirty="0" err="1" smtClean="0">
                <a:hlinkClick r:id="rId3"/>
              </a:rPr>
              <a:t>msra.cn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Publication</a:t>
            </a:r>
            <a:r>
              <a:rPr lang="cs-CZ" u="sng" dirty="0" smtClean="0">
                <a:hlinkClick r:id="rId3"/>
              </a:rPr>
              <a:t>/1901593/</a:t>
            </a:r>
            <a:r>
              <a:rPr lang="cs-CZ" u="sng" dirty="0" err="1" smtClean="0">
                <a:hlinkClick r:id="rId3"/>
              </a:rPr>
              <a:t>computer</a:t>
            </a:r>
            <a:r>
              <a:rPr lang="cs-CZ" u="sng" dirty="0" smtClean="0">
                <a:hlinkClick r:id="rId3"/>
              </a:rPr>
              <a:t>-game-</a:t>
            </a:r>
            <a:r>
              <a:rPr lang="cs-CZ" u="sng" dirty="0" err="1" smtClean="0">
                <a:hlinkClick r:id="rId3"/>
              </a:rPr>
              <a:t>criticism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method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for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computer</a:t>
            </a:r>
            <a:r>
              <a:rPr lang="cs-CZ" u="sng" dirty="0" smtClean="0">
                <a:hlinkClick r:id="rId3"/>
              </a:rPr>
              <a:t>-game-</a:t>
            </a:r>
            <a:r>
              <a:rPr lang="cs-CZ" u="sng" dirty="0" err="1" smtClean="0">
                <a:hlinkClick r:id="rId3"/>
              </a:rPr>
              <a:t>analysis</a:t>
            </a:r>
            <a:endParaRPr lang="cs-CZ" u="sn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Roger</a:t>
            </a:r>
            <a:r>
              <a:rPr lang="cs-CZ" dirty="0" smtClean="0"/>
              <a:t> </a:t>
            </a:r>
            <a:r>
              <a:rPr lang="cs-CZ" dirty="0" err="1" smtClean="0"/>
              <a:t>Ebert</a:t>
            </a:r>
            <a:r>
              <a:rPr lang="cs-CZ" dirty="0" smtClean="0"/>
              <a:t> (1942‒2013)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4618856" cy="406531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Kritik Chicago Sun-</a:t>
            </a:r>
            <a:r>
              <a:rPr lang="cs-CZ" dirty="0" err="1" smtClean="0"/>
              <a:t>Times</a:t>
            </a:r>
            <a:r>
              <a:rPr lang="cs-CZ" dirty="0" smtClean="0"/>
              <a:t> (od 1967)</a:t>
            </a:r>
          </a:p>
          <a:p>
            <a:pPr>
              <a:buNone/>
            </a:pPr>
            <a:r>
              <a:rPr lang="cs-CZ" dirty="0" smtClean="0"/>
              <a:t>První držitel </a:t>
            </a:r>
            <a:r>
              <a:rPr lang="cs-CZ" dirty="0" err="1" smtClean="0"/>
              <a:t>Pullitzerovy</a:t>
            </a:r>
            <a:r>
              <a:rPr lang="cs-CZ" dirty="0" smtClean="0"/>
              <a:t> ceny za kritiku</a:t>
            </a:r>
          </a:p>
          <a:p>
            <a:pPr>
              <a:buNone/>
            </a:pPr>
            <a:r>
              <a:rPr lang="cs-CZ" dirty="0" smtClean="0"/>
              <a:t>První publicista na Hollywoodském chodníku slávy</a:t>
            </a:r>
            <a:endParaRPr lang="en-US" dirty="0"/>
          </a:p>
        </p:txBody>
      </p:sp>
      <p:pic>
        <p:nvPicPr>
          <p:cNvPr id="2050" name="Picture 2" descr="C:\Users\epia\Downloads\6QBIyJx6_400x4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060848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jako umění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Video games by their nature require player choices, which is the opposite of the strategy of serious film and literature, which requires authorial control.</a:t>
            </a:r>
            <a:r>
              <a:rPr lang="cs-CZ" i="1" dirty="0" smtClean="0"/>
              <a:t>“</a:t>
            </a:r>
          </a:p>
          <a:p>
            <a:pPr algn="r">
              <a:buNone/>
            </a:pPr>
            <a:r>
              <a:rPr lang="cs-CZ" dirty="0" err="1" smtClean="0"/>
              <a:t>Roger</a:t>
            </a:r>
            <a:r>
              <a:rPr lang="cs-CZ" dirty="0" smtClean="0"/>
              <a:t> </a:t>
            </a:r>
            <a:r>
              <a:rPr lang="cs-CZ" dirty="0" err="1" smtClean="0"/>
              <a:t>Ebert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pia\Downloads\Hideo_Kojima_20100702_Japan_Expo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50098"/>
            <a:ext cx="4211960" cy="280790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jako umění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2770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 Art is the stuff you find in the museum, whether it be a painting or a statue. What I'm doing, what videogame creators are doing, is running the museum - how do we light up things, where do we place things, how do we sell tickets</a:t>
            </a:r>
            <a:r>
              <a:rPr lang="cs-CZ" i="1" dirty="0" smtClean="0"/>
              <a:t>.“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en-US" dirty="0" smtClean="0"/>
              <a:t>Hideo Kojima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jako umění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I have recently seen classic films by Fassbinder, </a:t>
            </a:r>
            <a:r>
              <a:rPr lang="en-US" i="1" dirty="0" err="1" smtClean="0"/>
              <a:t>Ozu</a:t>
            </a:r>
            <a:r>
              <a:rPr lang="en-US" i="1" dirty="0" smtClean="0"/>
              <a:t>, Herzog, Scorsese and Kurosawa, and have recently read novels by Dickens, </a:t>
            </a:r>
            <a:r>
              <a:rPr lang="en-US" i="1" dirty="0" err="1" smtClean="0"/>
              <a:t>Cormac</a:t>
            </a:r>
            <a:r>
              <a:rPr lang="en-US" i="1" dirty="0" smtClean="0"/>
              <a:t> McCarthy, Bellow, Nabokov and Hugo, and if there were video games in the same league, someone somewhere who was familiar with the best work in all three mediums would have made a convincing argument in their defense. </a:t>
            </a:r>
            <a:r>
              <a:rPr lang="cs-CZ" i="1" dirty="0" smtClean="0"/>
              <a:t>“</a:t>
            </a:r>
          </a:p>
          <a:p>
            <a:pPr algn="r">
              <a:buNone/>
            </a:pPr>
            <a:r>
              <a:rPr lang="cs-CZ" dirty="0" err="1" smtClean="0"/>
              <a:t>Roger</a:t>
            </a:r>
            <a:r>
              <a:rPr lang="cs-CZ" dirty="0" smtClean="0"/>
              <a:t> </a:t>
            </a:r>
            <a:r>
              <a:rPr lang="cs-CZ" dirty="0" err="1" smtClean="0"/>
              <a:t>Ebert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kriplů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/>
              <a:t>„</a:t>
            </a:r>
            <a:r>
              <a:rPr lang="en-US" i="1" dirty="0" err="1" smtClean="0"/>
              <a:t>Autoři</a:t>
            </a:r>
            <a:r>
              <a:rPr lang="en-US" i="1" dirty="0" smtClean="0"/>
              <a:t> </a:t>
            </a:r>
            <a:r>
              <a:rPr lang="en-US" i="1" dirty="0" err="1" smtClean="0"/>
              <a:t>oslovují</a:t>
            </a:r>
            <a:r>
              <a:rPr lang="en-US" i="1" dirty="0" smtClean="0"/>
              <a:t> </a:t>
            </a:r>
            <a:r>
              <a:rPr lang="en-US" i="1" dirty="0" err="1" smtClean="0"/>
              <a:t>jakýsi</a:t>
            </a:r>
            <a:r>
              <a:rPr lang="en-US" i="1" dirty="0" smtClean="0"/>
              <a:t> </a:t>
            </a:r>
            <a:r>
              <a:rPr lang="en-US" i="1" dirty="0" err="1" smtClean="0"/>
              <a:t>nerozlišený</a:t>
            </a:r>
            <a:r>
              <a:rPr lang="en-US" i="1" dirty="0" smtClean="0"/>
              <a:t>, </a:t>
            </a:r>
            <a:r>
              <a:rPr lang="en-US" i="1" dirty="0" err="1" smtClean="0"/>
              <a:t>poloimbecilní</a:t>
            </a:r>
            <a:r>
              <a:rPr lang="en-US" i="1" dirty="0" smtClean="0"/>
              <a:t>, </a:t>
            </a:r>
            <a:r>
              <a:rPr lang="en-US" i="1" dirty="0" err="1" smtClean="0"/>
              <a:t>poloinfantilní</a:t>
            </a:r>
            <a:r>
              <a:rPr lang="en-US" i="1" dirty="0" smtClean="0"/>
              <a:t> </a:t>
            </a:r>
            <a:r>
              <a:rPr lang="en-US" i="1" dirty="0" err="1" smtClean="0"/>
              <a:t>dav</a:t>
            </a:r>
            <a:r>
              <a:rPr lang="en-US" i="1" dirty="0" smtClean="0"/>
              <a:t>, </a:t>
            </a:r>
            <a:r>
              <a:rPr lang="en-US" i="1" dirty="0" err="1" smtClean="0"/>
              <a:t>přestože</a:t>
            </a:r>
            <a:r>
              <a:rPr lang="en-US" i="1" dirty="0" smtClean="0"/>
              <a:t> </a:t>
            </a:r>
            <a:r>
              <a:rPr lang="en-US" i="1" dirty="0" err="1" smtClean="0"/>
              <a:t>sami</a:t>
            </a:r>
            <a:r>
              <a:rPr lang="en-US" i="1" dirty="0" smtClean="0"/>
              <a:t> </a:t>
            </a:r>
            <a:r>
              <a:rPr lang="en-US" i="1" dirty="0" err="1" smtClean="0"/>
              <a:t>pranýřují</a:t>
            </a:r>
            <a:r>
              <a:rPr lang="en-US" i="1" dirty="0" smtClean="0"/>
              <a:t> </a:t>
            </a:r>
            <a:r>
              <a:rPr lang="en-US" i="1" dirty="0" err="1" smtClean="0"/>
              <a:t>všechno</a:t>
            </a:r>
            <a:r>
              <a:rPr lang="en-US" i="1" dirty="0" smtClean="0"/>
              <a:t> </a:t>
            </a:r>
            <a:r>
              <a:rPr lang="en-US" i="1" dirty="0" err="1" smtClean="0"/>
              <a:t>debilní</a:t>
            </a:r>
            <a:r>
              <a:rPr lang="en-US" i="1" dirty="0" smtClean="0"/>
              <a:t>, </a:t>
            </a:r>
            <a:r>
              <a:rPr lang="en-US" i="1" dirty="0" err="1" smtClean="0"/>
              <a:t>puberťácké</a:t>
            </a:r>
            <a:r>
              <a:rPr lang="en-US" i="1" dirty="0" smtClean="0"/>
              <a:t> a </a:t>
            </a:r>
            <a:r>
              <a:rPr lang="en-US" i="1" dirty="0" err="1" smtClean="0"/>
              <a:t>trapné</a:t>
            </a:r>
            <a:r>
              <a:rPr lang="en-US" i="1" dirty="0" smtClean="0"/>
              <a:t>. A </a:t>
            </a:r>
            <a:r>
              <a:rPr lang="en-US" i="1" dirty="0" err="1" smtClean="0"/>
              <a:t>právě</a:t>
            </a:r>
            <a:r>
              <a:rPr lang="en-US" i="1" dirty="0" smtClean="0"/>
              <a:t> proto, </a:t>
            </a:r>
            <a:r>
              <a:rPr lang="en-US" i="1" dirty="0" err="1" smtClean="0"/>
              <a:t>že</a:t>
            </a:r>
            <a:r>
              <a:rPr lang="en-US" i="1" dirty="0" smtClean="0"/>
              <a:t> se </a:t>
            </a:r>
            <a:r>
              <a:rPr lang="en-US" i="1" dirty="0" err="1" smtClean="0"/>
              <a:t>utápějí</a:t>
            </a:r>
            <a:r>
              <a:rPr lang="en-US" i="1" dirty="0" smtClean="0"/>
              <a:t> v </a:t>
            </a:r>
            <a:r>
              <a:rPr lang="en-US" i="1" dirty="0" err="1" smtClean="0"/>
              <a:t>detailu</a:t>
            </a:r>
            <a:r>
              <a:rPr lang="en-US" i="1" dirty="0" smtClean="0"/>
              <a:t>, </a:t>
            </a:r>
            <a:r>
              <a:rPr lang="en-US" i="1" dirty="0" err="1" smtClean="0"/>
              <a:t>vlezdozadkisticky</a:t>
            </a:r>
            <a:r>
              <a:rPr lang="en-US" i="1" dirty="0" smtClean="0"/>
              <a:t> </a:t>
            </a:r>
            <a:r>
              <a:rPr lang="en-US" i="1" dirty="0" err="1" smtClean="0"/>
              <a:t>velebí</a:t>
            </a:r>
            <a:r>
              <a:rPr lang="en-US" i="1" dirty="0" smtClean="0"/>
              <a:t> </a:t>
            </a:r>
            <a:r>
              <a:rPr lang="en-US" i="1" dirty="0" err="1" smtClean="0"/>
              <a:t>americké</a:t>
            </a:r>
            <a:r>
              <a:rPr lang="en-US" i="1" dirty="0" smtClean="0"/>
              <a:t> </a:t>
            </a:r>
            <a:r>
              <a:rPr lang="en-US" i="1" dirty="0" err="1" smtClean="0"/>
              <a:t>akční</a:t>
            </a:r>
            <a:r>
              <a:rPr lang="en-US" i="1" dirty="0" smtClean="0"/>
              <a:t> </a:t>
            </a:r>
            <a:r>
              <a:rPr lang="en-US" i="1" dirty="0" err="1" smtClean="0"/>
              <a:t>zboží</a:t>
            </a:r>
            <a:r>
              <a:rPr lang="en-US" i="1" dirty="0" smtClean="0"/>
              <a:t> pro </a:t>
            </a:r>
            <a:r>
              <a:rPr lang="en-US" i="1" dirty="0" err="1" smtClean="0"/>
              <a:t>detailní</a:t>
            </a:r>
            <a:r>
              <a:rPr lang="en-US" i="1" dirty="0" smtClean="0"/>
              <a:t> </a:t>
            </a:r>
            <a:r>
              <a:rPr lang="en-US" i="1" dirty="0" err="1" smtClean="0"/>
              <a:t>grafiku</a:t>
            </a:r>
            <a:r>
              <a:rPr lang="en-US" i="1" dirty="0" smtClean="0"/>
              <a:t> a </a:t>
            </a:r>
            <a:r>
              <a:rPr lang="en-US" i="1" dirty="0" err="1" smtClean="0"/>
              <a:t>nevímcoještě</a:t>
            </a:r>
            <a:r>
              <a:rPr lang="en-US" i="1" dirty="0" smtClean="0"/>
              <a:t>. </a:t>
            </a:r>
            <a:r>
              <a:rPr lang="en-US" i="1" dirty="0" err="1" smtClean="0"/>
              <a:t>Nad</a:t>
            </a:r>
            <a:r>
              <a:rPr lang="en-US" i="1" dirty="0" smtClean="0"/>
              <a:t> </a:t>
            </a:r>
            <a:r>
              <a:rPr lang="en-US" i="1" dirty="0" err="1" smtClean="0"/>
              <a:t>českými</a:t>
            </a:r>
            <a:r>
              <a:rPr lang="en-US" i="1" dirty="0" smtClean="0"/>
              <a:t> </a:t>
            </a:r>
            <a:r>
              <a:rPr lang="en-US" i="1" dirty="0" err="1" smtClean="0"/>
              <a:t>hrami</a:t>
            </a:r>
            <a:r>
              <a:rPr lang="en-US" i="1" dirty="0" smtClean="0"/>
              <a:t> se </a:t>
            </a:r>
            <a:r>
              <a:rPr lang="en-US" i="1" dirty="0" err="1" smtClean="0"/>
              <a:t>tváří</a:t>
            </a:r>
            <a:r>
              <a:rPr lang="en-US" i="1" dirty="0" smtClean="0"/>
              <a:t> </a:t>
            </a:r>
            <a:r>
              <a:rPr lang="en-US" i="1" dirty="0" err="1" smtClean="0"/>
              <a:t>povzneseně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</a:p>
          <a:p>
            <a:pPr algn="r">
              <a:buNone/>
            </a:pPr>
            <a:r>
              <a:rPr lang="cs-CZ" dirty="0" smtClean="0"/>
              <a:t>Radovan Holub</a:t>
            </a:r>
          </a:p>
          <a:p>
            <a:pPr algn="r">
              <a:buNone/>
            </a:pPr>
            <a:r>
              <a:rPr lang="cs-CZ" dirty="0" smtClean="0"/>
              <a:t>Reflex, 1999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kriplů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vseho</a:t>
            </a:r>
            <a:r>
              <a:rPr lang="en-US" dirty="0" smtClean="0"/>
              <a:t> </a:t>
            </a:r>
            <a:r>
              <a:rPr lang="en-US" dirty="0" err="1" smtClean="0"/>
              <a:t>nejradsi</a:t>
            </a:r>
            <a:r>
              <a:rPr lang="en-US" dirty="0" smtClean="0"/>
              <a:t> </a:t>
            </a:r>
            <a:r>
              <a:rPr lang="en-US" dirty="0" err="1" smtClean="0"/>
              <a:t>mam</a:t>
            </a:r>
            <a:r>
              <a:rPr lang="en-US" dirty="0" smtClean="0"/>
              <a:t> </a:t>
            </a:r>
            <a:r>
              <a:rPr lang="en-US" dirty="0" err="1" smtClean="0"/>
              <a:t>lidi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je R. </a:t>
            </a:r>
            <a:r>
              <a:rPr lang="en-US" dirty="0" err="1" smtClean="0"/>
              <a:t>Holub</a:t>
            </a:r>
            <a:r>
              <a:rPr lang="en-US" dirty="0" smtClean="0"/>
              <a:t>, </a:t>
            </a:r>
            <a:r>
              <a:rPr lang="en-US" dirty="0" err="1" smtClean="0"/>
              <a:t>ktery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zjevne</a:t>
            </a:r>
            <a:r>
              <a:rPr lang="en-US" dirty="0" smtClean="0"/>
              <a:t> o </a:t>
            </a:r>
            <a:r>
              <a:rPr lang="en-US" dirty="0" err="1" smtClean="0"/>
              <a:t>pocitacovych</a:t>
            </a:r>
            <a:r>
              <a:rPr lang="en-US" dirty="0" smtClean="0"/>
              <a:t> </a:t>
            </a:r>
            <a:r>
              <a:rPr lang="en-US" dirty="0" err="1" smtClean="0"/>
              <a:t>hrach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poneti</a:t>
            </a:r>
            <a:r>
              <a:rPr lang="en-US" dirty="0" smtClean="0"/>
              <a:t> a </a:t>
            </a:r>
            <a:r>
              <a:rPr lang="en-US" dirty="0" err="1" smtClean="0"/>
              <a:t>verejne</a:t>
            </a:r>
            <a:r>
              <a:rPr lang="en-US" dirty="0" smtClean="0"/>
              <a:t> je </a:t>
            </a:r>
            <a:r>
              <a:rPr lang="en-US" dirty="0" err="1" smtClean="0"/>
              <a:t>kritizuje</a:t>
            </a:r>
            <a:r>
              <a:rPr lang="en-US" dirty="0" smtClean="0"/>
              <a:t> v </a:t>
            </a:r>
            <a:r>
              <a:rPr lang="en-US" dirty="0" err="1" smtClean="0"/>
              <a:t>casopisech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Protoze</a:t>
            </a:r>
            <a:r>
              <a:rPr lang="en-US" dirty="0" smtClean="0"/>
              <a:t> me </a:t>
            </a:r>
            <a:r>
              <a:rPr lang="en-US" dirty="0" err="1" smtClean="0"/>
              <a:t>Holub</a:t>
            </a:r>
            <a:r>
              <a:rPr lang="en-US" dirty="0" smtClean="0"/>
              <a:t> v </a:t>
            </a:r>
            <a:r>
              <a:rPr lang="en-US" dirty="0" err="1" smtClean="0"/>
              <a:t>clanku</a:t>
            </a:r>
            <a:r>
              <a:rPr lang="en-US" dirty="0" smtClean="0"/>
              <a:t> </a:t>
            </a:r>
            <a:r>
              <a:rPr lang="en-US" dirty="0" err="1" smtClean="0"/>
              <a:t>vlastne</a:t>
            </a:r>
            <a:r>
              <a:rPr lang="en-US" dirty="0" smtClean="0"/>
              <a:t> </a:t>
            </a:r>
            <a:r>
              <a:rPr lang="en-US" dirty="0" err="1" smtClean="0"/>
              <a:t>nazval</a:t>
            </a:r>
            <a:r>
              <a:rPr lang="en-US" dirty="0" smtClean="0"/>
              <a:t> </a:t>
            </a:r>
            <a:r>
              <a:rPr lang="en-US" dirty="0" err="1" smtClean="0"/>
              <a:t>kriplem</a:t>
            </a:r>
            <a:r>
              <a:rPr lang="en-US" dirty="0" smtClean="0"/>
              <a:t>, </a:t>
            </a:r>
            <a:r>
              <a:rPr lang="en-US" dirty="0" err="1" smtClean="0"/>
              <a:t>urazim</a:t>
            </a:r>
            <a:r>
              <a:rPr lang="en-US" dirty="0" smtClean="0"/>
              <a:t> ho </a:t>
            </a:r>
            <a:r>
              <a:rPr lang="en-US" dirty="0" err="1" smtClean="0"/>
              <a:t>taky</a:t>
            </a:r>
            <a:r>
              <a:rPr lang="en-US" dirty="0" smtClean="0"/>
              <a:t> - </a:t>
            </a:r>
            <a:r>
              <a:rPr lang="en-US" dirty="0" err="1" smtClean="0"/>
              <a:t>jsi</a:t>
            </a:r>
            <a:r>
              <a:rPr lang="en-US" dirty="0" smtClean="0"/>
              <a:t> </a:t>
            </a:r>
            <a:r>
              <a:rPr lang="en-US" dirty="0" err="1" smtClean="0"/>
              <a:t>kreten</a:t>
            </a:r>
            <a:r>
              <a:rPr lang="en-US" dirty="0" smtClean="0"/>
              <a:t> </a:t>
            </a:r>
            <a:r>
              <a:rPr lang="en-US" dirty="0" err="1" smtClean="0"/>
              <a:t>vylizanej</a:t>
            </a:r>
            <a:r>
              <a:rPr lang="en-US" dirty="0" smtClean="0"/>
              <a:t> a </a:t>
            </a:r>
            <a:r>
              <a:rPr lang="en-US" dirty="0" err="1" smtClean="0"/>
              <a:t>predpojatej</a:t>
            </a:r>
            <a:r>
              <a:rPr lang="en-US" dirty="0" smtClean="0"/>
              <a:t>, </a:t>
            </a:r>
            <a:r>
              <a:rPr lang="en-US" dirty="0" err="1" smtClean="0"/>
              <a:t>kterej</a:t>
            </a:r>
            <a:r>
              <a:rPr lang="en-US" dirty="0" smtClean="0"/>
              <a:t> </a:t>
            </a:r>
            <a:r>
              <a:rPr lang="en-US" dirty="0" err="1" smtClean="0"/>
              <a:t>nemuze</a:t>
            </a:r>
            <a:r>
              <a:rPr lang="en-US" dirty="0" smtClean="0"/>
              <a:t> </a:t>
            </a:r>
            <a:r>
              <a:rPr lang="en-US" dirty="0" err="1" smtClean="0"/>
              <a:t>hrat</a:t>
            </a:r>
            <a:r>
              <a:rPr lang="en-US" dirty="0" smtClean="0"/>
              <a:t> </a:t>
            </a:r>
            <a:r>
              <a:rPr lang="en-US" dirty="0" err="1" smtClean="0"/>
              <a:t>jiny</a:t>
            </a:r>
            <a:r>
              <a:rPr lang="en-US" dirty="0" smtClean="0"/>
              <a:t> </a:t>
            </a:r>
            <a:r>
              <a:rPr lang="en-US" dirty="0" err="1" smtClean="0"/>
              <a:t>hry</a:t>
            </a:r>
            <a:r>
              <a:rPr lang="en-US" dirty="0" smtClean="0"/>
              <a:t> </a:t>
            </a:r>
            <a:r>
              <a:rPr lang="en-US" dirty="0" err="1" smtClean="0"/>
              <a:t>nez</a:t>
            </a:r>
            <a:r>
              <a:rPr lang="en-US" dirty="0" smtClean="0"/>
              <a:t> </a:t>
            </a:r>
            <a:r>
              <a:rPr lang="en-US" dirty="0" err="1" smtClean="0"/>
              <a:t>stupidni</a:t>
            </a:r>
            <a:r>
              <a:rPr lang="en-US" dirty="0" smtClean="0"/>
              <a:t> </a:t>
            </a:r>
            <a:r>
              <a:rPr lang="en-US" dirty="0" err="1" smtClean="0"/>
              <a:t>cesky</a:t>
            </a:r>
            <a:r>
              <a:rPr lang="en-US" dirty="0" smtClean="0"/>
              <a:t> </a:t>
            </a:r>
            <a:r>
              <a:rPr lang="en-US" dirty="0" err="1" smtClean="0"/>
              <a:t>adventury</a:t>
            </a:r>
            <a:r>
              <a:rPr lang="en-US" dirty="0" smtClean="0"/>
              <a:t>, </a:t>
            </a:r>
            <a:r>
              <a:rPr lang="en-US" dirty="0" err="1" smtClean="0"/>
              <a:t>protoze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to </a:t>
            </a:r>
            <a:r>
              <a:rPr lang="en-US" dirty="0" err="1" smtClean="0"/>
              <a:t>neumi</a:t>
            </a:r>
            <a:r>
              <a:rPr lang="en-US" dirty="0" smtClean="0"/>
              <a:t> </a:t>
            </a:r>
            <a:r>
              <a:rPr lang="en-US" dirty="0" err="1" smtClean="0"/>
              <a:t>anglicky</a:t>
            </a:r>
            <a:r>
              <a:rPr lang="en-US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to </a:t>
            </a:r>
            <a:r>
              <a:rPr lang="en-US" dirty="0" err="1" smtClean="0"/>
              <a:t>pocitac</a:t>
            </a:r>
            <a:r>
              <a:rPr lang="en-US" dirty="0" smtClean="0"/>
              <a:t>, </a:t>
            </a:r>
            <a:r>
              <a:rPr lang="en-US" dirty="0" err="1" smtClean="0"/>
              <a:t>reakce</a:t>
            </a:r>
            <a:r>
              <a:rPr lang="en-US" dirty="0" smtClean="0"/>
              <a:t> a </a:t>
            </a:r>
            <a:r>
              <a:rPr lang="en-US" dirty="0" err="1" smtClean="0"/>
              <a:t>hlavu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Nevím</a:t>
            </a:r>
            <a:r>
              <a:rPr lang="en-US" dirty="0" smtClean="0"/>
              <a:t>, co </a:t>
            </a:r>
            <a:r>
              <a:rPr lang="en-US" dirty="0" err="1" smtClean="0"/>
              <a:t>pana</a:t>
            </a:r>
            <a:r>
              <a:rPr lang="en-US" dirty="0" smtClean="0"/>
              <a:t> </a:t>
            </a:r>
            <a:r>
              <a:rPr lang="en-US" dirty="0" err="1" smtClean="0"/>
              <a:t>Holuba</a:t>
            </a:r>
            <a:r>
              <a:rPr lang="en-US" dirty="0" smtClean="0"/>
              <a:t> </a:t>
            </a:r>
            <a:r>
              <a:rPr lang="en-US" dirty="0" err="1" smtClean="0"/>
              <a:t>vedlo</a:t>
            </a:r>
            <a:r>
              <a:rPr lang="en-US" dirty="0" smtClean="0"/>
              <a:t> k </a:t>
            </a:r>
            <a:r>
              <a:rPr lang="en-US" dirty="0" err="1" smtClean="0"/>
              <a:t>napsání</a:t>
            </a:r>
            <a:r>
              <a:rPr lang="en-US" dirty="0" smtClean="0"/>
              <a:t> </a:t>
            </a:r>
            <a:r>
              <a:rPr lang="en-US" dirty="0" err="1" smtClean="0"/>
              <a:t>článku</a:t>
            </a:r>
            <a:r>
              <a:rPr lang="en-US" dirty="0" smtClean="0"/>
              <a:t> </a:t>
            </a:r>
            <a:r>
              <a:rPr lang="en-US" dirty="0" err="1" smtClean="0"/>
              <a:t>Kultura</a:t>
            </a:r>
            <a:r>
              <a:rPr lang="en-US" dirty="0" smtClean="0"/>
              <a:t> </a:t>
            </a:r>
            <a:r>
              <a:rPr lang="en-US" dirty="0" err="1" smtClean="0"/>
              <a:t>kriplů</a:t>
            </a:r>
            <a:r>
              <a:rPr lang="en-US" dirty="0" smtClean="0"/>
              <a:t>, ale </a:t>
            </a:r>
            <a:r>
              <a:rPr lang="en-US" dirty="0" err="1" smtClean="0"/>
              <a:t>rád</a:t>
            </a:r>
            <a:r>
              <a:rPr lang="en-US" dirty="0" smtClean="0"/>
              <a:t>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upozornil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to, </a:t>
            </a:r>
            <a:r>
              <a:rPr lang="en-US" dirty="0" err="1" smtClean="0"/>
              <a:t>že</a:t>
            </a:r>
            <a:r>
              <a:rPr lang="en-US" dirty="0" smtClean="0"/>
              <a:t> je to NEUVĚŘITELNÝ BLÁBOL.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Nestudoval</a:t>
            </a:r>
            <a:r>
              <a:rPr lang="en-US" dirty="0" smtClean="0"/>
              <a:t> </a:t>
            </a:r>
            <a:r>
              <a:rPr lang="en-US" dirty="0" err="1" smtClean="0"/>
              <a:t>náhodou</a:t>
            </a:r>
            <a:r>
              <a:rPr lang="en-US" dirty="0" smtClean="0"/>
              <a:t> pan Radovan </a:t>
            </a:r>
            <a:r>
              <a:rPr lang="en-US" dirty="0" err="1" smtClean="0"/>
              <a:t>Holub</a:t>
            </a:r>
            <a:r>
              <a:rPr lang="en-US" dirty="0" smtClean="0"/>
              <a:t> v </a:t>
            </a:r>
            <a:r>
              <a:rPr lang="en-US" dirty="0" err="1" smtClean="0"/>
              <a:t>letech</a:t>
            </a:r>
            <a:r>
              <a:rPr lang="en-US" dirty="0" smtClean="0"/>
              <a:t> 1980-84 </a:t>
            </a:r>
            <a:r>
              <a:rPr lang="en-US" dirty="0" err="1" smtClean="0"/>
              <a:t>matematické</a:t>
            </a:r>
            <a:r>
              <a:rPr lang="en-US" dirty="0" smtClean="0"/>
              <a:t> </a:t>
            </a:r>
            <a:r>
              <a:rPr lang="en-US" dirty="0" err="1" smtClean="0"/>
              <a:t>gymnázium</a:t>
            </a:r>
            <a:r>
              <a:rPr lang="en-US" dirty="0" smtClean="0"/>
              <a:t> v </a:t>
            </a:r>
            <a:r>
              <a:rPr lang="en-US" dirty="0" err="1" smtClean="0"/>
              <a:t>Bílovci</a:t>
            </a:r>
            <a:r>
              <a:rPr lang="en-US" dirty="0" smtClean="0"/>
              <a:t>? To by </a:t>
            </a:r>
            <a:r>
              <a:rPr lang="en-US" dirty="0" err="1" smtClean="0"/>
              <a:t>mnohé</a:t>
            </a:r>
            <a:r>
              <a:rPr lang="en-US" dirty="0" smtClean="0"/>
              <a:t> </a:t>
            </a:r>
            <a:r>
              <a:rPr lang="en-US" dirty="0" err="1" smtClean="0"/>
              <a:t>vysvětlovalo</a:t>
            </a:r>
            <a:r>
              <a:rPr lang="en-US" dirty="0" smtClean="0"/>
              <a:t> (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tehdy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debil</a:t>
            </a:r>
            <a:r>
              <a:rPr lang="en-US" dirty="0" smtClean="0"/>
              <a:t> a </a:t>
            </a:r>
            <a:r>
              <a:rPr lang="en-US" dirty="0" err="1" smtClean="0"/>
              <a:t>zůstalo</a:t>
            </a:r>
            <a:r>
              <a:rPr lang="en-US" dirty="0" smtClean="0"/>
              <a:t> mu to ...)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3089</TotalTime>
  <Words>1294</Words>
  <Application>Microsoft Office PowerPoint</Application>
  <PresentationFormat>Předvádění na obrazovce (4:3)</PresentationFormat>
  <Paragraphs>154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Motiv sady Office</vt:lpstr>
      <vt:lpstr>Herní publicistika</vt:lpstr>
      <vt:lpstr>Hry jako umění</vt:lpstr>
      <vt:lpstr>Hry jako umění</vt:lpstr>
      <vt:lpstr>Roger Ebert (1942‒2013)</vt:lpstr>
      <vt:lpstr>Hry jako umění</vt:lpstr>
      <vt:lpstr>Hry jako umění</vt:lpstr>
      <vt:lpstr>Hry jako umění</vt:lpstr>
      <vt:lpstr>Kultura kriplů</vt:lpstr>
      <vt:lpstr>Kultura kriplů</vt:lpstr>
      <vt:lpstr>Kultura kriplů</vt:lpstr>
      <vt:lpstr>Herní recenze</vt:lpstr>
      <vt:lpstr>Herní recenze</vt:lpstr>
      <vt:lpstr>Herní recenze</vt:lpstr>
      <vt:lpstr>Popis (Description)</vt:lpstr>
      <vt:lpstr>Popis (Description)</vt:lpstr>
      <vt:lpstr>Osobní zkušenost  (Personal Experience as Player)</vt:lpstr>
      <vt:lpstr>Osobní zkušenost  (Personal Experience as Player)</vt:lpstr>
      <vt:lpstr>Rada čtenářům (Reader Advice)</vt:lpstr>
      <vt:lpstr>Rada čtenářům (Reader Advice)</vt:lpstr>
      <vt:lpstr>Návrhy na zlepšení</vt:lpstr>
      <vt:lpstr>Návrhy na zlepšení</vt:lpstr>
      <vt:lpstr>Mediální kontext</vt:lpstr>
      <vt:lpstr>Mediální kontext</vt:lpstr>
      <vt:lpstr>Herní kontext</vt:lpstr>
      <vt:lpstr>Herní kontext</vt:lpstr>
      <vt:lpstr>Technologie</vt:lpstr>
      <vt:lpstr>Technologie</vt:lpstr>
      <vt:lpstr>Hypotéza o designu </vt:lpstr>
      <vt:lpstr>Hypotéza o designu </vt:lpstr>
      <vt:lpstr>Průmysl</vt:lpstr>
      <vt:lpstr>Průmysl</vt:lpstr>
      <vt:lpstr>Chybějící témata</vt:lpstr>
      <vt:lpstr>Zadání úkolu</vt:lpstr>
      <vt:lpstr>Literatura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Hry jako kulturní průmysl</dc:title>
  <dc:creator>Tomsik</dc:creator>
  <cp:lastModifiedBy>Tomáš Bártek</cp:lastModifiedBy>
  <cp:revision>84</cp:revision>
  <dcterms:created xsi:type="dcterms:W3CDTF">2016-03-07T10:09:15Z</dcterms:created>
  <dcterms:modified xsi:type="dcterms:W3CDTF">2017-03-20T16:58:03Z</dcterms:modified>
</cp:coreProperties>
</file>