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64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3" r:id="rId21"/>
    <p:sldId id="265" r:id="rId22"/>
    <p:sldId id="281" r:id="rId23"/>
    <p:sldId id="282" r:id="rId24"/>
    <p:sldId id="266" r:id="rId25"/>
    <p:sldId id="284" r:id="rId26"/>
    <p:sldId id="285" r:id="rId27"/>
    <p:sldId id="286" r:id="rId28"/>
    <p:sldId id="269" r:id="rId29"/>
    <p:sldId id="270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EDB55-111F-46A5-A987-EEE46B6EC2EF}" type="datetimeFigureOut">
              <a:rPr lang="cs-CZ" smtClean="0"/>
              <a:t>13.3.2017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83087-B19B-4C62-9D35-EC97E2FBA5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97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USA je poměrně saturováno, zatímco Čína má pořád dost možností k růstu. </a:t>
            </a:r>
            <a:r>
              <a:rPr lang="cs-CZ" dirty="0" err="1" smtClean="0"/>
              <a:t>Čínaj</a:t>
            </a:r>
            <a:r>
              <a:rPr lang="cs-CZ" dirty="0" smtClean="0"/>
              <a:t> e už ji jednička pro </a:t>
            </a:r>
            <a:r>
              <a:rPr lang="cs-CZ" dirty="0" err="1" smtClean="0"/>
              <a:t>App</a:t>
            </a:r>
            <a:r>
              <a:rPr lang="cs-CZ" dirty="0" smtClean="0"/>
              <a:t> </a:t>
            </a:r>
            <a:r>
              <a:rPr lang="cs-CZ" dirty="0" err="1" smtClean="0"/>
              <a:t>Store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83087-B19B-4C62-9D35-EC97E2FBA58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022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USA je poměrně saturováno, zatímco Čína má pořád dost možností k růstu. Čína je už ji jednička pro </a:t>
            </a:r>
            <a:r>
              <a:rPr lang="cs-CZ" dirty="0" err="1" smtClean="0"/>
              <a:t>App</a:t>
            </a:r>
            <a:r>
              <a:rPr lang="cs-CZ" dirty="0" smtClean="0"/>
              <a:t> </a:t>
            </a:r>
            <a:r>
              <a:rPr lang="cs-CZ" dirty="0" err="1" smtClean="0"/>
              <a:t>Store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83087-B19B-4C62-9D35-EC97E2FBA58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99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B057-DD0A-4257-BE8C-439A4467C457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52631-BAB3-428D-BC22-7C429E662F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FkikOc89ck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1ucxoKyiZ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Hry jako kulturní průmysl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13.3. 2017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Největší </a:t>
            </a:r>
            <a:r>
              <a:rPr lang="cs-CZ" dirty="0"/>
              <a:t>herní průmysl je Čína – 24,4 mld. </a:t>
            </a:r>
            <a:r>
              <a:rPr lang="cs-CZ" dirty="0" smtClean="0"/>
              <a:t>$ (2016)</a:t>
            </a:r>
          </a:p>
          <a:p>
            <a:pPr>
              <a:buNone/>
            </a:pPr>
            <a:r>
              <a:rPr lang="cs-CZ" dirty="0" smtClean="0"/>
              <a:t>USA mají jen o málo méně – 23,6 </a:t>
            </a:r>
            <a:r>
              <a:rPr lang="cs-CZ" dirty="0"/>
              <a:t>mld. </a:t>
            </a:r>
            <a:r>
              <a:rPr lang="cs-CZ" dirty="0" smtClean="0"/>
              <a:t>$</a:t>
            </a:r>
          </a:p>
          <a:p>
            <a:pPr>
              <a:buNone/>
            </a:pPr>
            <a:r>
              <a:rPr lang="cs-CZ" dirty="0" smtClean="0"/>
              <a:t>Regionálně – asijsko-</a:t>
            </a:r>
            <a:r>
              <a:rPr lang="cs-CZ" dirty="0" err="1" smtClean="0"/>
              <a:t>acifický</a:t>
            </a:r>
            <a:r>
              <a:rPr lang="cs-CZ" dirty="0" smtClean="0"/>
              <a:t> region drží 47 % trhu, Severní Amerika a EMEA drží po cca 25 % a Jižní Amerika zbytek (jen 4 %, ale roste nejrychleji)</a:t>
            </a:r>
          </a:p>
          <a:p>
            <a:pPr>
              <a:buNone/>
            </a:pPr>
            <a:r>
              <a:rPr lang="cs-CZ" dirty="0" smtClean="0"/>
              <a:t>USA a Čína drží 47 % tržeb a jejich podíl bude narůstat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87 % hráčů na konzole hraje i na PC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404413"/>
            <a:ext cx="9115313" cy="439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70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otevřenost</a:t>
            </a:r>
            <a:r>
              <a:rPr lang="en-US" dirty="0" smtClean="0"/>
              <a:t> </a:t>
            </a:r>
            <a:r>
              <a:rPr lang="en-US" dirty="0" err="1" smtClean="0"/>
              <a:t>herních</a:t>
            </a:r>
            <a:r>
              <a:rPr lang="en-US" dirty="0" smtClean="0"/>
              <a:t> </a:t>
            </a:r>
            <a:r>
              <a:rPr lang="en-US" dirty="0" err="1" smtClean="0"/>
              <a:t>konzolí</a:t>
            </a:r>
            <a:r>
              <a:rPr lang="en-US" dirty="0" smtClean="0"/>
              <a:t> a </a:t>
            </a:r>
            <a:r>
              <a:rPr lang="en-US" dirty="0" err="1" smtClean="0"/>
              <a:t>distribučních</a:t>
            </a:r>
            <a:r>
              <a:rPr lang="en-US" dirty="0" smtClean="0"/>
              <a:t> </a:t>
            </a:r>
            <a:r>
              <a:rPr lang="en-US" dirty="0" err="1" smtClean="0"/>
              <a:t>platforem</a:t>
            </a:r>
            <a:r>
              <a:rPr lang="cs-CZ" dirty="0" smtClean="0"/>
              <a:t> (</a:t>
            </a:r>
            <a:r>
              <a:rPr lang="cs-CZ" dirty="0" err="1" smtClean="0"/>
              <a:t>Steam</a:t>
            </a:r>
            <a:r>
              <a:rPr lang="cs-CZ" dirty="0" smtClean="0"/>
              <a:t>, </a:t>
            </a:r>
            <a:r>
              <a:rPr lang="cs-CZ" dirty="0" err="1" smtClean="0"/>
              <a:t>Google</a:t>
            </a:r>
            <a:r>
              <a:rPr lang="cs-CZ" dirty="0" smtClean="0"/>
              <a:t> Play, </a:t>
            </a:r>
            <a:r>
              <a:rPr lang="cs-CZ" dirty="0" err="1" smtClean="0"/>
              <a:t>PlayStation</a:t>
            </a:r>
            <a:r>
              <a:rPr lang="cs-CZ" dirty="0" smtClean="0"/>
              <a:t> Network)</a:t>
            </a:r>
          </a:p>
          <a:p>
            <a:pPr>
              <a:buNone/>
            </a:pPr>
            <a:r>
              <a:rPr lang="en-US" dirty="0" err="1" smtClean="0"/>
              <a:t>Crowdfunding</a:t>
            </a:r>
            <a:r>
              <a:rPr lang="cs-CZ" dirty="0" smtClean="0"/>
              <a:t> ‒ </a:t>
            </a:r>
            <a:r>
              <a:rPr lang="en-US" dirty="0" err="1" smtClean="0"/>
              <a:t>odstraňuje</a:t>
            </a:r>
            <a:r>
              <a:rPr lang="en-US" dirty="0" smtClean="0"/>
              <a:t> </a:t>
            </a:r>
            <a:r>
              <a:rPr lang="en-US" dirty="0" err="1" smtClean="0"/>
              <a:t>investora</a:t>
            </a:r>
            <a:r>
              <a:rPr lang="en-US" dirty="0" smtClean="0"/>
              <a:t>, </a:t>
            </a:r>
            <a:r>
              <a:rPr lang="en-US" dirty="0" err="1" smtClean="0"/>
              <a:t>distributora</a:t>
            </a:r>
            <a:endParaRPr lang="cs-CZ" dirty="0" smtClean="0"/>
          </a:p>
          <a:p>
            <a:pPr>
              <a:buFontTx/>
              <a:buChar char="-"/>
            </a:pPr>
            <a:r>
              <a:rPr lang="en-US" dirty="0" err="1" smtClean="0"/>
              <a:t>vyšší</a:t>
            </a:r>
            <a:r>
              <a:rPr lang="en-US" dirty="0" smtClean="0"/>
              <a:t> </a:t>
            </a:r>
            <a:r>
              <a:rPr lang="en-US" dirty="0" err="1" smtClean="0"/>
              <a:t>riziko</a:t>
            </a:r>
            <a:r>
              <a:rPr lang="en-US" dirty="0" smtClean="0"/>
              <a:t> </a:t>
            </a:r>
            <a:r>
              <a:rPr lang="en-US" dirty="0" err="1" smtClean="0"/>
              <a:t>nedokončení</a:t>
            </a:r>
            <a:r>
              <a:rPr lang="en-US" dirty="0" smtClean="0"/>
              <a:t> </a:t>
            </a:r>
            <a:r>
              <a:rPr lang="en-US" dirty="0" err="1" smtClean="0"/>
              <a:t>projektu</a:t>
            </a:r>
            <a:endParaRPr lang="cs-CZ" dirty="0" smtClean="0"/>
          </a:p>
          <a:p>
            <a:pPr>
              <a:buFontTx/>
              <a:buChar char="-"/>
            </a:pPr>
            <a:r>
              <a:rPr lang="en-US" dirty="0" err="1" smtClean="0"/>
              <a:t>ověření</a:t>
            </a:r>
            <a:r>
              <a:rPr lang="en-US" dirty="0" smtClean="0"/>
              <a:t> </a:t>
            </a:r>
            <a:r>
              <a:rPr lang="en-US" dirty="0" err="1" smtClean="0"/>
              <a:t>poptávky</a:t>
            </a:r>
            <a:r>
              <a:rPr lang="en-US" dirty="0" smtClean="0"/>
              <a:t> pro </a:t>
            </a:r>
            <a:r>
              <a:rPr lang="en-US" dirty="0" err="1" smtClean="0"/>
              <a:t>velké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malé</a:t>
            </a:r>
            <a:r>
              <a:rPr lang="en-US" dirty="0" smtClean="0"/>
              <a:t> </a:t>
            </a:r>
            <a:r>
              <a:rPr lang="en-US" dirty="0" err="1" smtClean="0"/>
              <a:t>subjekty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Early access</a:t>
            </a:r>
            <a:r>
              <a:rPr lang="cs-CZ" dirty="0" smtClean="0"/>
              <a:t> – </a:t>
            </a:r>
            <a:r>
              <a:rPr lang="en-US" dirty="0" err="1" smtClean="0"/>
              <a:t>crowdfunding</a:t>
            </a:r>
            <a:r>
              <a:rPr lang="cs-CZ" dirty="0" smtClean="0"/>
              <a:t>, </a:t>
            </a:r>
            <a:r>
              <a:rPr lang="en-US" dirty="0" err="1" smtClean="0"/>
              <a:t>hratelný</a:t>
            </a:r>
            <a:r>
              <a:rPr lang="en-US" dirty="0" smtClean="0"/>
              <a:t> </a:t>
            </a:r>
            <a:r>
              <a:rPr lang="en-US" dirty="0" err="1" smtClean="0"/>
              <a:t>prototyp</a:t>
            </a:r>
            <a:r>
              <a:rPr lang="en-US" dirty="0" smtClean="0"/>
              <a:t> </a:t>
            </a:r>
            <a:r>
              <a:rPr lang="en-US" dirty="0" err="1" smtClean="0"/>
              <a:t>hry</a:t>
            </a:r>
            <a:r>
              <a:rPr lang="en-US" dirty="0" smtClean="0"/>
              <a:t> a </a:t>
            </a:r>
            <a:r>
              <a:rPr lang="en-US" dirty="0" err="1" smtClean="0"/>
              <a:t>většinou</a:t>
            </a:r>
            <a:r>
              <a:rPr lang="en-US" dirty="0" smtClean="0"/>
              <a:t> se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podílet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jejím</a:t>
            </a:r>
            <a:r>
              <a:rPr lang="en-US" dirty="0" smtClean="0"/>
              <a:t> </a:t>
            </a:r>
            <a:r>
              <a:rPr lang="en-US" dirty="0" err="1" smtClean="0"/>
              <a:t>vývoji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free to play</a:t>
            </a:r>
            <a:r>
              <a:rPr lang="cs-CZ" dirty="0" smtClean="0"/>
              <a:t> – </a:t>
            </a:r>
            <a:r>
              <a:rPr lang="cs-CZ" dirty="0" err="1" smtClean="0"/>
              <a:t>mikrotransakce</a:t>
            </a:r>
            <a:r>
              <a:rPr lang="cs-CZ" dirty="0" smtClean="0"/>
              <a:t>; různé způsoby monetizace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 - </a:t>
            </a:r>
            <a:r>
              <a:rPr lang="cs-CZ" dirty="0" err="1" smtClean="0"/>
              <a:t>Steam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Více než 700 her na Early Access od 2013, 150 z nich (21 %) bylo vydáno). Průměrná doba strávená na Early Access je 14 měsíců, hra průměrně za tuto dobu prodá 8 000 kopií a dalších 3 600 za první měsíc vydání</a:t>
            </a:r>
          </a:p>
          <a:p>
            <a:pPr>
              <a:buNone/>
            </a:pPr>
            <a:r>
              <a:rPr lang="cs-CZ" dirty="0" smtClean="0"/>
              <a:t>1 % zákazníků </a:t>
            </a:r>
            <a:r>
              <a:rPr lang="cs-CZ" dirty="0" err="1" smtClean="0"/>
              <a:t>Steamu</a:t>
            </a:r>
            <a:r>
              <a:rPr lang="cs-CZ" dirty="0" smtClean="0"/>
              <a:t> vlastní 20 % her zakoupených na </a:t>
            </a:r>
            <a:r>
              <a:rPr lang="cs-CZ" dirty="0" err="1" smtClean="0"/>
              <a:t>Steamu</a:t>
            </a:r>
            <a:r>
              <a:rPr lang="cs-CZ" dirty="0" smtClean="0"/>
              <a:t>,  20 % uživatelů vlastní 88 % her (</a:t>
            </a:r>
            <a:r>
              <a:rPr lang="cs-CZ" dirty="0" err="1" smtClean="0"/>
              <a:t>velrybaření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 – Mobilní trh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Více než 700 her na Early Access od 2013, 150 z nich (21 %) bylo vydáno). Průměrná doba strávená na Early Access je 14 měsíců, hra průměrně za tuto dobu prodá 8 000 kopií a dalších 3 600 za první měsíc vydání</a:t>
            </a:r>
          </a:p>
          <a:p>
            <a:pPr>
              <a:buNone/>
            </a:pPr>
            <a:r>
              <a:rPr lang="cs-CZ" dirty="0" smtClean="0"/>
              <a:t>1 % zákazníků </a:t>
            </a:r>
            <a:r>
              <a:rPr lang="cs-CZ" dirty="0" err="1" smtClean="0"/>
              <a:t>Steamu</a:t>
            </a:r>
            <a:r>
              <a:rPr lang="cs-CZ" dirty="0" smtClean="0"/>
              <a:t> vlastní 20 % her zakoupených na </a:t>
            </a:r>
            <a:r>
              <a:rPr lang="cs-CZ" dirty="0" err="1" smtClean="0"/>
              <a:t>Steamu</a:t>
            </a:r>
            <a:r>
              <a:rPr lang="cs-CZ" dirty="0" smtClean="0"/>
              <a:t>,  20 % uživatelů vlastní 88 % her (</a:t>
            </a:r>
            <a:r>
              <a:rPr lang="cs-CZ" dirty="0" err="1" smtClean="0"/>
              <a:t>velrybaření</a:t>
            </a:r>
            <a:r>
              <a:rPr lang="cs-CZ" dirty="0" smtClean="0"/>
              <a:t>)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65856"/>
            <a:ext cx="8061461" cy="504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 – Mobilní trh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Pokemon</a:t>
            </a:r>
            <a:r>
              <a:rPr lang="cs-CZ" dirty="0" smtClean="0"/>
              <a:t> Go za půl roku vydělal 960 milionů dolarů</a:t>
            </a:r>
          </a:p>
          <a:p>
            <a:pPr>
              <a:buNone/>
            </a:pPr>
            <a:r>
              <a:rPr lang="cs-CZ" dirty="0" err="1" smtClean="0"/>
              <a:t>App</a:t>
            </a:r>
            <a:r>
              <a:rPr lang="cs-CZ" dirty="0" smtClean="0"/>
              <a:t> </a:t>
            </a:r>
            <a:r>
              <a:rPr lang="cs-CZ" dirty="0" err="1" smtClean="0"/>
              <a:t>Store</a:t>
            </a:r>
            <a:r>
              <a:rPr lang="cs-CZ" dirty="0"/>
              <a:t> </a:t>
            </a:r>
            <a:r>
              <a:rPr lang="cs-CZ" dirty="0" smtClean="0"/>
              <a:t>za 1. leden 2017 utržil 240 milionů dolarů (za rok 2016 mělo 20 miliard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9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 – Mobilní trh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268760"/>
            <a:ext cx="7128792" cy="548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1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 – </a:t>
            </a:r>
            <a:r>
              <a:rPr lang="cs-CZ" dirty="0" err="1" smtClean="0"/>
              <a:t>Esport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Globální </a:t>
            </a:r>
            <a:r>
              <a:rPr lang="cs-CZ" dirty="0" err="1" smtClean="0"/>
              <a:t>esport</a:t>
            </a:r>
            <a:r>
              <a:rPr lang="cs-CZ" dirty="0" smtClean="0"/>
              <a:t> market vygeneroval v 2016 0,9 </a:t>
            </a:r>
            <a:r>
              <a:rPr lang="cs-CZ" dirty="0" err="1" smtClean="0"/>
              <a:t>mld</a:t>
            </a:r>
            <a:r>
              <a:rPr lang="cs-CZ" dirty="0" smtClean="0"/>
              <a:t> dolarů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196752"/>
            <a:ext cx="738112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7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Esport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Globální </a:t>
            </a:r>
            <a:r>
              <a:rPr lang="cs-CZ" dirty="0" err="1" smtClean="0"/>
              <a:t>esport</a:t>
            </a:r>
            <a:r>
              <a:rPr lang="cs-CZ" dirty="0" smtClean="0"/>
              <a:t> market vygeneroval v 2016 0,9 </a:t>
            </a:r>
            <a:r>
              <a:rPr lang="cs-CZ" dirty="0" err="1" smtClean="0"/>
              <a:t>mld</a:t>
            </a:r>
            <a:r>
              <a:rPr lang="cs-CZ" dirty="0" smtClean="0"/>
              <a:t> dolarů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305053"/>
            <a:ext cx="2969980" cy="608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Esport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78112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86" y="1391742"/>
            <a:ext cx="8744027" cy="381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6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Max </a:t>
            </a:r>
            <a:r>
              <a:rPr lang="en-US" dirty="0" err="1" smtClean="0"/>
              <a:t>Horkheimer</a:t>
            </a:r>
            <a:r>
              <a:rPr lang="en-US" dirty="0" smtClean="0"/>
              <a:t> a Theodor W. </a:t>
            </a:r>
            <a:r>
              <a:rPr lang="en-US" dirty="0" err="1" smtClean="0"/>
              <a:t>Adorno</a:t>
            </a:r>
            <a:r>
              <a:rPr lang="en-US" dirty="0" smtClean="0"/>
              <a:t> v </a:t>
            </a:r>
            <a:r>
              <a:rPr lang="en-US" dirty="0" err="1" smtClean="0"/>
              <a:t>Dialektice</a:t>
            </a:r>
            <a:r>
              <a:rPr lang="en-US" dirty="0" smtClean="0"/>
              <a:t> </a:t>
            </a:r>
            <a:r>
              <a:rPr lang="en-US" dirty="0" err="1" smtClean="0"/>
              <a:t>osvícenství</a:t>
            </a:r>
            <a:r>
              <a:rPr lang="en-US" dirty="0" smtClean="0"/>
              <a:t> (1947)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Proměna umění v komoditu</a:t>
            </a:r>
          </a:p>
          <a:p>
            <a:pPr>
              <a:buNone/>
            </a:pPr>
            <a:r>
              <a:rPr lang="en-US" dirty="0" err="1" smtClean="0"/>
              <a:t>zavádějící</a:t>
            </a:r>
            <a:r>
              <a:rPr lang="en-US" dirty="0" smtClean="0"/>
              <a:t> </a:t>
            </a:r>
            <a:r>
              <a:rPr lang="en-US" dirty="0" err="1" smtClean="0"/>
              <a:t>oddělovat</a:t>
            </a:r>
            <a:r>
              <a:rPr lang="en-US" dirty="0" smtClean="0"/>
              <a:t> </a:t>
            </a:r>
            <a:r>
              <a:rPr lang="en-US" dirty="0" err="1" smtClean="0"/>
              <a:t>umění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průmyslu</a:t>
            </a:r>
            <a:r>
              <a:rPr lang="en-US" dirty="0" smtClean="0"/>
              <a:t> a </a:t>
            </a:r>
            <a:r>
              <a:rPr lang="en-US" dirty="0" err="1" smtClean="0"/>
              <a:t>estetickou</a:t>
            </a:r>
            <a:r>
              <a:rPr lang="en-US" dirty="0" smtClean="0"/>
              <a:t> </a:t>
            </a:r>
            <a:r>
              <a:rPr lang="en-US" dirty="0" err="1" smtClean="0"/>
              <a:t>složku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sociálních</a:t>
            </a:r>
            <a:r>
              <a:rPr lang="en-US" dirty="0" smtClean="0"/>
              <a:t> </a:t>
            </a:r>
            <a:r>
              <a:rPr lang="en-US" dirty="0" err="1" smtClean="0"/>
              <a:t>faktorů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Díky masovým médiím umění může oslovovat masy -&gt; končí kritické umění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Esport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78112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8208912" cy="461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Streaming</a:t>
            </a:r>
            <a:r>
              <a:rPr lang="cs-CZ" dirty="0" smtClean="0"/>
              <a:t> a </a:t>
            </a:r>
            <a:r>
              <a:rPr lang="cs-CZ" dirty="0" err="1" smtClean="0"/>
              <a:t>Youtube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2013 Twitch 45 </a:t>
            </a:r>
            <a:r>
              <a:rPr lang="en-US" dirty="0" err="1" smtClean="0"/>
              <a:t>milionů</a:t>
            </a:r>
            <a:r>
              <a:rPr lang="en-US" dirty="0" smtClean="0"/>
              <a:t> </a:t>
            </a:r>
            <a:r>
              <a:rPr lang="en-US" dirty="0" err="1" smtClean="0"/>
              <a:t>unikátních</a:t>
            </a:r>
            <a:r>
              <a:rPr lang="en-US" dirty="0" smtClean="0"/>
              <a:t> a 900 </a:t>
            </a:r>
            <a:r>
              <a:rPr lang="en-US" dirty="0" err="1" smtClean="0"/>
              <a:t>tisíc</a:t>
            </a:r>
            <a:r>
              <a:rPr lang="en-US" dirty="0" smtClean="0"/>
              <a:t> </a:t>
            </a:r>
            <a:r>
              <a:rPr lang="en-US" dirty="0" err="1" smtClean="0"/>
              <a:t>vysílacích</a:t>
            </a:r>
            <a:r>
              <a:rPr lang="en-US" dirty="0" smtClean="0"/>
              <a:t> </a:t>
            </a:r>
            <a:r>
              <a:rPr lang="en-US" dirty="0" err="1" smtClean="0"/>
              <a:t>uživatelů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Youtube</a:t>
            </a:r>
            <a:r>
              <a:rPr lang="cs-CZ" dirty="0" smtClean="0"/>
              <a:t> – herní kanály druhý nejsledovanější typ videí (</a:t>
            </a:r>
            <a:r>
              <a:rPr lang="cs-CZ" dirty="0" err="1" smtClean="0"/>
              <a:t>PewDiePie</a:t>
            </a:r>
            <a:r>
              <a:rPr lang="cs-CZ" dirty="0"/>
              <a:t> </a:t>
            </a:r>
            <a:r>
              <a:rPr lang="en-US" dirty="0"/>
              <a:t>42 620 </a:t>
            </a:r>
            <a:r>
              <a:rPr lang="en-US" dirty="0" smtClean="0"/>
              <a:t>465</a:t>
            </a:r>
            <a:r>
              <a:rPr lang="cs-CZ" dirty="0" smtClean="0"/>
              <a:t> odběratelů, odhadovaný </a:t>
            </a:r>
            <a:r>
              <a:rPr lang="cs-CZ" dirty="0" err="1" smtClean="0"/>
              <a:t>výdělěk</a:t>
            </a:r>
            <a:r>
              <a:rPr lang="cs-CZ" dirty="0" smtClean="0"/>
              <a:t> 12 mil. dolarů 2015).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https://youtu.be/3FkikOc89ck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260648" y="243434"/>
            <a:ext cx="8229600" cy="1143000"/>
          </a:xfrm>
        </p:spPr>
        <p:txBody>
          <a:bodyPr/>
          <a:lstStyle/>
          <a:p>
            <a:r>
              <a:rPr lang="cs-CZ" dirty="0" err="1" smtClean="0"/>
              <a:t>Streaming</a:t>
            </a:r>
            <a:r>
              <a:rPr lang="cs-CZ" dirty="0" smtClean="0"/>
              <a:t> a </a:t>
            </a:r>
            <a:r>
              <a:rPr lang="cs-CZ" dirty="0" err="1" smtClean="0"/>
              <a:t>Youtube</a:t>
            </a:r>
            <a:endParaRPr lang="en-US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243434"/>
            <a:ext cx="3000340" cy="6494317"/>
          </a:xfrm>
          <a:prstGeom prst="rect">
            <a:avLst/>
          </a:prstGeom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51375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2016 vyšel </a:t>
            </a:r>
            <a:r>
              <a:rPr lang="cs-CZ" dirty="0" err="1"/>
              <a:t>Y</a:t>
            </a:r>
            <a:r>
              <a:rPr lang="cs-CZ" dirty="0" err="1" smtClean="0"/>
              <a:t>outube</a:t>
            </a:r>
            <a:r>
              <a:rPr lang="cs-CZ" dirty="0" smtClean="0"/>
              <a:t> </a:t>
            </a:r>
            <a:r>
              <a:rPr lang="cs-CZ" dirty="0" err="1" smtClean="0"/>
              <a:t>Gaming</a:t>
            </a:r>
            <a:r>
              <a:rPr lang="cs-CZ" dirty="0" smtClean="0"/>
              <a:t> a </a:t>
            </a:r>
            <a:r>
              <a:rPr lang="cs-CZ" dirty="0" err="1" smtClean="0"/>
              <a:t>Twitch</a:t>
            </a:r>
            <a:r>
              <a:rPr lang="cs-CZ" dirty="0" smtClean="0"/>
              <a:t> </a:t>
            </a:r>
            <a:r>
              <a:rPr lang="cs-CZ" dirty="0" err="1" smtClean="0"/>
              <a:t>Cheering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Youtube</a:t>
            </a:r>
            <a:r>
              <a:rPr lang="cs-CZ" dirty="0" smtClean="0"/>
              <a:t> stále vede ve video-on-</a:t>
            </a:r>
            <a:r>
              <a:rPr lang="cs-CZ" dirty="0" err="1" smtClean="0"/>
              <a:t>demand</a:t>
            </a:r>
            <a:r>
              <a:rPr lang="cs-CZ" dirty="0" smtClean="0"/>
              <a:t>, </a:t>
            </a:r>
            <a:r>
              <a:rPr lang="cs-CZ" dirty="0" err="1" smtClean="0"/>
              <a:t>Twitch</a:t>
            </a:r>
            <a:r>
              <a:rPr lang="cs-CZ" dirty="0" smtClean="0"/>
              <a:t> v přímých přenosech a </a:t>
            </a:r>
            <a:r>
              <a:rPr lang="cs-CZ" dirty="0" err="1" smtClean="0"/>
              <a:t>streamech</a:t>
            </a:r>
            <a:r>
              <a:rPr lang="cs-CZ" dirty="0" smtClean="0"/>
              <a:t> turnajů</a:t>
            </a:r>
          </a:p>
          <a:p>
            <a:pPr>
              <a:buNone/>
            </a:pPr>
            <a:r>
              <a:rPr lang="cs-CZ" dirty="0" smtClean="0"/>
              <a:t>Top 3 franšízy: </a:t>
            </a:r>
            <a:r>
              <a:rPr lang="cs-CZ" dirty="0" err="1" smtClean="0"/>
              <a:t>Minecraft</a:t>
            </a:r>
            <a:r>
              <a:rPr lang="cs-CZ" dirty="0" smtClean="0"/>
              <a:t>: 30,8 </a:t>
            </a:r>
            <a:r>
              <a:rPr lang="cs-CZ" dirty="0" err="1" smtClean="0"/>
              <a:t>mld</a:t>
            </a:r>
            <a:r>
              <a:rPr lang="cs-CZ" dirty="0" smtClean="0"/>
              <a:t> shlédnutí, GTA 12 </a:t>
            </a:r>
            <a:r>
              <a:rPr lang="cs-CZ" dirty="0" err="1" smtClean="0"/>
              <a:t>mld</a:t>
            </a:r>
            <a:r>
              <a:rPr lang="cs-CZ" dirty="0" smtClean="0"/>
              <a:t> shlédnutí a </a:t>
            </a:r>
            <a:r>
              <a:rPr lang="cs-CZ" dirty="0" err="1" smtClean="0"/>
              <a:t>Callof</a:t>
            </a:r>
            <a:r>
              <a:rPr lang="cs-CZ" dirty="0" smtClean="0"/>
              <a:t> Duty 10 </a:t>
            </a:r>
            <a:r>
              <a:rPr lang="cs-CZ" dirty="0" err="1" smtClean="0"/>
              <a:t>mld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Nejvíce vydělala v tomto oboru </a:t>
            </a:r>
            <a:r>
              <a:rPr lang="cs-CZ" dirty="0" err="1" smtClean="0"/>
              <a:t>LoL</a:t>
            </a:r>
            <a:r>
              <a:rPr lang="cs-CZ" dirty="0" smtClean="0"/>
              <a:t> (1,3 </a:t>
            </a:r>
            <a:r>
              <a:rPr lang="cs-CZ" dirty="0" err="1" smtClean="0"/>
              <a:t>mld</a:t>
            </a:r>
            <a:r>
              <a:rPr lang="cs-CZ" dirty="0" smtClean="0"/>
              <a:t> $) </a:t>
            </a:r>
            <a:r>
              <a:rPr lang="cs-CZ" dirty="0" err="1" smtClean="0"/>
              <a:t>WoW</a:t>
            </a:r>
            <a:r>
              <a:rPr lang="cs-CZ" dirty="0" smtClean="0"/>
              <a:t> (1,2 </a:t>
            </a:r>
            <a:r>
              <a:rPr lang="cs-CZ" dirty="0" err="1" smtClean="0"/>
              <a:t>mld</a:t>
            </a:r>
            <a:r>
              <a:rPr lang="cs-CZ" dirty="0" smtClean="0"/>
              <a:t> $) a </a:t>
            </a:r>
            <a:r>
              <a:rPr lang="cs-CZ" dirty="0" err="1" smtClean="0"/>
              <a:t>CoD</a:t>
            </a:r>
            <a:r>
              <a:rPr lang="cs-CZ" dirty="0" smtClean="0"/>
              <a:t> ( 789 mil. $)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94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260648" y="243434"/>
            <a:ext cx="8229600" cy="1143000"/>
          </a:xfrm>
        </p:spPr>
        <p:txBody>
          <a:bodyPr/>
          <a:lstStyle/>
          <a:p>
            <a:r>
              <a:rPr lang="cs-CZ" dirty="0" err="1" smtClean="0"/>
              <a:t>Streaming</a:t>
            </a:r>
            <a:r>
              <a:rPr lang="cs-CZ" dirty="0" smtClean="0"/>
              <a:t> a </a:t>
            </a:r>
            <a:r>
              <a:rPr lang="cs-CZ" dirty="0" err="1" smtClean="0"/>
              <a:t>Youtube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04864"/>
            <a:ext cx="9005933" cy="348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72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 v herním průmyslu	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Entertainment Software Association (USA)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dirty="0" smtClean="0"/>
              <a:t>Interactive Software Federation of Europe (EU)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dirty="0" smtClean="0"/>
              <a:t>International Game Developer Association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dirty="0" smtClean="0"/>
              <a:t>Digital Games Research Association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Hráči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360" y="1124744"/>
            <a:ext cx="5698976" cy="547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Hráči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47" y="1988840"/>
            <a:ext cx="8226053" cy="415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Hráči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856" y="2276872"/>
            <a:ext cx="8308287" cy="370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5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Paradoxy herního průmyslu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Liberalizace přístupu k technologiím a možnostem komunitního financování razantně zvýšila možnosti </a:t>
            </a:r>
            <a:r>
              <a:rPr lang="cs-CZ" dirty="0" err="1" smtClean="0"/>
              <a:t>indie</a:t>
            </a:r>
            <a:r>
              <a:rPr lang="cs-CZ" dirty="0" smtClean="0"/>
              <a:t> průmyslu a stírají se tak rozdíly mezi </a:t>
            </a:r>
            <a:r>
              <a:rPr lang="cs-CZ" dirty="0" err="1" smtClean="0"/>
              <a:t>indie</a:t>
            </a:r>
            <a:r>
              <a:rPr lang="cs-CZ" dirty="0" smtClean="0"/>
              <a:t> a </a:t>
            </a:r>
            <a:r>
              <a:rPr lang="cs-CZ" dirty="0" err="1" smtClean="0"/>
              <a:t>neindie</a:t>
            </a:r>
            <a:r>
              <a:rPr lang="cs-CZ" dirty="0" smtClean="0"/>
              <a:t> (z pohledu zákazníka určitě)</a:t>
            </a:r>
          </a:p>
          <a:p>
            <a:pPr>
              <a:buNone/>
            </a:pPr>
            <a:r>
              <a:rPr lang="cs-CZ" dirty="0" smtClean="0"/>
              <a:t>Počátek veřejné podpory her (severské země – Finsko,  Nizozemí, Kanada) – růst průmyslu, diverzifikace  témat (podpora zejména  vzdělávacích a uměleckých her)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Budoucnost?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https://youtu.be/K1ucxoKyiZI</a:t>
            </a: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Uniformita</a:t>
            </a:r>
            <a:endParaRPr lang="cs-CZ" dirty="0"/>
          </a:p>
          <a:p>
            <a:pPr>
              <a:buNone/>
            </a:pPr>
            <a:r>
              <a:rPr lang="en-US" dirty="0" err="1" smtClean="0"/>
              <a:t>distribuuje</a:t>
            </a:r>
            <a:r>
              <a:rPr lang="en-US" dirty="0" smtClean="0"/>
              <a:t> </a:t>
            </a:r>
            <a:r>
              <a:rPr lang="en-US" dirty="0" err="1" smtClean="0"/>
              <a:t>vysoce</a:t>
            </a:r>
            <a:r>
              <a:rPr lang="en-US" dirty="0" smtClean="0"/>
              <a:t> </a:t>
            </a:r>
            <a:r>
              <a:rPr lang="en-US" dirty="0" err="1" smtClean="0"/>
              <a:t>homogenní</a:t>
            </a:r>
            <a:r>
              <a:rPr lang="en-US" dirty="0" smtClean="0"/>
              <a:t> </a:t>
            </a:r>
            <a:r>
              <a:rPr lang="en-US" dirty="0" err="1" smtClean="0"/>
              <a:t>produkty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propojuje všechna svá jednotlivá odvětví: film, rozhlas, časopisy (</a:t>
            </a:r>
            <a:r>
              <a:rPr lang="cs-CZ" dirty="0" err="1" smtClean="0"/>
              <a:t>remediace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Rozdíly mezi filmy A </a:t>
            </a:r>
            <a:r>
              <a:rPr lang="cs-CZ" dirty="0" err="1" smtClean="0"/>
              <a:t>a</a:t>
            </a:r>
            <a:r>
              <a:rPr lang="cs-CZ" dirty="0" smtClean="0"/>
              <a:t> B nesouvisejí s jejich kvalitou, ale slouží k třídění a organizaci spotřebitelů, aby bylo možné je pevněji uchopit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Budoucnost?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úvod</a:t>
            </a:r>
            <a:r>
              <a:rPr lang="en-US" dirty="0"/>
              <a:t> do </a:t>
            </a:r>
            <a:r>
              <a:rPr lang="en-US" dirty="0" err="1"/>
              <a:t>předmětu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Hry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objekt</a:t>
            </a:r>
            <a:r>
              <a:rPr lang="en-US" dirty="0"/>
              <a:t> </a:t>
            </a:r>
            <a:r>
              <a:rPr lang="en-US" dirty="0" err="1"/>
              <a:t>studia</a:t>
            </a:r>
            <a:r>
              <a:rPr lang="en-US" dirty="0"/>
              <a:t>. </a:t>
            </a:r>
            <a:r>
              <a:rPr lang="en-US" dirty="0" err="1"/>
              <a:t>Kulturální</a:t>
            </a:r>
            <a:r>
              <a:rPr lang="en-US" dirty="0"/>
              <a:t> </a:t>
            </a:r>
            <a:r>
              <a:rPr lang="en-US" dirty="0" err="1"/>
              <a:t>studia</a:t>
            </a:r>
            <a:r>
              <a:rPr lang="en-US" dirty="0"/>
              <a:t> a </a:t>
            </a:r>
            <a:r>
              <a:rPr lang="en-US" dirty="0" err="1"/>
              <a:t>kritická</a:t>
            </a:r>
            <a:r>
              <a:rPr lang="en-US" dirty="0"/>
              <a:t> </a:t>
            </a:r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smtClean="0"/>
              <a:t>her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Hodina zrušena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Videoherní</a:t>
            </a:r>
            <a:r>
              <a:rPr lang="en-US" dirty="0"/>
              <a:t> </a:t>
            </a:r>
            <a:r>
              <a:rPr lang="en-US" dirty="0" err="1"/>
              <a:t>průmysl</a:t>
            </a:r>
            <a:r>
              <a:rPr lang="en-US" dirty="0"/>
              <a:t>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kontext</a:t>
            </a:r>
            <a:r>
              <a:rPr lang="en-US" dirty="0"/>
              <a:t> </a:t>
            </a:r>
            <a:r>
              <a:rPr lang="en-US" dirty="0" err="1"/>
              <a:t>pohledem</a:t>
            </a:r>
            <a:r>
              <a:rPr lang="en-US" dirty="0"/>
              <a:t> </a:t>
            </a:r>
            <a:r>
              <a:rPr lang="en-US" dirty="0" err="1"/>
              <a:t>kulturálních</a:t>
            </a:r>
            <a:r>
              <a:rPr lang="en-US" dirty="0"/>
              <a:t> </a:t>
            </a:r>
            <a:r>
              <a:rPr lang="en-US" dirty="0" err="1"/>
              <a:t>studií</a:t>
            </a:r>
            <a:r>
              <a:rPr lang="en-US" dirty="0"/>
              <a:t>.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Herní</a:t>
            </a:r>
            <a:r>
              <a:rPr lang="en-US" dirty="0" smtClean="0"/>
              <a:t> </a:t>
            </a:r>
            <a:r>
              <a:rPr lang="en-US" dirty="0" err="1"/>
              <a:t>publicistika</a:t>
            </a:r>
            <a:r>
              <a:rPr lang="en-US" dirty="0"/>
              <a:t>. </a:t>
            </a:r>
            <a:r>
              <a:rPr lang="en-US" dirty="0" err="1"/>
              <a:t>Ideální</a:t>
            </a:r>
            <a:r>
              <a:rPr lang="en-US" dirty="0"/>
              <a:t> </a:t>
            </a:r>
            <a:r>
              <a:rPr lang="en-US" dirty="0" err="1"/>
              <a:t>recenze</a:t>
            </a:r>
            <a:r>
              <a:rPr lang="en-US" dirty="0"/>
              <a:t>. </a:t>
            </a:r>
            <a:r>
              <a:rPr lang="en-US" dirty="0" err="1"/>
              <a:t>Úkol</a:t>
            </a:r>
            <a:r>
              <a:rPr lang="en-US" dirty="0"/>
              <a:t> </a:t>
            </a:r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několika</a:t>
            </a:r>
            <a:r>
              <a:rPr lang="en-US" dirty="0"/>
              <a:t> </a:t>
            </a:r>
            <a:r>
              <a:rPr lang="en-US" dirty="0" err="1" smtClean="0"/>
              <a:t>recenzí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Fanoušci jako postmoderní subkultura. Proměny subkultury v čase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Herní</a:t>
            </a:r>
            <a:r>
              <a:rPr lang="en-US" dirty="0"/>
              <a:t> </a:t>
            </a:r>
            <a:r>
              <a:rPr lang="en-US" dirty="0" err="1"/>
              <a:t>publicistika</a:t>
            </a:r>
            <a:r>
              <a:rPr lang="en-US" dirty="0"/>
              <a:t> II. </a:t>
            </a:r>
            <a:r>
              <a:rPr lang="en-US" dirty="0" err="1"/>
              <a:t>Publicistika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součást</a:t>
            </a:r>
            <a:r>
              <a:rPr lang="en-US" dirty="0"/>
              <a:t> </a:t>
            </a:r>
            <a:r>
              <a:rPr lang="en-US" dirty="0" err="1"/>
              <a:t>trhu</a:t>
            </a:r>
            <a:r>
              <a:rPr lang="en-US" dirty="0"/>
              <a:t>. </a:t>
            </a:r>
            <a:r>
              <a:rPr lang="en-US" dirty="0" err="1"/>
              <a:t>Vyhodnocení</a:t>
            </a:r>
            <a:r>
              <a:rPr lang="en-US" dirty="0"/>
              <a:t> </a:t>
            </a:r>
            <a:r>
              <a:rPr lang="en-US" dirty="0" err="1"/>
              <a:t>úkolu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Ideologie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hrách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Velikonoce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Reprezentace</a:t>
            </a:r>
            <a:r>
              <a:rPr lang="en-US" dirty="0"/>
              <a:t> </a:t>
            </a:r>
            <a:r>
              <a:rPr lang="en-US" dirty="0" err="1"/>
              <a:t>genderu</a:t>
            </a:r>
            <a:r>
              <a:rPr lang="en-US" dirty="0"/>
              <a:t>, </a:t>
            </a:r>
            <a:r>
              <a:rPr lang="en-US" dirty="0" err="1"/>
              <a:t>genderové</a:t>
            </a:r>
            <a:r>
              <a:rPr lang="en-US" dirty="0"/>
              <a:t> stereotypy a </a:t>
            </a:r>
            <a:r>
              <a:rPr lang="en-US" dirty="0" err="1"/>
              <a:t>sexualita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hrách</a:t>
            </a:r>
            <a:r>
              <a:rPr lang="en-US" dirty="0"/>
              <a:t>. </a:t>
            </a:r>
            <a:r>
              <a:rPr lang="en-US" dirty="0" err="1"/>
              <a:t>Představení</a:t>
            </a:r>
            <a:r>
              <a:rPr lang="en-US" dirty="0"/>
              <a:t> </a:t>
            </a:r>
            <a:r>
              <a:rPr lang="en-US" dirty="0" err="1"/>
              <a:t>tématu</a:t>
            </a:r>
            <a:r>
              <a:rPr lang="en-US" dirty="0"/>
              <a:t> </a:t>
            </a:r>
            <a:r>
              <a:rPr lang="en-US" dirty="0" err="1"/>
              <a:t>závěrečné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Identita</a:t>
            </a:r>
            <a:r>
              <a:rPr lang="en-US" dirty="0"/>
              <a:t> a </a:t>
            </a:r>
            <a:r>
              <a:rPr lang="en-US" dirty="0" err="1"/>
              <a:t>multikulturalismus</a:t>
            </a:r>
            <a:r>
              <a:rPr lang="en-US" dirty="0"/>
              <a:t>. </a:t>
            </a:r>
            <a:r>
              <a:rPr lang="en-US" dirty="0" err="1"/>
              <a:t>reprezentace</a:t>
            </a:r>
            <a:r>
              <a:rPr lang="en-US" dirty="0"/>
              <a:t> identity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Status quo a </a:t>
            </a:r>
            <a:r>
              <a:rPr lang="en-US" dirty="0" err="1"/>
              <a:t>subverzivita</a:t>
            </a:r>
            <a:r>
              <a:rPr lang="en-US" dirty="0"/>
              <a:t> (</a:t>
            </a:r>
            <a:r>
              <a:rPr lang="en-US" dirty="0" err="1"/>
              <a:t>transgresivita</a:t>
            </a:r>
            <a:r>
              <a:rPr lang="en-US" dirty="0"/>
              <a:t>) - </a:t>
            </a:r>
            <a:r>
              <a:rPr lang="en-US" dirty="0" err="1"/>
              <a:t>podporování</a:t>
            </a:r>
            <a:r>
              <a:rPr lang="en-US" dirty="0"/>
              <a:t> </a:t>
            </a:r>
            <a:r>
              <a:rPr lang="en-US" dirty="0" err="1"/>
              <a:t>statu</a:t>
            </a:r>
            <a:r>
              <a:rPr lang="en-US" dirty="0"/>
              <a:t> quo versus </a:t>
            </a:r>
            <a:r>
              <a:rPr lang="en-US" dirty="0" err="1"/>
              <a:t>subverzivní</a:t>
            </a:r>
            <a:r>
              <a:rPr lang="en-US" dirty="0"/>
              <a:t> </a:t>
            </a:r>
            <a:r>
              <a:rPr lang="en-US" dirty="0" err="1"/>
              <a:t>hry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závěr</a:t>
            </a:r>
            <a:r>
              <a:rPr lang="cs-CZ" dirty="0" smtClean="0"/>
              <a:t>. </a:t>
            </a:r>
            <a:r>
              <a:rPr lang="cs-CZ" dirty="0" err="1" smtClean="0"/>
              <a:t>Pitche</a:t>
            </a:r>
            <a:r>
              <a:rPr lang="cs-CZ" dirty="0" smtClean="0"/>
              <a:t> </a:t>
            </a:r>
            <a:r>
              <a:rPr lang="cs-CZ" smtClean="0"/>
              <a:t>závěrečných prací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Umění</a:t>
            </a:r>
            <a:r>
              <a:rPr lang="en-US" dirty="0" smtClean="0"/>
              <a:t> </a:t>
            </a:r>
            <a:r>
              <a:rPr lang="en-US" dirty="0" err="1" smtClean="0"/>
              <a:t>kdysi</a:t>
            </a:r>
            <a:r>
              <a:rPr lang="en-US" dirty="0" smtClean="0"/>
              <a:t> </a:t>
            </a:r>
            <a:r>
              <a:rPr lang="en-US" dirty="0" err="1" smtClean="0"/>
              <a:t>znamenalo</a:t>
            </a:r>
            <a:r>
              <a:rPr lang="en-US" dirty="0" smtClean="0"/>
              <a:t> </a:t>
            </a:r>
            <a:r>
              <a:rPr lang="en-US" dirty="0" err="1" smtClean="0"/>
              <a:t>překračování</a:t>
            </a:r>
            <a:r>
              <a:rPr lang="en-US" dirty="0" smtClean="0"/>
              <a:t> </a:t>
            </a:r>
            <a:r>
              <a:rPr lang="en-US" dirty="0" err="1" smtClean="0"/>
              <a:t>pravidel</a:t>
            </a:r>
            <a:r>
              <a:rPr lang="en-US" dirty="0" smtClean="0"/>
              <a:t> a </a:t>
            </a:r>
            <a:r>
              <a:rPr lang="en-US" dirty="0" err="1" smtClean="0"/>
              <a:t>otevírání</a:t>
            </a:r>
            <a:r>
              <a:rPr lang="en-US" dirty="0" smtClean="0"/>
              <a:t> </a:t>
            </a:r>
            <a:r>
              <a:rPr lang="en-US" dirty="0" err="1" smtClean="0"/>
              <a:t>nových</a:t>
            </a:r>
            <a:r>
              <a:rPr lang="en-US" dirty="0" smtClean="0"/>
              <a:t> </a:t>
            </a:r>
            <a:r>
              <a:rPr lang="en-US" dirty="0" err="1" smtClean="0"/>
              <a:t>možností</a:t>
            </a:r>
            <a:r>
              <a:rPr lang="en-US" dirty="0" smtClean="0"/>
              <a:t>, </a:t>
            </a:r>
            <a:r>
              <a:rPr lang="en-US" dirty="0" err="1" smtClean="0"/>
              <a:t>nyní</a:t>
            </a:r>
            <a:r>
              <a:rPr lang="en-US" dirty="0" smtClean="0"/>
              <a:t> </a:t>
            </a:r>
            <a:r>
              <a:rPr lang="en-US" dirty="0" err="1" smtClean="0"/>
              <a:t>však</a:t>
            </a:r>
            <a:r>
              <a:rPr lang="en-US" dirty="0" smtClean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 </a:t>
            </a:r>
            <a:r>
              <a:rPr lang="en-US" dirty="0" err="1" smtClean="0"/>
              <a:t>přikyvuje</a:t>
            </a:r>
            <a:r>
              <a:rPr lang="en-US" dirty="0" smtClean="0"/>
              <a:t> </a:t>
            </a:r>
            <a:r>
              <a:rPr lang="en-US" dirty="0" err="1" smtClean="0"/>
              <a:t>tomu</a:t>
            </a:r>
            <a:r>
              <a:rPr lang="en-US" dirty="0" smtClean="0"/>
              <a:t>, co </a:t>
            </a:r>
            <a:r>
              <a:rPr lang="en-US" dirty="0" err="1" smtClean="0"/>
              <a:t>již</a:t>
            </a:r>
            <a:r>
              <a:rPr lang="en-US" dirty="0" smtClean="0"/>
              <a:t> </a:t>
            </a:r>
            <a:r>
              <a:rPr lang="en-US" dirty="0" err="1" smtClean="0"/>
              <a:t>existuje</a:t>
            </a:r>
            <a:endParaRPr lang="cs-CZ" dirty="0"/>
          </a:p>
          <a:p>
            <a:pPr>
              <a:buNone/>
            </a:pPr>
            <a:r>
              <a:rPr lang="cs-CZ" dirty="0" smtClean="0"/>
              <a:t>Umění se stalo komoditou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epia\Downloads\&amp;NCS_modified=20131007141804&amp;MaxW=640&amp;imageVersion=default&amp;AR-1310093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6640537" cy="4421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průmysl</a:t>
            </a:r>
            <a:r>
              <a:rPr lang="cs-CZ" dirty="0" smtClean="0"/>
              <a:t> </a:t>
            </a:r>
            <a:r>
              <a:rPr lang="en-US" dirty="0" err="1" smtClean="0"/>
              <a:t>tíhne</a:t>
            </a:r>
            <a:r>
              <a:rPr lang="en-US" dirty="0" smtClean="0"/>
              <a:t> k </a:t>
            </a:r>
            <a:r>
              <a:rPr lang="en-US" dirty="0" err="1" smtClean="0"/>
              <a:t>manipulaci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osvícenská</a:t>
            </a:r>
            <a:r>
              <a:rPr lang="en-US" dirty="0" smtClean="0"/>
              <a:t> </a:t>
            </a:r>
            <a:r>
              <a:rPr lang="en-US" dirty="0" err="1" smtClean="0"/>
              <a:t>racionalita</a:t>
            </a:r>
            <a:r>
              <a:rPr lang="en-US" dirty="0" smtClean="0"/>
              <a:t>, z </a:t>
            </a:r>
            <a:r>
              <a:rPr lang="en-US" dirty="0" err="1" smtClean="0"/>
              <a:t>níž</a:t>
            </a:r>
            <a:r>
              <a:rPr lang="en-US" dirty="0" smtClean="0"/>
              <a:t> se </a:t>
            </a:r>
            <a:r>
              <a:rPr lang="en-US" dirty="0" err="1" smtClean="0"/>
              <a:t>naše</a:t>
            </a:r>
            <a:r>
              <a:rPr lang="en-US" dirty="0" smtClean="0"/>
              <a:t> </a:t>
            </a:r>
            <a:r>
              <a:rPr lang="en-US" dirty="0" err="1" smtClean="0"/>
              <a:t>doba</a:t>
            </a:r>
            <a:r>
              <a:rPr lang="en-US" dirty="0" smtClean="0"/>
              <a:t> </a:t>
            </a:r>
            <a:r>
              <a:rPr lang="en-US" dirty="0" err="1" smtClean="0"/>
              <a:t>vyvinula</a:t>
            </a:r>
            <a:r>
              <a:rPr lang="en-US" dirty="0" smtClean="0"/>
              <a:t>, </a:t>
            </a:r>
            <a:r>
              <a:rPr lang="en-US" dirty="0" err="1" smtClean="0"/>
              <a:t>dala</a:t>
            </a:r>
            <a:r>
              <a:rPr lang="en-US" dirty="0" smtClean="0"/>
              <a:t> </a:t>
            </a:r>
            <a:r>
              <a:rPr lang="en-US" dirty="0" err="1" smtClean="0"/>
              <a:t>vzniknout</a:t>
            </a:r>
            <a:r>
              <a:rPr lang="en-US" dirty="0" smtClean="0"/>
              <a:t> </a:t>
            </a:r>
            <a:r>
              <a:rPr lang="en-US" dirty="0" err="1" smtClean="0"/>
              <a:t>novým</a:t>
            </a:r>
            <a:r>
              <a:rPr lang="en-US" dirty="0" smtClean="0"/>
              <a:t> </a:t>
            </a:r>
            <a:r>
              <a:rPr lang="en-US" dirty="0" err="1" smtClean="0"/>
              <a:t>totalitarismům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zredukovala</a:t>
            </a:r>
            <a:r>
              <a:rPr lang="en-US" dirty="0" smtClean="0"/>
              <a:t> </a:t>
            </a:r>
            <a:r>
              <a:rPr lang="en-US" dirty="0" err="1" smtClean="0"/>
              <a:t>myšlení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nástroj</a:t>
            </a:r>
            <a:r>
              <a:rPr lang="en-US" dirty="0" smtClean="0"/>
              <a:t> </a:t>
            </a:r>
            <a:r>
              <a:rPr lang="en-US" dirty="0" err="1" smtClean="0"/>
              <a:t>ovládání</a:t>
            </a:r>
            <a:r>
              <a:rPr lang="en-US" dirty="0" smtClean="0"/>
              <a:t> </a:t>
            </a:r>
            <a:r>
              <a:rPr lang="en-US" dirty="0" err="1" smtClean="0"/>
              <a:t>přírody</a:t>
            </a:r>
            <a:r>
              <a:rPr lang="en-US" dirty="0" smtClean="0"/>
              <a:t> a </a:t>
            </a:r>
            <a:r>
              <a:rPr lang="en-US" dirty="0" err="1" smtClean="0"/>
              <a:t>společnosti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Proto Dialektika osvícenství – na jedné straně osvobození společnosti a posun do modernity, na druhou stranu svázání racionalismem a racionalizací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Dnes pojem bez negativních konotací</a:t>
            </a:r>
          </a:p>
          <a:p>
            <a:pPr>
              <a:buNone/>
            </a:pPr>
            <a:r>
              <a:rPr lang="cs-CZ" dirty="0" smtClean="0"/>
              <a:t>Další název kreativní průmysl</a:t>
            </a:r>
          </a:p>
          <a:p>
            <a:pPr>
              <a:buNone/>
            </a:pPr>
            <a:r>
              <a:rPr lang="en-US" i="1" dirty="0" err="1"/>
              <a:t>kreativní</a:t>
            </a:r>
            <a:r>
              <a:rPr lang="en-US" i="1" dirty="0"/>
              <a:t> </a:t>
            </a:r>
            <a:r>
              <a:rPr lang="en-US" i="1" dirty="0" err="1" smtClean="0"/>
              <a:t>umění</a:t>
            </a:r>
            <a:r>
              <a:rPr lang="cs-CZ" i="1" dirty="0" smtClean="0"/>
              <a:t> - </a:t>
            </a:r>
            <a:r>
              <a:rPr lang="en-US" dirty="0" err="1" smtClean="0"/>
              <a:t>literatura</a:t>
            </a:r>
            <a:r>
              <a:rPr lang="en-US" dirty="0"/>
              <a:t>, </a:t>
            </a:r>
            <a:r>
              <a:rPr lang="en-US" dirty="0" err="1"/>
              <a:t>hudba</a:t>
            </a:r>
            <a:r>
              <a:rPr lang="en-US" dirty="0"/>
              <a:t>, </a:t>
            </a:r>
            <a:r>
              <a:rPr lang="en-US" dirty="0" err="1"/>
              <a:t>jevištní</a:t>
            </a:r>
            <a:r>
              <a:rPr lang="en-US" dirty="0"/>
              <a:t> a </a:t>
            </a:r>
            <a:r>
              <a:rPr lang="en-US" dirty="0" err="1"/>
              <a:t>výtvarné</a:t>
            </a:r>
            <a:r>
              <a:rPr lang="en-US" dirty="0"/>
              <a:t> </a:t>
            </a:r>
            <a:r>
              <a:rPr lang="en-US" dirty="0" err="1" smtClean="0"/>
              <a:t>umění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jiné</a:t>
            </a:r>
            <a:r>
              <a:rPr lang="en-US" i="1" dirty="0" smtClean="0"/>
              <a:t> </a:t>
            </a:r>
            <a:r>
              <a:rPr lang="en-US" i="1" dirty="0" err="1"/>
              <a:t>hlavní</a:t>
            </a:r>
            <a:r>
              <a:rPr lang="en-US" i="1" dirty="0"/>
              <a:t> </a:t>
            </a:r>
            <a:r>
              <a:rPr lang="en-US" i="1" dirty="0" err="1"/>
              <a:t>kulturní</a:t>
            </a:r>
            <a:r>
              <a:rPr lang="en-US" i="1" dirty="0"/>
              <a:t> </a:t>
            </a:r>
            <a:r>
              <a:rPr lang="en-US" i="1" dirty="0" err="1" smtClean="0"/>
              <a:t>průmysly</a:t>
            </a:r>
            <a:r>
              <a:rPr lang="cs-CZ" i="1" dirty="0" smtClean="0"/>
              <a:t> </a:t>
            </a:r>
            <a:r>
              <a:rPr lang="en-US" dirty="0" smtClean="0"/>
              <a:t>film</a:t>
            </a:r>
            <a:r>
              <a:rPr lang="en-US" dirty="0"/>
              <a:t>, </a:t>
            </a:r>
            <a:r>
              <a:rPr lang="en-US" dirty="0" err="1"/>
              <a:t>muzea</a:t>
            </a:r>
            <a:r>
              <a:rPr lang="en-US" dirty="0"/>
              <a:t> a </a:t>
            </a:r>
            <a:r>
              <a:rPr lang="en-US" dirty="0" err="1" smtClean="0"/>
              <a:t>knihovny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š</a:t>
            </a:r>
            <a:r>
              <a:rPr lang="en-US" i="1" dirty="0" err="1" smtClean="0"/>
              <a:t>irší</a:t>
            </a:r>
            <a:r>
              <a:rPr lang="en-US" i="1" dirty="0" smtClean="0"/>
              <a:t> </a:t>
            </a:r>
            <a:r>
              <a:rPr lang="en-US" i="1" dirty="0" err="1"/>
              <a:t>kulturní</a:t>
            </a:r>
            <a:r>
              <a:rPr lang="en-US" i="1" dirty="0"/>
              <a:t> </a:t>
            </a:r>
            <a:r>
              <a:rPr lang="en-US" i="1" dirty="0" err="1" smtClean="0"/>
              <a:t>průmysly</a:t>
            </a:r>
            <a:r>
              <a:rPr lang="cs-CZ" i="1" dirty="0" smtClean="0"/>
              <a:t> </a:t>
            </a:r>
            <a:r>
              <a:rPr lang="en-US" dirty="0" err="1" smtClean="0"/>
              <a:t>památkov</a:t>
            </a:r>
            <a:r>
              <a:rPr lang="cs-CZ" dirty="0" smtClean="0"/>
              <a:t>á</a:t>
            </a:r>
            <a:r>
              <a:rPr lang="en-US" dirty="0" smtClean="0"/>
              <a:t> </a:t>
            </a:r>
            <a:r>
              <a:rPr lang="en-US" dirty="0" err="1"/>
              <a:t>péči</a:t>
            </a:r>
            <a:r>
              <a:rPr lang="en-US" dirty="0"/>
              <a:t>, </a:t>
            </a:r>
            <a:r>
              <a:rPr lang="en-US" dirty="0" err="1" smtClean="0"/>
              <a:t>televiz</a:t>
            </a:r>
            <a:r>
              <a:rPr lang="cs-CZ" dirty="0" smtClean="0"/>
              <a:t>e</a:t>
            </a:r>
            <a:r>
              <a:rPr lang="en-US" dirty="0" smtClean="0"/>
              <a:t>, </a:t>
            </a:r>
            <a:r>
              <a:rPr lang="en-US" dirty="0" err="1"/>
              <a:t>počítačové</a:t>
            </a:r>
            <a:r>
              <a:rPr lang="en-US" dirty="0"/>
              <a:t> </a:t>
            </a:r>
            <a:r>
              <a:rPr lang="en-US" dirty="0" err="1"/>
              <a:t>hry</a:t>
            </a:r>
            <a:r>
              <a:rPr lang="en-US" dirty="0"/>
              <a:t>, </a:t>
            </a:r>
            <a:r>
              <a:rPr lang="en-US" dirty="0" err="1"/>
              <a:t>rozhlas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zvukové</a:t>
            </a:r>
            <a:r>
              <a:rPr lang="en-US" dirty="0"/>
              <a:t> </a:t>
            </a:r>
            <a:r>
              <a:rPr lang="en-US" dirty="0" err="1" smtClean="0"/>
              <a:t>záznamy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Dynamicky se vyvíjející</a:t>
            </a:r>
          </a:p>
          <a:p>
            <a:pPr>
              <a:buNone/>
            </a:pPr>
            <a:r>
              <a:rPr lang="cs-CZ" dirty="0" smtClean="0"/>
              <a:t>Neustále rostoucí (V ČR 2015 přes 2,7 mld. Kč)</a:t>
            </a:r>
          </a:p>
          <a:p>
            <a:pPr>
              <a:buNone/>
            </a:pPr>
            <a:r>
              <a:rPr lang="cs-CZ" dirty="0" smtClean="0"/>
              <a:t>Neustále se měnící formy distribuce (velké oligarchické producenty vystřídali velcí oligarchičtí distributoři)</a:t>
            </a:r>
          </a:p>
          <a:p>
            <a:pPr>
              <a:buNone/>
            </a:pPr>
            <a:r>
              <a:rPr lang="en-US" dirty="0" err="1" smtClean="0"/>
              <a:t>rozšíření</a:t>
            </a:r>
            <a:r>
              <a:rPr lang="en-US" dirty="0" smtClean="0"/>
              <a:t> </a:t>
            </a:r>
            <a:r>
              <a:rPr lang="en-US" dirty="0" err="1" smtClean="0"/>
              <a:t>mobilních</a:t>
            </a:r>
            <a:r>
              <a:rPr lang="en-US" dirty="0" smtClean="0"/>
              <a:t> </a:t>
            </a:r>
            <a:r>
              <a:rPr lang="en-US" dirty="0" err="1" smtClean="0"/>
              <a:t>technologií</a:t>
            </a:r>
            <a:r>
              <a:rPr lang="cs-CZ" dirty="0" smtClean="0"/>
              <a:t> (</a:t>
            </a:r>
            <a:r>
              <a:rPr lang="cs-CZ" dirty="0" err="1" smtClean="0"/>
              <a:t>youtubing</a:t>
            </a:r>
            <a:r>
              <a:rPr lang="cs-CZ" dirty="0" smtClean="0"/>
              <a:t>, </a:t>
            </a:r>
            <a:r>
              <a:rPr lang="cs-CZ" dirty="0" err="1" smtClean="0"/>
              <a:t>streaming</a:t>
            </a:r>
            <a:r>
              <a:rPr lang="cs-CZ" dirty="0" smtClean="0"/>
              <a:t> – </a:t>
            </a:r>
            <a:r>
              <a:rPr lang="cs-CZ" dirty="0" err="1" smtClean="0"/>
              <a:t>Twitch.tv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en-US" dirty="0" err="1" smtClean="0"/>
              <a:t>liberalizace</a:t>
            </a:r>
            <a:r>
              <a:rPr lang="en-US" dirty="0" smtClean="0"/>
              <a:t> </a:t>
            </a:r>
            <a:r>
              <a:rPr lang="en-US" dirty="0" err="1" smtClean="0"/>
              <a:t>vývojových</a:t>
            </a:r>
            <a:r>
              <a:rPr lang="en-US" dirty="0" smtClean="0"/>
              <a:t> </a:t>
            </a:r>
            <a:r>
              <a:rPr lang="en-US" dirty="0" err="1" smtClean="0"/>
              <a:t>technologií</a:t>
            </a: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průmysl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Celosvětový obrat v 2016 je přes 91 mld. Dolarů</a:t>
            </a:r>
          </a:p>
          <a:p>
            <a:pPr>
              <a:buNone/>
            </a:pPr>
            <a:r>
              <a:rPr lang="cs-CZ" dirty="0" smtClean="0"/>
              <a:t>Mobilní sektor 40,6 </a:t>
            </a:r>
            <a:r>
              <a:rPr lang="cs-CZ" dirty="0" err="1" smtClean="0"/>
              <a:t>mld</a:t>
            </a:r>
            <a:r>
              <a:rPr lang="cs-CZ" dirty="0"/>
              <a:t> </a:t>
            </a:r>
            <a:r>
              <a:rPr lang="cs-CZ" dirty="0" smtClean="0"/>
              <a:t>$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3161034"/>
            <a:ext cx="8640960" cy="83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0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957</Words>
  <Application>Microsoft Office PowerPoint</Application>
  <PresentationFormat>Předvádění na obrazovce (4:3)</PresentationFormat>
  <Paragraphs>123</Paragraphs>
  <Slides>30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Motiv sady Office</vt:lpstr>
      <vt:lpstr>Hry jako kulturní průmysl</vt:lpstr>
      <vt:lpstr>Kulturní průmysl</vt:lpstr>
      <vt:lpstr>Kulturní průmysl</vt:lpstr>
      <vt:lpstr>Kulturní průmysl</vt:lpstr>
      <vt:lpstr>Prezentace aplikace PowerPoint</vt:lpstr>
      <vt:lpstr>Kulturní průmysl</vt:lpstr>
      <vt:lpstr>Kulturní průmysl</vt:lpstr>
      <vt:lpstr>Herní průmysl</vt:lpstr>
      <vt:lpstr>Herní průmysl</vt:lpstr>
      <vt:lpstr>Herní průmysl</vt:lpstr>
      <vt:lpstr>Herní průmysl</vt:lpstr>
      <vt:lpstr>Herní průmysl</vt:lpstr>
      <vt:lpstr>Herní průmysl - Steam</vt:lpstr>
      <vt:lpstr>Herní průmysl – Mobilní trh</vt:lpstr>
      <vt:lpstr>Herní průmysl – Mobilní trh</vt:lpstr>
      <vt:lpstr>Herní průmysl – Mobilní trh</vt:lpstr>
      <vt:lpstr>Herní průmysl – Esport</vt:lpstr>
      <vt:lpstr>Esport</vt:lpstr>
      <vt:lpstr>Esport</vt:lpstr>
      <vt:lpstr>Esport</vt:lpstr>
      <vt:lpstr>Streaming a Youtube</vt:lpstr>
      <vt:lpstr>Streaming a Youtube</vt:lpstr>
      <vt:lpstr>Streaming a Youtube</vt:lpstr>
      <vt:lpstr>Instituce v herním průmyslu </vt:lpstr>
      <vt:lpstr>Hráči</vt:lpstr>
      <vt:lpstr>Hráči</vt:lpstr>
      <vt:lpstr>Hráči</vt:lpstr>
      <vt:lpstr>Paradoxy herního průmyslu</vt:lpstr>
      <vt:lpstr>Budoucnost?</vt:lpstr>
      <vt:lpstr>Budoucnost?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Hry jako kulturní průmysl</dc:title>
  <dc:creator>Tomsik</dc:creator>
  <cp:lastModifiedBy>Tomáš Bártek</cp:lastModifiedBy>
  <cp:revision>48</cp:revision>
  <dcterms:created xsi:type="dcterms:W3CDTF">2016-03-07T10:09:15Z</dcterms:created>
  <dcterms:modified xsi:type="dcterms:W3CDTF">2017-03-13T15:12:49Z</dcterms:modified>
</cp:coreProperties>
</file>