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9" r:id="rId5"/>
    <p:sldId id="270" r:id="rId6"/>
    <p:sldId id="271" r:id="rId7"/>
    <p:sldId id="273" r:id="rId8"/>
    <p:sldId id="272" r:id="rId9"/>
    <p:sldId id="291" r:id="rId10"/>
    <p:sldId id="292" r:id="rId11"/>
    <p:sldId id="293" r:id="rId12"/>
    <p:sldId id="294" r:id="rId13"/>
    <p:sldId id="295" r:id="rId14"/>
    <p:sldId id="296" r:id="rId15"/>
    <p:sldId id="297" r:id="rId16"/>
    <p:sldId id="274" r:id="rId17"/>
    <p:sldId id="275" r:id="rId18"/>
    <p:sldId id="277" r:id="rId19"/>
    <p:sldId id="278" r:id="rId20"/>
    <p:sldId id="279" r:id="rId21"/>
    <p:sldId id="276" r:id="rId22"/>
    <p:sldId id="280" r:id="rId23"/>
    <p:sldId id="281" r:id="rId24"/>
    <p:sldId id="282" r:id="rId25"/>
    <p:sldId id="283" r:id="rId26"/>
    <p:sldId id="284" r:id="rId27"/>
    <p:sldId id="285" r:id="rId28"/>
    <p:sldId id="286" r:id="rId29"/>
    <p:sldId id="287" r:id="rId30"/>
    <p:sldId id="288" r:id="rId31"/>
    <p:sldId id="289" r:id="rId32"/>
    <p:sldId id="290" r:id="rId33"/>
  </p:sldIdLst>
  <p:sldSz cx="12192000" cy="6858000"/>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0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snapToGrid="0">
      <p:cViewPr varScale="1">
        <p:scale>
          <a:sx n="68" d="100"/>
          <a:sy n="68" d="100"/>
        </p:scale>
        <p:origin x="77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87023-8EDF-4D22-BAC9-E36A8CAC29F1}" type="datetimeFigureOut">
              <a:rPr lang="cs-CZ" smtClean="0"/>
              <a:t>27.2.2017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C46F4-5D17-4D9D-A4FC-0B7C6E196B99}" type="slidenum">
              <a:rPr lang="cs-CZ" smtClean="0"/>
              <a:t>‹#›</a:t>
            </a:fld>
            <a:endParaRPr lang="cs-CZ"/>
          </a:p>
        </p:txBody>
      </p:sp>
    </p:spTree>
    <p:extLst>
      <p:ext uri="{BB962C8B-B14F-4D97-AF65-F5344CB8AC3E}">
        <p14:creationId xmlns:p14="http://schemas.microsoft.com/office/powerpoint/2010/main" val="138587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Francois_Le_Lionnais" TargetMode="External"/><Relationship Id="rId3" Type="http://schemas.openxmlformats.org/officeDocument/2006/relationships/hyperlink" Target="https://en.wikipedia.org/wiki/Raymond_Queneau" TargetMode="External"/><Relationship Id="rId7" Type="http://schemas.openxmlformats.org/officeDocument/2006/relationships/hyperlink" Target="https://en.wikipedia.org/wiki/Mathematician"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Rhyme_scheme" TargetMode="External"/><Relationship Id="rId5" Type="http://schemas.openxmlformats.org/officeDocument/2006/relationships/hyperlink" Target="https://en.wikipedia.org/wiki/Sonnet" TargetMode="External"/><Relationship Id="rId10" Type="http://schemas.openxmlformats.org/officeDocument/2006/relationships/hyperlink" Target="https://en.wikipedia.org/wiki/Hundred_Thousand_Billion_Poems#cite_note-1" TargetMode="External"/><Relationship Id="rId4" Type="http://schemas.openxmlformats.org/officeDocument/2006/relationships/hyperlink" Target="https://en.wikipedia.org/wiki/1961_in_poetry" TargetMode="External"/><Relationship Id="rId9" Type="http://schemas.openxmlformats.org/officeDocument/2006/relationships/hyperlink" Target="https://en.wikipedia.org/wiki/Oulipo"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s.wikipedia.org/wiki/Centrum_pro_sou%C4%8Dasn%C3%A1_kultur%C3%A1ln%C3%AD_studia"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cs.wikipedia.org/wiki/M%C3%A9dia" TargetMode="External"/><Relationship Id="rId4" Type="http://schemas.openxmlformats.org/officeDocument/2006/relationships/hyperlink" Target="https://cs.wikipedia.org/wiki/Medi%C3%A1ln%C3%AD_studia"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Game_studies#cite_note-6" TargetMode="External"/><Relationship Id="rId13" Type="http://schemas.openxmlformats.org/officeDocument/2006/relationships/hyperlink" Target="https://en.wikipedia.org/wiki/Tracy_Fullerton" TargetMode="External"/><Relationship Id="rId3" Type="http://schemas.openxmlformats.org/officeDocument/2006/relationships/hyperlink" Target="https://en.wikipedia.org/wiki/Video_game" TargetMode="External"/><Relationship Id="rId7" Type="http://schemas.openxmlformats.org/officeDocument/2006/relationships/hyperlink" Target="https://en.wikipedia.org/wiki/Game_studies#cite_note-5" TargetMode="External"/><Relationship Id="rId12" Type="http://schemas.openxmlformats.org/officeDocument/2006/relationships/hyperlink" Target="https://en.wikipedia.org/wiki/Qualitative_research" TargetMode="External"/><Relationship Id="rId2" Type="http://schemas.openxmlformats.org/officeDocument/2006/relationships/slide" Target="../slides/slide6.xml"/><Relationship Id="rId16" Type="http://schemas.openxmlformats.org/officeDocument/2006/relationships/hyperlink" Target="https://en.wikipedia.org/wiki/Game_studies#cite_note-10" TargetMode="External"/><Relationship Id="rId1" Type="http://schemas.openxmlformats.org/officeDocument/2006/relationships/notesMaster" Target="../notesMasters/notesMaster1.xml"/><Relationship Id="rId6" Type="http://schemas.openxmlformats.org/officeDocument/2006/relationships/hyperlink" Target="https://en.wikipedia.org/wiki/Game_studies#cite_note-4" TargetMode="External"/><Relationship Id="rId11" Type="http://schemas.openxmlformats.org/officeDocument/2006/relationships/hyperlink" Target="https://en.wikipedia.org/wiki/Quantitative_research" TargetMode="External"/><Relationship Id="rId5" Type="http://schemas.openxmlformats.org/officeDocument/2006/relationships/hyperlink" Target="https://en.wikipedia.org/wiki/Mexico" TargetMode="External"/><Relationship Id="rId15" Type="http://schemas.openxmlformats.org/officeDocument/2006/relationships/hyperlink" Target="https://en.wikipedia.org/wiki/Game_studies#cite_note-9" TargetMode="External"/><Relationship Id="rId10" Type="http://schemas.openxmlformats.org/officeDocument/2006/relationships/hyperlink" Target="https://en.wikipedia.org/wiki/Game_studies#cite_note-7" TargetMode="External"/><Relationship Id="rId4" Type="http://schemas.openxmlformats.org/officeDocument/2006/relationships/hyperlink" Target="https://en.wikipedia.org/wiki/Native_Americans_in_the_United_States" TargetMode="External"/><Relationship Id="rId9" Type="http://schemas.openxmlformats.org/officeDocument/2006/relationships/hyperlink" Target="https://en.wikipedia.org/wiki/Digital_Games_Research_Association" TargetMode="External"/><Relationship Id="rId14" Type="http://schemas.openxmlformats.org/officeDocument/2006/relationships/hyperlink" Target="https://en.wikipedia.org/wiki/Game_studies#cite_note-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8EC46F4-5D17-4D9D-A4FC-0B7C6E196B99}" type="slidenum">
              <a:rPr lang="cs-CZ" smtClean="0"/>
              <a:t>5</a:t>
            </a:fld>
            <a:endParaRPr lang="cs-CZ"/>
          </a:p>
        </p:txBody>
      </p:sp>
    </p:spTree>
    <p:extLst>
      <p:ext uri="{BB962C8B-B14F-4D97-AF65-F5344CB8AC3E}">
        <p14:creationId xmlns:p14="http://schemas.microsoft.com/office/powerpoint/2010/main" val="1199639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tooltip="Raymond Queneau"/>
              </a:rPr>
              <a:t>Raymond </a:t>
            </a:r>
            <a:r>
              <a:rPr lang="en-US" sz="1200" b="0" i="0" u="none" strike="noStrike" kern="1200" dirty="0" err="1" smtClean="0">
                <a:solidFill>
                  <a:schemeClr val="tx1"/>
                </a:solidFill>
                <a:effectLst/>
                <a:latin typeface="+mn-lt"/>
                <a:ea typeface="+mn-ea"/>
                <a:cs typeface="+mn-cs"/>
                <a:hlinkClick r:id="rId3" tooltip="Raymond Queneau"/>
              </a:rPr>
              <a:t>Queneau</a:t>
            </a:r>
            <a:r>
              <a:rPr lang="en-US" sz="1200" b="0" i="0" kern="12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A Hundred Thousand Billion Poems</a:t>
            </a:r>
            <a:r>
              <a:rPr lang="en-US" sz="1200" b="0" i="0" kern="1200" dirty="0" smtClean="0">
                <a:solidFill>
                  <a:schemeClr val="tx1"/>
                </a:solidFill>
                <a:effectLst/>
                <a:latin typeface="+mn-lt"/>
                <a:ea typeface="+mn-ea"/>
                <a:cs typeface="+mn-cs"/>
              </a:rPr>
              <a:t> or </a:t>
            </a:r>
            <a:r>
              <a:rPr lang="en-US" sz="1200" b="1" i="1" kern="1200" dirty="0" smtClean="0">
                <a:solidFill>
                  <a:schemeClr val="tx1"/>
                </a:solidFill>
                <a:effectLst/>
                <a:latin typeface="+mn-lt"/>
                <a:ea typeface="+mn-ea"/>
                <a:cs typeface="+mn-cs"/>
              </a:rPr>
              <a:t>One hundred million </a:t>
            </a:r>
            <a:r>
              <a:rPr lang="en-US" sz="1200" b="1" i="1" kern="1200" dirty="0" err="1" smtClean="0">
                <a:solidFill>
                  <a:schemeClr val="tx1"/>
                </a:solidFill>
                <a:effectLst/>
                <a:latin typeface="+mn-lt"/>
                <a:ea typeface="+mn-ea"/>
                <a:cs typeface="+mn-cs"/>
              </a:rPr>
              <a:t>million</a:t>
            </a:r>
            <a:r>
              <a:rPr lang="en-US" sz="1200" b="1" i="1" kern="1200" dirty="0" smtClean="0">
                <a:solidFill>
                  <a:schemeClr val="tx1"/>
                </a:solidFill>
                <a:effectLst/>
                <a:latin typeface="+mn-lt"/>
                <a:ea typeface="+mn-ea"/>
                <a:cs typeface="+mn-cs"/>
              </a:rPr>
              <a:t> poems</a:t>
            </a:r>
            <a:r>
              <a:rPr lang="en-US" sz="1200" b="0" i="0" kern="1200" dirty="0" smtClean="0">
                <a:solidFill>
                  <a:schemeClr val="tx1"/>
                </a:solidFill>
                <a:effectLst/>
                <a:latin typeface="+mn-lt"/>
                <a:ea typeface="+mn-ea"/>
                <a:cs typeface="+mn-cs"/>
              </a:rPr>
              <a:t> (original French title: </a:t>
            </a:r>
            <a:r>
              <a:rPr lang="en-US" sz="1200" b="0" i="1" kern="1200" dirty="0" smtClean="0">
                <a:solidFill>
                  <a:schemeClr val="tx1"/>
                </a:solidFill>
                <a:effectLst/>
                <a:latin typeface="+mn-lt"/>
                <a:ea typeface="+mn-ea"/>
                <a:cs typeface="+mn-cs"/>
              </a:rPr>
              <a:t>Cent mille milliards de </a:t>
            </a:r>
            <a:r>
              <a:rPr lang="en-US" sz="1200" b="0" i="1" kern="1200" dirty="0" err="1" smtClean="0">
                <a:solidFill>
                  <a:schemeClr val="tx1"/>
                </a:solidFill>
                <a:effectLst/>
                <a:latin typeface="+mn-lt"/>
                <a:ea typeface="+mn-ea"/>
                <a:cs typeface="+mn-cs"/>
              </a:rPr>
              <a:t>poèmes</a:t>
            </a:r>
            <a:r>
              <a:rPr lang="en-US" sz="1200" b="0" i="0" kern="1200" dirty="0" smtClean="0">
                <a:solidFill>
                  <a:schemeClr val="tx1"/>
                </a:solidFill>
                <a:effectLst/>
                <a:latin typeface="+mn-lt"/>
                <a:ea typeface="+mn-ea"/>
                <a:cs typeface="+mn-cs"/>
              </a:rPr>
              <a:t>), published in 1961 (see </a:t>
            </a:r>
            <a:r>
              <a:rPr lang="en-US" sz="1200" b="0" i="0" u="none" strike="noStrike" kern="1200" dirty="0" smtClean="0">
                <a:solidFill>
                  <a:schemeClr val="tx1"/>
                </a:solidFill>
                <a:effectLst/>
                <a:latin typeface="+mn-lt"/>
                <a:ea typeface="+mn-ea"/>
                <a:cs typeface="+mn-cs"/>
                <a:hlinkClick r:id="rId4" tooltip="1961 in poetry"/>
              </a:rPr>
              <a:t>1961 in poetry</a:t>
            </a:r>
            <a:r>
              <a:rPr lang="en-US" sz="1200" b="0" i="0" kern="1200" dirty="0" smtClean="0">
                <a:solidFill>
                  <a:schemeClr val="tx1"/>
                </a:solidFill>
                <a:effectLst/>
                <a:latin typeface="+mn-lt"/>
                <a:ea typeface="+mn-ea"/>
                <a:cs typeface="+mn-cs"/>
              </a:rPr>
              <a:t>), is a set of ten </a:t>
            </a:r>
            <a:r>
              <a:rPr lang="en-US" sz="1200" b="0" i="0" u="none" strike="noStrike" kern="1200" dirty="0" smtClean="0">
                <a:solidFill>
                  <a:schemeClr val="tx1"/>
                </a:solidFill>
                <a:effectLst/>
                <a:latin typeface="+mn-lt"/>
                <a:ea typeface="+mn-ea"/>
                <a:cs typeface="+mn-cs"/>
                <a:hlinkClick r:id="rId5" tooltip="Sonnet"/>
              </a:rPr>
              <a:t>sonnets</a:t>
            </a:r>
            <a:r>
              <a:rPr lang="en-US" sz="1200" b="0" i="0" kern="1200" dirty="0" smtClean="0">
                <a:solidFill>
                  <a:schemeClr val="tx1"/>
                </a:solidFill>
                <a:effectLst/>
                <a:latin typeface="+mn-lt"/>
                <a:ea typeface="+mn-ea"/>
                <a:cs typeface="+mn-cs"/>
              </a:rPr>
              <a:t>. They are printed on card with each line on a separated strip, like a heads-bodies-and-legs book, a type of children's book with which </a:t>
            </a:r>
            <a:r>
              <a:rPr lang="en-US" sz="1200" b="0" i="0" kern="1200" dirty="0" err="1" smtClean="0">
                <a:solidFill>
                  <a:schemeClr val="tx1"/>
                </a:solidFill>
                <a:effectLst/>
                <a:latin typeface="+mn-lt"/>
                <a:ea typeface="+mn-ea"/>
                <a:cs typeface="+mn-cs"/>
              </a:rPr>
              <a:t>Queneau</a:t>
            </a:r>
            <a:r>
              <a:rPr lang="en-US" sz="1200" b="0" i="0" kern="1200" dirty="0" smtClean="0">
                <a:solidFill>
                  <a:schemeClr val="tx1"/>
                </a:solidFill>
                <a:effectLst/>
                <a:latin typeface="+mn-lt"/>
                <a:ea typeface="+mn-ea"/>
                <a:cs typeface="+mn-cs"/>
              </a:rPr>
              <a:t> was familiar. As all ten sonnets have not just the same </a:t>
            </a:r>
            <a:r>
              <a:rPr lang="en-US" sz="1200" b="0" i="0" u="none" strike="noStrike" kern="1200" dirty="0" smtClean="0">
                <a:solidFill>
                  <a:schemeClr val="tx1"/>
                </a:solidFill>
                <a:effectLst/>
                <a:latin typeface="+mn-lt"/>
                <a:ea typeface="+mn-ea"/>
                <a:cs typeface="+mn-cs"/>
                <a:hlinkClick r:id="rId6" tooltip="Rhyme scheme"/>
              </a:rPr>
              <a:t>rhyme scheme</a:t>
            </a:r>
            <a:r>
              <a:rPr lang="en-US" sz="1200" b="0" i="0" kern="1200" dirty="0" smtClean="0">
                <a:solidFill>
                  <a:schemeClr val="tx1"/>
                </a:solidFill>
                <a:effectLst/>
                <a:latin typeface="+mn-lt"/>
                <a:ea typeface="+mn-ea"/>
                <a:cs typeface="+mn-cs"/>
              </a:rPr>
              <a:t> but the same rhyme sounds, any lines from a sonnet can be combined with any from the nine others, so that there are 10</a:t>
            </a:r>
            <a:r>
              <a:rPr lang="en-US" sz="1200" b="0" i="0" kern="1200" baseline="30000" dirty="0" smtClean="0">
                <a:solidFill>
                  <a:schemeClr val="tx1"/>
                </a:solidFill>
                <a:effectLst/>
                <a:latin typeface="+mn-lt"/>
                <a:ea typeface="+mn-ea"/>
                <a:cs typeface="+mn-cs"/>
              </a:rPr>
              <a:t>14</a:t>
            </a:r>
            <a:r>
              <a:rPr lang="en-US" sz="1200" b="0" i="0" kern="1200" dirty="0" smtClean="0">
                <a:solidFill>
                  <a:schemeClr val="tx1"/>
                </a:solidFill>
                <a:effectLst/>
                <a:latin typeface="+mn-lt"/>
                <a:ea typeface="+mn-ea"/>
                <a:cs typeface="+mn-cs"/>
              </a:rPr>
              <a:t> (= 100,000,000,000,000) different poems. It would take some 200,000,000 years to read them all, even reading twenty-four hours a day. When </a:t>
            </a:r>
            <a:r>
              <a:rPr lang="en-US" sz="1200" b="0" i="0" kern="1200" dirty="0" err="1" smtClean="0">
                <a:solidFill>
                  <a:schemeClr val="tx1"/>
                </a:solidFill>
                <a:effectLst/>
                <a:latin typeface="+mn-lt"/>
                <a:ea typeface="+mn-ea"/>
                <a:cs typeface="+mn-cs"/>
              </a:rPr>
              <a:t>Queneau</a:t>
            </a:r>
            <a:r>
              <a:rPr lang="en-US" sz="1200" b="0" i="0" kern="1200" dirty="0" smtClean="0">
                <a:solidFill>
                  <a:schemeClr val="tx1"/>
                </a:solidFill>
                <a:effectLst/>
                <a:latin typeface="+mn-lt"/>
                <a:ea typeface="+mn-ea"/>
                <a:cs typeface="+mn-cs"/>
              </a:rPr>
              <a:t> ran into trouble while writing the poem(s), he solicited the help of </a:t>
            </a:r>
            <a:r>
              <a:rPr lang="en-US" sz="1200" b="0" i="0" u="none" strike="noStrike" kern="1200" dirty="0" err="1" smtClean="0">
                <a:solidFill>
                  <a:schemeClr val="tx1"/>
                </a:solidFill>
                <a:effectLst/>
                <a:latin typeface="+mn-lt"/>
                <a:ea typeface="+mn-ea"/>
                <a:cs typeface="+mn-cs"/>
                <a:hlinkClick r:id="rId7" tooltip="Mathematician"/>
              </a:rPr>
              <a:t>mathematician</a:t>
            </a:r>
            <a:r>
              <a:rPr lang="en-US" sz="1200" b="0" i="0" u="none" strike="noStrike" kern="1200" dirty="0" err="1" smtClean="0">
                <a:solidFill>
                  <a:schemeClr val="tx1"/>
                </a:solidFill>
                <a:effectLst/>
                <a:latin typeface="+mn-lt"/>
                <a:ea typeface="+mn-ea"/>
                <a:cs typeface="+mn-cs"/>
                <a:hlinkClick r:id="rId8" tooltip="Francois Le Lionnais"/>
              </a:rPr>
              <a:t>Francois</a:t>
            </a:r>
            <a:r>
              <a:rPr lang="en-US" sz="1200" b="0" i="0" u="none" strike="noStrike" kern="1200" dirty="0" smtClean="0">
                <a:solidFill>
                  <a:schemeClr val="tx1"/>
                </a:solidFill>
                <a:effectLst/>
                <a:latin typeface="+mn-lt"/>
                <a:ea typeface="+mn-ea"/>
                <a:cs typeface="+mn-cs"/>
                <a:hlinkClick r:id="rId8" tooltip="Francois Le Lionnais"/>
              </a:rPr>
              <a:t> Le </a:t>
            </a:r>
            <a:r>
              <a:rPr lang="en-US" sz="1200" b="0" i="0" u="none" strike="noStrike" kern="1200" dirty="0" err="1" smtClean="0">
                <a:solidFill>
                  <a:schemeClr val="tx1"/>
                </a:solidFill>
                <a:effectLst/>
                <a:latin typeface="+mn-lt"/>
                <a:ea typeface="+mn-ea"/>
                <a:cs typeface="+mn-cs"/>
                <a:hlinkClick r:id="rId8" tooltip="Francois Le Lionnais"/>
              </a:rPr>
              <a:t>Lionnais</a:t>
            </a:r>
            <a:r>
              <a:rPr lang="en-US" sz="1200" b="0" i="0" kern="1200" dirty="0" smtClean="0">
                <a:solidFill>
                  <a:schemeClr val="tx1"/>
                </a:solidFill>
                <a:effectLst/>
                <a:latin typeface="+mn-lt"/>
                <a:ea typeface="+mn-ea"/>
                <a:cs typeface="+mn-cs"/>
              </a:rPr>
              <a:t>, and in the process they initiated </a:t>
            </a:r>
            <a:r>
              <a:rPr lang="en-US" sz="1200" b="0" i="0" u="none" strike="noStrike" kern="1200" dirty="0" err="1" smtClean="0">
                <a:solidFill>
                  <a:schemeClr val="tx1"/>
                </a:solidFill>
                <a:effectLst/>
                <a:latin typeface="+mn-lt"/>
                <a:ea typeface="+mn-ea"/>
                <a:cs typeface="+mn-cs"/>
                <a:hlinkClick r:id="rId9" tooltip="Oulipo"/>
              </a:rPr>
              <a:t>Oulipo</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0"/>
              </a:rPr>
              <a:t>[1]</a:t>
            </a:r>
            <a:endParaRPr lang="cs-CZ" dirty="0"/>
          </a:p>
        </p:txBody>
      </p:sp>
      <p:sp>
        <p:nvSpPr>
          <p:cNvPr id="4" name="Zástupný symbol pro číslo snímku 3"/>
          <p:cNvSpPr>
            <a:spLocks noGrp="1"/>
          </p:cNvSpPr>
          <p:nvPr>
            <p:ph type="sldNum" sz="quarter" idx="10"/>
          </p:nvPr>
        </p:nvSpPr>
        <p:spPr/>
        <p:txBody>
          <a:bodyPr/>
          <a:lstStyle/>
          <a:p>
            <a:fld id="{E8EC46F4-5D17-4D9D-A4FC-0B7C6E196B99}" type="slidenum">
              <a:rPr lang="cs-CZ" smtClean="0"/>
              <a:t>20</a:t>
            </a:fld>
            <a:endParaRPr lang="cs-CZ"/>
          </a:p>
        </p:txBody>
      </p:sp>
    </p:spTree>
    <p:extLst>
      <p:ext uri="{BB962C8B-B14F-4D97-AF65-F5344CB8AC3E}">
        <p14:creationId xmlns:p14="http://schemas.microsoft.com/office/powerpoint/2010/main" val="325939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smtClean="0">
                <a:solidFill>
                  <a:schemeClr val="tx1"/>
                </a:solidFill>
                <a:effectLst/>
                <a:latin typeface="+mn-lt"/>
                <a:ea typeface="+mn-ea"/>
                <a:cs typeface="+mn-cs"/>
              </a:rPr>
              <a:t>Kulturální</a:t>
            </a:r>
            <a:r>
              <a:rPr lang="cs-CZ" sz="1200" b="0" i="0" kern="1200" dirty="0" smtClean="0">
                <a:solidFill>
                  <a:schemeClr val="tx1"/>
                </a:solidFill>
                <a:effectLst/>
                <a:latin typeface="+mn-lt"/>
                <a:ea typeface="+mn-ea"/>
                <a:cs typeface="+mn-cs"/>
              </a:rPr>
              <a:t> studia vznikla asi v 60. letech 20. století. </a:t>
            </a:r>
            <a:r>
              <a:rPr lang="cs-CZ" sz="1200" b="0" i="0" kern="1200" dirty="0" err="1" smtClean="0">
                <a:solidFill>
                  <a:schemeClr val="tx1"/>
                </a:solidFill>
                <a:effectLst/>
                <a:latin typeface="+mn-lt"/>
                <a:ea typeface="+mn-ea"/>
                <a:cs typeface="+mn-cs"/>
              </a:rPr>
              <a:t>Kulturální</a:t>
            </a:r>
            <a:r>
              <a:rPr lang="cs-CZ" sz="1200" b="0" i="0" kern="1200" dirty="0" smtClean="0">
                <a:solidFill>
                  <a:schemeClr val="tx1"/>
                </a:solidFill>
                <a:effectLst/>
                <a:latin typeface="+mn-lt"/>
                <a:ea typeface="+mn-ea"/>
                <a:cs typeface="+mn-cs"/>
              </a:rPr>
              <a:t> studia tak vznikla v návaznosti na tak zvané </a:t>
            </a:r>
            <a:r>
              <a:rPr lang="cs-CZ" sz="1200" b="0" i="0" u="none" strike="noStrike" kern="1200" dirty="0" smtClean="0">
                <a:solidFill>
                  <a:schemeClr val="tx1"/>
                </a:solidFill>
                <a:effectLst/>
                <a:latin typeface="+mn-lt"/>
                <a:ea typeface="+mn-ea"/>
                <a:cs typeface="+mn-cs"/>
                <a:hlinkClick r:id="rId3" tooltip="Centrum pro současná kulturální studia"/>
              </a:rPr>
              <a:t>Centrum pro současná </a:t>
            </a:r>
            <a:r>
              <a:rPr lang="cs-CZ" sz="1200" b="0" i="0" u="none" strike="noStrike" kern="1200" dirty="0" err="1" smtClean="0">
                <a:solidFill>
                  <a:schemeClr val="tx1"/>
                </a:solidFill>
                <a:effectLst/>
                <a:latin typeface="+mn-lt"/>
                <a:ea typeface="+mn-ea"/>
                <a:cs typeface="+mn-cs"/>
                <a:hlinkClick r:id="rId3" tooltip="Centrum pro současná kulturální studia"/>
              </a:rPr>
              <a:t>kulturální</a:t>
            </a:r>
            <a:r>
              <a:rPr lang="cs-CZ" sz="1200" b="0" i="0" u="none" strike="noStrike" kern="1200" dirty="0" smtClean="0">
                <a:solidFill>
                  <a:schemeClr val="tx1"/>
                </a:solidFill>
                <a:effectLst/>
                <a:latin typeface="+mn-lt"/>
                <a:ea typeface="+mn-ea"/>
                <a:cs typeface="+mn-cs"/>
                <a:hlinkClick r:id="rId3" tooltip="Centrum pro současná kulturální studia"/>
              </a:rPr>
              <a:t> studia</a:t>
            </a:r>
            <a:r>
              <a:rPr lang="cs-CZ" sz="1200" b="0" i="0" kern="1200" dirty="0" smtClean="0">
                <a:solidFill>
                  <a:schemeClr val="tx1"/>
                </a:solidFill>
                <a:effectLst/>
                <a:latin typeface="+mn-lt"/>
                <a:ea typeface="+mn-ea"/>
                <a:cs typeface="+mn-cs"/>
              </a:rPr>
              <a:t> (v originále: Center </a:t>
            </a:r>
            <a:r>
              <a:rPr lang="cs-CZ" sz="1200" b="0" i="0" kern="1200" dirty="0" err="1" smtClean="0">
                <a:solidFill>
                  <a:schemeClr val="tx1"/>
                </a:solidFill>
                <a:effectLst/>
                <a:latin typeface="+mn-lt"/>
                <a:ea typeface="+mn-ea"/>
                <a:cs typeface="+mn-cs"/>
              </a:rPr>
              <a:t>for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contemporary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cultural</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studies</a:t>
            </a:r>
            <a:r>
              <a:rPr lang="cs-CZ" sz="1200" b="0" i="0" kern="1200" dirty="0" smtClean="0">
                <a:solidFill>
                  <a:schemeClr val="tx1"/>
                </a:solidFill>
                <a:effectLst/>
                <a:latin typeface="+mn-lt"/>
                <a:ea typeface="+mn-ea"/>
                <a:cs typeface="+mn-cs"/>
              </a:rPr>
              <a:t>, zkratka: CCCS). Již od svého vzniku deklarují </a:t>
            </a:r>
            <a:r>
              <a:rPr lang="cs-CZ" sz="1200" b="0" i="0" kern="1200" dirty="0" err="1" smtClean="0">
                <a:solidFill>
                  <a:schemeClr val="tx1"/>
                </a:solidFill>
                <a:effectLst/>
                <a:latin typeface="+mn-lt"/>
                <a:ea typeface="+mn-ea"/>
                <a:cs typeface="+mn-cs"/>
              </a:rPr>
              <a:t>kulturální</a:t>
            </a:r>
            <a:r>
              <a:rPr lang="cs-CZ" sz="1200" b="0" i="0" kern="1200" dirty="0" smtClean="0">
                <a:solidFill>
                  <a:schemeClr val="tx1"/>
                </a:solidFill>
                <a:effectLst/>
                <a:latin typeface="+mn-lt"/>
                <a:ea typeface="+mn-ea"/>
                <a:cs typeface="+mn-cs"/>
              </a:rPr>
              <a:t> studia </a:t>
            </a:r>
            <a:r>
              <a:rPr lang="cs-CZ" sz="1200" b="0" i="0" kern="1200" dirty="0" err="1" smtClean="0">
                <a:solidFill>
                  <a:schemeClr val="tx1"/>
                </a:solidFill>
                <a:effectLst/>
                <a:latin typeface="+mn-lt"/>
                <a:ea typeface="+mn-ea"/>
                <a:cs typeface="+mn-cs"/>
              </a:rPr>
              <a:t>nevymezitelnost</a:t>
            </a:r>
            <a:r>
              <a:rPr lang="cs-CZ" sz="1200" b="0" i="0" kern="1200" dirty="0" smtClean="0">
                <a:solidFill>
                  <a:schemeClr val="tx1"/>
                </a:solidFill>
                <a:effectLst/>
                <a:latin typeface="+mn-lt"/>
                <a:ea typeface="+mn-ea"/>
                <a:cs typeface="+mn-cs"/>
              </a:rPr>
              <a:t> svého zkoumání. Dají se také chápat jako otevřený projekt, jež dešifruje kulturní formy, které pomáhají vytvářet a udržovat způsoby myšlení, vnímání a chování, které vedou k pasivnímu akceptování podmínek sociálního života v rámci kapitalistických společností. Často se </a:t>
            </a:r>
            <a:r>
              <a:rPr lang="cs-CZ" sz="1200" b="0" i="0" kern="1200" dirty="0" err="1" smtClean="0">
                <a:solidFill>
                  <a:schemeClr val="tx1"/>
                </a:solidFill>
                <a:effectLst/>
                <a:latin typeface="+mn-lt"/>
                <a:ea typeface="+mn-ea"/>
                <a:cs typeface="+mn-cs"/>
              </a:rPr>
              <a:t>kulturální</a:t>
            </a:r>
            <a:r>
              <a:rPr lang="cs-CZ" sz="1200" b="0" i="0" kern="1200" dirty="0" smtClean="0">
                <a:solidFill>
                  <a:schemeClr val="tx1"/>
                </a:solidFill>
                <a:effectLst/>
                <a:latin typeface="+mn-lt"/>
                <a:ea typeface="+mn-ea"/>
                <a:cs typeface="+mn-cs"/>
              </a:rPr>
              <a:t> studia považují za vnitřní proud mediálních studií, ale může to být vnímáno i opačně, tedy že </a:t>
            </a:r>
            <a:r>
              <a:rPr lang="cs-CZ" sz="1200" b="0" i="0" u="none" strike="noStrike" kern="1200" dirty="0" smtClean="0">
                <a:solidFill>
                  <a:schemeClr val="tx1"/>
                </a:solidFill>
                <a:effectLst/>
                <a:latin typeface="+mn-lt"/>
                <a:ea typeface="+mn-ea"/>
                <a:cs typeface="+mn-cs"/>
                <a:hlinkClick r:id="rId4" tooltip="Mediální studia"/>
              </a:rPr>
              <a:t>mediální studia</a:t>
            </a:r>
            <a:r>
              <a:rPr lang="cs-CZ" sz="1200" b="0" i="0" kern="1200" dirty="0" smtClean="0">
                <a:solidFill>
                  <a:schemeClr val="tx1"/>
                </a:solidFill>
                <a:effectLst/>
                <a:latin typeface="+mn-lt"/>
                <a:ea typeface="+mn-ea"/>
                <a:cs typeface="+mn-cs"/>
              </a:rPr>
              <a:t> jsou vnitřním proudem </a:t>
            </a:r>
            <a:r>
              <a:rPr lang="cs-CZ" sz="1200" b="0" i="0" kern="1200" dirty="0" err="1" smtClean="0">
                <a:solidFill>
                  <a:schemeClr val="tx1"/>
                </a:solidFill>
                <a:effectLst/>
                <a:latin typeface="+mn-lt"/>
                <a:ea typeface="+mn-ea"/>
                <a:cs typeface="+mn-cs"/>
              </a:rPr>
              <a:t>kulturálních</a:t>
            </a:r>
            <a:r>
              <a:rPr lang="cs-CZ" sz="1200" b="0" i="0" kern="1200" dirty="0" smtClean="0">
                <a:solidFill>
                  <a:schemeClr val="tx1"/>
                </a:solidFill>
                <a:effectLst/>
                <a:latin typeface="+mn-lt"/>
                <a:ea typeface="+mn-ea"/>
                <a:cs typeface="+mn-cs"/>
              </a:rPr>
              <a:t> studií. </a:t>
            </a:r>
            <a:r>
              <a:rPr lang="cs-CZ" sz="1200" b="0" i="0" u="none" strike="noStrike" kern="1200" dirty="0" smtClean="0">
                <a:solidFill>
                  <a:schemeClr val="tx1"/>
                </a:solidFill>
                <a:effectLst/>
                <a:latin typeface="+mn-lt"/>
                <a:ea typeface="+mn-ea"/>
                <a:cs typeface="+mn-cs"/>
                <a:hlinkClick r:id="rId5" tooltip="Média"/>
              </a:rPr>
              <a:t>Média</a:t>
            </a:r>
            <a:r>
              <a:rPr lang="cs-CZ" sz="1200" b="0" i="0" kern="1200" dirty="0" smtClean="0">
                <a:solidFill>
                  <a:schemeClr val="tx1"/>
                </a:solidFill>
                <a:effectLst/>
                <a:latin typeface="+mn-lt"/>
                <a:ea typeface="+mn-ea"/>
                <a:cs typeface="+mn-cs"/>
              </a:rPr>
              <a:t> mají pro </a:t>
            </a:r>
            <a:r>
              <a:rPr lang="cs-CZ" sz="1200" b="0" i="0" kern="1200" dirty="0" err="1" smtClean="0">
                <a:solidFill>
                  <a:schemeClr val="tx1"/>
                </a:solidFill>
                <a:effectLst/>
                <a:latin typeface="+mn-lt"/>
                <a:ea typeface="+mn-ea"/>
                <a:cs typeface="+mn-cs"/>
              </a:rPr>
              <a:t>kulturální</a:t>
            </a:r>
            <a:r>
              <a:rPr lang="cs-CZ" sz="1200" b="0" i="0" kern="1200" dirty="0" smtClean="0">
                <a:solidFill>
                  <a:schemeClr val="tx1"/>
                </a:solidFill>
                <a:effectLst/>
                <a:latin typeface="+mn-lt"/>
                <a:ea typeface="+mn-ea"/>
                <a:cs typeface="+mn-cs"/>
              </a:rPr>
              <a:t> studia v současné době obrovský a nezanedbatelný význam, neboť média velmi determinují vnímání kultury, a to jak jedincem, tak i celou společností.</a:t>
            </a:r>
            <a:endParaRPr lang="cs-CZ" dirty="0"/>
          </a:p>
        </p:txBody>
      </p:sp>
      <p:sp>
        <p:nvSpPr>
          <p:cNvPr id="4" name="Zástupný symbol pro číslo snímku 3"/>
          <p:cNvSpPr>
            <a:spLocks noGrp="1"/>
          </p:cNvSpPr>
          <p:nvPr>
            <p:ph type="sldNum" sz="quarter" idx="10"/>
          </p:nvPr>
        </p:nvSpPr>
        <p:spPr/>
        <p:txBody>
          <a:bodyPr/>
          <a:lstStyle/>
          <a:p>
            <a:fld id="{E8EC46F4-5D17-4D9D-A4FC-0B7C6E196B99}" type="slidenum">
              <a:rPr lang="cs-CZ" smtClean="0"/>
              <a:t>23</a:t>
            </a:fld>
            <a:endParaRPr lang="cs-CZ"/>
          </a:p>
        </p:txBody>
      </p:sp>
    </p:spTree>
    <p:extLst>
      <p:ext uri="{BB962C8B-B14F-4D97-AF65-F5344CB8AC3E}">
        <p14:creationId xmlns:p14="http://schemas.microsoft.com/office/powerpoint/2010/main" val="25985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Before the creation and popularization of </a:t>
            </a:r>
            <a:r>
              <a:rPr lang="en-US" sz="1200" b="0" i="0" u="none" strike="noStrike" kern="1200" dirty="0" smtClean="0">
                <a:solidFill>
                  <a:schemeClr val="tx1"/>
                </a:solidFill>
                <a:effectLst/>
                <a:latin typeface="+mn-lt"/>
                <a:ea typeface="+mn-ea"/>
                <a:cs typeface="+mn-cs"/>
                <a:hlinkClick r:id="rId3" tooltip="Video game"/>
              </a:rPr>
              <a:t>video games</a:t>
            </a:r>
            <a:r>
              <a:rPr lang="en-US" sz="1200" b="0" i="0" kern="1200" dirty="0" smtClean="0">
                <a:solidFill>
                  <a:schemeClr val="tx1"/>
                </a:solidFill>
                <a:effectLst/>
                <a:latin typeface="+mn-lt"/>
                <a:ea typeface="+mn-ea"/>
                <a:cs typeface="+mn-cs"/>
              </a:rPr>
              <a:t> in the late-twentieth century, the study of games was mostly confined to fields such as anthropology, studying the games of past civilizations. Some of the most popular examples of ludology during these times are works such as Stewart </a:t>
            </a:r>
            <a:r>
              <a:rPr lang="en-US" sz="1200" b="0" i="0" kern="1200" dirty="0" err="1" smtClean="0">
                <a:solidFill>
                  <a:schemeClr val="tx1"/>
                </a:solidFill>
                <a:effectLst/>
                <a:latin typeface="+mn-lt"/>
                <a:ea typeface="+mn-ea"/>
                <a:cs typeface="+mn-cs"/>
              </a:rPr>
              <a:t>Culin’s</a:t>
            </a:r>
            <a:r>
              <a:rPr lang="en-US" sz="1200" b="0" i="0" kern="1200" dirty="0" smtClean="0">
                <a:solidFill>
                  <a:schemeClr val="tx1"/>
                </a:solidFill>
                <a:effectLst/>
                <a:latin typeface="+mn-lt"/>
                <a:ea typeface="+mn-ea"/>
                <a:cs typeface="+mn-cs"/>
              </a:rPr>
              <a:t> comprehensive catalog of </a:t>
            </a:r>
            <a:r>
              <a:rPr lang="en-US" sz="1200" b="0" i="0" u="none" strike="noStrike" kern="1200" dirty="0" smtClean="0">
                <a:solidFill>
                  <a:schemeClr val="tx1"/>
                </a:solidFill>
                <a:effectLst/>
                <a:latin typeface="+mn-lt"/>
                <a:ea typeface="+mn-ea"/>
                <a:cs typeface="+mn-cs"/>
                <a:hlinkClick r:id="rId4" tooltip="Native Americans in the United States"/>
              </a:rPr>
              <a:t>Native American</a:t>
            </a:r>
            <a:r>
              <a:rPr lang="en-US" sz="1200" b="0" i="0" kern="1200" dirty="0" smtClean="0">
                <a:solidFill>
                  <a:schemeClr val="tx1"/>
                </a:solidFill>
                <a:effectLst/>
                <a:latin typeface="+mn-lt"/>
                <a:ea typeface="+mn-ea"/>
                <a:cs typeface="+mn-cs"/>
              </a:rPr>
              <a:t> games and gaming implements north of </a:t>
            </a:r>
            <a:r>
              <a:rPr lang="en-US" sz="1200" b="0" i="0" u="none" strike="noStrike" kern="1200" dirty="0" smtClean="0">
                <a:solidFill>
                  <a:schemeClr val="tx1"/>
                </a:solidFill>
                <a:effectLst/>
                <a:latin typeface="+mn-lt"/>
                <a:ea typeface="+mn-ea"/>
                <a:cs typeface="+mn-cs"/>
                <a:hlinkClick r:id="rId5" tooltip="Mexico"/>
              </a:rPr>
              <a:t>Mexico</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6"/>
              </a:rPr>
              <a:t>[4]</a:t>
            </a:r>
            <a:r>
              <a:rPr lang="en-US" sz="1200" b="0" i="0" kern="1200" dirty="0" smtClean="0">
                <a:solidFill>
                  <a:schemeClr val="tx1"/>
                </a:solidFill>
                <a:effectLst/>
                <a:latin typeface="+mn-lt"/>
                <a:ea typeface="+mn-ea"/>
                <a:cs typeface="+mn-cs"/>
              </a:rPr>
              <a:t> and Johan Huizinga and Roger </a:t>
            </a:r>
            <a:r>
              <a:rPr lang="en-US" sz="1200" b="0" i="0" kern="1200" dirty="0" err="1" smtClean="0">
                <a:solidFill>
                  <a:schemeClr val="tx1"/>
                </a:solidFill>
                <a:effectLst/>
                <a:latin typeface="+mn-lt"/>
                <a:ea typeface="+mn-ea"/>
                <a:cs typeface="+mn-cs"/>
              </a:rPr>
              <a:t>Caillois</a:t>
            </a:r>
            <a:r>
              <a:rPr lang="en-US" sz="1200" b="0" i="0" kern="1200" dirty="0" smtClean="0">
                <a:solidFill>
                  <a:schemeClr val="tx1"/>
                </a:solidFill>
                <a:effectLst/>
                <a:latin typeface="+mn-lt"/>
                <a:ea typeface="+mn-ea"/>
                <a:cs typeface="+mn-cs"/>
              </a:rPr>
              <a:t> discussed the importance of gaming and play to a societies culture, and even how it may help define it.</a:t>
            </a:r>
            <a:r>
              <a:rPr lang="en-US" sz="1200" b="0" i="0" u="none" strike="noStrike" kern="1200" baseline="30000" dirty="0" smtClean="0">
                <a:solidFill>
                  <a:schemeClr val="tx1"/>
                </a:solidFill>
                <a:effectLst/>
                <a:latin typeface="+mn-lt"/>
                <a:ea typeface="+mn-ea"/>
                <a:cs typeface="+mn-cs"/>
                <a:hlinkClick r:id="rId7"/>
              </a:rPr>
              <a:t>[5]</a:t>
            </a:r>
            <a:r>
              <a:rPr lang="en-US" sz="1200" b="0" i="0" kern="1200" dirty="0" smtClean="0">
                <a:solidFill>
                  <a:schemeClr val="tx1"/>
                </a:solidFill>
                <a:effectLst/>
                <a:latin typeface="+mn-lt"/>
                <a:ea typeface="+mn-ea"/>
                <a:cs typeface="+mn-cs"/>
              </a:rPr>
              <a:t> As video games became more and more popular in the 1980s, so too did the interest in studying games rise. It wasn’t until Gonzalo </a:t>
            </a:r>
            <a:r>
              <a:rPr lang="en-US" sz="1200" b="0" i="0" kern="1200" dirty="0" err="1" smtClean="0">
                <a:solidFill>
                  <a:schemeClr val="tx1"/>
                </a:solidFill>
                <a:effectLst/>
                <a:latin typeface="+mn-lt"/>
                <a:ea typeface="+mn-ea"/>
                <a:cs typeface="+mn-cs"/>
              </a:rPr>
              <a:t>Frasca</a:t>
            </a:r>
            <a:r>
              <a:rPr lang="en-US" sz="1200" b="0" i="0" kern="1200" dirty="0" smtClean="0">
                <a:solidFill>
                  <a:schemeClr val="tx1"/>
                </a:solidFill>
                <a:effectLst/>
                <a:latin typeface="+mn-lt"/>
                <a:ea typeface="+mn-ea"/>
                <a:cs typeface="+mn-cs"/>
              </a:rPr>
              <a:t> popularized the term Ludology (from the Latin word for game, </a:t>
            </a:r>
            <a:r>
              <a:rPr lang="en-US" sz="1200" b="0" i="0" kern="1200" dirty="0" err="1" smtClean="0">
                <a:solidFill>
                  <a:schemeClr val="tx1"/>
                </a:solidFill>
                <a:effectLst/>
                <a:latin typeface="+mn-lt"/>
                <a:ea typeface="+mn-ea"/>
                <a:cs typeface="+mn-cs"/>
              </a:rPr>
              <a:t>ludus</a:t>
            </a:r>
            <a:r>
              <a:rPr lang="en-US" sz="1200" b="0" i="0" kern="1200" dirty="0" smtClean="0">
                <a:solidFill>
                  <a:schemeClr val="tx1"/>
                </a:solidFill>
                <a:effectLst/>
                <a:latin typeface="+mn-lt"/>
                <a:ea typeface="+mn-ea"/>
                <a:cs typeface="+mn-cs"/>
              </a:rPr>
              <a:t>) in 1999,</a:t>
            </a:r>
            <a:r>
              <a:rPr lang="en-US" sz="1200" b="0" i="0" u="none" strike="noStrike" kern="1200" baseline="30000" dirty="0" smtClean="0">
                <a:solidFill>
                  <a:schemeClr val="tx1"/>
                </a:solidFill>
                <a:effectLst/>
                <a:latin typeface="+mn-lt"/>
                <a:ea typeface="+mn-ea"/>
                <a:cs typeface="+mn-cs"/>
                <a:hlinkClick r:id="rId8"/>
              </a:rPr>
              <a:t>[6]</a:t>
            </a:r>
            <a:r>
              <a:rPr lang="en-US" sz="1200" b="0" i="0" kern="1200" dirty="0" smtClean="0">
                <a:solidFill>
                  <a:schemeClr val="tx1"/>
                </a:solidFill>
                <a:effectLst/>
                <a:latin typeface="+mn-lt"/>
                <a:ea typeface="+mn-ea"/>
                <a:cs typeface="+mn-cs"/>
              </a:rPr>
              <a:t> the publication of the first issue of academic journal "Game Studies" in 2001, and the creation of the </a:t>
            </a:r>
            <a:r>
              <a:rPr lang="en-US" sz="1200" b="0" i="0" u="none" strike="noStrike" kern="1200" dirty="0" smtClean="0">
                <a:solidFill>
                  <a:schemeClr val="tx1"/>
                </a:solidFill>
                <a:effectLst/>
                <a:latin typeface="+mn-lt"/>
                <a:ea typeface="+mn-ea"/>
                <a:cs typeface="+mn-cs"/>
                <a:hlinkClick r:id="rId9" tooltip="Digital Games Research Association"/>
              </a:rPr>
              <a:t>Digital Games Research Association</a:t>
            </a:r>
            <a:r>
              <a:rPr lang="en-US" sz="1200" b="0" i="0" kern="1200" dirty="0" smtClean="0">
                <a:solidFill>
                  <a:schemeClr val="tx1"/>
                </a:solidFill>
                <a:effectLst/>
                <a:latin typeface="+mn-lt"/>
                <a:ea typeface="+mn-ea"/>
                <a:cs typeface="+mn-cs"/>
              </a:rPr>
              <a:t> in 2003, that scholars began to get the sense that the study of games could (and should) be considered a field in its own right: game studies. As a young field, it gathers scholars from different disciplines that had been broadly studying games; such as psychology, anthropology, economy, education, and sociology.</a:t>
            </a:r>
          </a:p>
          <a:p>
            <a:r>
              <a:rPr lang="en-US" sz="1200" b="0" i="0" kern="1200" dirty="0" smtClean="0">
                <a:solidFill>
                  <a:schemeClr val="tx1"/>
                </a:solidFill>
                <a:effectLst/>
                <a:latin typeface="+mn-lt"/>
                <a:ea typeface="+mn-ea"/>
                <a:cs typeface="+mn-cs"/>
              </a:rPr>
              <a:t>The field's influences may be characterized broadly in three ways:</a:t>
            </a:r>
            <a:r>
              <a:rPr lang="en-US" sz="1200" b="0" i="0" u="none" strike="noStrike" kern="1200" baseline="30000" dirty="0" smtClean="0">
                <a:solidFill>
                  <a:schemeClr val="tx1"/>
                </a:solidFill>
                <a:effectLst/>
                <a:latin typeface="+mn-lt"/>
                <a:ea typeface="+mn-ea"/>
                <a:cs typeface="+mn-cs"/>
                <a:hlinkClick r:id="rId10"/>
              </a:rPr>
              <a:t>[7]</a:t>
            </a:r>
            <a:r>
              <a:rPr lang="en-US" sz="1200" b="0" i="0" kern="1200" dirty="0" smtClean="0">
                <a:solidFill>
                  <a:schemeClr val="tx1"/>
                </a:solidFill>
                <a:effectLst/>
                <a:latin typeface="+mn-lt"/>
                <a:ea typeface="+mn-ea"/>
                <a:cs typeface="+mn-cs"/>
              </a:rPr>
              <a:t> the social science approach, the humanities approach, and the industry and engineering approach. In addition to asking different types of questions, each approach tends to use different methods and tools. A large body of social scientists prefer </a:t>
            </a:r>
            <a:r>
              <a:rPr lang="en-US" sz="1200" b="0" i="0" u="none" strike="noStrike" kern="1200" dirty="0" smtClean="0">
                <a:solidFill>
                  <a:schemeClr val="tx1"/>
                </a:solidFill>
                <a:effectLst/>
                <a:latin typeface="+mn-lt"/>
                <a:ea typeface="+mn-ea"/>
                <a:cs typeface="+mn-cs"/>
                <a:hlinkClick r:id="rId11" tooltip="Quantitative research"/>
              </a:rPr>
              <a:t>quantitative</a:t>
            </a:r>
            <a:r>
              <a:rPr lang="en-US" sz="1200" b="0" i="0" kern="1200" dirty="0" smtClean="0">
                <a:solidFill>
                  <a:schemeClr val="tx1"/>
                </a:solidFill>
                <a:effectLst/>
                <a:latin typeface="+mn-lt"/>
                <a:ea typeface="+mn-ea"/>
                <a:cs typeface="+mn-cs"/>
              </a:rPr>
              <a:t> tools and methods while a smaller group makes use of </a:t>
            </a:r>
            <a:r>
              <a:rPr lang="en-US" sz="1200" b="0" i="0" u="none" strike="noStrike" kern="1200" dirty="0" smtClean="0">
                <a:solidFill>
                  <a:schemeClr val="tx1"/>
                </a:solidFill>
                <a:effectLst/>
                <a:latin typeface="+mn-lt"/>
                <a:ea typeface="+mn-ea"/>
                <a:cs typeface="+mn-cs"/>
                <a:hlinkClick r:id="rId12" tooltip="Qualitative research"/>
              </a:rPr>
              <a:t>qualitative research</a:t>
            </a:r>
            <a:r>
              <a:rPr lang="en-US" sz="1200" b="0" i="0" kern="1200" dirty="0" smtClean="0">
                <a:solidFill>
                  <a:schemeClr val="tx1"/>
                </a:solidFill>
                <a:effectLst/>
                <a:latin typeface="+mn-lt"/>
                <a:ea typeface="+mn-ea"/>
                <a:cs typeface="+mn-cs"/>
              </a:rPr>
              <a:t>. Academics from the humanities tend to prefer tools and methods that are qualitative. The industry approach is practice-driven and usually less concerned with theory than the other two. Of course, these approaches are not mutually exclusive, and a significant part of game studies research blends them together. </a:t>
            </a:r>
            <a:r>
              <a:rPr lang="en-US" sz="1200" b="0" i="0" u="none" strike="noStrike" kern="1200" dirty="0" smtClean="0">
                <a:solidFill>
                  <a:schemeClr val="tx1"/>
                </a:solidFill>
                <a:effectLst/>
                <a:latin typeface="+mn-lt"/>
                <a:ea typeface="+mn-ea"/>
                <a:cs typeface="+mn-cs"/>
                <a:hlinkClick r:id="rId13" tooltip="Tracy Fullerton"/>
              </a:rPr>
              <a:t>Tracy Fullerton</a:t>
            </a:r>
            <a:r>
              <a:rPr lang="en-US" sz="1200" b="0" i="0" kern="1200" dirty="0" smtClean="0">
                <a:solidFill>
                  <a:schemeClr val="tx1"/>
                </a:solidFill>
                <a:effectLst/>
                <a:latin typeface="+mn-lt"/>
                <a:ea typeface="+mn-ea"/>
                <a:cs typeface="+mn-cs"/>
              </a:rPr>
              <a:t> and Kenji Ito’s work are examples of interdisciplinary work being pursued in game studies.</a:t>
            </a:r>
            <a:r>
              <a:rPr lang="en-US" sz="1200" b="0" i="0" u="none" strike="noStrike" kern="1200" baseline="30000" dirty="0" smtClean="0">
                <a:solidFill>
                  <a:schemeClr val="tx1"/>
                </a:solidFill>
                <a:effectLst/>
                <a:latin typeface="+mn-lt"/>
                <a:ea typeface="+mn-ea"/>
                <a:cs typeface="+mn-cs"/>
                <a:hlinkClick r:id="rId14"/>
              </a:rPr>
              <a:t>[8]</a:t>
            </a:r>
            <a:r>
              <a:rPr lang="en-US" sz="1200" b="0" i="0" u="none" strike="noStrike" kern="1200" baseline="30000" dirty="0" smtClean="0">
                <a:solidFill>
                  <a:schemeClr val="tx1"/>
                </a:solidFill>
                <a:effectLst/>
                <a:latin typeface="+mn-lt"/>
                <a:ea typeface="+mn-ea"/>
                <a:cs typeface="+mn-cs"/>
                <a:hlinkClick r:id="rId15"/>
              </a:rPr>
              <a:t>[9]</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youth of the field of game studies is also another reason for blurred boundaries between approaches. Williams, in a call for greater interdisciplinary work in communications-oriented games scholarship, noted how the "study of videogames is poised to repeat the mistakes of past academic inquiry".</a:t>
            </a:r>
            <a:r>
              <a:rPr lang="en-US" sz="1200" b="0" i="0" u="none" strike="noStrike" kern="1200" baseline="30000" dirty="0" smtClean="0">
                <a:solidFill>
                  <a:schemeClr val="tx1"/>
                </a:solidFill>
                <a:effectLst/>
                <a:latin typeface="+mn-lt"/>
                <a:ea typeface="+mn-ea"/>
                <a:cs typeface="+mn-cs"/>
                <a:hlinkClick r:id="rId16"/>
              </a:rPr>
              <a:t>[10]</a:t>
            </a:r>
            <a:r>
              <a:rPr lang="en-US" sz="1200" b="0" i="0" kern="1200" dirty="0" smtClean="0">
                <a:solidFill>
                  <a:schemeClr val="tx1"/>
                </a:solidFill>
                <a:effectLst/>
                <a:latin typeface="+mn-lt"/>
                <a:ea typeface="+mn-ea"/>
                <a:cs typeface="+mn-cs"/>
              </a:rPr>
              <a:t> He argues that the youth of the field means that it is not bound to follow the traditional divisions of scholarly work and that an opportunity exists to rediscover the strengths and contributions that different scholarly traditions can offer.</a:t>
            </a:r>
          </a:p>
          <a:p>
            <a:r>
              <a:rPr lang="en-US" sz="1200" b="0" i="0" kern="1200" dirty="0" smtClean="0">
                <a:solidFill>
                  <a:schemeClr val="tx1"/>
                </a:solidFill>
                <a:effectLst/>
                <a:latin typeface="+mn-lt"/>
                <a:ea typeface="+mn-ea"/>
                <a:cs typeface="+mn-cs"/>
              </a:rPr>
              <a:t>Social </a:t>
            </a:r>
            <a:r>
              <a:rPr lang="en-US" sz="1200" b="0" i="0" kern="1200" dirty="0" err="1" smtClean="0">
                <a:solidFill>
                  <a:schemeClr val="tx1"/>
                </a:solidFill>
                <a:effectLst/>
                <a:latin typeface="+mn-lt"/>
                <a:ea typeface="+mn-ea"/>
                <a:cs typeface="+mn-cs"/>
              </a:rPr>
              <a:t>scien</a:t>
            </a:r>
            <a:endParaRPr lang="en-US"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E8EC46F4-5D17-4D9D-A4FC-0B7C6E196B99}" type="slidenum">
              <a:rPr lang="cs-CZ" smtClean="0"/>
              <a:t>6</a:t>
            </a:fld>
            <a:endParaRPr lang="cs-CZ"/>
          </a:p>
        </p:txBody>
      </p:sp>
    </p:spTree>
    <p:extLst>
      <p:ext uri="{BB962C8B-B14F-4D97-AF65-F5344CB8AC3E}">
        <p14:creationId xmlns:p14="http://schemas.microsoft.com/office/powerpoint/2010/main" val="315459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At this the lowest layer we fi </a:t>
            </a:r>
            <a:r>
              <a:rPr lang="en-US" dirty="0" err="1" smtClean="0"/>
              <a:t>nd</a:t>
            </a:r>
            <a:r>
              <a:rPr lang="en-US" dirty="0" smtClean="0"/>
              <a:t> the hardware technology: wires, signals, hardware and components. This tells us about the physical nature of the playground and the computer as tool, medium, or toy. At this layer we have not even </a:t>
            </a:r>
            <a:r>
              <a:rPr lang="en-US" dirty="0" err="1" smtClean="0"/>
              <a:t>defi</a:t>
            </a:r>
            <a:r>
              <a:rPr lang="en-US" dirty="0" smtClean="0"/>
              <a:t> </a:t>
            </a:r>
            <a:r>
              <a:rPr lang="en-US" dirty="0" err="1" smtClean="0"/>
              <a:t>ned</a:t>
            </a:r>
            <a:r>
              <a:rPr lang="en-US" dirty="0" smtClean="0"/>
              <a:t> whether or not the computer is to be used as tool, medium, toy, or a combination of these possibilities. A computer may be used as both tool, medium, and toy since the computer is a very </a:t>
            </a:r>
            <a:r>
              <a:rPr lang="en-US" dirty="0" err="1" smtClean="0"/>
              <a:t>fl</a:t>
            </a:r>
            <a:r>
              <a:rPr lang="en-US" dirty="0" smtClean="0"/>
              <a:t> </a:t>
            </a:r>
            <a:r>
              <a:rPr lang="en-US" dirty="0" err="1" smtClean="0"/>
              <a:t>exible</a:t>
            </a:r>
            <a:r>
              <a:rPr lang="en-US" dirty="0" smtClean="0"/>
              <a:t> electronic device. Of course if we use the computer using computer games, we are in fact dealing with the computer as a toy (or tool for fun) and as a medium. The computer in question may be very different depending on whether it is a mobile cell phone, home game console, or personal computer wired to the Internet or other network facilities. What can be done depend on the physical capabilities of the computer. This however does not tell much about what kind of games we have at hand.</a:t>
            </a:r>
            <a:endParaRPr lang="cs-CZ" dirty="0"/>
          </a:p>
        </p:txBody>
      </p:sp>
      <p:sp>
        <p:nvSpPr>
          <p:cNvPr id="4" name="Zástupný symbol pro číslo snímku 3"/>
          <p:cNvSpPr>
            <a:spLocks noGrp="1"/>
          </p:cNvSpPr>
          <p:nvPr>
            <p:ph type="sldNum" sz="quarter" idx="10"/>
          </p:nvPr>
        </p:nvSpPr>
        <p:spPr/>
        <p:txBody>
          <a:bodyPr/>
          <a:lstStyle/>
          <a:p>
            <a:fld id="{E8EC46F4-5D17-4D9D-A4FC-0B7C6E196B99}" type="slidenum">
              <a:rPr lang="cs-CZ" smtClean="0"/>
              <a:t>9</a:t>
            </a:fld>
            <a:endParaRPr lang="cs-CZ"/>
          </a:p>
        </p:txBody>
      </p:sp>
    </p:spTree>
    <p:extLst>
      <p:ext uri="{BB962C8B-B14F-4D97-AF65-F5344CB8AC3E}">
        <p14:creationId xmlns:p14="http://schemas.microsoft.com/office/powerpoint/2010/main" val="35425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However this layer may be </a:t>
            </a:r>
            <a:r>
              <a:rPr lang="en-US" dirty="0" err="1" smtClean="0"/>
              <a:t>diffi</a:t>
            </a:r>
            <a:r>
              <a:rPr lang="en-US" dirty="0" smtClean="0"/>
              <a:t> cult to </a:t>
            </a:r>
            <a:r>
              <a:rPr lang="en-US" dirty="0" err="1" smtClean="0"/>
              <a:t>analyse</a:t>
            </a:r>
            <a:r>
              <a:rPr lang="en-US" dirty="0" smtClean="0"/>
              <a:t> since we may not have access to the source code and even if we had – we would not comprehend what is going on since we may not be able to translate the code into anything meaningful. These problems taken into account, the code still gives us a good clue to what the computer does. We are able to follow trails of action, and see what happens in different </a:t>
            </a:r>
            <a:r>
              <a:rPr lang="cs-CZ" dirty="0" err="1" smtClean="0"/>
              <a:t>itterations</a:t>
            </a:r>
            <a:r>
              <a:rPr lang="cs-CZ" dirty="0" smtClean="0"/>
              <a:t>.</a:t>
            </a:r>
          </a:p>
          <a:p>
            <a:r>
              <a:rPr lang="en-US" dirty="0" smtClean="0"/>
              <a:t>However, even with out access to the code, we are still able to describe and </a:t>
            </a:r>
            <a:r>
              <a:rPr lang="en-US" dirty="0" err="1" smtClean="0"/>
              <a:t>analyse</a:t>
            </a:r>
            <a:r>
              <a:rPr lang="en-US" dirty="0" smtClean="0"/>
              <a:t> all the other layers of the computer game. Thus it is possible to indirectly understand the code according to other layers of the analysis – especially the functionality layer.</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E8EC46F4-5D17-4D9D-A4FC-0B7C6E196B99}" type="slidenum">
              <a:rPr lang="cs-CZ" smtClean="0"/>
              <a:t>10</a:t>
            </a:fld>
            <a:endParaRPr lang="cs-CZ"/>
          </a:p>
        </p:txBody>
      </p:sp>
    </p:spTree>
    <p:extLst>
      <p:ext uri="{BB962C8B-B14F-4D97-AF65-F5344CB8AC3E}">
        <p14:creationId xmlns:p14="http://schemas.microsoft.com/office/powerpoint/2010/main" val="164156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The functionality depends on the code and the physical nature of the computer. Here we observe what the computer applications do. We are able to </a:t>
            </a:r>
            <a:r>
              <a:rPr lang="en-US" dirty="0" err="1" smtClean="0"/>
              <a:t>localise</a:t>
            </a:r>
            <a:r>
              <a:rPr lang="en-US" dirty="0" smtClean="0"/>
              <a:t> the computers’ responses to user actions or integrated code signals. At this point of the analysis we focus on the </a:t>
            </a:r>
            <a:r>
              <a:rPr lang="en-US" dirty="0" err="1" smtClean="0"/>
              <a:t>behaviour</a:t>
            </a:r>
            <a:r>
              <a:rPr lang="en-US" dirty="0" smtClean="0"/>
              <a:t> of the computer and the computers interface reactions to user input. </a:t>
            </a:r>
            <a:r>
              <a:rPr lang="en-US" dirty="0" err="1" smtClean="0"/>
              <a:t>Espen</a:t>
            </a:r>
            <a:r>
              <a:rPr lang="en-US" dirty="0" smtClean="0"/>
              <a:t> J. </a:t>
            </a:r>
            <a:r>
              <a:rPr lang="en-US" dirty="0" err="1" smtClean="0"/>
              <a:t>Aarseth</a:t>
            </a:r>
            <a:r>
              <a:rPr lang="en-US" dirty="0" smtClean="0"/>
              <a:t> has </a:t>
            </a:r>
            <a:r>
              <a:rPr lang="en-US" dirty="0" err="1" smtClean="0"/>
              <a:t>defi</a:t>
            </a:r>
            <a:r>
              <a:rPr lang="en-US" dirty="0" smtClean="0"/>
              <a:t> </a:t>
            </a:r>
            <a:r>
              <a:rPr lang="en-US" dirty="0" err="1" smtClean="0"/>
              <a:t>ned</a:t>
            </a:r>
            <a:r>
              <a:rPr lang="en-US" dirty="0" smtClean="0"/>
              <a:t> a variety of the functionalities an application may have: dynamics, determinability, transiency, perspective, access, linking, and user function. Each of these functionalities has different variations, which have been thoroughly described by </a:t>
            </a:r>
            <a:r>
              <a:rPr lang="en-US" dirty="0" err="1" smtClean="0"/>
              <a:t>Espen</a:t>
            </a:r>
            <a:r>
              <a:rPr lang="en-US" dirty="0" smtClean="0"/>
              <a:t> J. </a:t>
            </a:r>
            <a:r>
              <a:rPr lang="en-US" dirty="0" err="1" smtClean="0"/>
              <a:t>Aarseth</a:t>
            </a:r>
            <a:r>
              <a:rPr lang="en-US" dirty="0" smtClean="0"/>
              <a:t> [2]. At this layer we are not even aware we are in fact dealing with a game – it might be any multimedia product or even other kinds of media program, here referred to as an application. Dynamics: Text piece combinations are constant in a static application, while they may change in a </a:t>
            </a:r>
            <a:r>
              <a:rPr lang="en-US" dirty="0" err="1" smtClean="0"/>
              <a:t>intratextonic</a:t>
            </a:r>
            <a:r>
              <a:rPr lang="en-US" dirty="0" smtClean="0"/>
              <a:t> dynamic text. In a </a:t>
            </a:r>
            <a:r>
              <a:rPr lang="en-US" dirty="0" err="1" smtClean="0"/>
              <a:t>textonic</a:t>
            </a:r>
            <a:r>
              <a:rPr lang="en-US" dirty="0" smtClean="0"/>
              <a:t> dynamic application, text pieces may even change. Determinability: An application is determinate if one text piece always follows another on command, if not, the application is indeterminate. Transiency: If the mere passing causes text or actions to appear, the application is transient, otherwise it is intransient. A turn based game is intransient, while a real-time game is transient. Perspective: The application is personal, if the user plays a strategic character, and impersonal if not. Access: If all text pieces are readily available to the user at all time, the application has random access, if not the application access is controlled. Linking: The application may have explicit hypertext links for the user to follow, or conditional links which may only be followed if certain conditions are met, or there may be no linking at all.</a:t>
            </a:r>
            <a:endParaRPr lang="cs-CZ" dirty="0"/>
          </a:p>
        </p:txBody>
      </p:sp>
      <p:sp>
        <p:nvSpPr>
          <p:cNvPr id="4" name="Zástupný symbol pro číslo snímku 3"/>
          <p:cNvSpPr>
            <a:spLocks noGrp="1"/>
          </p:cNvSpPr>
          <p:nvPr>
            <p:ph type="sldNum" sz="quarter" idx="10"/>
          </p:nvPr>
        </p:nvSpPr>
        <p:spPr/>
        <p:txBody>
          <a:bodyPr/>
          <a:lstStyle/>
          <a:p>
            <a:fld id="{E8EC46F4-5D17-4D9D-A4FC-0B7C6E196B99}" type="slidenum">
              <a:rPr lang="cs-CZ" smtClean="0"/>
              <a:t>11</a:t>
            </a:fld>
            <a:endParaRPr lang="cs-CZ"/>
          </a:p>
        </p:txBody>
      </p:sp>
    </p:spTree>
    <p:extLst>
      <p:ext uri="{BB962C8B-B14F-4D97-AF65-F5344CB8AC3E}">
        <p14:creationId xmlns:p14="http://schemas.microsoft.com/office/powerpoint/2010/main" val="68881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At this layer we fi </a:t>
            </a:r>
            <a:r>
              <a:rPr lang="en-US" dirty="0" err="1" smtClean="0"/>
              <a:t>nally</a:t>
            </a:r>
            <a:r>
              <a:rPr lang="en-US" dirty="0" smtClean="0"/>
              <a:t> reach the game structure also known as gameplay. Here we </a:t>
            </a:r>
            <a:r>
              <a:rPr lang="en-US" dirty="0" err="1" smtClean="0"/>
              <a:t>recognise</a:t>
            </a:r>
            <a:r>
              <a:rPr lang="en-US" dirty="0" smtClean="0"/>
              <a:t> the computer software application as a game. Therefore we turn towards ludology; the study of games. Ludology acknowledges different game factors: positions, resources, space and time, goal (sub-goals), obstacles, knowledge, rewards or penalties [3]. These factors can be used to </a:t>
            </a:r>
            <a:r>
              <a:rPr lang="en-US" dirty="0" err="1" smtClean="0"/>
              <a:t>analyse</a:t>
            </a:r>
            <a:r>
              <a:rPr lang="en-US" dirty="0" smtClean="0"/>
              <a:t> any game not just computer games, but keep in mind that these distinctions are made to </a:t>
            </a:r>
            <a:r>
              <a:rPr lang="en-US" dirty="0" err="1" smtClean="0"/>
              <a:t>analyse</a:t>
            </a:r>
            <a:r>
              <a:rPr lang="en-US" dirty="0" smtClean="0"/>
              <a:t> games. In play (which of course is closely related to games) the goal, sub-goals and obstacles may be </a:t>
            </a:r>
            <a:r>
              <a:rPr lang="en-US" dirty="0" err="1" smtClean="0"/>
              <a:t>diffi</a:t>
            </a:r>
            <a:r>
              <a:rPr lang="en-US" dirty="0" smtClean="0"/>
              <a:t> cult to fi </a:t>
            </a:r>
            <a:r>
              <a:rPr lang="en-US" dirty="0" err="1" smtClean="0"/>
              <a:t>nd</a:t>
            </a:r>
            <a:r>
              <a:rPr lang="en-US" dirty="0" smtClean="0"/>
              <a:t>. Any game or play is based on interaction between player(s) and the game itself. Positions: These are the positions from which the game is perceived. They may be those of audience, players, or judges. The players are the most important, since they take active part in the game, but there might be other participants like team leaders, coaches or game masters. Positions will be further </a:t>
            </a:r>
            <a:r>
              <a:rPr lang="en-US" dirty="0" err="1" smtClean="0"/>
              <a:t>analysed</a:t>
            </a:r>
            <a:r>
              <a:rPr lang="en-US" dirty="0" smtClean="0"/>
              <a:t> in the socio-cultural layer.</a:t>
            </a:r>
            <a:endParaRPr lang="cs-CZ" dirty="0" smtClean="0"/>
          </a:p>
          <a:p>
            <a:r>
              <a:rPr lang="en-US" dirty="0" smtClean="0"/>
              <a:t>Resources: These are the means by which the players are able to </a:t>
            </a:r>
            <a:r>
              <a:rPr lang="en-US" dirty="0" err="1" smtClean="0"/>
              <a:t>infl</a:t>
            </a:r>
            <a:r>
              <a:rPr lang="en-US" dirty="0" smtClean="0"/>
              <a:t> </a:t>
            </a:r>
            <a:r>
              <a:rPr lang="en-US" dirty="0" err="1" smtClean="0"/>
              <a:t>uence</a:t>
            </a:r>
            <a:r>
              <a:rPr lang="en-US" dirty="0" smtClean="0"/>
              <a:t> the game. This may be anything from a chess piece to a ball, or in the case of a computer game a computer controlled pixel images on the screen. Space: The space is divided into the aforementioned space of the game, also known as virtual space, and the space of the real world from which the players </a:t>
            </a:r>
            <a:r>
              <a:rPr lang="en-US" dirty="0" err="1" smtClean="0"/>
              <a:t>infl</a:t>
            </a:r>
            <a:r>
              <a:rPr lang="en-US" dirty="0" smtClean="0"/>
              <a:t> </a:t>
            </a:r>
            <a:r>
              <a:rPr lang="en-US" dirty="0" err="1" smtClean="0"/>
              <a:t>uence</a:t>
            </a:r>
            <a:r>
              <a:rPr lang="en-US" dirty="0" smtClean="0"/>
              <a:t> the virtual space, which we shall refer to as the playground. As already mentioned, the two kinds of space may merge into one in some games. Time: This is the time limit set for the </a:t>
            </a:r>
            <a:r>
              <a:rPr lang="en-US" dirty="0" err="1" smtClean="0"/>
              <a:t>the</a:t>
            </a:r>
            <a:r>
              <a:rPr lang="en-US" dirty="0" smtClean="0"/>
              <a:t> game duration. Some games may have a </a:t>
            </a:r>
            <a:r>
              <a:rPr lang="en-US" dirty="0" err="1" smtClean="0"/>
              <a:t>defi</a:t>
            </a:r>
            <a:r>
              <a:rPr lang="en-US" dirty="0" smtClean="0"/>
              <a:t> </a:t>
            </a:r>
            <a:r>
              <a:rPr lang="en-US" dirty="0" err="1" smtClean="0"/>
              <a:t>nite</a:t>
            </a:r>
            <a:r>
              <a:rPr lang="en-US" dirty="0" smtClean="0"/>
              <a:t> time limit, others end when some sort of goal is reached, and again others just end when the players don’t want to play anymore. In some games the main goal is to race against time. Goal (sub-goals): The goal is what is needed to win the game. Sub-goals are what are needed to partially reach the main goal. Obstacles: The challenge of the game comes from obstacles. These obstacles are set in order to prevent players from reaching their goal(s). Obstacles are, indeed, connected directly to the goal. Knowledge: There exists different kinds of knowledge in a game: open knowledge (quite often the rules or statistics), hidden knowledge (e.g. strategy of other players), and random knowledge (e.g. rolling dice or other kinds of </a:t>
            </a:r>
            <a:r>
              <a:rPr lang="en-US" dirty="0" err="1" smtClean="0"/>
              <a:t>randomisation</a:t>
            </a:r>
            <a:r>
              <a:rPr lang="en-US" dirty="0" smtClean="0"/>
              <a:t>). Rewards/penalties: Rewards or penalties can be anything from points, money, time, space or resources that may be won or lost during the game.</a:t>
            </a:r>
            <a:endParaRPr lang="cs-CZ" dirty="0"/>
          </a:p>
        </p:txBody>
      </p:sp>
      <p:sp>
        <p:nvSpPr>
          <p:cNvPr id="4" name="Zástupný symbol pro číslo snímku 3"/>
          <p:cNvSpPr>
            <a:spLocks noGrp="1"/>
          </p:cNvSpPr>
          <p:nvPr>
            <p:ph type="sldNum" sz="quarter" idx="10"/>
          </p:nvPr>
        </p:nvSpPr>
        <p:spPr/>
        <p:txBody>
          <a:bodyPr/>
          <a:lstStyle/>
          <a:p>
            <a:fld id="{E8EC46F4-5D17-4D9D-A4FC-0B7C6E196B99}" type="slidenum">
              <a:rPr lang="cs-CZ" smtClean="0"/>
              <a:t>12</a:t>
            </a:fld>
            <a:endParaRPr lang="cs-CZ"/>
          </a:p>
        </p:txBody>
      </p:sp>
    </p:spTree>
    <p:extLst>
      <p:ext uri="{BB962C8B-B14F-4D97-AF65-F5344CB8AC3E}">
        <p14:creationId xmlns:p14="http://schemas.microsoft.com/office/powerpoint/2010/main" val="259975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8EC46F4-5D17-4D9D-A4FC-0B7C6E196B99}" type="slidenum">
              <a:rPr lang="cs-CZ" smtClean="0"/>
              <a:t>13</a:t>
            </a:fld>
            <a:endParaRPr lang="cs-CZ"/>
          </a:p>
        </p:txBody>
      </p:sp>
    </p:spTree>
    <p:extLst>
      <p:ext uri="{BB962C8B-B14F-4D97-AF65-F5344CB8AC3E}">
        <p14:creationId xmlns:p14="http://schemas.microsoft.com/office/powerpoint/2010/main" val="146959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Here we target the characteristics of the game setting and genre. These characteristics are signs, ornaments or game structures that have originally been used in other media or other games, and which have been put into use in the game we are about to </a:t>
            </a:r>
            <a:r>
              <a:rPr lang="en-US" dirty="0" err="1" smtClean="0"/>
              <a:t>analyse</a:t>
            </a:r>
            <a:r>
              <a:rPr lang="en-US" dirty="0" smtClean="0"/>
              <a:t>. They give new meaning by transferring meaning from where it originally appeared (e.g. the game Donkey Kong refers to the movie King Kong). The setting is a sign system that helps us to relate to the virtual environment. These sign systems may have been taken from narrative genres or historical sources. We often fi </a:t>
            </a:r>
            <a:r>
              <a:rPr lang="en-US" dirty="0" err="1" smtClean="0"/>
              <a:t>nd</a:t>
            </a:r>
            <a:r>
              <a:rPr lang="en-US" dirty="0" smtClean="0"/>
              <a:t> two types of genres present in computer games: 1) computer game genres, and 2) narrative genres. The computer game genres are genres like action/arcade, adventure, and strategy.</a:t>
            </a:r>
            <a:endParaRPr lang="cs-CZ" dirty="0"/>
          </a:p>
        </p:txBody>
      </p:sp>
      <p:sp>
        <p:nvSpPr>
          <p:cNvPr id="4" name="Zástupný symbol pro číslo snímku 3"/>
          <p:cNvSpPr>
            <a:spLocks noGrp="1"/>
          </p:cNvSpPr>
          <p:nvPr>
            <p:ph type="sldNum" sz="quarter" idx="10"/>
          </p:nvPr>
        </p:nvSpPr>
        <p:spPr/>
        <p:txBody>
          <a:bodyPr/>
          <a:lstStyle/>
          <a:p>
            <a:fld id="{E8EC46F4-5D17-4D9D-A4FC-0B7C6E196B99}" type="slidenum">
              <a:rPr lang="cs-CZ" smtClean="0"/>
              <a:t>14</a:t>
            </a:fld>
            <a:endParaRPr lang="cs-CZ"/>
          </a:p>
        </p:txBody>
      </p:sp>
    </p:spTree>
    <p:extLst>
      <p:ext uri="{BB962C8B-B14F-4D97-AF65-F5344CB8AC3E}">
        <p14:creationId xmlns:p14="http://schemas.microsoft.com/office/powerpoint/2010/main" val="124916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This means also addressing the relationship between the playground and the outside world. Focusing on the players, we observe the computer game target groups in terms of gender, age, and social status. These relations may again be </a:t>
            </a:r>
            <a:r>
              <a:rPr lang="en-US" dirty="0" err="1" smtClean="0"/>
              <a:t>analysed</a:t>
            </a:r>
            <a:r>
              <a:rPr lang="en-US" dirty="0" smtClean="0"/>
              <a:t> in comparison with the activities in the virtual world of the game. Lots of computer game studies have been done on socio-cultural matters from violence and marketing studies to gender and pedagogical studies. The problem is that they rarely actually research the games as cultural artefacts with aesthetic qualities. Still, the best of these studies may show how computer games are actually used in real life. To properly do so, it is important to understand the basic nature of game, play and culture. According to Johan Huizinga’s theory, play and game are the origins of culture. Playing and games are culture in themselves, and culture will expand and prosper by freely exploring them</a:t>
            </a:r>
            <a:endParaRPr lang="cs-CZ" dirty="0"/>
          </a:p>
        </p:txBody>
      </p:sp>
      <p:sp>
        <p:nvSpPr>
          <p:cNvPr id="4" name="Zástupný symbol pro číslo snímku 3"/>
          <p:cNvSpPr>
            <a:spLocks noGrp="1"/>
          </p:cNvSpPr>
          <p:nvPr>
            <p:ph type="sldNum" sz="quarter" idx="10"/>
          </p:nvPr>
        </p:nvSpPr>
        <p:spPr/>
        <p:txBody>
          <a:bodyPr/>
          <a:lstStyle/>
          <a:p>
            <a:fld id="{E8EC46F4-5D17-4D9D-A4FC-0B7C6E196B99}" type="slidenum">
              <a:rPr lang="cs-CZ" smtClean="0"/>
              <a:t>15</a:t>
            </a:fld>
            <a:endParaRPr lang="cs-CZ"/>
          </a:p>
        </p:txBody>
      </p:sp>
    </p:spTree>
    <p:extLst>
      <p:ext uri="{BB962C8B-B14F-4D97-AF65-F5344CB8AC3E}">
        <p14:creationId xmlns:p14="http://schemas.microsoft.com/office/powerpoint/2010/main" val="250096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11358404-FCFB-48B2-AD59-C4A9E5A396B0}" type="datetimeFigureOut">
              <a:rPr lang="cs-CZ"/>
              <a:pPr>
                <a:defRPr/>
              </a:pPr>
              <a:t>27.2.2017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1C7B723-CCDA-4206-B0B2-1CE54B4030F3}"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AC859B53-B935-4218-A7F4-4CF4DC657896}" type="datetimeFigureOut">
              <a:rPr lang="cs-CZ"/>
              <a:pPr>
                <a:defRPr/>
              </a:pPr>
              <a:t>27.2.2017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D86E277-30AA-41F3-9E1B-3EAA2C4352DB}"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22A7D3D8-A54C-4535-9080-5DFD10A599BA}" type="datetimeFigureOut">
              <a:rPr lang="cs-CZ"/>
              <a:pPr>
                <a:defRPr/>
              </a:pPr>
              <a:t>27.2.2017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28BD4F3-FE0C-40AC-99EE-405C8FF35C0D}"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1A5A527-B497-43A2-9761-139A25FFB362}" type="datetimeFigureOut">
              <a:rPr lang="cs-CZ"/>
              <a:pPr>
                <a:defRPr/>
              </a:pPr>
              <a:t>27.2.2017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EAA6703-5D7E-46C3-AC24-AC62B4A72FE8}"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7EEA7799-397A-485D-90B4-589A4A67B018}" type="datetimeFigureOut">
              <a:rPr lang="cs-CZ"/>
              <a:pPr>
                <a:defRPr/>
              </a:pPr>
              <a:t>27.2.2017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49B6F12-7A5F-4B18-9BE6-9053AEB29F61}"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C0336B1F-2F39-4981-A1E4-73C77E8A0C5E}" type="datetimeFigureOut">
              <a:rPr lang="cs-CZ"/>
              <a:pPr>
                <a:defRPr/>
              </a:pPr>
              <a:t>27.2.2017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4949D3F-7429-42EE-99A8-3CC8340942BB}"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AC9DE695-E3AB-4E6E-872F-3C5D5F075A5D}" type="datetimeFigureOut">
              <a:rPr lang="cs-CZ"/>
              <a:pPr>
                <a:defRPr/>
              </a:pPr>
              <a:t>27.2.2017</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9B9907FE-4C4B-45A3-8E86-7FBFC5831141}"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A08C1765-371E-4E23-9CE2-C7353A22662F}" type="datetimeFigureOut">
              <a:rPr lang="cs-CZ"/>
              <a:pPr>
                <a:defRPr/>
              </a:pPr>
              <a:t>27.2.2017</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F2B3785-1CE9-425D-AA65-67101CCD055B}"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B0BBEB94-5DF6-4EF2-A4A3-379171FC91FC}" type="datetimeFigureOut">
              <a:rPr lang="cs-CZ"/>
              <a:pPr>
                <a:defRPr/>
              </a:pPr>
              <a:t>27.2.2017</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9C260F0D-CA12-4CA1-B176-80F59C7E5EE6}"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C5778F0F-417D-4AF1-9C2D-4D66FE4D9252}" type="datetimeFigureOut">
              <a:rPr lang="cs-CZ"/>
              <a:pPr>
                <a:defRPr/>
              </a:pPr>
              <a:t>27.2.2017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44AAA0B-9D60-4E12-873C-9C00E08C8C99}"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683FFC37-8781-473C-A667-1D1CA2B06522}" type="datetimeFigureOut">
              <a:rPr lang="cs-CZ"/>
              <a:pPr>
                <a:defRPr/>
              </a:pPr>
              <a:t>27.2.2017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BA50494-E972-49E4-8D8A-2E67F06D07C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Kliknutím lze upravit styl.</a:t>
            </a:r>
          </a:p>
        </p:txBody>
      </p:sp>
      <p:sp>
        <p:nvSpPr>
          <p:cNvPr id="1027" name="Zástupný symbol pro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070C6BE-C433-4D52-9438-7A065E61EF97}" type="datetimeFigureOut">
              <a:rPr lang="cs-CZ"/>
              <a:pPr>
                <a:defRPr/>
              </a:pPr>
              <a:t>27.2.2017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EC32875-2B03-412E-8E5D-57286ED8F038}"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mas.bartek@ceitec.muni.cz" TargetMode="External"/><Relationship Id="rId2" Type="http://schemas.openxmlformats.org/officeDocument/2006/relationships/hyperlink" Target="mailto:hypermarket@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evrowe.info/Queneau/QueneauRandom_v4.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2_fneen2G2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2"/>
            <a:ext cx="9144000" cy="3350783"/>
          </a:xfrm>
        </p:spPr>
        <p:txBody>
          <a:bodyPr rtlCol="0">
            <a:normAutofit fontScale="90000"/>
          </a:bodyPr>
          <a:lstStyle/>
          <a:p>
            <a:pPr fontAlgn="auto">
              <a:spcAft>
                <a:spcPts val="0"/>
              </a:spcAft>
              <a:defRPr/>
            </a:pPr>
            <a:r>
              <a:rPr lang="cs-CZ" dirty="0" smtClean="0"/>
              <a:t/>
            </a:r>
            <a:br>
              <a:rPr lang="cs-CZ" dirty="0" smtClean="0"/>
            </a:br>
            <a:r>
              <a:rPr lang="cs-CZ" sz="8000" dirty="0" smtClean="0"/>
              <a:t>Co je kritická analýza, hry jako objekt studia,</a:t>
            </a:r>
            <a:br>
              <a:rPr lang="cs-CZ" sz="8000" dirty="0" smtClean="0"/>
            </a:br>
            <a:r>
              <a:rPr lang="cs-CZ" sz="8000" dirty="0" err="1" smtClean="0"/>
              <a:t>kulturální</a:t>
            </a:r>
            <a:r>
              <a:rPr lang="cs-CZ" sz="8000" dirty="0" smtClean="0"/>
              <a:t> studia</a:t>
            </a:r>
            <a:r>
              <a:rPr lang="cs-CZ" dirty="0" smtClean="0"/>
              <a:t/>
            </a:r>
            <a:br>
              <a:rPr lang="cs-CZ" dirty="0" smtClean="0"/>
            </a:br>
            <a:endParaRPr lang="cs-CZ" dirty="0"/>
          </a:p>
        </p:txBody>
      </p:sp>
      <p:sp>
        <p:nvSpPr>
          <p:cNvPr id="2051" name="Podnadpis 2"/>
          <p:cNvSpPr>
            <a:spLocks noGrp="1"/>
          </p:cNvSpPr>
          <p:nvPr>
            <p:ph type="subTitle" idx="1"/>
          </p:nvPr>
        </p:nvSpPr>
        <p:spPr>
          <a:xfrm>
            <a:off x="1453464" y="4497860"/>
            <a:ext cx="9239250" cy="2928551"/>
          </a:xfrm>
        </p:spPr>
        <p:txBody>
          <a:bodyPr/>
          <a:lstStyle/>
          <a:p>
            <a:r>
              <a:rPr lang="cs-CZ" dirty="0" smtClean="0"/>
              <a:t>27. </a:t>
            </a:r>
            <a:r>
              <a:rPr lang="cs-CZ" dirty="0" smtClean="0"/>
              <a:t>2. </a:t>
            </a:r>
            <a:r>
              <a:rPr lang="cs-CZ" dirty="0" smtClean="0"/>
              <a:t>2017</a:t>
            </a:r>
            <a:endParaRPr lang="cs-CZ" dirty="0" smtClean="0"/>
          </a:p>
          <a:p>
            <a:endParaRPr lang="cs-CZ" dirty="0" smtClean="0"/>
          </a:p>
          <a:p>
            <a:pPr algn="l"/>
            <a:r>
              <a:rPr lang="cs-CZ" dirty="0" smtClean="0"/>
              <a:t>Tomáš Bártek (MUGS); </a:t>
            </a:r>
            <a:r>
              <a:rPr lang="cs-CZ" dirty="0" smtClean="0">
                <a:hlinkClick r:id="rId2"/>
              </a:rPr>
              <a:t>hypermarket@mail.muni.cz</a:t>
            </a:r>
            <a:r>
              <a:rPr lang="cs-CZ" dirty="0" smtClean="0"/>
              <a:t>, </a:t>
            </a:r>
            <a:r>
              <a:rPr lang="cs-CZ" dirty="0" smtClean="0">
                <a:hlinkClick r:id="rId3"/>
              </a:rPr>
              <a:t>tomas.bartek@ceitec.muni.cz</a:t>
            </a:r>
            <a:endParaRPr lang="cs-CZ" dirty="0" smtClean="0"/>
          </a:p>
          <a:p>
            <a:pPr algn="l"/>
            <a:endParaRPr lang="cs-CZ"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jako objekt studia</a:t>
            </a:r>
            <a:endParaRPr lang="en-US" dirty="0"/>
          </a:p>
        </p:txBody>
      </p:sp>
      <p:sp>
        <p:nvSpPr>
          <p:cNvPr id="3" name="Zástupný symbol pro obsah 2"/>
          <p:cNvSpPr>
            <a:spLocks noGrp="1"/>
          </p:cNvSpPr>
          <p:nvPr>
            <p:ph idx="1"/>
          </p:nvPr>
        </p:nvSpPr>
        <p:spPr>
          <a:xfrm>
            <a:off x="838199" y="1825625"/>
            <a:ext cx="9653337" cy="4351338"/>
          </a:xfrm>
        </p:spPr>
        <p:txBody>
          <a:bodyPr numCol="2"/>
          <a:lstStyle/>
          <a:p>
            <a:pPr>
              <a:buNone/>
            </a:pPr>
            <a:r>
              <a:rPr lang="en-US" dirty="0" smtClean="0"/>
              <a:t>Lars </a:t>
            </a:r>
            <a:r>
              <a:rPr lang="en-US" dirty="0" err="1" smtClean="0"/>
              <a:t>Konzack</a:t>
            </a:r>
            <a:r>
              <a:rPr lang="en-US" dirty="0" smtClean="0"/>
              <a:t> (2002)</a:t>
            </a:r>
            <a:r>
              <a:rPr lang="cs-CZ" dirty="0" smtClean="0"/>
              <a:t>:</a:t>
            </a:r>
          </a:p>
          <a:p>
            <a:pPr marL="0" indent="0">
              <a:buNone/>
            </a:pPr>
            <a:r>
              <a:rPr lang="cs-CZ" dirty="0" smtClean="0"/>
              <a:t>2. p</a:t>
            </a:r>
            <a:r>
              <a:rPr lang="en-US" dirty="0" err="1" smtClean="0"/>
              <a:t>rogram</a:t>
            </a:r>
            <a:r>
              <a:rPr lang="en-US" dirty="0" smtClean="0"/>
              <a:t> code</a:t>
            </a:r>
            <a:endParaRPr lang="cs-CZ" dirty="0"/>
          </a:p>
          <a:p>
            <a:pPr marL="0" indent="0">
              <a:buNone/>
            </a:pPr>
            <a:endParaRPr lang="cs-CZ" dirty="0"/>
          </a:p>
          <a:p>
            <a:pPr marL="0" indent="0">
              <a:buNone/>
            </a:pPr>
            <a:r>
              <a:rPr lang="cs-CZ" dirty="0" smtClean="0"/>
              <a:t>„</a:t>
            </a:r>
            <a:r>
              <a:rPr lang="en-US" dirty="0" smtClean="0"/>
              <a:t>Every </a:t>
            </a:r>
            <a:r>
              <a:rPr lang="en-US" dirty="0"/>
              <a:t>computer game depends on code. Therefore program code is </a:t>
            </a:r>
            <a:r>
              <a:rPr lang="en-US" dirty="0" smtClean="0"/>
              <a:t>essential</a:t>
            </a:r>
            <a:r>
              <a:rPr lang="cs-CZ" dirty="0" smtClean="0"/>
              <a:t> </a:t>
            </a:r>
            <a:r>
              <a:rPr lang="en-US" dirty="0" smtClean="0"/>
              <a:t>to </a:t>
            </a:r>
            <a:r>
              <a:rPr lang="en-US" dirty="0"/>
              <a:t>the understanding of computer </a:t>
            </a:r>
            <a:r>
              <a:rPr lang="en-US" dirty="0" smtClean="0"/>
              <a:t>games</a:t>
            </a:r>
            <a:r>
              <a:rPr lang="cs-CZ" dirty="0" smtClean="0"/>
              <a:t>“</a:t>
            </a:r>
            <a:endParaRPr lang="cs-CZ" dirty="0"/>
          </a:p>
          <a:p>
            <a:pPr marL="514350" indent="-514350">
              <a:buFont typeface="+mj-lt"/>
              <a:buAutoNum type="arabicPeriod"/>
            </a:pPr>
            <a:endParaRPr lang="cs-CZ" dirty="0" smtClean="0"/>
          </a:p>
          <a:p>
            <a:pPr marL="0" indent="0">
              <a:buNone/>
            </a:pPr>
            <a:endParaRPr lang="cs-CZ" dirty="0" smtClean="0"/>
          </a:p>
        </p:txBody>
      </p:sp>
    </p:spTree>
    <p:extLst>
      <p:ext uri="{BB962C8B-B14F-4D97-AF65-F5344CB8AC3E}">
        <p14:creationId xmlns:p14="http://schemas.microsoft.com/office/powerpoint/2010/main" val="4117934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jako objekt studia</a:t>
            </a:r>
            <a:endParaRPr lang="en-US" dirty="0"/>
          </a:p>
        </p:txBody>
      </p:sp>
      <p:sp>
        <p:nvSpPr>
          <p:cNvPr id="3" name="Zástupný symbol pro obsah 2"/>
          <p:cNvSpPr>
            <a:spLocks noGrp="1"/>
          </p:cNvSpPr>
          <p:nvPr>
            <p:ph idx="1"/>
          </p:nvPr>
        </p:nvSpPr>
        <p:spPr>
          <a:xfrm>
            <a:off x="838199" y="1825625"/>
            <a:ext cx="9653337" cy="4351338"/>
          </a:xfrm>
        </p:spPr>
        <p:txBody>
          <a:bodyPr numCol="2"/>
          <a:lstStyle/>
          <a:p>
            <a:pPr>
              <a:buNone/>
            </a:pPr>
            <a:r>
              <a:rPr lang="en-US" dirty="0" smtClean="0"/>
              <a:t>Lars </a:t>
            </a:r>
            <a:r>
              <a:rPr lang="en-US" dirty="0" err="1" smtClean="0"/>
              <a:t>Konzack</a:t>
            </a:r>
            <a:r>
              <a:rPr lang="en-US" dirty="0" smtClean="0"/>
              <a:t> (2002)</a:t>
            </a:r>
            <a:r>
              <a:rPr lang="cs-CZ" dirty="0" smtClean="0"/>
              <a:t>:</a:t>
            </a:r>
          </a:p>
          <a:p>
            <a:pPr marL="0" indent="0">
              <a:buNone/>
            </a:pPr>
            <a:r>
              <a:rPr lang="cs-CZ" dirty="0" smtClean="0"/>
              <a:t>3. </a:t>
            </a:r>
            <a:r>
              <a:rPr lang="cs-CZ" dirty="0" err="1" smtClean="0"/>
              <a:t>functionality</a:t>
            </a:r>
            <a:endParaRPr lang="cs-CZ" dirty="0"/>
          </a:p>
          <a:p>
            <a:pPr marL="0" indent="0">
              <a:buNone/>
            </a:pPr>
            <a:endParaRPr lang="cs-CZ" dirty="0"/>
          </a:p>
          <a:p>
            <a:pPr marL="0" indent="0">
              <a:buNone/>
            </a:pPr>
            <a:r>
              <a:rPr lang="cs-CZ" dirty="0" smtClean="0"/>
              <a:t>„</a:t>
            </a:r>
            <a:r>
              <a:rPr lang="en-US" dirty="0"/>
              <a:t>Here we observe what the computer applications </a:t>
            </a:r>
            <a:r>
              <a:rPr lang="en-US" dirty="0" smtClean="0"/>
              <a:t>do</a:t>
            </a:r>
            <a:r>
              <a:rPr lang="cs-CZ" dirty="0" smtClean="0"/>
              <a:t>“</a:t>
            </a:r>
          </a:p>
          <a:p>
            <a:pPr>
              <a:buFontTx/>
              <a:buChar char="-"/>
            </a:pPr>
            <a:r>
              <a:rPr lang="cs-CZ" dirty="0" smtClean="0"/>
              <a:t>Dynamics</a:t>
            </a:r>
          </a:p>
          <a:p>
            <a:pPr>
              <a:buFontTx/>
              <a:buChar char="-"/>
            </a:pPr>
            <a:r>
              <a:rPr lang="cs-CZ" dirty="0" err="1" smtClean="0"/>
              <a:t>Deterrminability</a:t>
            </a:r>
            <a:endParaRPr lang="cs-CZ" dirty="0" smtClean="0"/>
          </a:p>
          <a:p>
            <a:pPr>
              <a:buFontTx/>
              <a:buChar char="-"/>
            </a:pPr>
            <a:r>
              <a:rPr lang="cs-CZ" dirty="0" err="1" smtClean="0"/>
              <a:t>Transiency</a:t>
            </a:r>
            <a:endParaRPr lang="cs-CZ" dirty="0" smtClean="0"/>
          </a:p>
          <a:p>
            <a:pPr>
              <a:buFontTx/>
              <a:buChar char="-"/>
            </a:pPr>
            <a:r>
              <a:rPr lang="cs-CZ" dirty="0" err="1" smtClean="0"/>
              <a:t>Perspective</a:t>
            </a:r>
            <a:endParaRPr lang="cs-CZ" dirty="0" smtClean="0"/>
          </a:p>
          <a:p>
            <a:pPr>
              <a:buFontTx/>
              <a:buChar char="-"/>
            </a:pPr>
            <a:r>
              <a:rPr lang="cs-CZ" dirty="0" smtClean="0"/>
              <a:t>Access</a:t>
            </a:r>
          </a:p>
          <a:p>
            <a:pPr>
              <a:buFontTx/>
              <a:buChar char="-"/>
            </a:pPr>
            <a:r>
              <a:rPr lang="cs-CZ" dirty="0" err="1" smtClean="0"/>
              <a:t>Linking</a:t>
            </a:r>
            <a:endParaRPr lang="cs-CZ" dirty="0" smtClean="0"/>
          </a:p>
          <a:p>
            <a:pPr>
              <a:buFontTx/>
              <a:buChar char="-"/>
            </a:pPr>
            <a:r>
              <a:rPr lang="cs-CZ" dirty="0" smtClean="0"/>
              <a:t>User </a:t>
            </a:r>
            <a:r>
              <a:rPr lang="cs-CZ" dirty="0" err="1" smtClean="0"/>
              <a:t>Function</a:t>
            </a:r>
            <a:endParaRPr lang="cs-CZ" dirty="0"/>
          </a:p>
          <a:p>
            <a:pPr marL="514350" indent="-514350">
              <a:buFont typeface="+mj-lt"/>
              <a:buAutoNum type="arabicPeriod"/>
            </a:pPr>
            <a:endParaRPr lang="cs-CZ" dirty="0" smtClean="0"/>
          </a:p>
          <a:p>
            <a:pPr marL="0" indent="0">
              <a:buNone/>
            </a:pPr>
            <a:endParaRPr lang="cs-CZ" dirty="0" smtClean="0"/>
          </a:p>
        </p:txBody>
      </p:sp>
    </p:spTree>
    <p:extLst>
      <p:ext uri="{BB962C8B-B14F-4D97-AF65-F5344CB8AC3E}">
        <p14:creationId xmlns:p14="http://schemas.microsoft.com/office/powerpoint/2010/main" val="3471070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jako objekt studia</a:t>
            </a:r>
            <a:endParaRPr lang="en-US" dirty="0"/>
          </a:p>
        </p:txBody>
      </p:sp>
      <p:sp>
        <p:nvSpPr>
          <p:cNvPr id="3" name="Zástupný symbol pro obsah 2"/>
          <p:cNvSpPr>
            <a:spLocks noGrp="1"/>
          </p:cNvSpPr>
          <p:nvPr>
            <p:ph idx="1"/>
          </p:nvPr>
        </p:nvSpPr>
        <p:spPr>
          <a:xfrm>
            <a:off x="838199" y="1825625"/>
            <a:ext cx="9653337" cy="4351338"/>
          </a:xfrm>
        </p:spPr>
        <p:txBody>
          <a:bodyPr numCol="2"/>
          <a:lstStyle/>
          <a:p>
            <a:pPr>
              <a:buNone/>
            </a:pPr>
            <a:r>
              <a:rPr lang="en-US" dirty="0" smtClean="0"/>
              <a:t>Lars </a:t>
            </a:r>
            <a:r>
              <a:rPr lang="en-US" dirty="0" err="1" smtClean="0"/>
              <a:t>Konzack</a:t>
            </a:r>
            <a:r>
              <a:rPr lang="en-US" dirty="0" smtClean="0"/>
              <a:t> (2002)</a:t>
            </a:r>
            <a:r>
              <a:rPr lang="cs-CZ" dirty="0" smtClean="0"/>
              <a:t>:</a:t>
            </a:r>
          </a:p>
          <a:p>
            <a:pPr marL="0" indent="0">
              <a:buNone/>
            </a:pPr>
            <a:r>
              <a:rPr lang="cs-CZ" dirty="0" smtClean="0"/>
              <a:t>4. </a:t>
            </a:r>
            <a:r>
              <a:rPr lang="cs-CZ" dirty="0" err="1" smtClean="0"/>
              <a:t>Gameplay</a:t>
            </a:r>
            <a:endParaRPr lang="cs-CZ" dirty="0" smtClean="0"/>
          </a:p>
          <a:p>
            <a:pPr>
              <a:buFontTx/>
              <a:buChar char="-"/>
            </a:pPr>
            <a:r>
              <a:rPr lang="cs-CZ" dirty="0" smtClean="0"/>
              <a:t>Konečně hraní</a:t>
            </a:r>
          </a:p>
          <a:p>
            <a:pPr>
              <a:buFontTx/>
              <a:buChar char="-"/>
            </a:pPr>
            <a:r>
              <a:rPr lang="en-US" dirty="0"/>
              <a:t>positions, resources, space and time, goal (sub-goals), obstacles, knowledge, rewards or penalties</a:t>
            </a:r>
            <a:endParaRPr lang="cs-CZ" dirty="0" smtClean="0"/>
          </a:p>
          <a:p>
            <a:pPr>
              <a:buFontTx/>
              <a:buChar char="-"/>
            </a:pPr>
            <a:endParaRPr lang="cs-CZ" dirty="0"/>
          </a:p>
          <a:p>
            <a:pPr marL="0" indent="0">
              <a:buNone/>
            </a:pPr>
            <a:endParaRPr lang="cs-CZ" dirty="0"/>
          </a:p>
          <a:p>
            <a:pPr marL="0" indent="0">
              <a:buNone/>
            </a:pPr>
            <a:endParaRPr lang="cs-CZ" dirty="0" smtClean="0"/>
          </a:p>
          <a:p>
            <a:pPr marL="0" indent="0">
              <a:buNone/>
            </a:pPr>
            <a:endParaRPr lang="cs-CZ" dirty="0" smtClean="0"/>
          </a:p>
        </p:txBody>
      </p:sp>
    </p:spTree>
    <p:extLst>
      <p:ext uri="{BB962C8B-B14F-4D97-AF65-F5344CB8AC3E}">
        <p14:creationId xmlns:p14="http://schemas.microsoft.com/office/powerpoint/2010/main" val="3309697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jako objekt studia</a:t>
            </a:r>
            <a:endParaRPr lang="en-US" dirty="0"/>
          </a:p>
        </p:txBody>
      </p:sp>
      <p:sp>
        <p:nvSpPr>
          <p:cNvPr id="3" name="Zástupný symbol pro obsah 2"/>
          <p:cNvSpPr>
            <a:spLocks noGrp="1"/>
          </p:cNvSpPr>
          <p:nvPr>
            <p:ph idx="1"/>
          </p:nvPr>
        </p:nvSpPr>
        <p:spPr>
          <a:xfrm>
            <a:off x="838199" y="1825625"/>
            <a:ext cx="9653337" cy="4351338"/>
          </a:xfrm>
        </p:spPr>
        <p:txBody>
          <a:bodyPr numCol="2"/>
          <a:lstStyle/>
          <a:p>
            <a:pPr>
              <a:buNone/>
            </a:pPr>
            <a:r>
              <a:rPr lang="en-US" dirty="0" smtClean="0"/>
              <a:t>Lars </a:t>
            </a:r>
            <a:r>
              <a:rPr lang="en-US" dirty="0" err="1" smtClean="0"/>
              <a:t>Konzack</a:t>
            </a:r>
            <a:r>
              <a:rPr lang="en-US" dirty="0" smtClean="0"/>
              <a:t> (2002)</a:t>
            </a:r>
            <a:r>
              <a:rPr lang="cs-CZ" dirty="0" smtClean="0"/>
              <a:t>:</a:t>
            </a:r>
          </a:p>
          <a:p>
            <a:pPr marL="0" indent="0">
              <a:buNone/>
            </a:pPr>
            <a:r>
              <a:rPr lang="cs-CZ" dirty="0" smtClean="0"/>
              <a:t>5. </a:t>
            </a:r>
            <a:r>
              <a:rPr lang="cs-CZ" dirty="0" err="1" smtClean="0"/>
              <a:t>Meaning</a:t>
            </a:r>
            <a:endParaRPr lang="cs-CZ" dirty="0" smtClean="0"/>
          </a:p>
          <a:p>
            <a:pPr>
              <a:buFontTx/>
              <a:buChar char="-"/>
            </a:pPr>
            <a:r>
              <a:rPr lang="cs-CZ" dirty="0" smtClean="0"/>
              <a:t>Sémantický význam her</a:t>
            </a:r>
            <a:endParaRPr lang="cs-CZ" dirty="0"/>
          </a:p>
          <a:p>
            <a:pPr marL="0" indent="0">
              <a:buNone/>
            </a:pPr>
            <a:endParaRPr lang="cs-CZ" dirty="0"/>
          </a:p>
          <a:p>
            <a:pPr marL="0" indent="0">
              <a:buNone/>
            </a:pPr>
            <a:endParaRPr lang="cs-CZ" dirty="0" smtClean="0"/>
          </a:p>
          <a:p>
            <a:pPr marL="0" indent="0">
              <a:buNone/>
            </a:pPr>
            <a:endParaRPr lang="cs-CZ" dirty="0" smtClean="0"/>
          </a:p>
        </p:txBody>
      </p:sp>
    </p:spTree>
    <p:extLst>
      <p:ext uri="{BB962C8B-B14F-4D97-AF65-F5344CB8AC3E}">
        <p14:creationId xmlns:p14="http://schemas.microsoft.com/office/powerpoint/2010/main" val="2628068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jako objekt studia</a:t>
            </a:r>
            <a:endParaRPr lang="en-US" dirty="0"/>
          </a:p>
        </p:txBody>
      </p:sp>
      <p:sp>
        <p:nvSpPr>
          <p:cNvPr id="3" name="Zástupný symbol pro obsah 2"/>
          <p:cNvSpPr>
            <a:spLocks noGrp="1"/>
          </p:cNvSpPr>
          <p:nvPr>
            <p:ph idx="1"/>
          </p:nvPr>
        </p:nvSpPr>
        <p:spPr>
          <a:xfrm>
            <a:off x="838199" y="1825625"/>
            <a:ext cx="9653337" cy="4351338"/>
          </a:xfrm>
        </p:spPr>
        <p:txBody>
          <a:bodyPr numCol="2"/>
          <a:lstStyle/>
          <a:p>
            <a:pPr>
              <a:buNone/>
            </a:pPr>
            <a:r>
              <a:rPr lang="en-US" dirty="0" smtClean="0"/>
              <a:t>Lars </a:t>
            </a:r>
            <a:r>
              <a:rPr lang="en-US" dirty="0" err="1" smtClean="0"/>
              <a:t>Konzack</a:t>
            </a:r>
            <a:r>
              <a:rPr lang="en-US" dirty="0" smtClean="0"/>
              <a:t> (2002)</a:t>
            </a:r>
            <a:r>
              <a:rPr lang="cs-CZ" dirty="0" smtClean="0"/>
              <a:t>:</a:t>
            </a:r>
          </a:p>
          <a:p>
            <a:pPr marL="0" indent="0">
              <a:buNone/>
            </a:pPr>
            <a:r>
              <a:rPr lang="cs-CZ" dirty="0" smtClean="0"/>
              <a:t>6</a:t>
            </a:r>
            <a:r>
              <a:rPr lang="cs-CZ" dirty="0"/>
              <a:t>. </a:t>
            </a:r>
            <a:r>
              <a:rPr lang="cs-CZ" dirty="0" err="1" smtClean="0"/>
              <a:t>Referentiality</a:t>
            </a:r>
            <a:endParaRPr lang="cs-CZ" dirty="0" smtClean="0"/>
          </a:p>
          <a:p>
            <a:pPr>
              <a:buFontTx/>
              <a:buChar char="-"/>
            </a:pPr>
            <a:endParaRPr lang="cs-CZ" dirty="0" smtClean="0"/>
          </a:p>
          <a:p>
            <a:pPr marL="0" indent="0">
              <a:buNone/>
            </a:pPr>
            <a:r>
              <a:rPr lang="cs-CZ" dirty="0" smtClean="0"/>
              <a:t>„</a:t>
            </a:r>
            <a:r>
              <a:rPr lang="en-US" dirty="0" err="1"/>
              <a:t>Referentiality</a:t>
            </a:r>
            <a:r>
              <a:rPr lang="en-US" dirty="0"/>
              <a:t> becomes apparent when comparing computer games with other games and other </a:t>
            </a:r>
            <a:r>
              <a:rPr lang="en-US" dirty="0" smtClean="0"/>
              <a:t>media</a:t>
            </a:r>
            <a:r>
              <a:rPr lang="cs-CZ" dirty="0" smtClean="0"/>
              <a:t>“</a:t>
            </a:r>
            <a:endParaRPr lang="cs-CZ" dirty="0"/>
          </a:p>
          <a:p>
            <a:pPr marL="0" indent="0">
              <a:buNone/>
            </a:pPr>
            <a:endParaRPr lang="cs-CZ" dirty="0" smtClean="0"/>
          </a:p>
          <a:p>
            <a:pPr marL="0" indent="0">
              <a:buNone/>
            </a:pPr>
            <a:endParaRPr lang="cs-CZ" dirty="0" smtClean="0"/>
          </a:p>
        </p:txBody>
      </p:sp>
    </p:spTree>
    <p:extLst>
      <p:ext uri="{BB962C8B-B14F-4D97-AF65-F5344CB8AC3E}">
        <p14:creationId xmlns:p14="http://schemas.microsoft.com/office/powerpoint/2010/main" val="1325045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jako objekt studia</a:t>
            </a:r>
            <a:endParaRPr lang="en-US" dirty="0"/>
          </a:p>
        </p:txBody>
      </p:sp>
      <p:sp>
        <p:nvSpPr>
          <p:cNvPr id="3" name="Zástupný symbol pro obsah 2"/>
          <p:cNvSpPr>
            <a:spLocks noGrp="1"/>
          </p:cNvSpPr>
          <p:nvPr>
            <p:ph idx="1"/>
          </p:nvPr>
        </p:nvSpPr>
        <p:spPr>
          <a:xfrm>
            <a:off x="838199" y="1825625"/>
            <a:ext cx="9653337" cy="4351338"/>
          </a:xfrm>
        </p:spPr>
        <p:txBody>
          <a:bodyPr numCol="2"/>
          <a:lstStyle/>
          <a:p>
            <a:pPr>
              <a:buNone/>
            </a:pPr>
            <a:r>
              <a:rPr lang="en-US" dirty="0" smtClean="0"/>
              <a:t>Lars </a:t>
            </a:r>
            <a:r>
              <a:rPr lang="en-US" dirty="0" err="1" smtClean="0"/>
              <a:t>Konzack</a:t>
            </a:r>
            <a:r>
              <a:rPr lang="en-US" dirty="0" smtClean="0"/>
              <a:t> (2002)</a:t>
            </a:r>
            <a:r>
              <a:rPr lang="cs-CZ" dirty="0" smtClean="0"/>
              <a:t>:</a:t>
            </a:r>
          </a:p>
          <a:p>
            <a:pPr marL="0" indent="0">
              <a:buNone/>
            </a:pPr>
            <a:r>
              <a:rPr lang="cs-CZ" dirty="0" smtClean="0"/>
              <a:t>7</a:t>
            </a:r>
            <a:r>
              <a:rPr lang="cs-CZ" dirty="0"/>
              <a:t>. </a:t>
            </a:r>
            <a:r>
              <a:rPr lang="cs-CZ" dirty="0" err="1" smtClean="0"/>
              <a:t>Socio-culture</a:t>
            </a:r>
            <a:endParaRPr lang="cs-CZ" dirty="0" smtClean="0"/>
          </a:p>
          <a:p>
            <a:pPr>
              <a:buFontTx/>
              <a:buChar char="-"/>
            </a:pPr>
            <a:endParaRPr lang="cs-CZ" dirty="0" smtClean="0"/>
          </a:p>
          <a:p>
            <a:pPr marL="0" indent="0">
              <a:buNone/>
            </a:pPr>
            <a:r>
              <a:rPr lang="cs-CZ" dirty="0" smtClean="0"/>
              <a:t>„Kultura okolo her – interakce nejen mezi hráčem a hrou, ale mezi hráčem, okolním prostředím“</a:t>
            </a:r>
            <a:endParaRPr lang="cs-CZ" dirty="0"/>
          </a:p>
          <a:p>
            <a:pPr marL="0" indent="0">
              <a:buNone/>
            </a:pPr>
            <a:endParaRPr lang="cs-CZ" dirty="0" smtClean="0"/>
          </a:p>
          <a:p>
            <a:pPr marL="0" indent="0">
              <a:buNone/>
            </a:pPr>
            <a:endParaRPr lang="cs-CZ" dirty="0" smtClean="0"/>
          </a:p>
        </p:txBody>
      </p:sp>
    </p:spTree>
    <p:extLst>
      <p:ext uri="{BB962C8B-B14F-4D97-AF65-F5344CB8AC3E}">
        <p14:creationId xmlns:p14="http://schemas.microsoft.com/office/powerpoint/2010/main" val="2711716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jako objekt studia</a:t>
            </a:r>
            <a:endParaRPr lang="en-US" dirty="0"/>
          </a:p>
        </p:txBody>
      </p:sp>
      <p:sp>
        <p:nvSpPr>
          <p:cNvPr id="3" name="Zástupný symbol pro obsah 2"/>
          <p:cNvSpPr>
            <a:spLocks noGrp="1"/>
          </p:cNvSpPr>
          <p:nvPr>
            <p:ph idx="1"/>
          </p:nvPr>
        </p:nvSpPr>
        <p:spPr>
          <a:xfrm>
            <a:off x="838199" y="1825625"/>
            <a:ext cx="9653337" cy="4351338"/>
          </a:xfrm>
        </p:spPr>
        <p:txBody>
          <a:bodyPr numCol="2"/>
          <a:lstStyle/>
          <a:p>
            <a:pPr>
              <a:buNone/>
            </a:pPr>
            <a:r>
              <a:rPr lang="cs-CZ" dirty="0" err="1" smtClean="0"/>
              <a:t>Aarseth</a:t>
            </a:r>
            <a:r>
              <a:rPr lang="cs-CZ" dirty="0" smtClean="0"/>
              <a:t> (2003):</a:t>
            </a:r>
          </a:p>
          <a:p>
            <a:pPr>
              <a:buNone/>
            </a:pPr>
            <a:r>
              <a:rPr lang="en-US" dirty="0" err="1" smtClean="0"/>
              <a:t>Můžeme</a:t>
            </a:r>
            <a:r>
              <a:rPr lang="en-US" dirty="0" smtClean="0"/>
              <a:t> o </a:t>
            </a:r>
            <a:r>
              <a:rPr lang="en-US" dirty="0" err="1" smtClean="0"/>
              <a:t>hrách</a:t>
            </a:r>
            <a:r>
              <a:rPr lang="en-US" dirty="0" smtClean="0"/>
              <a:t> </a:t>
            </a:r>
            <a:r>
              <a:rPr lang="en-US" dirty="0" err="1" smtClean="0"/>
              <a:t>mluvit</a:t>
            </a:r>
            <a:r>
              <a:rPr lang="en-US" dirty="0" smtClean="0"/>
              <a:t> s </a:t>
            </a:r>
            <a:r>
              <a:rPr lang="en-US" dirty="0" err="1" smtClean="0"/>
              <a:t>hráči</a:t>
            </a:r>
            <a:r>
              <a:rPr lang="en-US" dirty="0" smtClean="0"/>
              <a:t>, </a:t>
            </a:r>
            <a:r>
              <a:rPr lang="en-US" dirty="0" err="1" smtClean="0"/>
              <a:t>číst</a:t>
            </a:r>
            <a:r>
              <a:rPr lang="en-US" dirty="0" smtClean="0"/>
              <a:t> o </a:t>
            </a:r>
            <a:r>
              <a:rPr lang="en-US" dirty="0" err="1" smtClean="0"/>
              <a:t>nich</a:t>
            </a:r>
            <a:r>
              <a:rPr lang="en-US" dirty="0" smtClean="0"/>
              <a:t>, </a:t>
            </a:r>
            <a:r>
              <a:rPr lang="en-US" dirty="0" err="1" smtClean="0"/>
              <a:t>můžeme</a:t>
            </a:r>
            <a:r>
              <a:rPr lang="en-US" dirty="0" smtClean="0"/>
              <a:t> </a:t>
            </a:r>
            <a:r>
              <a:rPr lang="en-US" dirty="0" err="1" smtClean="0"/>
              <a:t>studovat</a:t>
            </a:r>
            <a:r>
              <a:rPr lang="en-US" dirty="0" smtClean="0"/>
              <a:t> design, </a:t>
            </a:r>
            <a:r>
              <a:rPr lang="en-US" dirty="0" err="1" smtClean="0"/>
              <a:t>pravidla</a:t>
            </a:r>
            <a:r>
              <a:rPr lang="en-US" dirty="0" smtClean="0"/>
              <a:t> a </a:t>
            </a:r>
            <a:r>
              <a:rPr lang="en-US" dirty="0" err="1" smtClean="0"/>
              <a:t>mechaniky</a:t>
            </a:r>
            <a:r>
              <a:rPr lang="en-US" dirty="0" smtClean="0"/>
              <a:t> </a:t>
            </a:r>
            <a:r>
              <a:rPr lang="en-US" dirty="0" err="1" smtClean="0"/>
              <a:t>hry</a:t>
            </a:r>
            <a:r>
              <a:rPr lang="en-US" dirty="0" smtClean="0"/>
              <a:t> … </a:t>
            </a:r>
            <a:r>
              <a:rPr lang="en-US" dirty="0" err="1" smtClean="0"/>
              <a:t>můžeme</a:t>
            </a:r>
            <a:r>
              <a:rPr lang="en-US" dirty="0" smtClean="0"/>
              <a:t> </a:t>
            </a:r>
            <a:r>
              <a:rPr lang="en-US" dirty="0" err="1" smtClean="0"/>
              <a:t>sledovat</a:t>
            </a:r>
            <a:r>
              <a:rPr lang="en-US" dirty="0" smtClean="0"/>
              <a:t> </a:t>
            </a:r>
            <a:r>
              <a:rPr lang="en-US" dirty="0" err="1" smtClean="0"/>
              <a:t>ostatní</a:t>
            </a:r>
            <a:r>
              <a:rPr lang="en-US" dirty="0" smtClean="0"/>
              <a:t>, </a:t>
            </a:r>
            <a:r>
              <a:rPr lang="en-US" dirty="0" err="1" smtClean="0"/>
              <a:t>jak</a:t>
            </a:r>
            <a:r>
              <a:rPr lang="en-US" dirty="0" smtClean="0"/>
              <a:t> </a:t>
            </a:r>
            <a:r>
              <a:rPr lang="en-US" dirty="0" err="1" smtClean="0"/>
              <a:t>hrají</a:t>
            </a:r>
            <a:r>
              <a:rPr lang="en-US" dirty="0" smtClean="0"/>
              <a:t>, </a:t>
            </a:r>
            <a:r>
              <a:rPr lang="en-US" dirty="0" err="1" smtClean="0"/>
              <a:t>nebo</a:t>
            </a:r>
            <a:r>
              <a:rPr lang="en-US" dirty="0" smtClean="0"/>
              <a:t> </a:t>
            </a:r>
            <a:r>
              <a:rPr lang="en-US" dirty="0" err="1" smtClean="0"/>
              <a:t>číst</a:t>
            </a:r>
            <a:r>
              <a:rPr lang="en-US" dirty="0" smtClean="0"/>
              <a:t> </a:t>
            </a:r>
            <a:r>
              <a:rPr lang="en-US" dirty="0" err="1" smtClean="0"/>
              <a:t>jejich</a:t>
            </a:r>
            <a:r>
              <a:rPr lang="en-US" dirty="0" smtClean="0"/>
              <a:t> </a:t>
            </a:r>
            <a:r>
              <a:rPr lang="en-US" dirty="0" err="1" smtClean="0"/>
              <a:t>zprávy</a:t>
            </a:r>
            <a:r>
              <a:rPr lang="en-US" dirty="0" smtClean="0"/>
              <a:t> a </a:t>
            </a:r>
            <a:r>
              <a:rPr lang="en-US" dirty="0" err="1" smtClean="0"/>
              <a:t>hodnocení</a:t>
            </a:r>
            <a:r>
              <a:rPr lang="en-US" dirty="0" smtClean="0"/>
              <a:t> … </a:t>
            </a:r>
            <a:r>
              <a:rPr lang="en-US" dirty="0" err="1" smtClean="0"/>
              <a:t>můžeme</a:t>
            </a:r>
            <a:r>
              <a:rPr lang="en-US" dirty="0" smtClean="0"/>
              <a:t> </a:t>
            </a:r>
            <a:r>
              <a:rPr lang="en-US" dirty="0" err="1" smtClean="0"/>
              <a:t>hrát</a:t>
            </a:r>
            <a:r>
              <a:rPr lang="en-US" dirty="0" smtClean="0"/>
              <a:t> </a:t>
            </a:r>
            <a:r>
              <a:rPr lang="en-US" dirty="0" err="1" smtClean="0"/>
              <a:t>sami</a:t>
            </a:r>
            <a:r>
              <a:rPr lang="cs-CZ" dirty="0" smtClean="0"/>
              <a:t>.</a:t>
            </a:r>
          </a:p>
          <a:p>
            <a:pPr>
              <a:buNone/>
            </a:pPr>
            <a:endParaRPr lang="cs-CZ" dirty="0" smtClean="0"/>
          </a:p>
          <a:p>
            <a:pPr>
              <a:buNone/>
            </a:pPr>
            <a:endParaRPr lang="cs-CZ" dirty="0" smtClean="0"/>
          </a:p>
          <a:p>
            <a:pPr>
              <a:buNone/>
            </a:pPr>
            <a:r>
              <a:rPr lang="en-US" dirty="0" err="1" smtClean="0"/>
              <a:t>hraní</a:t>
            </a:r>
            <a:r>
              <a:rPr lang="en-US" dirty="0" smtClean="0"/>
              <a:t> her </a:t>
            </a:r>
            <a:r>
              <a:rPr lang="en-US" dirty="0" err="1" smtClean="0"/>
              <a:t>výzkumníkem</a:t>
            </a:r>
            <a:r>
              <a:rPr lang="en-US" dirty="0" smtClean="0"/>
              <a:t> </a:t>
            </a:r>
            <a:r>
              <a:rPr lang="en-US" dirty="0" err="1" smtClean="0"/>
              <a:t>esenciální</a:t>
            </a:r>
            <a:r>
              <a:rPr lang="en-US" dirty="0" smtClean="0"/>
              <a:t>, ale ne </a:t>
            </a:r>
            <a:r>
              <a:rPr lang="en-US" dirty="0" err="1" smtClean="0"/>
              <a:t>jediné</a:t>
            </a:r>
            <a:r>
              <a:rPr lang="en-US" dirty="0" smtClean="0"/>
              <a:t> </a:t>
            </a:r>
            <a:r>
              <a:rPr lang="en-US" dirty="0" err="1" smtClean="0"/>
              <a:t>postačující</a:t>
            </a:r>
            <a:endParaRPr lang="cs-CZ" dirty="0" smtClean="0"/>
          </a:p>
          <a:p>
            <a:pPr>
              <a:buNone/>
            </a:pPr>
            <a:endParaRPr lang="cs-CZ" dirty="0" smtClean="0"/>
          </a:p>
          <a:p>
            <a:pPr>
              <a:buNone/>
            </a:pPr>
            <a:r>
              <a:rPr lang="cs-CZ" dirty="0" smtClean="0"/>
              <a:t>Hráči analyzují hru i samotným hraním (</a:t>
            </a:r>
            <a:r>
              <a:rPr lang="cs-CZ" dirty="0" smtClean="0"/>
              <a:t>nevědomě </a:t>
            </a:r>
            <a:r>
              <a:rPr lang="cs-CZ" dirty="0" smtClean="0"/>
              <a:t>i vědomě): „Jak musím hrát, abych vyhrál.“</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Play </a:t>
            </a:r>
            <a:r>
              <a:rPr lang="cs-CZ" dirty="0" err="1" smtClean="0"/>
              <a:t>vs</a:t>
            </a:r>
            <a:r>
              <a:rPr lang="cs-CZ" dirty="0" smtClean="0"/>
              <a:t> non-play (</a:t>
            </a:r>
            <a:r>
              <a:rPr lang="cs-CZ" dirty="0" err="1" smtClean="0"/>
              <a:t>Arseth</a:t>
            </a:r>
            <a:r>
              <a:rPr lang="cs-CZ" dirty="0" smtClean="0"/>
              <a:t> 2003)</a:t>
            </a:r>
            <a:endParaRPr lang="en-US" dirty="0"/>
          </a:p>
        </p:txBody>
      </p:sp>
      <p:sp>
        <p:nvSpPr>
          <p:cNvPr id="3" name="Zástupný symbol pro obsah 2"/>
          <p:cNvSpPr>
            <a:spLocks noGrp="1"/>
          </p:cNvSpPr>
          <p:nvPr>
            <p:ph idx="1"/>
          </p:nvPr>
        </p:nvSpPr>
        <p:spPr>
          <a:xfrm>
            <a:off x="838199" y="1825625"/>
            <a:ext cx="9653337" cy="4351338"/>
          </a:xfrm>
        </p:spPr>
        <p:txBody>
          <a:bodyPr numCol="2"/>
          <a:lstStyle/>
          <a:p>
            <a:pPr>
              <a:buNone/>
            </a:pPr>
            <a:r>
              <a:rPr lang="cs-CZ" dirty="0" smtClean="0"/>
              <a:t>Play:</a:t>
            </a:r>
          </a:p>
          <a:p>
            <a:pPr>
              <a:buNone/>
            </a:pPr>
            <a:r>
              <a:rPr lang="cs-CZ" dirty="0" smtClean="0"/>
              <a:t>Nutné, ale nikoli dostačující</a:t>
            </a:r>
          </a:p>
          <a:p>
            <a:pPr>
              <a:buNone/>
            </a:pPr>
            <a:r>
              <a:rPr lang="en-US" dirty="0" err="1" smtClean="0"/>
              <a:t>naprosto</a:t>
            </a:r>
            <a:r>
              <a:rPr lang="en-US" dirty="0" smtClean="0"/>
              <a:t> </a:t>
            </a:r>
            <a:r>
              <a:rPr lang="en-US" dirty="0" err="1" smtClean="0"/>
              <a:t>jiný</a:t>
            </a:r>
            <a:r>
              <a:rPr lang="en-US" dirty="0" smtClean="0"/>
              <a:t> </a:t>
            </a:r>
            <a:r>
              <a:rPr lang="en-US" dirty="0" err="1" smtClean="0"/>
              <a:t>zážitek</a:t>
            </a:r>
            <a:r>
              <a:rPr lang="en-US" dirty="0" smtClean="0"/>
              <a:t> </a:t>
            </a:r>
            <a:r>
              <a:rPr lang="en-US" dirty="0" err="1" smtClean="0"/>
              <a:t>bude</a:t>
            </a:r>
            <a:r>
              <a:rPr lang="en-US" dirty="0" smtClean="0"/>
              <a:t> </a:t>
            </a:r>
            <a:r>
              <a:rPr lang="en-US" dirty="0" err="1" smtClean="0"/>
              <a:t>mít</a:t>
            </a:r>
            <a:r>
              <a:rPr lang="en-US" dirty="0" smtClean="0"/>
              <a:t> </a:t>
            </a:r>
            <a:r>
              <a:rPr lang="en-US" dirty="0" err="1" smtClean="0"/>
              <a:t>hráč</a:t>
            </a:r>
            <a:r>
              <a:rPr lang="en-US" dirty="0" smtClean="0"/>
              <a:t> </a:t>
            </a:r>
            <a:r>
              <a:rPr lang="en-US" dirty="0" err="1" smtClean="0"/>
              <a:t>začátečník</a:t>
            </a:r>
            <a:r>
              <a:rPr lang="en-US" dirty="0" smtClean="0"/>
              <a:t>, </a:t>
            </a:r>
            <a:r>
              <a:rPr lang="en-US" dirty="0" err="1" smtClean="0"/>
              <a:t>zkušený</a:t>
            </a:r>
            <a:r>
              <a:rPr lang="en-US" dirty="0" smtClean="0"/>
              <a:t> a „</a:t>
            </a:r>
            <a:r>
              <a:rPr lang="en-US" dirty="0" err="1" smtClean="0"/>
              <a:t>hardcore“hráč</a:t>
            </a:r>
            <a:endParaRPr lang="cs-CZ" dirty="0" smtClean="0"/>
          </a:p>
          <a:p>
            <a:pPr>
              <a:buNone/>
            </a:pPr>
            <a:endParaRPr lang="cs-CZ" dirty="0" smtClean="0"/>
          </a:p>
          <a:p>
            <a:pPr>
              <a:buNone/>
            </a:pPr>
            <a:r>
              <a:rPr lang="cs-CZ" dirty="0" smtClean="0"/>
              <a:t>Při kombinaci s </a:t>
            </a:r>
            <a:r>
              <a:rPr lang="cs-CZ" dirty="0" err="1" smtClean="0"/>
              <a:t>Bartleovou</a:t>
            </a:r>
            <a:r>
              <a:rPr lang="cs-CZ" dirty="0" smtClean="0"/>
              <a:t> kategorizací může být až 12 variant hraní</a:t>
            </a:r>
          </a:p>
          <a:p>
            <a:pPr>
              <a:buNone/>
            </a:pPr>
            <a:r>
              <a:rPr lang="cs-CZ" dirty="0" smtClean="0"/>
              <a:t>Non-play:</a:t>
            </a:r>
          </a:p>
          <a:p>
            <a:pPr>
              <a:buNone/>
            </a:pPr>
            <a:r>
              <a:rPr lang="cs-CZ" dirty="0" smtClean="0"/>
              <a:t>Herní žánry</a:t>
            </a:r>
            <a:r>
              <a:rPr lang="en-US" dirty="0" smtClean="0"/>
              <a:t>• </a:t>
            </a:r>
            <a:r>
              <a:rPr lang="cs-CZ" dirty="0" smtClean="0"/>
              <a:t>znalost herního </a:t>
            </a:r>
            <a:r>
              <a:rPr lang="cs-CZ" dirty="0" err="1" smtClean="0"/>
              <a:t>systéu</a:t>
            </a:r>
            <a:r>
              <a:rPr lang="en-US" dirty="0" smtClean="0"/>
              <a:t>• </a:t>
            </a:r>
            <a:r>
              <a:rPr lang="cs-CZ" dirty="0" smtClean="0"/>
              <a:t>názory ostatních hráčů</a:t>
            </a:r>
            <a:r>
              <a:rPr lang="en-US" dirty="0" smtClean="0"/>
              <a:t>• </a:t>
            </a:r>
            <a:r>
              <a:rPr lang="cs-CZ" dirty="0" smtClean="0"/>
              <a:t>recenze</a:t>
            </a:r>
            <a:r>
              <a:rPr lang="en-US" dirty="0" smtClean="0"/>
              <a:t>• walkthroughs • </a:t>
            </a:r>
            <a:r>
              <a:rPr lang="cs-CZ" dirty="0" smtClean="0"/>
              <a:t>diskuze</a:t>
            </a:r>
            <a:r>
              <a:rPr lang="en-US" dirty="0" smtClean="0"/>
              <a:t>• </a:t>
            </a:r>
            <a:r>
              <a:rPr lang="cs-CZ" dirty="0" smtClean="0"/>
              <a:t>pozorování při hraní</a:t>
            </a:r>
            <a:r>
              <a:rPr lang="en-US" dirty="0" smtClean="0"/>
              <a:t> • </a:t>
            </a:r>
            <a:r>
              <a:rPr lang="cs-CZ" dirty="0" smtClean="0"/>
              <a:t>rozhovory s hráči</a:t>
            </a:r>
            <a:r>
              <a:rPr lang="en-US" dirty="0" smtClean="0"/>
              <a:t>• </a:t>
            </a:r>
            <a:r>
              <a:rPr lang="cs-CZ" dirty="0" smtClean="0"/>
              <a:t>herní dokumentace</a:t>
            </a:r>
            <a:r>
              <a:rPr lang="en-US" dirty="0" smtClean="0"/>
              <a:t> • </a:t>
            </a:r>
            <a:r>
              <a:rPr lang="en-US" dirty="0" err="1" smtClean="0"/>
              <a:t>playtesting</a:t>
            </a:r>
            <a:r>
              <a:rPr lang="en-US" dirty="0" smtClean="0"/>
              <a:t> </a:t>
            </a:r>
            <a:r>
              <a:rPr lang="cs-CZ" dirty="0" smtClean="0"/>
              <a:t>zprávy</a:t>
            </a:r>
            <a:r>
              <a:rPr lang="en-US" dirty="0" smtClean="0"/>
              <a:t>• </a:t>
            </a:r>
            <a:r>
              <a:rPr lang="cs-CZ" dirty="0" smtClean="0"/>
              <a:t>rozhovory s designéry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Play </a:t>
            </a:r>
            <a:r>
              <a:rPr lang="cs-CZ" dirty="0" err="1" smtClean="0"/>
              <a:t>vs</a:t>
            </a:r>
            <a:r>
              <a:rPr lang="cs-CZ" dirty="0" smtClean="0"/>
              <a:t> non-play</a:t>
            </a:r>
            <a:endParaRPr lang="en-US" dirty="0"/>
          </a:p>
        </p:txBody>
      </p:sp>
      <p:sp>
        <p:nvSpPr>
          <p:cNvPr id="3" name="Zástupný symbol pro obsah 2"/>
          <p:cNvSpPr>
            <a:spLocks noGrp="1"/>
          </p:cNvSpPr>
          <p:nvPr>
            <p:ph idx="1"/>
          </p:nvPr>
        </p:nvSpPr>
        <p:spPr>
          <a:xfrm>
            <a:off x="5614735" y="1753434"/>
            <a:ext cx="2001254" cy="1314619"/>
          </a:xfrm>
        </p:spPr>
        <p:txBody>
          <a:bodyPr numCol="2"/>
          <a:lstStyle/>
          <a:p>
            <a:pPr>
              <a:buNone/>
            </a:pPr>
            <a:r>
              <a:rPr lang="cs-CZ" sz="4000" dirty="0" smtClean="0"/>
              <a:t>Hra</a:t>
            </a:r>
            <a:endParaRPr lang="en-US" sz="4000" dirty="0"/>
          </a:p>
        </p:txBody>
      </p:sp>
      <p:sp>
        <p:nvSpPr>
          <p:cNvPr id="6" name="Ohnutá šipka 5"/>
          <p:cNvSpPr/>
          <p:nvPr/>
        </p:nvSpPr>
        <p:spPr>
          <a:xfrm>
            <a:off x="3777915" y="1937083"/>
            <a:ext cx="1106905" cy="6497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hnutá šipka 7"/>
          <p:cNvSpPr/>
          <p:nvPr/>
        </p:nvSpPr>
        <p:spPr>
          <a:xfrm rot="10800000" flipV="1">
            <a:off x="7531768" y="1961147"/>
            <a:ext cx="1130968" cy="67376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hnutá šipka 8"/>
          <p:cNvSpPr/>
          <p:nvPr/>
        </p:nvSpPr>
        <p:spPr>
          <a:xfrm rot="10800000" flipV="1">
            <a:off x="9236242" y="3196388"/>
            <a:ext cx="1130968" cy="67376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hnutá šipka 9"/>
          <p:cNvSpPr/>
          <p:nvPr/>
        </p:nvSpPr>
        <p:spPr>
          <a:xfrm>
            <a:off x="1247272" y="3148261"/>
            <a:ext cx="1106905" cy="6497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ovéPole 10"/>
          <p:cNvSpPr txBox="1"/>
          <p:nvPr/>
        </p:nvSpPr>
        <p:spPr>
          <a:xfrm>
            <a:off x="2671011" y="2863516"/>
            <a:ext cx="2322094" cy="646331"/>
          </a:xfrm>
          <a:prstGeom prst="rect">
            <a:avLst/>
          </a:prstGeom>
          <a:noFill/>
        </p:spPr>
        <p:txBody>
          <a:bodyPr wrap="square" rtlCol="0">
            <a:spAutoFit/>
          </a:bodyPr>
          <a:lstStyle/>
          <a:p>
            <a:r>
              <a:rPr lang="cs-CZ" dirty="0" smtClean="0">
                <a:solidFill>
                  <a:srgbClr val="FF0000"/>
                </a:solidFill>
              </a:rPr>
              <a:t>Kódování</a:t>
            </a:r>
          </a:p>
          <a:p>
            <a:r>
              <a:rPr lang="cs-CZ" dirty="0" smtClean="0"/>
              <a:t>Významový rámec 1</a:t>
            </a:r>
            <a:endParaRPr lang="en-US" dirty="0"/>
          </a:p>
        </p:txBody>
      </p:sp>
      <p:sp>
        <p:nvSpPr>
          <p:cNvPr id="12" name="TextovéPole 11"/>
          <p:cNvSpPr txBox="1"/>
          <p:nvPr/>
        </p:nvSpPr>
        <p:spPr>
          <a:xfrm>
            <a:off x="6845967" y="2767263"/>
            <a:ext cx="2538664" cy="646331"/>
          </a:xfrm>
          <a:prstGeom prst="rect">
            <a:avLst/>
          </a:prstGeom>
          <a:noFill/>
        </p:spPr>
        <p:txBody>
          <a:bodyPr wrap="square" rtlCol="0">
            <a:spAutoFit/>
          </a:bodyPr>
          <a:lstStyle/>
          <a:p>
            <a:r>
              <a:rPr lang="cs-CZ" dirty="0" smtClean="0">
                <a:solidFill>
                  <a:srgbClr val="FF0000"/>
                </a:solidFill>
              </a:rPr>
              <a:t>Dekódování</a:t>
            </a:r>
          </a:p>
          <a:p>
            <a:r>
              <a:rPr lang="cs-CZ" dirty="0" smtClean="0"/>
              <a:t>Významový rámec 2</a:t>
            </a:r>
            <a:endParaRPr lang="en-US" dirty="0"/>
          </a:p>
        </p:txBody>
      </p:sp>
      <p:sp>
        <p:nvSpPr>
          <p:cNvPr id="13" name="TextovéPole 12"/>
          <p:cNvSpPr txBox="1"/>
          <p:nvPr/>
        </p:nvSpPr>
        <p:spPr>
          <a:xfrm>
            <a:off x="609600" y="3978443"/>
            <a:ext cx="2951747" cy="1477328"/>
          </a:xfrm>
          <a:prstGeom prst="rect">
            <a:avLst/>
          </a:prstGeom>
          <a:noFill/>
        </p:spPr>
        <p:txBody>
          <a:bodyPr wrap="square" rtlCol="0">
            <a:spAutoFit/>
          </a:bodyPr>
          <a:lstStyle/>
          <a:p>
            <a:r>
              <a:rPr lang="cs-CZ" dirty="0" smtClean="0">
                <a:solidFill>
                  <a:srgbClr val="FF0000"/>
                </a:solidFill>
              </a:rPr>
              <a:t>Designér</a:t>
            </a:r>
          </a:p>
          <a:p>
            <a:r>
              <a:rPr lang="cs-CZ" dirty="0" smtClean="0"/>
              <a:t>Jeho znalosti</a:t>
            </a:r>
          </a:p>
          <a:p>
            <a:r>
              <a:rPr lang="cs-CZ" dirty="0" smtClean="0"/>
              <a:t>Jeho schopnosti</a:t>
            </a:r>
          </a:p>
          <a:p>
            <a:r>
              <a:rPr lang="cs-CZ" dirty="0" smtClean="0"/>
              <a:t>Jeho technické kapacity</a:t>
            </a:r>
          </a:p>
          <a:p>
            <a:r>
              <a:rPr lang="cs-CZ" dirty="0" smtClean="0"/>
              <a:t>Jeho kulturní kapitál</a:t>
            </a:r>
            <a:endParaRPr lang="en-US" dirty="0"/>
          </a:p>
        </p:txBody>
      </p:sp>
      <p:sp>
        <p:nvSpPr>
          <p:cNvPr id="14" name="TextovéPole 13"/>
          <p:cNvSpPr txBox="1"/>
          <p:nvPr/>
        </p:nvSpPr>
        <p:spPr>
          <a:xfrm>
            <a:off x="8714875" y="4010527"/>
            <a:ext cx="3076072" cy="1477328"/>
          </a:xfrm>
          <a:prstGeom prst="rect">
            <a:avLst/>
          </a:prstGeom>
          <a:noFill/>
        </p:spPr>
        <p:txBody>
          <a:bodyPr wrap="square" rtlCol="0">
            <a:spAutoFit/>
          </a:bodyPr>
          <a:lstStyle/>
          <a:p>
            <a:r>
              <a:rPr lang="cs-CZ" dirty="0" smtClean="0">
                <a:solidFill>
                  <a:srgbClr val="FF0000"/>
                </a:solidFill>
              </a:rPr>
              <a:t>Hráč</a:t>
            </a:r>
          </a:p>
          <a:p>
            <a:r>
              <a:rPr lang="cs-CZ" dirty="0" smtClean="0"/>
              <a:t>Jeho znalosti</a:t>
            </a:r>
          </a:p>
          <a:p>
            <a:r>
              <a:rPr lang="cs-CZ" dirty="0" smtClean="0"/>
              <a:t>Jeho schopnosti</a:t>
            </a:r>
          </a:p>
          <a:p>
            <a:r>
              <a:rPr lang="cs-CZ" dirty="0" smtClean="0"/>
              <a:t>Jeho technické kapacity</a:t>
            </a:r>
          </a:p>
          <a:p>
            <a:r>
              <a:rPr lang="cs-CZ" dirty="0" smtClean="0"/>
              <a:t>Jeho kulturní kapitál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Play </a:t>
            </a:r>
            <a:r>
              <a:rPr lang="cs-CZ" dirty="0" err="1" smtClean="0"/>
              <a:t>vs</a:t>
            </a:r>
            <a:r>
              <a:rPr lang="cs-CZ" dirty="0" smtClean="0"/>
              <a:t> non-play</a:t>
            </a:r>
            <a:endParaRPr lang="en-US" dirty="0"/>
          </a:p>
        </p:txBody>
      </p:sp>
      <p:sp>
        <p:nvSpPr>
          <p:cNvPr id="3" name="Zástupný symbol pro obsah 2"/>
          <p:cNvSpPr>
            <a:spLocks noGrp="1"/>
          </p:cNvSpPr>
          <p:nvPr>
            <p:ph idx="1"/>
          </p:nvPr>
        </p:nvSpPr>
        <p:spPr>
          <a:xfrm>
            <a:off x="4965028" y="1753434"/>
            <a:ext cx="3035972" cy="1314619"/>
          </a:xfrm>
        </p:spPr>
        <p:txBody>
          <a:bodyPr numCol="1"/>
          <a:lstStyle/>
          <a:p>
            <a:pPr>
              <a:buNone/>
            </a:pPr>
            <a:r>
              <a:rPr lang="cs-CZ" sz="3200" dirty="0" smtClean="0"/>
              <a:t>Hra        </a:t>
            </a:r>
            <a:r>
              <a:rPr lang="cs-CZ" sz="3200" dirty="0" smtClean="0">
                <a:solidFill>
                  <a:srgbClr val="FF0000"/>
                </a:solidFill>
              </a:rPr>
              <a:t>Hraní</a:t>
            </a:r>
            <a:endParaRPr lang="en-US" sz="3200" dirty="0">
              <a:solidFill>
                <a:srgbClr val="FF0000"/>
              </a:solidFill>
            </a:endParaRPr>
          </a:p>
        </p:txBody>
      </p:sp>
      <p:sp>
        <p:nvSpPr>
          <p:cNvPr id="6" name="Ohnutá šipka 5"/>
          <p:cNvSpPr/>
          <p:nvPr/>
        </p:nvSpPr>
        <p:spPr>
          <a:xfrm>
            <a:off x="3777915" y="1937083"/>
            <a:ext cx="1106905" cy="6497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hnutá šipka 7"/>
          <p:cNvSpPr/>
          <p:nvPr/>
        </p:nvSpPr>
        <p:spPr>
          <a:xfrm rot="10800000" flipV="1">
            <a:off x="7531768" y="1961147"/>
            <a:ext cx="1130968" cy="67376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hnutá šipka 8"/>
          <p:cNvSpPr/>
          <p:nvPr/>
        </p:nvSpPr>
        <p:spPr>
          <a:xfrm rot="10800000" flipV="1">
            <a:off x="9236242" y="3196388"/>
            <a:ext cx="1130968" cy="67376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hnutá šipka 9"/>
          <p:cNvSpPr/>
          <p:nvPr/>
        </p:nvSpPr>
        <p:spPr>
          <a:xfrm>
            <a:off x="1247272" y="3148261"/>
            <a:ext cx="1106905" cy="6497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ovéPole 10"/>
          <p:cNvSpPr txBox="1"/>
          <p:nvPr/>
        </p:nvSpPr>
        <p:spPr>
          <a:xfrm>
            <a:off x="2671011" y="2863516"/>
            <a:ext cx="2322094" cy="646331"/>
          </a:xfrm>
          <a:prstGeom prst="rect">
            <a:avLst/>
          </a:prstGeom>
          <a:noFill/>
        </p:spPr>
        <p:txBody>
          <a:bodyPr wrap="square" rtlCol="0">
            <a:spAutoFit/>
          </a:bodyPr>
          <a:lstStyle/>
          <a:p>
            <a:r>
              <a:rPr lang="cs-CZ" dirty="0" smtClean="0">
                <a:solidFill>
                  <a:srgbClr val="FF0000"/>
                </a:solidFill>
              </a:rPr>
              <a:t>Kódování</a:t>
            </a:r>
          </a:p>
          <a:p>
            <a:r>
              <a:rPr lang="cs-CZ" dirty="0" smtClean="0"/>
              <a:t>Významový rámec 1</a:t>
            </a:r>
            <a:endParaRPr lang="en-US" dirty="0"/>
          </a:p>
        </p:txBody>
      </p:sp>
      <p:sp>
        <p:nvSpPr>
          <p:cNvPr id="12" name="TextovéPole 11"/>
          <p:cNvSpPr txBox="1"/>
          <p:nvPr/>
        </p:nvSpPr>
        <p:spPr>
          <a:xfrm>
            <a:off x="6845967" y="2767263"/>
            <a:ext cx="2538664" cy="646331"/>
          </a:xfrm>
          <a:prstGeom prst="rect">
            <a:avLst/>
          </a:prstGeom>
          <a:noFill/>
        </p:spPr>
        <p:txBody>
          <a:bodyPr wrap="square" rtlCol="0">
            <a:spAutoFit/>
          </a:bodyPr>
          <a:lstStyle/>
          <a:p>
            <a:r>
              <a:rPr lang="cs-CZ" dirty="0" smtClean="0">
                <a:solidFill>
                  <a:srgbClr val="FF0000"/>
                </a:solidFill>
              </a:rPr>
              <a:t>Dekódování</a:t>
            </a:r>
          </a:p>
          <a:p>
            <a:r>
              <a:rPr lang="cs-CZ" dirty="0" smtClean="0"/>
              <a:t>Významový rámec 2</a:t>
            </a:r>
            <a:endParaRPr lang="en-US" dirty="0"/>
          </a:p>
        </p:txBody>
      </p:sp>
      <p:sp>
        <p:nvSpPr>
          <p:cNvPr id="13" name="TextovéPole 12"/>
          <p:cNvSpPr txBox="1"/>
          <p:nvPr/>
        </p:nvSpPr>
        <p:spPr>
          <a:xfrm>
            <a:off x="609600" y="3978443"/>
            <a:ext cx="2951747" cy="1477328"/>
          </a:xfrm>
          <a:prstGeom prst="rect">
            <a:avLst/>
          </a:prstGeom>
          <a:noFill/>
        </p:spPr>
        <p:txBody>
          <a:bodyPr wrap="square" rtlCol="0">
            <a:spAutoFit/>
          </a:bodyPr>
          <a:lstStyle/>
          <a:p>
            <a:r>
              <a:rPr lang="cs-CZ" dirty="0" smtClean="0">
                <a:solidFill>
                  <a:srgbClr val="FF0000"/>
                </a:solidFill>
              </a:rPr>
              <a:t>Designér</a:t>
            </a:r>
          </a:p>
          <a:p>
            <a:r>
              <a:rPr lang="cs-CZ" dirty="0" smtClean="0"/>
              <a:t>Jeho znalosti</a:t>
            </a:r>
          </a:p>
          <a:p>
            <a:r>
              <a:rPr lang="cs-CZ" dirty="0" smtClean="0"/>
              <a:t>Jeho schopnosti</a:t>
            </a:r>
          </a:p>
          <a:p>
            <a:r>
              <a:rPr lang="cs-CZ" dirty="0" smtClean="0"/>
              <a:t>Jeho technické kapacity</a:t>
            </a:r>
          </a:p>
          <a:p>
            <a:r>
              <a:rPr lang="cs-CZ" dirty="0" smtClean="0"/>
              <a:t>Jeho kulturní kapitál</a:t>
            </a:r>
            <a:endParaRPr lang="en-US" dirty="0"/>
          </a:p>
        </p:txBody>
      </p:sp>
      <p:sp>
        <p:nvSpPr>
          <p:cNvPr id="14" name="TextovéPole 13"/>
          <p:cNvSpPr txBox="1"/>
          <p:nvPr/>
        </p:nvSpPr>
        <p:spPr>
          <a:xfrm>
            <a:off x="8714875" y="4010527"/>
            <a:ext cx="3076072" cy="1477328"/>
          </a:xfrm>
          <a:prstGeom prst="rect">
            <a:avLst/>
          </a:prstGeom>
          <a:noFill/>
        </p:spPr>
        <p:txBody>
          <a:bodyPr wrap="square" rtlCol="0">
            <a:spAutoFit/>
          </a:bodyPr>
          <a:lstStyle/>
          <a:p>
            <a:r>
              <a:rPr lang="cs-CZ" dirty="0" smtClean="0">
                <a:solidFill>
                  <a:srgbClr val="FF0000"/>
                </a:solidFill>
              </a:rPr>
              <a:t>Hráč</a:t>
            </a:r>
          </a:p>
          <a:p>
            <a:r>
              <a:rPr lang="cs-CZ" dirty="0" smtClean="0"/>
              <a:t>Jeho znalosti</a:t>
            </a:r>
          </a:p>
          <a:p>
            <a:r>
              <a:rPr lang="cs-CZ" dirty="0" smtClean="0"/>
              <a:t>Jeho schopnosti</a:t>
            </a:r>
          </a:p>
          <a:p>
            <a:r>
              <a:rPr lang="cs-CZ" dirty="0" smtClean="0"/>
              <a:t>Jeho technické kapacity</a:t>
            </a:r>
          </a:p>
          <a:p>
            <a:r>
              <a:rPr lang="cs-CZ" dirty="0" smtClean="0"/>
              <a:t>Jeho kulturní kapitál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b="1" dirty="0" smtClean="0"/>
              <a:t>Co je kritická analýza her (…a proč by nás měla zajímat)</a:t>
            </a:r>
          </a:p>
        </p:txBody>
      </p:sp>
      <p:sp>
        <p:nvSpPr>
          <p:cNvPr id="3" name="Zástupný symbol pro obsah 2"/>
          <p:cNvSpPr>
            <a:spLocks noGrp="1"/>
          </p:cNvSpPr>
          <p:nvPr>
            <p:ph idx="1"/>
          </p:nvPr>
        </p:nvSpPr>
        <p:spPr>
          <a:xfrm>
            <a:off x="838200" y="1825625"/>
            <a:ext cx="10515600" cy="4673600"/>
          </a:xfrm>
        </p:spPr>
        <p:txBody>
          <a:bodyPr rtlCol="0">
            <a:normAutofit/>
          </a:bodyPr>
          <a:lstStyle/>
          <a:p>
            <a:pPr fontAlgn="auto">
              <a:spcAft>
                <a:spcPts val="0"/>
              </a:spcAft>
              <a:buFont typeface="Arial" panose="020B0604020202020204" pitchFamily="34" charset="0"/>
              <a:buNone/>
              <a:defRPr/>
            </a:pPr>
            <a:r>
              <a:rPr lang="pl-PL" dirty="0" smtClean="0"/>
              <a:t>Není to jen recenze „4 z pěti hvězdiček”</a:t>
            </a:r>
          </a:p>
          <a:p>
            <a:pPr fontAlgn="auto">
              <a:spcAft>
                <a:spcPts val="0"/>
              </a:spcAft>
              <a:buFont typeface="Arial" panose="020B0604020202020204" pitchFamily="34" charset="0"/>
              <a:buNone/>
              <a:defRPr/>
            </a:pPr>
            <a:r>
              <a:rPr lang="pl-PL" dirty="0" smtClean="0"/>
              <a:t>Není to jen hledání chyb</a:t>
            </a:r>
          </a:p>
          <a:p>
            <a:pPr fontAlgn="auto">
              <a:spcAft>
                <a:spcPts val="0"/>
              </a:spcAft>
              <a:buFont typeface="Arial" panose="020B0604020202020204" pitchFamily="34" charset="0"/>
              <a:buNone/>
              <a:defRPr/>
            </a:pPr>
            <a:r>
              <a:rPr lang="pl-PL" dirty="0" smtClean="0"/>
              <a:t>Nejsou to seznamy, co je na hře dobře a co špatně</a:t>
            </a:r>
          </a:p>
          <a:p>
            <a:pPr fontAlgn="auto">
              <a:spcAft>
                <a:spcPts val="0"/>
              </a:spcAft>
              <a:buFont typeface="Arial" panose="020B0604020202020204" pitchFamily="34" charset="0"/>
              <a:buNone/>
              <a:defRPr/>
            </a:pPr>
            <a:r>
              <a:rPr lang="pl-PL" dirty="0" smtClean="0"/>
              <a:t>Důkladný a objektivní rozbor hry</a:t>
            </a:r>
          </a:p>
          <a:p>
            <a:pPr fontAlgn="auto">
              <a:spcAft>
                <a:spcPts val="0"/>
              </a:spcAft>
              <a:buFont typeface="Arial" panose="020B0604020202020204" pitchFamily="34" charset="0"/>
              <a:buNone/>
              <a:defRPr/>
            </a:pPr>
            <a:endParaRPr lang="pl-PL"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Problém s hraním</a:t>
            </a:r>
            <a:endParaRPr lang="en-US" dirty="0"/>
          </a:p>
        </p:txBody>
      </p:sp>
      <p:sp>
        <p:nvSpPr>
          <p:cNvPr id="15" name="Zástupný symbol pro obsah 14"/>
          <p:cNvSpPr>
            <a:spLocks noGrp="1"/>
          </p:cNvSpPr>
          <p:nvPr>
            <p:ph idx="1"/>
          </p:nvPr>
        </p:nvSpPr>
        <p:spPr>
          <a:xfrm>
            <a:off x="525378" y="1638341"/>
            <a:ext cx="3962401" cy="4351338"/>
          </a:xfrm>
        </p:spPr>
        <p:txBody>
          <a:bodyPr/>
          <a:lstStyle/>
          <a:p>
            <a:pPr>
              <a:buNone/>
            </a:pPr>
            <a:r>
              <a:rPr lang="cs-CZ" dirty="0" smtClean="0"/>
              <a:t>Při hraní nerecipujeme celý produkt, každé hraní je </a:t>
            </a:r>
            <a:r>
              <a:rPr lang="cs-CZ" dirty="0" smtClean="0"/>
              <a:t>unikátní</a:t>
            </a:r>
          </a:p>
          <a:p>
            <a:pPr>
              <a:buNone/>
            </a:pPr>
            <a:endParaRPr lang="cs-CZ" dirty="0"/>
          </a:p>
          <a:p>
            <a:pPr>
              <a:buNone/>
            </a:pPr>
            <a:endParaRPr lang="cs-CZ" dirty="0" smtClean="0"/>
          </a:p>
          <a:p>
            <a:pPr>
              <a:buNone/>
            </a:pPr>
            <a:r>
              <a:rPr lang="en-US" dirty="0">
                <a:hlinkClick r:id="rId3"/>
              </a:rPr>
              <a:t>http://</a:t>
            </a:r>
            <a:r>
              <a:rPr lang="en-US" dirty="0" smtClean="0">
                <a:hlinkClick r:id="rId3"/>
              </a:rPr>
              <a:t>www.bevrowe.info/Queneau/QueneauRandom_v4.html</a:t>
            </a:r>
            <a:endParaRPr lang="cs-CZ" dirty="0" smtClean="0"/>
          </a:p>
          <a:p>
            <a:pPr>
              <a:buNone/>
            </a:pPr>
            <a:endParaRPr lang="en-US" dirty="0"/>
          </a:p>
        </p:txBody>
      </p:sp>
      <p:pic>
        <p:nvPicPr>
          <p:cNvPr id="28674" name="Picture 2" descr="C:\Users\epia\Downloads\Centmilliardspoemes.jpg"/>
          <p:cNvPicPr>
            <a:picLocks noChangeAspect="1" noChangeArrowheads="1"/>
          </p:cNvPicPr>
          <p:nvPr/>
        </p:nvPicPr>
        <p:blipFill>
          <a:blip r:embed="rId4" cstate="print"/>
          <a:srcRect/>
          <a:stretch>
            <a:fillRect/>
          </a:stretch>
        </p:blipFill>
        <p:spPr bwMode="auto">
          <a:xfrm>
            <a:off x="5017168" y="1544876"/>
            <a:ext cx="5955631" cy="433711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jako objekt studia</a:t>
            </a:r>
            <a:endParaRPr lang="en-US" dirty="0"/>
          </a:p>
        </p:txBody>
      </p:sp>
      <p:sp>
        <p:nvSpPr>
          <p:cNvPr id="3" name="Zástupný symbol pro obsah 2"/>
          <p:cNvSpPr>
            <a:spLocks noGrp="1"/>
          </p:cNvSpPr>
          <p:nvPr>
            <p:ph idx="1"/>
          </p:nvPr>
        </p:nvSpPr>
        <p:spPr>
          <a:xfrm>
            <a:off x="838199" y="1825625"/>
            <a:ext cx="9653337" cy="4351338"/>
          </a:xfrm>
        </p:spPr>
        <p:txBody>
          <a:bodyPr numCol="2"/>
          <a:lstStyle/>
          <a:p>
            <a:pPr>
              <a:buNone/>
            </a:pPr>
            <a:r>
              <a:rPr lang="cs-CZ" dirty="0" smtClean="0"/>
              <a:t>Proč chci psát a přemýšlet o hře/hrách?</a:t>
            </a:r>
          </a:p>
          <a:p>
            <a:pPr>
              <a:buNone/>
            </a:pPr>
            <a:r>
              <a:rPr lang="cs-CZ" dirty="0" smtClean="0"/>
              <a:t>Jaké otázky chci odpovědět?</a:t>
            </a:r>
          </a:p>
          <a:p>
            <a:pPr>
              <a:buNone/>
            </a:pPr>
            <a:r>
              <a:rPr lang="cs-CZ" dirty="0" smtClean="0"/>
              <a:t>-&gt; Čemu se v rámci komplexní herní analýzy věnovat více a čemu méně</a:t>
            </a:r>
          </a:p>
          <a:p>
            <a:pPr>
              <a:buNone/>
            </a:pPr>
            <a:r>
              <a:rPr lang="cs-CZ" dirty="0" smtClean="0"/>
              <a:t>(když se budu chtít věnovat reprezentaci pohlaví ve hře, nemusím se </a:t>
            </a:r>
            <a:r>
              <a:rPr lang="cs-CZ" dirty="0" smtClean="0">
                <a:solidFill>
                  <a:srgbClr val="FF0000"/>
                </a:solidFill>
              </a:rPr>
              <a:t>příliš</a:t>
            </a:r>
            <a:r>
              <a:rPr lang="cs-CZ" dirty="0" smtClean="0"/>
              <a:t> zaobírat technickou stránkou hry)</a:t>
            </a:r>
          </a:p>
          <a:p>
            <a:pPr>
              <a:buNone/>
            </a:pPr>
            <a:r>
              <a:rPr lang="en-US" dirty="0" err="1" smtClean="0"/>
              <a:t>Výzkumník</a:t>
            </a:r>
            <a:r>
              <a:rPr lang="en-US" dirty="0" smtClean="0"/>
              <a:t> </a:t>
            </a:r>
            <a:r>
              <a:rPr lang="en-US" dirty="0" err="1" smtClean="0"/>
              <a:t>tedy</a:t>
            </a:r>
            <a:r>
              <a:rPr lang="en-US" dirty="0" smtClean="0"/>
              <a:t> pro </a:t>
            </a:r>
            <a:r>
              <a:rPr lang="en-US" dirty="0" err="1" smtClean="0"/>
              <a:t>poznání</a:t>
            </a:r>
            <a:r>
              <a:rPr lang="en-US" dirty="0" smtClean="0"/>
              <a:t> a </a:t>
            </a:r>
            <a:r>
              <a:rPr lang="en-US" dirty="0" err="1" smtClean="0"/>
              <a:t>správné</a:t>
            </a:r>
            <a:r>
              <a:rPr lang="en-US" dirty="0" smtClean="0"/>
              <a:t> </a:t>
            </a:r>
            <a:r>
              <a:rPr lang="en-US" dirty="0" err="1" smtClean="0"/>
              <a:t>pochopení</a:t>
            </a:r>
            <a:r>
              <a:rPr lang="en-US" dirty="0" smtClean="0"/>
              <a:t> </a:t>
            </a:r>
            <a:r>
              <a:rPr lang="en-US" dirty="0" err="1" smtClean="0"/>
              <a:t>hry</a:t>
            </a:r>
            <a:r>
              <a:rPr lang="en-US" dirty="0" smtClean="0"/>
              <a:t> </a:t>
            </a:r>
            <a:r>
              <a:rPr lang="en-US" dirty="0" err="1" smtClean="0"/>
              <a:t>musí</a:t>
            </a:r>
            <a:r>
              <a:rPr lang="en-US" dirty="0" smtClean="0"/>
              <a:t> </a:t>
            </a:r>
            <a:r>
              <a:rPr lang="en-US" dirty="0" err="1" smtClean="0"/>
              <a:t>hru</a:t>
            </a:r>
            <a:r>
              <a:rPr lang="en-US" dirty="0" smtClean="0"/>
              <a:t> </a:t>
            </a:r>
            <a:r>
              <a:rPr lang="en-US" dirty="0" err="1" smtClean="0"/>
              <a:t>hrát</a:t>
            </a:r>
            <a:r>
              <a:rPr lang="en-US" dirty="0" smtClean="0"/>
              <a:t>. </a:t>
            </a:r>
            <a:r>
              <a:rPr lang="en-US" dirty="0" err="1" smtClean="0"/>
              <a:t>Také</a:t>
            </a:r>
            <a:r>
              <a:rPr lang="en-US" dirty="0" smtClean="0"/>
              <a:t> o </a:t>
            </a:r>
            <a:r>
              <a:rPr lang="en-US" dirty="0" err="1" smtClean="0"/>
              <a:t>ní</a:t>
            </a:r>
            <a:r>
              <a:rPr lang="en-US" dirty="0" smtClean="0"/>
              <a:t> </a:t>
            </a:r>
            <a:r>
              <a:rPr lang="en-US" dirty="0" err="1" smtClean="0"/>
              <a:t>musí</a:t>
            </a:r>
            <a:r>
              <a:rPr lang="en-US" dirty="0" smtClean="0"/>
              <a:t> </a:t>
            </a:r>
            <a:r>
              <a:rPr lang="en-US" dirty="0" err="1" smtClean="0"/>
              <a:t>shánět</a:t>
            </a:r>
            <a:r>
              <a:rPr lang="en-US" dirty="0" smtClean="0"/>
              <a:t> </a:t>
            </a:r>
            <a:r>
              <a:rPr lang="en-US" dirty="0" err="1" smtClean="0"/>
              <a:t>informace</a:t>
            </a:r>
            <a:r>
              <a:rPr lang="en-US" dirty="0" smtClean="0"/>
              <a:t> </a:t>
            </a:r>
            <a:r>
              <a:rPr lang="en-US" dirty="0" err="1" smtClean="0"/>
              <a:t>i</a:t>
            </a:r>
            <a:r>
              <a:rPr lang="en-US" dirty="0" smtClean="0"/>
              <a:t> </a:t>
            </a:r>
            <a:r>
              <a:rPr lang="en-US" dirty="0" err="1" smtClean="0"/>
              <a:t>jinde</a:t>
            </a:r>
            <a:r>
              <a:rPr lang="en-US" dirty="0" smtClean="0"/>
              <a:t>, </a:t>
            </a:r>
            <a:r>
              <a:rPr lang="en-US" dirty="0" err="1" smtClean="0"/>
              <a:t>aby</a:t>
            </a:r>
            <a:r>
              <a:rPr lang="en-US" dirty="0" smtClean="0"/>
              <a:t> </a:t>
            </a:r>
            <a:r>
              <a:rPr lang="en-US" dirty="0" err="1" smtClean="0"/>
              <a:t>byl</a:t>
            </a:r>
            <a:r>
              <a:rPr lang="en-US" dirty="0" smtClean="0"/>
              <a:t> </a:t>
            </a:r>
            <a:r>
              <a:rPr lang="en-US" dirty="0" err="1" smtClean="0"/>
              <a:t>schopen</a:t>
            </a:r>
            <a:r>
              <a:rPr lang="en-US" dirty="0" smtClean="0"/>
              <a:t> </a:t>
            </a:r>
            <a:r>
              <a:rPr lang="en-US" dirty="0" err="1" smtClean="0"/>
              <a:t>hru</a:t>
            </a:r>
            <a:r>
              <a:rPr lang="en-US" dirty="0" smtClean="0"/>
              <a:t> </a:t>
            </a:r>
            <a:r>
              <a:rPr lang="en-US" dirty="0" err="1" smtClean="0"/>
              <a:t>kontextuálně</a:t>
            </a:r>
            <a:r>
              <a:rPr lang="en-US" dirty="0" smtClean="0"/>
              <a:t> </a:t>
            </a:r>
            <a:r>
              <a:rPr lang="en-US" dirty="0" err="1" smtClean="0"/>
              <a:t>ukotvit</a:t>
            </a:r>
            <a:r>
              <a:rPr lang="en-US" dirty="0" smtClean="0"/>
              <a:t> (</a:t>
            </a:r>
            <a:r>
              <a:rPr lang="en-US" dirty="0" err="1" smtClean="0"/>
              <a:t>např</a:t>
            </a:r>
            <a:r>
              <a:rPr lang="en-US" dirty="0" smtClean="0"/>
              <a:t>. do </a:t>
            </a:r>
            <a:r>
              <a:rPr lang="en-US" dirty="0" err="1" smtClean="0"/>
              <a:t>žánru</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Kritická škola a </a:t>
            </a:r>
            <a:r>
              <a:rPr lang="cs-CZ" dirty="0" err="1" smtClean="0"/>
              <a:t>kulturální</a:t>
            </a:r>
            <a:r>
              <a:rPr lang="cs-CZ" dirty="0" smtClean="0"/>
              <a:t> studia</a:t>
            </a:r>
            <a:endParaRPr lang="en-US" dirty="0"/>
          </a:p>
        </p:txBody>
      </p:sp>
      <p:sp>
        <p:nvSpPr>
          <p:cNvPr id="3" name="Zástupný symbol pro obsah 2"/>
          <p:cNvSpPr>
            <a:spLocks noGrp="1"/>
          </p:cNvSpPr>
          <p:nvPr>
            <p:ph idx="1"/>
          </p:nvPr>
        </p:nvSpPr>
        <p:spPr>
          <a:xfrm>
            <a:off x="838199" y="1825625"/>
            <a:ext cx="9653337" cy="4351338"/>
          </a:xfrm>
        </p:spPr>
        <p:txBody>
          <a:bodyPr numCol="1"/>
          <a:lstStyle/>
          <a:p>
            <a:pPr>
              <a:buNone/>
            </a:pPr>
            <a:r>
              <a:rPr lang="cs-CZ" dirty="0" smtClean="0"/>
              <a:t>kritika moderní společnosti i kultury, obvykle opřená o nějakou formu marxismu</a:t>
            </a:r>
          </a:p>
          <a:p>
            <a:pPr>
              <a:buNone/>
            </a:pPr>
            <a:r>
              <a:rPr lang="cs-CZ" dirty="0" smtClean="0"/>
              <a:t>Velkou pozornost věnují psychoanalýze (</a:t>
            </a:r>
            <a:r>
              <a:rPr lang="cs-CZ" dirty="0" err="1" smtClean="0"/>
              <a:t>Freud</a:t>
            </a:r>
            <a:r>
              <a:rPr lang="cs-CZ" dirty="0" smtClean="0"/>
              <a:t>, </a:t>
            </a:r>
            <a:r>
              <a:rPr lang="cs-CZ" dirty="0" err="1" smtClean="0"/>
              <a:t>Fromm</a:t>
            </a:r>
            <a:r>
              <a:rPr lang="cs-CZ" dirty="0" smtClean="0"/>
              <a:t>)</a:t>
            </a:r>
          </a:p>
          <a:p>
            <a:pPr>
              <a:buNone/>
            </a:pPr>
            <a:endParaRPr lang="cs-CZ" dirty="0" smtClean="0"/>
          </a:p>
          <a:p>
            <a:r>
              <a:rPr lang="cs-CZ" dirty="0" smtClean="0"/>
              <a:t>emancipace člověka od společenských tlaků</a:t>
            </a:r>
          </a:p>
          <a:p>
            <a:r>
              <a:rPr lang="cs-CZ" dirty="0" smtClean="0"/>
              <a:t>odhalování a demystifikace ideologických argumentů konservativních obhájců kapitalismu a liberalismu,</a:t>
            </a:r>
          </a:p>
          <a:p>
            <a:r>
              <a:rPr lang="cs-CZ" dirty="0" smtClean="0"/>
              <a:t>příprava radikálních společenských změn.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Kritická škola a </a:t>
            </a:r>
            <a:r>
              <a:rPr lang="cs-CZ" dirty="0" err="1" smtClean="0"/>
              <a:t>kulturální</a:t>
            </a:r>
            <a:r>
              <a:rPr lang="cs-CZ" dirty="0" smtClean="0"/>
              <a:t> studia</a:t>
            </a:r>
            <a:endParaRPr lang="en-US" dirty="0"/>
          </a:p>
        </p:txBody>
      </p:sp>
      <p:sp>
        <p:nvSpPr>
          <p:cNvPr id="3" name="Zástupný symbol pro obsah 2"/>
          <p:cNvSpPr>
            <a:spLocks noGrp="1"/>
          </p:cNvSpPr>
          <p:nvPr>
            <p:ph idx="1"/>
          </p:nvPr>
        </p:nvSpPr>
        <p:spPr>
          <a:xfrm>
            <a:off x="838199" y="1825625"/>
            <a:ext cx="9653337" cy="4351338"/>
          </a:xfrm>
        </p:spPr>
        <p:txBody>
          <a:bodyPr numCol="1"/>
          <a:lstStyle/>
          <a:p>
            <a:r>
              <a:rPr lang="en-US" dirty="0" smtClean="0"/>
              <a:t>Jean-Jacques Rousseau</a:t>
            </a:r>
          </a:p>
          <a:p>
            <a:r>
              <a:rPr lang="en-US" dirty="0" smtClean="0"/>
              <a:t>Immanuel Kant</a:t>
            </a:r>
          </a:p>
          <a:p>
            <a:r>
              <a:rPr lang="en-US" dirty="0" smtClean="0"/>
              <a:t>Georg Wilhelm Friedrich Hegel</a:t>
            </a:r>
          </a:p>
          <a:p>
            <a:r>
              <a:rPr lang="en-US" dirty="0" smtClean="0"/>
              <a:t>Karl Marx</a:t>
            </a:r>
          </a:p>
          <a:p>
            <a:r>
              <a:rPr lang="en-US" dirty="0" smtClean="0"/>
              <a:t>Sigmund Freud</a:t>
            </a:r>
          </a:p>
          <a:p>
            <a:r>
              <a:rPr lang="cs-CZ" dirty="0" err="1" smtClean="0"/>
              <a:t>Lukács</a:t>
            </a:r>
            <a:r>
              <a:rPr lang="cs-CZ" dirty="0" smtClean="0"/>
              <a:t>, </a:t>
            </a:r>
            <a:r>
              <a:rPr lang="cs-CZ" dirty="0" err="1" smtClean="0"/>
              <a:t>Gramsci</a:t>
            </a:r>
            <a:r>
              <a:rPr lang="cs-CZ" dirty="0" smtClean="0"/>
              <a:t>, Walter Benjamin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Frankfurtská škola</a:t>
            </a:r>
            <a:endParaRPr lang="en-US" dirty="0"/>
          </a:p>
        </p:txBody>
      </p:sp>
      <p:sp>
        <p:nvSpPr>
          <p:cNvPr id="3" name="Zástupný symbol pro obsah 2"/>
          <p:cNvSpPr>
            <a:spLocks noGrp="1"/>
          </p:cNvSpPr>
          <p:nvPr>
            <p:ph idx="1"/>
          </p:nvPr>
        </p:nvSpPr>
        <p:spPr>
          <a:xfrm>
            <a:off x="838199" y="1825625"/>
            <a:ext cx="9653337" cy="4351338"/>
          </a:xfrm>
        </p:spPr>
        <p:txBody>
          <a:bodyPr numCol="1"/>
          <a:lstStyle/>
          <a:p>
            <a:pPr>
              <a:buNone/>
            </a:pPr>
            <a:r>
              <a:rPr lang="cs-CZ" dirty="0" smtClean="0"/>
              <a:t>20. léta Frankfurt nad Mohanem</a:t>
            </a:r>
          </a:p>
          <a:p>
            <a:pPr>
              <a:buNone/>
            </a:pPr>
            <a:r>
              <a:rPr lang="en-US" dirty="0" smtClean="0"/>
              <a:t>Theodor W. </a:t>
            </a:r>
            <a:r>
              <a:rPr lang="en-US" dirty="0" err="1" smtClean="0"/>
              <a:t>Adorno</a:t>
            </a:r>
            <a:r>
              <a:rPr lang="cs-CZ" dirty="0" smtClean="0"/>
              <a:t> (Dialektika osvícenství)</a:t>
            </a:r>
            <a:endParaRPr lang="en-US" dirty="0" smtClean="0"/>
          </a:p>
          <a:p>
            <a:pPr>
              <a:buNone/>
            </a:pPr>
            <a:r>
              <a:rPr lang="en-US" dirty="0" smtClean="0"/>
              <a:t>Walter Benjamin</a:t>
            </a:r>
          </a:p>
          <a:p>
            <a:pPr>
              <a:buNone/>
            </a:pPr>
            <a:r>
              <a:rPr lang="en-US" dirty="0" smtClean="0"/>
              <a:t>Erich Fromm</a:t>
            </a:r>
          </a:p>
          <a:p>
            <a:pPr>
              <a:buNone/>
            </a:pPr>
            <a:r>
              <a:rPr lang="en-US" dirty="0" err="1" smtClean="0"/>
              <a:t>Jürgen</a:t>
            </a:r>
            <a:r>
              <a:rPr lang="en-US" dirty="0" smtClean="0"/>
              <a:t> </a:t>
            </a:r>
            <a:r>
              <a:rPr lang="en-US" dirty="0" err="1" smtClean="0"/>
              <a:t>Habermas</a:t>
            </a:r>
            <a:endParaRPr lang="en-US" dirty="0" smtClean="0"/>
          </a:p>
          <a:p>
            <a:pPr>
              <a:buNone/>
            </a:pPr>
            <a:r>
              <a:rPr lang="en-US" dirty="0" smtClean="0"/>
              <a:t>Max </a:t>
            </a:r>
            <a:r>
              <a:rPr lang="en-US" dirty="0" err="1" smtClean="0"/>
              <a:t>Horkheimer</a:t>
            </a:r>
            <a:r>
              <a:rPr lang="cs-CZ" dirty="0" smtClean="0"/>
              <a:t> (Dialektika </a:t>
            </a:r>
            <a:r>
              <a:rPr lang="cs-CZ" dirty="0" err="1" smtClean="0"/>
              <a:t>osvicenství</a:t>
            </a:r>
            <a:r>
              <a:rPr lang="cs-CZ" dirty="0" smtClean="0"/>
              <a:t>)</a:t>
            </a:r>
            <a:endParaRPr lang="en-US" dirty="0" smtClean="0"/>
          </a:p>
          <a:p>
            <a:pPr>
              <a:buNone/>
            </a:pPr>
            <a:r>
              <a:rPr lang="en-US" dirty="0" smtClean="0"/>
              <a:t>Herbert Marcuse</a:t>
            </a:r>
            <a:endParaRPr lang="cs-CZ" dirty="0" smtClean="0"/>
          </a:p>
          <a:p>
            <a:pPr>
              <a:buNone/>
            </a:pPr>
            <a:r>
              <a:rPr lang="cs-CZ" dirty="0" smtClean="0"/>
              <a:t>Kritika masové kultury</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CCCS</a:t>
            </a:r>
            <a:r>
              <a:rPr lang="cs-CZ" dirty="0" smtClean="0"/>
              <a:t> v Birminghamu	</a:t>
            </a:r>
            <a:endParaRPr lang="en-US" dirty="0"/>
          </a:p>
        </p:txBody>
      </p:sp>
      <p:sp>
        <p:nvSpPr>
          <p:cNvPr id="3" name="Zástupný symbol pro obsah 2"/>
          <p:cNvSpPr>
            <a:spLocks noGrp="1"/>
          </p:cNvSpPr>
          <p:nvPr>
            <p:ph idx="1"/>
          </p:nvPr>
        </p:nvSpPr>
        <p:spPr>
          <a:xfrm>
            <a:off x="838199" y="1672389"/>
            <a:ext cx="9653337" cy="4504574"/>
          </a:xfrm>
        </p:spPr>
        <p:txBody>
          <a:bodyPr numCol="1"/>
          <a:lstStyle/>
          <a:p>
            <a:pPr>
              <a:buNone/>
            </a:pPr>
            <a:r>
              <a:rPr lang="cs-CZ" dirty="0" smtClean="0"/>
              <a:t>60. léta</a:t>
            </a:r>
          </a:p>
          <a:p>
            <a:pPr>
              <a:buNone/>
            </a:pPr>
            <a:r>
              <a:rPr lang="cs-CZ" dirty="0" smtClean="0"/>
              <a:t>Významný hráč na poli </a:t>
            </a:r>
            <a:r>
              <a:rPr lang="cs-CZ" dirty="0" err="1" smtClean="0"/>
              <a:t>kulturálních</a:t>
            </a:r>
            <a:r>
              <a:rPr lang="cs-CZ" dirty="0" smtClean="0"/>
              <a:t> studií</a:t>
            </a:r>
          </a:p>
          <a:p>
            <a:pPr>
              <a:buNone/>
            </a:pPr>
            <a:r>
              <a:rPr lang="cs-CZ" dirty="0" smtClean="0"/>
              <a:t>Významný vliv televize – proměna publik, proměna sociálního chování a jednání</a:t>
            </a:r>
          </a:p>
          <a:p>
            <a:pPr>
              <a:buNone/>
            </a:pPr>
            <a:r>
              <a:rPr lang="cs-CZ" dirty="0" smtClean="0"/>
              <a:t>Obecně se věnovali kulturním textů a jak masově produkované produkty jsou užívány a vnímány (</a:t>
            </a:r>
            <a:r>
              <a:rPr lang="cs-CZ" dirty="0" err="1" smtClean="0"/>
              <a:t>encoding</a:t>
            </a:r>
            <a:r>
              <a:rPr lang="cs-CZ" dirty="0" smtClean="0"/>
              <a:t>/</a:t>
            </a:r>
            <a:r>
              <a:rPr lang="cs-CZ" dirty="0" err="1" smtClean="0"/>
              <a:t>decoding</a:t>
            </a:r>
            <a:r>
              <a:rPr lang="cs-CZ" dirty="0" smtClean="0"/>
              <a:t>)</a:t>
            </a:r>
          </a:p>
          <a:p>
            <a:pPr>
              <a:buNone/>
            </a:pPr>
            <a:r>
              <a:rPr lang="cs-CZ" dirty="0" smtClean="0"/>
              <a:t>Dělení „producent-konzument“</a:t>
            </a:r>
          </a:p>
          <a:p>
            <a:pPr>
              <a:buNone/>
            </a:pPr>
            <a:r>
              <a:rPr lang="en-US" dirty="0" smtClean="0"/>
              <a:t> Raymond Williams, Stuart Hall, Angela </a:t>
            </a:r>
            <a:r>
              <a:rPr lang="en-US" dirty="0" err="1" smtClean="0"/>
              <a:t>McRobbie</a:t>
            </a:r>
            <a:r>
              <a:rPr lang="en-US" dirty="0" smtClean="0"/>
              <a:t>, Paul Gilroy, David Morley, Charlotte </a:t>
            </a:r>
            <a:r>
              <a:rPr lang="en-US" dirty="0" err="1" smtClean="0"/>
              <a:t>Brunsdon</a:t>
            </a:r>
            <a:r>
              <a:rPr lang="en-US" dirty="0" smtClean="0"/>
              <a:t>, Richard Dyer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Frederic</a:t>
            </a:r>
            <a:r>
              <a:rPr lang="cs-CZ" b="1" dirty="0" smtClean="0"/>
              <a:t> </a:t>
            </a:r>
            <a:r>
              <a:rPr lang="cs-CZ" b="1" dirty="0" err="1" smtClean="0"/>
              <a:t>Jameson</a:t>
            </a:r>
            <a:r>
              <a:rPr lang="cs-CZ" b="1" dirty="0" smtClean="0"/>
              <a:t>: Kultura jako post-moderní průmysl</a:t>
            </a:r>
            <a:endParaRPr lang="en-US" dirty="0"/>
          </a:p>
        </p:txBody>
      </p:sp>
      <p:sp>
        <p:nvSpPr>
          <p:cNvPr id="3" name="Zástupný symbol pro obsah 2"/>
          <p:cNvSpPr>
            <a:spLocks noGrp="1"/>
          </p:cNvSpPr>
          <p:nvPr>
            <p:ph idx="1"/>
          </p:nvPr>
        </p:nvSpPr>
        <p:spPr>
          <a:xfrm>
            <a:off x="838199" y="1825625"/>
            <a:ext cx="9653337" cy="4351338"/>
          </a:xfrm>
        </p:spPr>
        <p:txBody>
          <a:bodyPr numCol="1"/>
          <a:lstStyle/>
          <a:p>
            <a:pPr>
              <a:buNone/>
            </a:pPr>
            <a:r>
              <a:rPr lang="cs-CZ" dirty="0" smtClean="0"/>
              <a:t>Kultura dominantnější, než dříve – získala ekonomickou hodnotu; zcela nový způsoby výroby</a:t>
            </a:r>
          </a:p>
          <a:p>
            <a:pPr>
              <a:buNone/>
            </a:pPr>
            <a:r>
              <a:rPr lang="cs-CZ" dirty="0" smtClean="0"/>
              <a:t>Od tradičních způsobů výroby (průmysl) k novému – kultura jako průmysl</a:t>
            </a:r>
          </a:p>
          <a:p>
            <a:pPr>
              <a:buNone/>
            </a:pPr>
            <a:r>
              <a:rPr lang="cs-CZ" dirty="0" smtClean="0"/>
              <a:t>Kultura je nedílná součást ekonomiky, dává ekonomice novou dynamiku; novou možnost, jak získat </a:t>
            </a:r>
            <a:r>
              <a:rPr lang="cs-CZ" dirty="0" smtClean="0">
                <a:solidFill>
                  <a:srgbClr val="FF0000"/>
                </a:solidFill>
              </a:rPr>
              <a:t>moc</a:t>
            </a:r>
          </a:p>
          <a:p>
            <a:pPr>
              <a:buNone/>
            </a:pPr>
            <a:r>
              <a:rPr lang="cs-CZ" dirty="0" smtClean="0"/>
              <a:t>Přesah k hrám?</a:t>
            </a:r>
          </a:p>
          <a:p>
            <a:pPr>
              <a:buNone/>
            </a:pPr>
            <a:endParaRPr lang="cs-CZ" dirty="0" smtClean="0"/>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Jsou hry umění?</a:t>
            </a:r>
            <a:endParaRPr lang="en-US" dirty="0"/>
          </a:p>
        </p:txBody>
      </p:sp>
      <p:sp>
        <p:nvSpPr>
          <p:cNvPr id="3" name="Zástupný symbol pro obsah 2"/>
          <p:cNvSpPr>
            <a:spLocks noGrp="1"/>
          </p:cNvSpPr>
          <p:nvPr>
            <p:ph idx="1"/>
          </p:nvPr>
        </p:nvSpPr>
        <p:spPr>
          <a:xfrm>
            <a:off x="838199" y="1765467"/>
            <a:ext cx="9653337" cy="4351338"/>
          </a:xfrm>
        </p:spPr>
        <p:txBody>
          <a:bodyPr numCol="1"/>
          <a:lstStyle/>
          <a:p>
            <a:pPr>
              <a:buNone/>
            </a:pPr>
            <a:endParaRPr lang="cs-CZ" dirty="0" smtClean="0"/>
          </a:p>
          <a:p>
            <a:pPr>
              <a:buNone/>
            </a:pPr>
            <a:endParaRPr lang="en-US" dirty="0"/>
          </a:p>
        </p:txBody>
      </p:sp>
      <p:pic>
        <p:nvPicPr>
          <p:cNvPr id="29698" name="Picture 2" descr="C:\Users\epia\Downloads\williams-gamesasart-splsh2.jpg"/>
          <p:cNvPicPr>
            <a:picLocks noChangeAspect="1" noChangeArrowheads="1"/>
          </p:cNvPicPr>
          <p:nvPr/>
        </p:nvPicPr>
        <p:blipFill>
          <a:blip r:embed="rId2" cstate="print"/>
          <a:srcRect/>
          <a:stretch>
            <a:fillRect/>
          </a:stretch>
        </p:blipFill>
        <p:spPr bwMode="auto">
          <a:xfrm>
            <a:off x="3541992" y="1801532"/>
            <a:ext cx="8187886" cy="4093942"/>
          </a:xfrm>
          <a:prstGeom prst="rect">
            <a:avLst/>
          </a:prstGeom>
          <a:noFill/>
        </p:spPr>
      </p:pic>
      <p:sp>
        <p:nvSpPr>
          <p:cNvPr id="5" name="TextovéPole 4"/>
          <p:cNvSpPr txBox="1"/>
          <p:nvPr/>
        </p:nvSpPr>
        <p:spPr>
          <a:xfrm>
            <a:off x="1046747" y="2081461"/>
            <a:ext cx="2310064" cy="1754326"/>
          </a:xfrm>
          <a:prstGeom prst="rect">
            <a:avLst/>
          </a:prstGeom>
          <a:noFill/>
        </p:spPr>
        <p:txBody>
          <a:bodyPr wrap="square" rtlCol="0">
            <a:spAutoFit/>
          </a:bodyPr>
          <a:lstStyle/>
          <a:p>
            <a:r>
              <a:rPr lang="cs-CZ" dirty="0" smtClean="0"/>
              <a:t>Problém vejce-slepice</a:t>
            </a:r>
          </a:p>
          <a:p>
            <a:endParaRPr lang="cs-CZ" dirty="0"/>
          </a:p>
          <a:p>
            <a:r>
              <a:rPr lang="cs-CZ" dirty="0" smtClean="0"/>
              <a:t>Definice umění</a:t>
            </a:r>
          </a:p>
          <a:p>
            <a:endParaRPr lang="cs-CZ" dirty="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Frederic</a:t>
            </a:r>
            <a:r>
              <a:rPr lang="cs-CZ" b="1" dirty="0" smtClean="0"/>
              <a:t> </a:t>
            </a:r>
            <a:r>
              <a:rPr lang="cs-CZ" b="1" dirty="0" err="1" smtClean="0"/>
              <a:t>Jameson</a:t>
            </a:r>
            <a:r>
              <a:rPr lang="cs-CZ" b="1" dirty="0" smtClean="0"/>
              <a:t>: Kultura jako post-moderní průmysl</a:t>
            </a:r>
            <a:endParaRPr lang="en-US" dirty="0"/>
          </a:p>
        </p:txBody>
      </p:sp>
      <p:sp>
        <p:nvSpPr>
          <p:cNvPr id="3" name="Zástupný symbol pro obsah 2"/>
          <p:cNvSpPr>
            <a:spLocks noGrp="1"/>
          </p:cNvSpPr>
          <p:nvPr>
            <p:ph idx="1"/>
          </p:nvPr>
        </p:nvSpPr>
        <p:spPr>
          <a:xfrm>
            <a:off x="838199" y="1825624"/>
            <a:ext cx="6368717" cy="4587207"/>
          </a:xfrm>
        </p:spPr>
        <p:txBody>
          <a:bodyPr numCol="1"/>
          <a:lstStyle/>
          <a:p>
            <a:pPr>
              <a:buNone/>
            </a:pPr>
            <a:r>
              <a:rPr lang="cs-CZ" dirty="0" smtClean="0"/>
              <a:t>Jeden ze základních rysů postmodernismu: od samého počátku je napojen na pop-kulturu</a:t>
            </a:r>
          </a:p>
          <a:p>
            <a:pPr>
              <a:buNone/>
            </a:pPr>
            <a:r>
              <a:rPr lang="cs-CZ" dirty="0" smtClean="0"/>
              <a:t>Příklady?</a:t>
            </a:r>
          </a:p>
          <a:p>
            <a:pPr>
              <a:buNone/>
            </a:pPr>
            <a:r>
              <a:rPr lang="en-US" dirty="0" err="1" smtClean="0"/>
              <a:t>Intertextualit</a:t>
            </a:r>
            <a:r>
              <a:rPr lang="cs-CZ" dirty="0" smtClean="0"/>
              <a:t>a</a:t>
            </a:r>
          </a:p>
          <a:p>
            <a:pPr>
              <a:buNone/>
            </a:pPr>
            <a:endParaRPr lang="cs-CZ" dirty="0" smtClean="0"/>
          </a:p>
          <a:p>
            <a:pPr>
              <a:buNone/>
            </a:pPr>
            <a:r>
              <a:rPr lang="cs-CZ" dirty="0" smtClean="0"/>
              <a:t>Vznikaly primárně jako experiment a hned poté jako ekonomický produkt (</a:t>
            </a:r>
            <a:r>
              <a:rPr lang="cs-CZ" dirty="0" err="1" smtClean="0"/>
              <a:t>oporoti</a:t>
            </a:r>
            <a:r>
              <a:rPr lang="cs-CZ" dirty="0" smtClean="0"/>
              <a:t> jiným druhům kulturních statků)</a:t>
            </a:r>
          </a:p>
          <a:p>
            <a:pPr>
              <a:buNone/>
            </a:pPr>
            <a:endParaRPr lang="cs-CZ" dirty="0" smtClean="0"/>
          </a:p>
          <a:p>
            <a:pPr>
              <a:buNone/>
            </a:pPr>
            <a:endParaRPr lang="cs-CZ" dirty="0" smtClean="0"/>
          </a:p>
          <a:p>
            <a:pPr>
              <a:buNone/>
            </a:pPr>
            <a:endParaRPr lang="en-US" dirty="0"/>
          </a:p>
        </p:txBody>
      </p:sp>
      <p:pic>
        <p:nvPicPr>
          <p:cNvPr id="30722" name="Picture 2" descr="C:\Users\epia\Downloads\Warhol_MarilynMonroe_x9.jpg"/>
          <p:cNvPicPr>
            <a:picLocks noChangeAspect="1" noChangeArrowheads="1"/>
          </p:cNvPicPr>
          <p:nvPr/>
        </p:nvPicPr>
        <p:blipFill>
          <a:blip r:embed="rId2" cstate="print"/>
          <a:srcRect/>
          <a:stretch>
            <a:fillRect/>
          </a:stretch>
        </p:blipFill>
        <p:spPr bwMode="auto">
          <a:xfrm>
            <a:off x="7327232" y="1707319"/>
            <a:ext cx="4385372" cy="439269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Frederic</a:t>
            </a:r>
            <a:r>
              <a:rPr lang="cs-CZ" b="1" dirty="0" smtClean="0"/>
              <a:t> </a:t>
            </a:r>
            <a:r>
              <a:rPr lang="cs-CZ" b="1" dirty="0" err="1" smtClean="0"/>
              <a:t>Jameson</a:t>
            </a:r>
            <a:r>
              <a:rPr lang="cs-CZ" b="1" dirty="0" smtClean="0"/>
              <a:t>: Kultura jako post-moderní průmysl</a:t>
            </a:r>
            <a:endParaRPr lang="en-US" dirty="0"/>
          </a:p>
        </p:txBody>
      </p:sp>
      <p:sp>
        <p:nvSpPr>
          <p:cNvPr id="3" name="Zástupný symbol pro obsah 2"/>
          <p:cNvSpPr>
            <a:spLocks noGrp="1"/>
          </p:cNvSpPr>
          <p:nvPr>
            <p:ph idx="1"/>
          </p:nvPr>
        </p:nvSpPr>
        <p:spPr>
          <a:xfrm>
            <a:off x="790073" y="1669214"/>
            <a:ext cx="4756485" cy="4351338"/>
          </a:xfrm>
        </p:spPr>
        <p:txBody>
          <a:bodyPr numCol="1"/>
          <a:lstStyle/>
          <a:p>
            <a:pPr>
              <a:buNone/>
            </a:pPr>
            <a:endParaRPr lang="cs-CZ" dirty="0" smtClean="0"/>
          </a:p>
          <a:p>
            <a:pPr>
              <a:buNone/>
            </a:pPr>
            <a:endParaRPr lang="cs-CZ" dirty="0" smtClean="0"/>
          </a:p>
          <a:p>
            <a:pPr>
              <a:buNone/>
            </a:pPr>
            <a:endParaRPr lang="cs-CZ" dirty="0" smtClean="0"/>
          </a:p>
          <a:p>
            <a:pPr>
              <a:buNone/>
            </a:pPr>
            <a:endParaRPr lang="en-US" dirty="0"/>
          </a:p>
        </p:txBody>
      </p:sp>
      <p:pic>
        <p:nvPicPr>
          <p:cNvPr id="31746" name="Picture 2" descr="C:\Users\epia\Downloads\0805_FL-las-vegas-skyline_2000x1125-1940x1091.jpg"/>
          <p:cNvPicPr>
            <a:picLocks noChangeAspect="1" noChangeArrowheads="1"/>
          </p:cNvPicPr>
          <p:nvPr/>
        </p:nvPicPr>
        <p:blipFill>
          <a:blip r:embed="rId2" cstate="print"/>
          <a:srcRect/>
          <a:stretch>
            <a:fillRect/>
          </a:stretch>
        </p:blipFill>
        <p:spPr bwMode="auto">
          <a:xfrm>
            <a:off x="5606716" y="2225630"/>
            <a:ext cx="6231517" cy="3504425"/>
          </a:xfrm>
          <a:prstGeom prst="rect">
            <a:avLst/>
          </a:prstGeom>
          <a:noFill/>
        </p:spPr>
      </p:pic>
      <p:sp>
        <p:nvSpPr>
          <p:cNvPr id="6" name="TextovéPole 5"/>
          <p:cNvSpPr txBox="1"/>
          <p:nvPr/>
        </p:nvSpPr>
        <p:spPr>
          <a:xfrm>
            <a:off x="1010653" y="1997242"/>
            <a:ext cx="4487779" cy="4247317"/>
          </a:xfrm>
          <a:prstGeom prst="rect">
            <a:avLst/>
          </a:prstGeom>
          <a:noFill/>
        </p:spPr>
        <p:txBody>
          <a:bodyPr wrap="square" rtlCol="0">
            <a:spAutoFit/>
          </a:bodyPr>
          <a:lstStyle/>
          <a:p>
            <a:r>
              <a:rPr lang="cs-CZ" dirty="0" smtClean="0"/>
              <a:t>Na jednu stranu ryzí heterogennost, na druhou stranu v tom je systematický</a:t>
            </a:r>
          </a:p>
          <a:p>
            <a:endParaRPr lang="cs-CZ" dirty="0"/>
          </a:p>
          <a:p>
            <a:r>
              <a:rPr lang="cs-CZ" dirty="0" smtClean="0"/>
              <a:t>Opak je Las </a:t>
            </a:r>
            <a:r>
              <a:rPr lang="cs-CZ" dirty="0" err="1" smtClean="0"/>
              <a:t>Vegas</a:t>
            </a:r>
            <a:endParaRPr lang="cs-CZ" dirty="0" smtClean="0"/>
          </a:p>
          <a:p>
            <a:endParaRPr lang="cs-CZ" dirty="0"/>
          </a:p>
          <a:p>
            <a:r>
              <a:rPr lang="cs-CZ" dirty="0" smtClean="0"/>
              <a:t>Odmítnutí studeného homogenity jako </a:t>
            </a:r>
            <a:r>
              <a:rPr lang="cs-CZ" dirty="0" err="1" smtClean="0"/>
              <a:t>homogenizující</a:t>
            </a:r>
            <a:r>
              <a:rPr lang="cs-CZ" dirty="0" smtClean="0"/>
              <a:t> program</a:t>
            </a:r>
          </a:p>
          <a:p>
            <a:endParaRPr lang="cs-CZ" dirty="0"/>
          </a:p>
          <a:p>
            <a:r>
              <a:rPr lang="cs-CZ" dirty="0" smtClean="0"/>
              <a:t>U postmoderních produktu se pastiš nebo čirá parodie stává normou</a:t>
            </a:r>
          </a:p>
          <a:p>
            <a:endParaRPr lang="cs-CZ" dirty="0"/>
          </a:p>
          <a:p>
            <a:r>
              <a:rPr lang="cs-CZ" dirty="0" smtClean="0"/>
              <a:t>Závislost na obrazech (u současných </a:t>
            </a:r>
            <a:r>
              <a:rPr lang="cs-CZ" dirty="0" err="1" smtClean="0"/>
              <a:t>digi</a:t>
            </a:r>
            <a:r>
              <a:rPr lang="cs-CZ" dirty="0" smtClean="0"/>
              <a:t> </a:t>
            </a:r>
            <a:r>
              <a:rPr lang="cs-CZ" dirty="0" err="1" smtClean="0"/>
              <a:t>hern</a:t>
            </a:r>
            <a:r>
              <a:rPr lang="cs-CZ" dirty="0" smtClean="0"/>
              <a:t> </a:t>
            </a:r>
            <a:r>
              <a:rPr lang="cs-CZ" dirty="0" err="1" smtClean="0"/>
              <a:t>aprostá</a:t>
            </a:r>
            <a:r>
              <a:rPr lang="cs-CZ" dirty="0" smtClean="0"/>
              <a:t> nutnost (technologická dominance vizuálních informací)</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788988" y="290513"/>
            <a:ext cx="10515600" cy="871537"/>
          </a:xfrm>
        </p:spPr>
        <p:txBody>
          <a:bodyPr/>
          <a:lstStyle/>
          <a:p>
            <a:r>
              <a:rPr lang="cs-CZ" b="1" dirty="0" smtClean="0"/>
              <a:t>Co je kritická analýza (…a proč by nás měla zajímat)</a:t>
            </a:r>
            <a:endParaRPr lang="en-US" dirty="0" smtClean="0"/>
          </a:p>
        </p:txBody>
      </p:sp>
      <p:sp>
        <p:nvSpPr>
          <p:cNvPr id="3" name="Zástupný symbol pro obsah 2"/>
          <p:cNvSpPr>
            <a:spLocks noGrp="1"/>
          </p:cNvSpPr>
          <p:nvPr>
            <p:ph idx="1"/>
          </p:nvPr>
        </p:nvSpPr>
        <p:spPr>
          <a:xfrm>
            <a:off x="385012" y="1576136"/>
            <a:ext cx="5402178" cy="4223081"/>
          </a:xfrm>
        </p:spPr>
        <p:txBody>
          <a:bodyPr numCol="1" rtlCol="0">
            <a:noAutofit/>
          </a:bodyPr>
          <a:lstStyle/>
          <a:p>
            <a:pPr marL="457200" indent="-457200" fontAlgn="auto">
              <a:lnSpc>
                <a:spcPct val="100000"/>
              </a:lnSpc>
              <a:spcAft>
                <a:spcPts val="0"/>
              </a:spcAft>
              <a:buNone/>
              <a:defRPr/>
            </a:pPr>
            <a:r>
              <a:rPr lang="cs-CZ" sz="2000" dirty="0" smtClean="0"/>
              <a:t>Spousta přístupů, jak vytvořit kritickou analýzu:</a:t>
            </a:r>
          </a:p>
          <a:p>
            <a:pPr marL="457200" lvl="0" indent="-457200">
              <a:buFont typeface="+mj-lt"/>
              <a:buAutoNum type="arabicPeriod"/>
            </a:pPr>
            <a:r>
              <a:rPr lang="cs-CZ" sz="2000" dirty="0" smtClean="0"/>
              <a:t>Popis formálních elementů hry, bez interpretace. </a:t>
            </a:r>
          </a:p>
          <a:p>
            <a:pPr marL="457200" lvl="0" indent="-457200">
              <a:buFont typeface="+mj-lt"/>
              <a:buAutoNum type="arabicPeriod"/>
            </a:pPr>
            <a:r>
              <a:rPr lang="cs-CZ" sz="2000" dirty="0" smtClean="0"/>
              <a:t>Popis formálních elementů v pohybu (mechaniky </a:t>
            </a:r>
            <a:r>
              <a:rPr lang="cs-CZ" sz="2000" dirty="0" smtClean="0"/>
              <a:t>roztočily </a:t>
            </a:r>
            <a:r>
              <a:rPr lang="cs-CZ" sz="2000" dirty="0" smtClean="0"/>
              <a:t>kolečka). Jaké jsou vazby mezi jednotlivými prvky? Jaké je hraní hry?</a:t>
            </a:r>
          </a:p>
          <a:p>
            <a:pPr marL="457200" lvl="0" indent="-457200">
              <a:buFont typeface="+mj-lt"/>
              <a:buAutoNum type="arabicPeriod"/>
            </a:pPr>
            <a:r>
              <a:rPr lang="cs-CZ" sz="2000" dirty="0" smtClean="0"/>
              <a:t>Pokus o interpretaci, proč designér zvolil tyto elementy. Proč je hra taková, jaká je?</a:t>
            </a:r>
            <a:endParaRPr lang="en-US" sz="2000" dirty="0" smtClean="0"/>
          </a:p>
          <a:p>
            <a:pPr marL="457200" indent="-457200" fontAlgn="auto">
              <a:lnSpc>
                <a:spcPct val="100000"/>
              </a:lnSpc>
              <a:spcAft>
                <a:spcPts val="0"/>
              </a:spcAft>
              <a:buNone/>
              <a:defRPr/>
            </a:pPr>
            <a:endParaRPr lang="en-US" sz="2000" dirty="0"/>
          </a:p>
        </p:txBody>
      </p:sp>
      <p:sp>
        <p:nvSpPr>
          <p:cNvPr id="4" name="TextovéPole 3"/>
          <p:cNvSpPr txBox="1"/>
          <p:nvPr/>
        </p:nvSpPr>
        <p:spPr>
          <a:xfrm>
            <a:off x="7230979" y="2009275"/>
            <a:ext cx="3609474" cy="2308324"/>
          </a:xfrm>
          <a:prstGeom prst="rect">
            <a:avLst/>
          </a:prstGeom>
          <a:noFill/>
        </p:spPr>
        <p:txBody>
          <a:bodyPr wrap="square" rtlCol="0">
            <a:spAutoFit/>
          </a:bodyPr>
          <a:lstStyle/>
          <a:p>
            <a:pPr marL="342900" indent="-342900">
              <a:buAutoNum type="arabicPeriod"/>
            </a:pPr>
            <a:r>
              <a:rPr lang="cs-CZ" dirty="0" smtClean="0"/>
              <a:t>CO?</a:t>
            </a:r>
          </a:p>
          <a:p>
            <a:pPr marL="342900" indent="-342900">
              <a:buAutoNum type="arabicPeriod"/>
            </a:pPr>
            <a:endParaRPr lang="cs-CZ" dirty="0" smtClean="0"/>
          </a:p>
          <a:p>
            <a:pPr marL="342900" indent="-342900">
              <a:buAutoNum type="arabicPeriod"/>
            </a:pPr>
            <a:endParaRPr lang="cs-CZ" dirty="0"/>
          </a:p>
          <a:p>
            <a:pPr marL="342900" indent="-342900">
              <a:buAutoNum type="arabicPeriod"/>
            </a:pPr>
            <a:r>
              <a:rPr lang="cs-CZ" dirty="0" smtClean="0"/>
              <a:t>JAK?</a:t>
            </a:r>
          </a:p>
          <a:p>
            <a:pPr marL="342900" indent="-342900">
              <a:buAutoNum type="arabicPeriod"/>
            </a:pPr>
            <a:endParaRPr lang="cs-CZ" dirty="0" smtClean="0"/>
          </a:p>
          <a:p>
            <a:pPr marL="342900" indent="-342900">
              <a:buAutoNum type="arabicPeriod"/>
            </a:pPr>
            <a:endParaRPr lang="cs-CZ" dirty="0" smtClean="0"/>
          </a:p>
          <a:p>
            <a:pPr marL="342900" indent="-342900">
              <a:buAutoNum type="arabicPeriod"/>
            </a:pPr>
            <a:endParaRPr lang="cs-CZ" dirty="0" smtClean="0"/>
          </a:p>
          <a:p>
            <a:pPr marL="342900" indent="-342900">
              <a:buAutoNum type="arabicPeriod"/>
            </a:pPr>
            <a:r>
              <a:rPr lang="cs-CZ" dirty="0" smtClean="0"/>
              <a:t>PROČ?</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Frederic</a:t>
            </a:r>
            <a:r>
              <a:rPr lang="cs-CZ" b="1" dirty="0" smtClean="0"/>
              <a:t> </a:t>
            </a:r>
            <a:r>
              <a:rPr lang="cs-CZ" b="1" dirty="0" err="1" smtClean="0"/>
              <a:t>Jameson</a:t>
            </a:r>
            <a:r>
              <a:rPr lang="cs-CZ" b="1" dirty="0" smtClean="0"/>
              <a:t>: parodie jako program</a:t>
            </a:r>
            <a:endParaRPr lang="en-US" dirty="0"/>
          </a:p>
        </p:txBody>
      </p:sp>
      <p:sp>
        <p:nvSpPr>
          <p:cNvPr id="3" name="Zástupný symbol pro obsah 2"/>
          <p:cNvSpPr>
            <a:spLocks noGrp="1"/>
          </p:cNvSpPr>
          <p:nvPr>
            <p:ph idx="1"/>
          </p:nvPr>
        </p:nvSpPr>
        <p:spPr>
          <a:xfrm>
            <a:off x="790073" y="1669214"/>
            <a:ext cx="4756485" cy="4351338"/>
          </a:xfrm>
        </p:spPr>
        <p:txBody>
          <a:bodyPr numCol="1"/>
          <a:lstStyle/>
          <a:p>
            <a:pPr>
              <a:buNone/>
            </a:pPr>
            <a:endParaRPr lang="cs-CZ" dirty="0" smtClean="0"/>
          </a:p>
          <a:p>
            <a:pPr>
              <a:buNone/>
            </a:pPr>
            <a:endParaRPr lang="cs-CZ" dirty="0" smtClean="0"/>
          </a:p>
          <a:p>
            <a:pPr>
              <a:buNone/>
            </a:pPr>
            <a:endParaRPr lang="cs-CZ" dirty="0" smtClean="0"/>
          </a:p>
          <a:p>
            <a:pPr>
              <a:buNone/>
            </a:pPr>
            <a:endParaRPr lang="en-US" dirty="0"/>
          </a:p>
        </p:txBody>
      </p:sp>
      <p:pic>
        <p:nvPicPr>
          <p:cNvPr id="32771" name="Picture 3" descr="C:\Users\epia\Downloads\Pond.PNG"/>
          <p:cNvPicPr>
            <a:picLocks noChangeAspect="1" noChangeArrowheads="1"/>
          </p:cNvPicPr>
          <p:nvPr/>
        </p:nvPicPr>
        <p:blipFill>
          <a:blip r:embed="rId2" cstate="print"/>
          <a:srcRect/>
          <a:stretch>
            <a:fillRect/>
          </a:stretch>
        </p:blipFill>
        <p:spPr bwMode="auto">
          <a:xfrm>
            <a:off x="6629149" y="1491320"/>
            <a:ext cx="3642059" cy="5105690"/>
          </a:xfrm>
          <a:prstGeom prst="rect">
            <a:avLst/>
          </a:prstGeom>
          <a:noFill/>
        </p:spPr>
      </p:pic>
      <p:sp>
        <p:nvSpPr>
          <p:cNvPr id="8" name="TextovéPole 7"/>
          <p:cNvSpPr txBox="1"/>
          <p:nvPr/>
        </p:nvSpPr>
        <p:spPr>
          <a:xfrm>
            <a:off x="577515" y="1720515"/>
            <a:ext cx="5666873" cy="2031325"/>
          </a:xfrm>
          <a:prstGeom prst="rect">
            <a:avLst/>
          </a:prstGeom>
          <a:noFill/>
        </p:spPr>
        <p:txBody>
          <a:bodyPr wrap="square" rtlCol="0">
            <a:spAutoFit/>
          </a:bodyPr>
          <a:lstStyle/>
          <a:p>
            <a:r>
              <a:rPr lang="cs-CZ" dirty="0" smtClean="0"/>
              <a:t>Parodické hry: </a:t>
            </a:r>
            <a:r>
              <a:rPr lang="cs-CZ" dirty="0" err="1" smtClean="0"/>
              <a:t>Orcs</a:t>
            </a:r>
            <a:r>
              <a:rPr lang="cs-CZ" dirty="0" smtClean="0"/>
              <a:t> </a:t>
            </a:r>
            <a:r>
              <a:rPr lang="cs-CZ" dirty="0" err="1" smtClean="0"/>
              <a:t>Must</a:t>
            </a:r>
            <a:r>
              <a:rPr lang="cs-CZ" dirty="0" smtClean="0"/>
              <a:t> Die, Bard‘s </a:t>
            </a:r>
            <a:r>
              <a:rPr lang="cs-CZ" dirty="0" err="1" smtClean="0"/>
              <a:t>Tale</a:t>
            </a:r>
            <a:r>
              <a:rPr lang="cs-CZ" dirty="0" smtClean="0"/>
              <a:t>, Run </a:t>
            </a:r>
            <a:r>
              <a:rPr lang="cs-CZ" dirty="0" err="1" smtClean="0"/>
              <a:t>Jesus</a:t>
            </a:r>
            <a:r>
              <a:rPr lang="cs-CZ" dirty="0" smtClean="0"/>
              <a:t> Run</a:t>
            </a:r>
          </a:p>
          <a:p>
            <a:endParaRPr lang="cs-CZ" dirty="0"/>
          </a:p>
          <a:p>
            <a:r>
              <a:rPr lang="cs-CZ" dirty="0" smtClean="0"/>
              <a:t>Časový rozměr je nahrazen rozměrem prostorovým</a:t>
            </a:r>
          </a:p>
          <a:p>
            <a:r>
              <a:rPr lang="cs-CZ" dirty="0" smtClean="0">
                <a:solidFill>
                  <a:srgbClr val="FF0000"/>
                </a:solidFill>
              </a:rPr>
              <a:t>Příklady?</a:t>
            </a:r>
          </a:p>
          <a:p>
            <a:endParaRPr lang="cs-CZ" dirty="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Frederic</a:t>
            </a:r>
            <a:r>
              <a:rPr lang="cs-CZ" b="1" dirty="0" smtClean="0"/>
              <a:t> </a:t>
            </a:r>
            <a:r>
              <a:rPr lang="cs-CZ" b="1" dirty="0" err="1" smtClean="0"/>
              <a:t>Jameson</a:t>
            </a:r>
            <a:r>
              <a:rPr lang="cs-CZ" b="1" dirty="0" smtClean="0"/>
              <a:t>: parodie jako program</a:t>
            </a:r>
            <a:endParaRPr lang="en-US" dirty="0"/>
          </a:p>
        </p:txBody>
      </p:sp>
      <p:sp>
        <p:nvSpPr>
          <p:cNvPr id="3" name="Zástupný symbol pro obsah 2"/>
          <p:cNvSpPr>
            <a:spLocks noGrp="1"/>
          </p:cNvSpPr>
          <p:nvPr>
            <p:ph idx="1"/>
          </p:nvPr>
        </p:nvSpPr>
        <p:spPr>
          <a:xfrm>
            <a:off x="790073" y="1669214"/>
            <a:ext cx="4756485" cy="4351338"/>
          </a:xfrm>
        </p:spPr>
        <p:txBody>
          <a:bodyPr numCol="1"/>
          <a:lstStyle/>
          <a:p>
            <a:pPr>
              <a:buNone/>
            </a:pPr>
            <a:endParaRPr lang="cs-CZ" dirty="0" smtClean="0"/>
          </a:p>
          <a:p>
            <a:pPr>
              <a:buNone/>
            </a:pPr>
            <a:endParaRPr lang="cs-CZ" dirty="0" smtClean="0"/>
          </a:p>
          <a:p>
            <a:pPr>
              <a:buNone/>
            </a:pPr>
            <a:endParaRPr lang="cs-CZ" dirty="0" smtClean="0"/>
          </a:p>
          <a:p>
            <a:pPr>
              <a:buNone/>
            </a:pPr>
            <a:endParaRPr lang="en-US" dirty="0"/>
          </a:p>
        </p:txBody>
      </p:sp>
      <p:pic>
        <p:nvPicPr>
          <p:cNvPr id="33794" name="Picture 2" descr="C:\Users\epia\Downloads\571473.png"/>
          <p:cNvPicPr>
            <a:picLocks noChangeAspect="1" noChangeArrowheads="1"/>
          </p:cNvPicPr>
          <p:nvPr/>
        </p:nvPicPr>
        <p:blipFill>
          <a:blip r:embed="rId2" cstate="print"/>
          <a:srcRect/>
          <a:stretch>
            <a:fillRect/>
          </a:stretch>
        </p:blipFill>
        <p:spPr bwMode="auto">
          <a:xfrm>
            <a:off x="7268849" y="1337067"/>
            <a:ext cx="3486568" cy="5273986"/>
          </a:xfrm>
          <a:prstGeom prst="rect">
            <a:avLst/>
          </a:prstGeom>
          <a:noFill/>
        </p:spPr>
      </p:pic>
      <p:sp>
        <p:nvSpPr>
          <p:cNvPr id="7" name="TextovéPole 6"/>
          <p:cNvSpPr txBox="1"/>
          <p:nvPr/>
        </p:nvSpPr>
        <p:spPr>
          <a:xfrm>
            <a:off x="1143000" y="2069432"/>
            <a:ext cx="3211135" cy="923330"/>
          </a:xfrm>
          <a:prstGeom prst="rect">
            <a:avLst/>
          </a:prstGeom>
          <a:noFill/>
        </p:spPr>
        <p:txBody>
          <a:bodyPr wrap="none" rtlCol="0">
            <a:spAutoFit/>
          </a:bodyPr>
          <a:lstStyle/>
          <a:p>
            <a:r>
              <a:rPr lang="en-US" dirty="0" smtClean="0">
                <a:hlinkClick r:id="rId3"/>
              </a:rPr>
              <a:t>https://youtu.be/2_fneen2G2k</a:t>
            </a:r>
            <a:endParaRPr lang="cs-CZ" dirty="0" smtClean="0"/>
          </a:p>
          <a:p>
            <a:endParaRPr lang="cs-CZ" dirty="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Hry v kultuře? Nebo kultura ve hrách?</a:t>
            </a:r>
            <a:endParaRPr lang="en-US" dirty="0"/>
          </a:p>
        </p:txBody>
      </p:sp>
      <p:sp>
        <p:nvSpPr>
          <p:cNvPr id="3" name="Zástupný symbol pro obsah 2"/>
          <p:cNvSpPr>
            <a:spLocks noGrp="1"/>
          </p:cNvSpPr>
          <p:nvPr>
            <p:ph idx="1"/>
          </p:nvPr>
        </p:nvSpPr>
        <p:spPr>
          <a:xfrm>
            <a:off x="790073" y="1669214"/>
            <a:ext cx="10387264" cy="4351338"/>
          </a:xfrm>
        </p:spPr>
        <p:txBody>
          <a:bodyPr numCol="1"/>
          <a:lstStyle/>
          <a:p>
            <a:pPr>
              <a:buNone/>
            </a:pPr>
            <a:endParaRPr lang="cs-CZ" dirty="0" smtClean="0"/>
          </a:p>
          <a:p>
            <a:pPr>
              <a:buNone/>
            </a:pPr>
            <a:r>
              <a:rPr lang="cs-CZ" dirty="0" smtClean="0"/>
              <a:t>Johan </a:t>
            </a:r>
            <a:r>
              <a:rPr lang="cs-CZ" dirty="0" err="1" smtClean="0"/>
              <a:t>Huizinga</a:t>
            </a:r>
            <a:r>
              <a:rPr lang="cs-CZ" dirty="0" smtClean="0"/>
              <a:t> (Homo </a:t>
            </a:r>
            <a:r>
              <a:rPr lang="cs-CZ" dirty="0" err="1" smtClean="0"/>
              <a:t>Ludens</a:t>
            </a:r>
            <a:r>
              <a:rPr lang="cs-CZ" dirty="0" smtClean="0"/>
              <a:t>) – hra jako nedílná součást kultury; hra jako původce lidské kultury</a:t>
            </a:r>
          </a:p>
          <a:p>
            <a:pPr>
              <a:buNone/>
            </a:pPr>
            <a:endParaRPr lang="cs-CZ" dirty="0" smtClean="0"/>
          </a:p>
          <a:p>
            <a:pPr>
              <a:buNone/>
            </a:pPr>
            <a:r>
              <a:rPr lang="cs-CZ" dirty="0" smtClean="0"/>
              <a:t>Všechny rituály a tedy i společenské konvence vycházejí ze hry</a:t>
            </a:r>
          </a:p>
          <a:p>
            <a:pPr>
              <a:buNone/>
            </a:pPr>
            <a:endParaRPr lang="cs-CZ" dirty="0" smtClean="0"/>
          </a:p>
          <a:p>
            <a:pPr>
              <a:buNone/>
            </a:pPr>
            <a:r>
              <a:rPr lang="cs-CZ" dirty="0" smtClean="0"/>
              <a:t>Hraní tedy není nic nového, ani nic dětského</a:t>
            </a:r>
          </a:p>
          <a:p>
            <a:pPr>
              <a:buNone/>
            </a:pPr>
            <a:endParaRPr lang="cs-CZ"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b="1" dirty="0" smtClean="0"/>
              <a:t>Co je kritická analýza her (…a proč by nás měla zajímat)</a:t>
            </a:r>
          </a:p>
        </p:txBody>
      </p:sp>
      <p:sp>
        <p:nvSpPr>
          <p:cNvPr id="3" name="Zástupný symbol pro obsah 2"/>
          <p:cNvSpPr>
            <a:spLocks noGrp="1"/>
          </p:cNvSpPr>
          <p:nvPr>
            <p:ph idx="1"/>
          </p:nvPr>
        </p:nvSpPr>
        <p:spPr>
          <a:xfrm>
            <a:off x="838200" y="1825625"/>
            <a:ext cx="3998495" cy="4673600"/>
          </a:xfrm>
        </p:spPr>
        <p:txBody>
          <a:bodyPr rtlCol="0">
            <a:normAutofit/>
          </a:bodyPr>
          <a:lstStyle/>
          <a:p>
            <a:pPr fontAlgn="auto">
              <a:spcAft>
                <a:spcPts val="0"/>
              </a:spcAft>
              <a:buFont typeface="Arial" panose="020B0604020202020204" pitchFamily="34" charset="0"/>
              <a:buNone/>
              <a:defRPr/>
            </a:pPr>
            <a:r>
              <a:rPr lang="pl-PL" strike="sngStrike" dirty="0" smtClean="0"/>
              <a:t>7 divů světa je zábava.</a:t>
            </a:r>
          </a:p>
          <a:p>
            <a:pPr fontAlgn="auto">
              <a:spcAft>
                <a:spcPts val="0"/>
              </a:spcAft>
              <a:buFont typeface="Arial" panose="020B0604020202020204" pitchFamily="34" charset="0"/>
              <a:buNone/>
              <a:defRPr/>
            </a:pPr>
            <a:endParaRPr lang="pl-PL" dirty="0" smtClean="0"/>
          </a:p>
          <a:p>
            <a:pPr fontAlgn="auto">
              <a:spcAft>
                <a:spcPts val="0"/>
              </a:spcAft>
              <a:buFont typeface="Arial" panose="020B0604020202020204" pitchFamily="34" charset="0"/>
              <a:buNone/>
              <a:defRPr/>
            </a:pPr>
            <a:r>
              <a:rPr lang="pl-PL" dirty="0" smtClean="0"/>
              <a:t>7 divů světa je zábavná hra, protože má dobře vybudouvanou vnitřní dynamiku hry, kdy hráči až do konce nevědí přesný počet vítězných bodů a hra tak udržuje v napětí všechny hráče.</a:t>
            </a:r>
          </a:p>
          <a:p>
            <a:pPr fontAlgn="auto">
              <a:spcAft>
                <a:spcPts val="0"/>
              </a:spcAft>
              <a:buFont typeface="Arial" panose="020B0604020202020204" pitchFamily="34" charset="0"/>
              <a:buNone/>
              <a:defRPr/>
            </a:pPr>
            <a:endParaRPr lang="pl-PL" dirty="0" smtClean="0"/>
          </a:p>
        </p:txBody>
      </p:sp>
      <p:pic>
        <p:nvPicPr>
          <p:cNvPr id="26626" name="Picture 2" descr="C:\Users\epia\Downloads\7divu.jpg"/>
          <p:cNvPicPr>
            <a:picLocks noChangeAspect="1" noChangeArrowheads="1"/>
          </p:cNvPicPr>
          <p:nvPr/>
        </p:nvPicPr>
        <p:blipFill>
          <a:blip r:embed="rId2" cstate="print"/>
          <a:srcRect/>
          <a:stretch>
            <a:fillRect/>
          </a:stretch>
        </p:blipFill>
        <p:spPr bwMode="auto">
          <a:xfrm>
            <a:off x="4893275" y="1777888"/>
            <a:ext cx="6747090" cy="38444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788988" y="290513"/>
            <a:ext cx="10515600" cy="871537"/>
          </a:xfrm>
        </p:spPr>
        <p:txBody>
          <a:bodyPr/>
          <a:lstStyle/>
          <a:p>
            <a:r>
              <a:rPr lang="cs-CZ" b="1" dirty="0" smtClean="0"/>
              <a:t>Co je kritická analýza (…a proč by nás měla zajímat)</a:t>
            </a:r>
            <a:endParaRPr lang="en-US" dirty="0" smtClean="0"/>
          </a:p>
        </p:txBody>
      </p:sp>
      <p:sp>
        <p:nvSpPr>
          <p:cNvPr id="3" name="Zástupný symbol pro obsah 2"/>
          <p:cNvSpPr>
            <a:spLocks noGrp="1"/>
          </p:cNvSpPr>
          <p:nvPr>
            <p:ph idx="1"/>
          </p:nvPr>
        </p:nvSpPr>
        <p:spPr>
          <a:xfrm>
            <a:off x="385012" y="1576136"/>
            <a:ext cx="11032956" cy="4223081"/>
          </a:xfrm>
        </p:spPr>
        <p:txBody>
          <a:bodyPr numCol="1" rtlCol="0">
            <a:noAutofit/>
          </a:bodyPr>
          <a:lstStyle/>
          <a:p>
            <a:pPr marL="457200" indent="-457200" fontAlgn="auto">
              <a:lnSpc>
                <a:spcPct val="100000"/>
              </a:lnSpc>
              <a:spcAft>
                <a:spcPts val="0"/>
              </a:spcAft>
              <a:buNone/>
              <a:defRPr/>
            </a:pPr>
            <a:r>
              <a:rPr lang="cs-CZ" sz="2000" dirty="0" smtClean="0"/>
              <a:t>Při psaní analýzy by nás měla zajímat celá řada otázek:</a:t>
            </a:r>
          </a:p>
          <a:p>
            <a:pPr marL="457200" indent="-457200" fontAlgn="auto">
              <a:lnSpc>
                <a:spcPct val="100000"/>
              </a:lnSpc>
              <a:spcAft>
                <a:spcPts val="0"/>
              </a:spcAft>
              <a:buNone/>
              <a:defRPr/>
            </a:pPr>
            <a:r>
              <a:rPr lang="cs-CZ" sz="2000" dirty="0" smtClean="0"/>
              <a:t>Jaké výzvy čekají na hráče? Jaké akce musí hráč vykonat, aby výzvy překonal?</a:t>
            </a:r>
          </a:p>
          <a:p>
            <a:pPr marL="457200" indent="-457200" fontAlgn="auto">
              <a:lnSpc>
                <a:spcPct val="100000"/>
              </a:lnSpc>
              <a:spcAft>
                <a:spcPts val="0"/>
              </a:spcAft>
              <a:buNone/>
              <a:defRPr/>
            </a:pPr>
            <a:r>
              <a:rPr lang="cs-CZ" sz="2000" dirty="0" smtClean="0"/>
              <a:t>Jaké jsou vztahy mezi hráči? Je hra fair? Vyrovnaná? Je </a:t>
            </a:r>
            <a:r>
              <a:rPr lang="cs-CZ" sz="2000" dirty="0" smtClean="0">
                <a:solidFill>
                  <a:srgbClr val="FF0000"/>
                </a:solidFill>
              </a:rPr>
              <a:t>vnímána</a:t>
            </a:r>
            <a:r>
              <a:rPr lang="cs-CZ" sz="2000" dirty="0" smtClean="0"/>
              <a:t> jako vyrovnaná?</a:t>
            </a:r>
          </a:p>
          <a:p>
            <a:pPr marL="457200" indent="-457200" fontAlgn="auto">
              <a:lnSpc>
                <a:spcPct val="100000"/>
              </a:lnSpc>
              <a:spcAft>
                <a:spcPts val="0"/>
              </a:spcAft>
              <a:buNone/>
              <a:defRPr/>
            </a:pPr>
            <a:r>
              <a:rPr lang="cs-CZ" sz="2000" dirty="0" smtClean="0"/>
              <a:t>Jaké je cílové publikum?</a:t>
            </a:r>
          </a:p>
          <a:p>
            <a:pPr marL="457200" indent="-457200" fontAlgn="auto">
              <a:lnSpc>
                <a:spcPct val="100000"/>
              </a:lnSpc>
              <a:spcAft>
                <a:spcPts val="0"/>
              </a:spcAft>
              <a:buNone/>
              <a:defRPr/>
            </a:pPr>
            <a:r>
              <a:rPr lang="cs-CZ" sz="2000" dirty="0" smtClean="0"/>
              <a:t>Jak zapadá hra do kontextu ostatní autorovy tvorby?</a:t>
            </a:r>
          </a:p>
          <a:p>
            <a:pPr marL="457200" indent="-457200" fontAlgn="auto">
              <a:lnSpc>
                <a:spcPct val="100000"/>
              </a:lnSpc>
              <a:spcAft>
                <a:spcPts val="0"/>
              </a:spcAft>
              <a:buNone/>
              <a:defRPr/>
            </a:pPr>
            <a:r>
              <a:rPr lang="cs-CZ" sz="2000" dirty="0" smtClean="0"/>
              <a:t>Co autor mohl zamýšlet designováním takové hry?</a:t>
            </a:r>
          </a:p>
          <a:p>
            <a:pPr marL="457200" indent="-457200" fontAlgn="auto">
              <a:lnSpc>
                <a:spcPct val="100000"/>
              </a:lnSpc>
              <a:spcAft>
                <a:spcPts val="0"/>
              </a:spcAft>
              <a:buNone/>
              <a:defRPr/>
            </a:pPr>
            <a:r>
              <a:rPr lang="cs-CZ" sz="2000" dirty="0" smtClean="0"/>
              <a:t>Jaký je vztah mezi </a:t>
            </a:r>
            <a:r>
              <a:rPr lang="cs-CZ" sz="2000" dirty="0" err="1" smtClean="0"/>
              <a:t>narativem</a:t>
            </a:r>
            <a:r>
              <a:rPr lang="cs-CZ" sz="2000" dirty="0" smtClean="0"/>
              <a:t> a mechanikami?</a:t>
            </a:r>
          </a:p>
          <a:p>
            <a:pPr marL="457200" indent="-457200" fontAlgn="auto">
              <a:lnSpc>
                <a:spcPct val="100000"/>
              </a:lnSpc>
              <a:spcAft>
                <a:spcPts val="0"/>
              </a:spcAft>
              <a:buNone/>
              <a:defRPr/>
            </a:pPr>
            <a:r>
              <a:rPr lang="cs-CZ" sz="2000" dirty="0" smtClean="0"/>
              <a:t>Jaké odkazy na vnější svět hra poskytuje?</a:t>
            </a:r>
          </a:p>
          <a:p>
            <a:pPr marL="457200" indent="-457200" fontAlgn="auto">
              <a:lnSpc>
                <a:spcPct val="100000"/>
              </a:lnSpc>
              <a:spcAft>
                <a:spcPts val="0"/>
              </a:spcAft>
              <a:buNone/>
              <a:defRPr/>
            </a:pPr>
            <a:r>
              <a:rPr lang="cs-CZ" sz="2000" dirty="0" smtClean="0"/>
              <a:t>….</a:t>
            </a:r>
          </a:p>
        </p:txBody>
      </p:sp>
      <p:pic>
        <p:nvPicPr>
          <p:cNvPr id="27650" name="Picture 2" descr="C:\Users\epia\Downloads\question.png"/>
          <p:cNvPicPr>
            <a:picLocks noChangeAspect="1" noChangeArrowheads="1"/>
          </p:cNvPicPr>
          <p:nvPr/>
        </p:nvPicPr>
        <p:blipFill>
          <a:blip r:embed="rId3" cstate="print"/>
          <a:srcRect/>
          <a:stretch>
            <a:fillRect/>
          </a:stretch>
        </p:blipFill>
        <p:spPr bwMode="auto">
          <a:xfrm>
            <a:off x="8638673" y="3058286"/>
            <a:ext cx="2612608" cy="249504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jako objekt studia</a:t>
            </a:r>
            <a:endParaRPr lang="en-US" dirty="0"/>
          </a:p>
        </p:txBody>
      </p:sp>
      <p:sp>
        <p:nvSpPr>
          <p:cNvPr id="3" name="Zástupný symbol pro obsah 2"/>
          <p:cNvSpPr>
            <a:spLocks noGrp="1"/>
          </p:cNvSpPr>
          <p:nvPr>
            <p:ph idx="1"/>
          </p:nvPr>
        </p:nvSpPr>
        <p:spPr/>
        <p:txBody>
          <a:bodyPr/>
          <a:lstStyle/>
          <a:p>
            <a:pPr>
              <a:buNone/>
            </a:pPr>
            <a:r>
              <a:rPr lang="cs-CZ" dirty="0" smtClean="0"/>
              <a:t>Po vzniku akademické disciplíny herních studií se objevil problém, </a:t>
            </a:r>
            <a:r>
              <a:rPr lang="cs-CZ" dirty="0" smtClean="0">
                <a:solidFill>
                  <a:srgbClr val="FF0000"/>
                </a:solidFill>
              </a:rPr>
              <a:t>jak zkoumat hry</a:t>
            </a:r>
          </a:p>
          <a:p>
            <a:pPr>
              <a:buNone/>
            </a:pPr>
            <a:r>
              <a:rPr lang="cs-CZ" dirty="0" smtClean="0"/>
              <a:t>Otázka špatně položená, správná otázka zní: </a:t>
            </a:r>
            <a:r>
              <a:rPr lang="cs-CZ" dirty="0" smtClean="0">
                <a:solidFill>
                  <a:srgbClr val="FF0000"/>
                </a:solidFill>
              </a:rPr>
              <a:t>Proč zkoumat hry?</a:t>
            </a:r>
          </a:p>
          <a:p>
            <a:pPr>
              <a:buNone/>
            </a:pPr>
            <a:endParaRPr lang="cs-CZ" dirty="0" smtClean="0">
              <a:solidFill>
                <a:srgbClr val="FF0000"/>
              </a:solidFill>
            </a:endParaRPr>
          </a:p>
          <a:p>
            <a:pPr>
              <a:buNone/>
            </a:pPr>
            <a:r>
              <a:rPr lang="cs-CZ" dirty="0" smtClean="0"/>
              <a:t>Vyžadují hry specifický přístup? Je nutné při přemýšlení o hrách volit jiné metody a postupy?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jako objekt studia</a:t>
            </a:r>
            <a:endParaRPr lang="en-US" dirty="0"/>
          </a:p>
        </p:txBody>
      </p:sp>
      <p:sp>
        <p:nvSpPr>
          <p:cNvPr id="3" name="Zástupný symbol pro obsah 2"/>
          <p:cNvSpPr>
            <a:spLocks noGrp="1"/>
          </p:cNvSpPr>
          <p:nvPr>
            <p:ph idx="1"/>
          </p:nvPr>
        </p:nvSpPr>
        <p:spPr/>
        <p:txBody>
          <a:bodyPr/>
          <a:lstStyle/>
          <a:p>
            <a:pPr>
              <a:buNone/>
            </a:pPr>
            <a:r>
              <a:rPr lang="cs-CZ" dirty="0" smtClean="0"/>
              <a:t>Seznam </a:t>
            </a:r>
            <a:r>
              <a:rPr lang="en-US" dirty="0" smtClean="0"/>
              <a:t>International Game Developers’ Association</a:t>
            </a:r>
            <a:r>
              <a:rPr lang="cs-CZ" dirty="0" smtClean="0"/>
              <a:t>:</a:t>
            </a:r>
          </a:p>
          <a:p>
            <a:pPr>
              <a:buNone/>
            </a:pPr>
            <a:r>
              <a:rPr lang="en-US" dirty="0" smtClean="0"/>
              <a:t>Game Criticism, Analysis &amp; History, • Games &amp; Society, • Game Systems &amp; Game Design, • Technical Skills, Programming &amp; Algorithms, • Visual Design, • Audio Design, • Interactive Storytelling, Writing &amp; Scripting, • Business of Gaming, • People &amp; Process Management</a:t>
            </a:r>
            <a:endParaRPr lang="cs-CZ" dirty="0" smtClean="0"/>
          </a:p>
          <a:p>
            <a:pPr>
              <a:buNone/>
            </a:pPr>
            <a:endParaRPr lang="cs-CZ" dirty="0" smtClean="0"/>
          </a:p>
          <a:p>
            <a:pPr>
              <a:buNone/>
            </a:pPr>
            <a:r>
              <a:rPr lang="cs-CZ" dirty="0" smtClean="0"/>
              <a:t>Každé téma má i </a:t>
            </a:r>
            <a:r>
              <a:rPr lang="cs-CZ" dirty="0" err="1" smtClean="0"/>
              <a:t>subtémata</a:t>
            </a:r>
            <a:r>
              <a:rPr lang="cs-CZ" dirty="0" smtClean="0"/>
              <a:t> (celkem 200)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jako objekt studia</a:t>
            </a:r>
            <a:endParaRPr lang="en-US" dirty="0"/>
          </a:p>
        </p:txBody>
      </p:sp>
      <p:sp>
        <p:nvSpPr>
          <p:cNvPr id="3" name="Zástupný symbol pro obsah 2"/>
          <p:cNvSpPr>
            <a:spLocks noGrp="1"/>
          </p:cNvSpPr>
          <p:nvPr>
            <p:ph idx="1"/>
          </p:nvPr>
        </p:nvSpPr>
        <p:spPr>
          <a:xfrm>
            <a:off x="838199" y="1825625"/>
            <a:ext cx="9653337" cy="4351338"/>
          </a:xfrm>
        </p:spPr>
        <p:txBody>
          <a:bodyPr numCol="2"/>
          <a:lstStyle/>
          <a:p>
            <a:pPr>
              <a:buNone/>
            </a:pPr>
            <a:r>
              <a:rPr lang="en-US" dirty="0" smtClean="0"/>
              <a:t>Lars </a:t>
            </a:r>
            <a:r>
              <a:rPr lang="en-US" dirty="0" err="1" smtClean="0"/>
              <a:t>Konzack</a:t>
            </a:r>
            <a:r>
              <a:rPr lang="en-US" dirty="0" smtClean="0"/>
              <a:t> (2002)</a:t>
            </a:r>
            <a:r>
              <a:rPr lang="cs-CZ" dirty="0" smtClean="0"/>
              <a:t>:</a:t>
            </a:r>
          </a:p>
          <a:p>
            <a:pPr marL="514350" indent="-514350">
              <a:buFont typeface="+mj-lt"/>
              <a:buAutoNum type="arabicPeriod"/>
            </a:pPr>
            <a:r>
              <a:rPr lang="en-US" dirty="0" smtClean="0"/>
              <a:t>hardware </a:t>
            </a:r>
            <a:endParaRPr lang="cs-CZ" dirty="0" smtClean="0"/>
          </a:p>
          <a:p>
            <a:pPr marL="514350" indent="-514350">
              <a:buFont typeface="+mj-lt"/>
              <a:buAutoNum type="arabicPeriod"/>
            </a:pPr>
            <a:r>
              <a:rPr lang="en-US" dirty="0" smtClean="0"/>
              <a:t>program code</a:t>
            </a:r>
            <a:endParaRPr lang="cs-CZ" dirty="0" smtClean="0"/>
          </a:p>
          <a:p>
            <a:pPr marL="514350" indent="-514350">
              <a:buFont typeface="+mj-lt"/>
              <a:buAutoNum type="arabicPeriod"/>
            </a:pPr>
            <a:r>
              <a:rPr lang="en-US" dirty="0" smtClean="0"/>
              <a:t>functionality</a:t>
            </a:r>
            <a:endParaRPr lang="cs-CZ" dirty="0" smtClean="0"/>
          </a:p>
          <a:p>
            <a:pPr marL="514350" indent="-514350">
              <a:buFont typeface="+mj-lt"/>
              <a:buAutoNum type="arabicPeriod"/>
            </a:pPr>
            <a:r>
              <a:rPr lang="en-US" dirty="0" smtClean="0"/>
              <a:t>game play </a:t>
            </a:r>
            <a:endParaRPr lang="cs-CZ" dirty="0" smtClean="0"/>
          </a:p>
          <a:p>
            <a:pPr marL="514350" indent="-514350">
              <a:buFont typeface="+mj-lt"/>
              <a:buAutoNum type="arabicPeriod"/>
            </a:pPr>
            <a:r>
              <a:rPr lang="en-US" dirty="0" smtClean="0"/>
              <a:t>meaning </a:t>
            </a:r>
            <a:endParaRPr lang="cs-CZ" dirty="0" smtClean="0"/>
          </a:p>
          <a:p>
            <a:pPr marL="514350" indent="-514350">
              <a:buFont typeface="+mj-lt"/>
              <a:buAutoNum type="arabicPeriod"/>
            </a:pPr>
            <a:r>
              <a:rPr lang="cs-CZ" dirty="0" smtClean="0"/>
              <a:t>r</a:t>
            </a:r>
            <a:r>
              <a:rPr lang="en-US" dirty="0" err="1" smtClean="0"/>
              <a:t>eferentiality</a:t>
            </a:r>
            <a:endParaRPr lang="cs-CZ" dirty="0" smtClean="0"/>
          </a:p>
          <a:p>
            <a:pPr marL="514350" indent="-514350">
              <a:buFont typeface="+mj-lt"/>
              <a:buAutoNum type="arabicPeriod"/>
            </a:pPr>
            <a:r>
              <a:rPr lang="en-US" dirty="0" smtClean="0"/>
              <a:t>socio-culture</a:t>
            </a:r>
            <a:endParaRPr lang="cs-CZ" dirty="0" smtClean="0"/>
          </a:p>
          <a:p>
            <a:pPr marL="514350" indent="-514350">
              <a:buNone/>
            </a:pPr>
            <a:r>
              <a:rPr lang="cs-CZ" dirty="0" smtClean="0"/>
              <a:t>„Každá z nich může být analyzována zvlášť, ale každá vrstva musí být brána v potaz. Proto analyzujeme zároveň technickou, estetickou a </a:t>
            </a:r>
            <a:r>
              <a:rPr lang="cs-CZ" dirty="0" err="1" smtClean="0"/>
              <a:t>sociokulturní</a:t>
            </a:r>
            <a:r>
              <a:rPr lang="cs-CZ" dirty="0" smtClean="0"/>
              <a:t> perspektiv.“</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jako objekt studia</a:t>
            </a:r>
            <a:endParaRPr lang="en-US" dirty="0"/>
          </a:p>
        </p:txBody>
      </p:sp>
      <p:sp>
        <p:nvSpPr>
          <p:cNvPr id="3" name="Zástupný symbol pro obsah 2"/>
          <p:cNvSpPr>
            <a:spLocks noGrp="1"/>
          </p:cNvSpPr>
          <p:nvPr>
            <p:ph idx="1"/>
          </p:nvPr>
        </p:nvSpPr>
        <p:spPr>
          <a:xfrm>
            <a:off x="838199" y="1825625"/>
            <a:ext cx="9653337" cy="4351338"/>
          </a:xfrm>
        </p:spPr>
        <p:txBody>
          <a:bodyPr numCol="2"/>
          <a:lstStyle/>
          <a:p>
            <a:pPr>
              <a:buNone/>
            </a:pPr>
            <a:r>
              <a:rPr lang="en-US" dirty="0" smtClean="0"/>
              <a:t>Lars </a:t>
            </a:r>
            <a:r>
              <a:rPr lang="en-US" dirty="0" err="1" smtClean="0"/>
              <a:t>Konzack</a:t>
            </a:r>
            <a:r>
              <a:rPr lang="en-US" dirty="0" smtClean="0"/>
              <a:t> (2002)</a:t>
            </a:r>
            <a:r>
              <a:rPr lang="cs-CZ" dirty="0" smtClean="0"/>
              <a:t>:</a:t>
            </a:r>
          </a:p>
          <a:p>
            <a:pPr marL="0" indent="0">
              <a:buNone/>
            </a:pPr>
            <a:r>
              <a:rPr lang="cs-CZ" dirty="0" smtClean="0"/>
              <a:t>1. </a:t>
            </a:r>
            <a:r>
              <a:rPr lang="en-US" dirty="0" smtClean="0"/>
              <a:t>hardware </a:t>
            </a:r>
            <a:endParaRPr lang="cs-CZ" dirty="0" smtClean="0"/>
          </a:p>
          <a:p>
            <a:pPr marL="0" indent="0">
              <a:buNone/>
            </a:pPr>
            <a:r>
              <a:rPr lang="cs-CZ" dirty="0" smtClean="0"/>
              <a:t> „</a:t>
            </a:r>
            <a:r>
              <a:rPr lang="en-US" dirty="0" smtClean="0"/>
              <a:t>At </a:t>
            </a:r>
            <a:r>
              <a:rPr lang="en-US" dirty="0"/>
              <a:t>this the lowest layer we </a:t>
            </a:r>
            <a:r>
              <a:rPr lang="en-US" dirty="0" smtClean="0"/>
              <a:t>find</a:t>
            </a:r>
            <a:r>
              <a:rPr lang="cs-CZ" dirty="0" smtClean="0"/>
              <a:t> t</a:t>
            </a:r>
            <a:r>
              <a:rPr lang="en-US" dirty="0" smtClean="0"/>
              <a:t>he </a:t>
            </a:r>
            <a:r>
              <a:rPr lang="en-US" dirty="0"/>
              <a:t>hardware technology: wires, signals, hardware and components.</a:t>
            </a:r>
            <a:endParaRPr lang="cs-CZ" dirty="0" smtClean="0"/>
          </a:p>
        </p:txBody>
      </p:sp>
    </p:spTree>
    <p:extLst>
      <p:ext uri="{BB962C8B-B14F-4D97-AF65-F5344CB8AC3E}">
        <p14:creationId xmlns:p14="http://schemas.microsoft.com/office/powerpoint/2010/main" val="130574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3580</TotalTime>
  <Words>2848</Words>
  <Application>Microsoft Office PowerPoint</Application>
  <PresentationFormat>Širokoúhlá obrazovka</PresentationFormat>
  <Paragraphs>259</Paragraphs>
  <Slides>32</Slides>
  <Notes>11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32</vt:i4>
      </vt:variant>
    </vt:vector>
  </HeadingPairs>
  <TitlesOfParts>
    <vt:vector size="36" baseType="lpstr">
      <vt:lpstr>Arial</vt:lpstr>
      <vt:lpstr>Calibri</vt:lpstr>
      <vt:lpstr>Calibri Light</vt:lpstr>
      <vt:lpstr>Motiv Office</vt:lpstr>
      <vt:lpstr> Co je kritická analýza, hry jako objekt studia, kulturální studia </vt:lpstr>
      <vt:lpstr>Co je kritická analýza her (…a proč by nás měla zajímat)</vt:lpstr>
      <vt:lpstr>Co je kritická analýza (…a proč by nás měla zajímat)</vt:lpstr>
      <vt:lpstr>Co je kritická analýza her (…a proč by nás měla zajímat)</vt:lpstr>
      <vt:lpstr>Co je kritická analýza (…a proč by nás měla zajímat)</vt:lpstr>
      <vt:lpstr>Hry jako objekt studia</vt:lpstr>
      <vt:lpstr>Hry jako objekt studia</vt:lpstr>
      <vt:lpstr>Hry jako objekt studia</vt:lpstr>
      <vt:lpstr>Hry jako objekt studia</vt:lpstr>
      <vt:lpstr>Hry jako objekt studia</vt:lpstr>
      <vt:lpstr>Hry jako objekt studia</vt:lpstr>
      <vt:lpstr>Hry jako objekt studia</vt:lpstr>
      <vt:lpstr>Hry jako objekt studia</vt:lpstr>
      <vt:lpstr>Hry jako objekt studia</vt:lpstr>
      <vt:lpstr>Hry jako objekt studia</vt:lpstr>
      <vt:lpstr>Hry jako objekt studia</vt:lpstr>
      <vt:lpstr>Play vs non-play (Arseth 2003)</vt:lpstr>
      <vt:lpstr>Play vs non-play</vt:lpstr>
      <vt:lpstr>Play vs non-play</vt:lpstr>
      <vt:lpstr>Problém s hraním</vt:lpstr>
      <vt:lpstr>Hry jako objekt studia</vt:lpstr>
      <vt:lpstr>Kritická škola a kulturální studia</vt:lpstr>
      <vt:lpstr>Kritická škola a kulturální studia</vt:lpstr>
      <vt:lpstr>Frankfurtská škola</vt:lpstr>
      <vt:lpstr>CCCS v Birminghamu </vt:lpstr>
      <vt:lpstr>Frederic Jameson: Kultura jako post-moderní průmysl</vt:lpstr>
      <vt:lpstr>Jsou hry umění?</vt:lpstr>
      <vt:lpstr>Frederic Jameson: Kultura jako post-moderní průmysl</vt:lpstr>
      <vt:lpstr>Frederic Jameson: Kultura jako post-moderní průmysl</vt:lpstr>
      <vt:lpstr>Frederic Jameson: parodie jako program</vt:lpstr>
      <vt:lpstr>Frederic Jameson: parodie jako program</vt:lpstr>
      <vt:lpstr>Hry v kultuře? Nebo kultura ve hrách?</vt:lpstr>
    </vt:vector>
  </TitlesOfParts>
  <Company>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Digitální hry</dc:title>
  <dc:creator>Zdeněk Záhora (lok.adm na UHV)</dc:creator>
  <cp:lastModifiedBy>Tomáš Bártek</cp:lastModifiedBy>
  <cp:revision>173</cp:revision>
  <dcterms:created xsi:type="dcterms:W3CDTF">2014-02-24T11:53:51Z</dcterms:created>
  <dcterms:modified xsi:type="dcterms:W3CDTF">2017-02-28T06:43:33Z</dcterms:modified>
</cp:coreProperties>
</file>