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74" r:id="rId5"/>
    <p:sldId id="261" r:id="rId6"/>
    <p:sldId id="270" r:id="rId7"/>
    <p:sldId id="271" r:id="rId8"/>
    <p:sldId id="27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28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42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78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2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46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10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8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02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40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9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23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8B3D8-655C-47E2-8E39-68C697246991}" type="datetimeFigureOut">
              <a:rPr lang="cs-CZ" smtClean="0"/>
              <a:t>22.02.2017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50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IM138/9 </a:t>
            </a:r>
            <a:br>
              <a:rPr lang="cs-CZ" b="1" dirty="0"/>
            </a:br>
            <a:r>
              <a:rPr lang="cs-CZ" b="1" dirty="0"/>
              <a:t>Interaktivní média - panel odborníků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32913"/>
            <a:ext cx="9144000" cy="1655762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metody zakončení</a:t>
            </a:r>
          </a:p>
          <a:p>
            <a:r>
              <a:rPr lang="cs-CZ" dirty="0"/>
              <a:t>podmínky zakončení</a:t>
            </a:r>
          </a:p>
        </p:txBody>
      </p:sp>
    </p:spTree>
    <p:extLst>
      <p:ext uri="{BB962C8B-B14F-4D97-AF65-F5344CB8AC3E}">
        <p14:creationId xmlns:p14="http://schemas.microsoft.com/office/powerpoint/2010/main" val="222836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Zakončení - podmínky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11 přednášek, 11 hostů</a:t>
            </a:r>
          </a:p>
          <a:p>
            <a:endParaRPr lang="cs-CZ" dirty="0"/>
          </a:p>
          <a:p>
            <a:r>
              <a:rPr lang="cs-CZ" dirty="0"/>
              <a:t>minimum 7x účastí</a:t>
            </a:r>
          </a:p>
          <a:p>
            <a:endParaRPr lang="cs-CZ" dirty="0"/>
          </a:p>
          <a:p>
            <a:r>
              <a:rPr lang="cs-CZ" dirty="0"/>
              <a:t>dálkaři – individuálně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4" t="35932" r="64994" b="35211"/>
          <a:stretch/>
        </p:blipFill>
        <p:spPr>
          <a:xfrm>
            <a:off x="8621486" y="1532238"/>
            <a:ext cx="3570514" cy="149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37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#</a:t>
            </a:r>
            <a:r>
              <a:rPr lang="cs-CZ" b="1" dirty="0" err="1"/>
              <a:t>TIMpanel</a:t>
            </a:r>
            <a:r>
              <a:rPr lang="cs-CZ" b="1" dirty="0"/>
              <a:t> – jarní semestr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690688"/>
            <a:ext cx="6184900" cy="4926157"/>
          </a:xfrm>
        </p:spPr>
        <p:txBody>
          <a:bodyPr>
            <a:normAutofit/>
          </a:bodyPr>
          <a:lstStyle/>
          <a:p>
            <a:r>
              <a:rPr lang="cs-CZ" dirty="0"/>
              <a:t>Novinky:</a:t>
            </a:r>
          </a:p>
          <a:p>
            <a:pPr lvl="1"/>
            <a:r>
              <a:rPr lang="cs-CZ" dirty="0"/>
              <a:t>Revidovaný feedback (skeny)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Zpracovat vše ze záznamů Kanceláří </a:t>
            </a:r>
            <a:r>
              <a:rPr lang="cs-CZ" dirty="0" err="1"/>
              <a:t>Elearningu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Media</a:t>
            </a:r>
          </a:p>
          <a:p>
            <a:pPr lvl="1"/>
            <a:r>
              <a:rPr lang="cs-CZ" dirty="0"/>
              <a:t>FB </a:t>
            </a:r>
            <a:r>
              <a:rPr lang="cs-CZ" dirty="0" err="1"/>
              <a:t>eventy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262" y="2184400"/>
            <a:ext cx="4268788" cy="426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22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Harmonogram – více příští týden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830197"/>
              </p:ext>
            </p:extLst>
          </p:nvPr>
        </p:nvGraphicFramePr>
        <p:xfrm>
          <a:off x="838201" y="1481693"/>
          <a:ext cx="11107723" cy="5279837"/>
        </p:xfrm>
        <a:graphic>
          <a:graphicData uri="http://schemas.openxmlformats.org/drawingml/2006/table">
            <a:tbl>
              <a:tblPr/>
              <a:tblGrid>
                <a:gridCol w="622122">
                  <a:extLst>
                    <a:ext uri="{9D8B030D-6E8A-4147-A177-3AD203B41FA5}">
                      <a16:colId xmlns:a16="http://schemas.microsoft.com/office/drawing/2014/main" val="3171834192"/>
                    </a:ext>
                  </a:extLst>
                </a:gridCol>
                <a:gridCol w="2511115">
                  <a:extLst>
                    <a:ext uri="{9D8B030D-6E8A-4147-A177-3AD203B41FA5}">
                      <a16:colId xmlns:a16="http://schemas.microsoft.com/office/drawing/2014/main" val="3556681628"/>
                    </a:ext>
                  </a:extLst>
                </a:gridCol>
                <a:gridCol w="1187691">
                  <a:extLst>
                    <a:ext uri="{9D8B030D-6E8A-4147-A177-3AD203B41FA5}">
                      <a16:colId xmlns:a16="http://schemas.microsoft.com/office/drawing/2014/main" val="607596991"/>
                    </a:ext>
                  </a:extLst>
                </a:gridCol>
                <a:gridCol w="6786795">
                  <a:extLst>
                    <a:ext uri="{9D8B030D-6E8A-4147-A177-3AD203B41FA5}">
                      <a16:colId xmlns:a16="http://schemas.microsoft.com/office/drawing/2014/main" val="2489324466"/>
                    </a:ext>
                  </a:extLst>
                </a:gridCol>
              </a:tblGrid>
              <a:tr h="49463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2.3.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Radek Dobrovolný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OK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Projekt: Veršostroj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376299"/>
                  </a:ext>
                </a:extLst>
              </a:tr>
              <a:tr h="333487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9.3.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Kateria Akáčová 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OK | 90%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pl-PL" sz="2000">
                          <a:effectLst/>
                        </a:rPr>
                        <a:t>Co mě naučila RPG a TIM? 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622588"/>
                  </a:ext>
                </a:extLst>
              </a:tr>
              <a:tr h="333487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16.3.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Honza Motal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OK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Kapitola z metodologie vědy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583170"/>
                  </a:ext>
                </a:extLst>
              </a:tr>
              <a:tr h="333487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23.3.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Barbora Herucova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OK | 80%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(absolventka TIM | TIC a marketing)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07799"/>
                  </a:ext>
                </a:extLst>
              </a:tr>
              <a:tr h="333487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30.3.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Václav Magid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OK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(Současná pražská umělecká scéna)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6658203"/>
                  </a:ext>
                </a:extLst>
              </a:tr>
              <a:tr h="49463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6.4.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Barbora Mechurova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OK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(Média: pracovní rytmus novináře)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8028117"/>
                  </a:ext>
                </a:extLst>
              </a:tr>
              <a:tr h="655783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13.4.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Jindřich Krippner 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domluva terminu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interaktivní projekt Demonz - https://vimeo.com/166247151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854450"/>
                  </a:ext>
                </a:extLst>
              </a:tr>
              <a:tr h="333487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20.4.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Michal Kindernay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OK | 70%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TBA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191092"/>
                  </a:ext>
                </a:extLst>
              </a:tr>
              <a:tr h="655783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27.4.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Zuzana Tichá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domluva terminu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Audiovizuální dokument 2.0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266078"/>
                  </a:ext>
                </a:extLst>
              </a:tr>
              <a:tr h="655783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4.5.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Andrea Průchová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domluva terminu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Pohled jako argument, pohled jako dotyk, pohled jako kritika. O studiu vizuální kultury v teorii i praxi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443064"/>
                  </a:ext>
                </a:extLst>
              </a:tr>
              <a:tr h="655783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11.5.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cs-CZ" sz="2000">
                          <a:effectLst/>
                        </a:rPr>
                        <a:t>Vit Sisler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>
                          <a:effectLst/>
                        </a:rPr>
                        <a:t>domluva probiha</a:t>
                      </a: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 dirty="0" err="1">
                          <a:effectLst/>
                        </a:rPr>
                        <a:t>Serious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games</a:t>
                      </a:r>
                      <a:r>
                        <a:rPr lang="cs-CZ" sz="2000" dirty="0">
                          <a:effectLst/>
                        </a:rPr>
                        <a:t> - post </a:t>
                      </a:r>
                      <a:r>
                        <a:rPr lang="cs-CZ" sz="2000" dirty="0" err="1">
                          <a:effectLst/>
                        </a:rPr>
                        <a:t>mortem</a:t>
                      </a:r>
                      <a:endParaRPr lang="cs-CZ" sz="2000" dirty="0">
                        <a:effectLst/>
                      </a:endParaRPr>
                    </a:p>
                  </a:txBody>
                  <a:tcPr marL="6917" marR="6917" marT="4611" marB="4611" anchor="b">
                    <a:lnL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551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31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Metody ukončení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72509"/>
            <a:ext cx="10515600" cy="330445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4400" dirty="0"/>
              <a:t> Téma z přednášek formou wiki-hesla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/>
              <a:t> Rozhovor s odborníkem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/>
              <a:t> Vlastní téma typu wiki-heslo (po schválení)</a:t>
            </a:r>
          </a:p>
          <a:p>
            <a:pPr marL="514350" indent="-514350">
              <a:buFont typeface="+mj-lt"/>
              <a:buAutoNum type="arabicPeriod"/>
            </a:pP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377122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Metody ukončení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5117"/>
            <a:ext cx="10515600" cy="50809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 Téma z přednášek formou wiki-hesla</a:t>
            </a:r>
          </a:p>
          <a:p>
            <a:pPr lvl="1"/>
            <a:r>
              <a:rPr lang="cs-CZ" sz="2800" dirty="0"/>
              <a:t>výběr tématu na </a:t>
            </a:r>
            <a:r>
              <a:rPr lang="cs-CZ" sz="2800" dirty="0" err="1"/>
              <a:t>gdrive</a:t>
            </a:r>
            <a:r>
              <a:rPr lang="cs-CZ" sz="2800" dirty="0"/>
              <a:t> doc (s tématy)</a:t>
            </a:r>
          </a:p>
          <a:p>
            <a:pPr lvl="1"/>
            <a:r>
              <a:rPr lang="cs-CZ" sz="2800" dirty="0"/>
              <a:t>zpracovat text vlastními slovy</a:t>
            </a:r>
            <a:endParaRPr lang="cs-CZ" sz="2800" dirty="0"/>
          </a:p>
          <a:p>
            <a:pPr lvl="1"/>
            <a:r>
              <a:rPr lang="cs-CZ" sz="2800" dirty="0"/>
              <a:t>2-4 NS (1 NS = 1800 znaků vč. mezer)</a:t>
            </a:r>
          </a:p>
          <a:p>
            <a:pPr lvl="1"/>
            <a:r>
              <a:rPr lang="cs-CZ" sz="2800" dirty="0"/>
              <a:t>alespoň jedna přímá citace</a:t>
            </a:r>
          </a:p>
          <a:p>
            <a:pPr lvl="1"/>
            <a:r>
              <a:rPr lang="cs-CZ" sz="2800" dirty="0"/>
              <a:t>alespoň 3 zdroje</a:t>
            </a:r>
          </a:p>
          <a:p>
            <a:pPr lvl="1"/>
            <a:r>
              <a:rPr lang="cs-CZ" sz="2800" dirty="0"/>
              <a:t>konzistentní citační aparát ( klidně využijte citace.com ) </a:t>
            </a:r>
          </a:p>
          <a:p>
            <a:pPr lvl="1"/>
            <a:r>
              <a:rPr lang="cs-CZ" sz="2800" dirty="0"/>
              <a:t>pozor na citace webových odkazů, jen odkaz nestačí</a:t>
            </a:r>
          </a:p>
          <a:p>
            <a:pPr lvl="1"/>
            <a:r>
              <a:rPr lang="cs-CZ" sz="2800" dirty="0"/>
              <a:t>odevzdává se do </a:t>
            </a:r>
            <a:r>
              <a:rPr lang="cs-CZ" sz="2800" dirty="0" err="1"/>
              <a:t>odevzdávárny</a:t>
            </a:r>
            <a:r>
              <a:rPr lang="cs-CZ" sz="2800" dirty="0"/>
              <a:t> k danému termínu</a:t>
            </a:r>
          </a:p>
          <a:p>
            <a:pPr lvl="1"/>
            <a:r>
              <a:rPr lang="cs-CZ" sz="2800" dirty="0"/>
              <a:t>pak vám přijde hromadný feedback</a:t>
            </a:r>
          </a:p>
          <a:p>
            <a:pPr lvl="1"/>
            <a:r>
              <a:rPr lang="cs-CZ" sz="2800" dirty="0"/>
              <a:t>opravy zanášíte do </a:t>
            </a:r>
            <a:r>
              <a:rPr lang="cs-CZ" sz="2800" dirty="0" err="1"/>
              <a:t>odevzdávárny</a:t>
            </a:r>
            <a:r>
              <a:rPr lang="cs-CZ" sz="2800" dirty="0"/>
              <a:t> k dalšímu termínu</a:t>
            </a:r>
          </a:p>
        </p:txBody>
      </p:sp>
    </p:spTree>
    <p:extLst>
      <p:ext uri="{BB962C8B-B14F-4D97-AF65-F5344CB8AC3E}">
        <p14:creationId xmlns:p14="http://schemas.microsoft.com/office/powerpoint/2010/main" val="3134242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Metody ukončení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0930"/>
            <a:ext cx="10515600" cy="50192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b="1" dirty="0"/>
              <a:t>Rozhovor s odborníkem</a:t>
            </a:r>
          </a:p>
          <a:p>
            <a:pPr lvl="1"/>
            <a:r>
              <a:rPr lang="cs-CZ" sz="3200" dirty="0"/>
              <a:t>rozsah dle rozhovoru (alespoň 2 NS)</a:t>
            </a:r>
          </a:p>
          <a:p>
            <a:pPr lvl="2"/>
            <a:r>
              <a:rPr lang="cs-CZ" dirty="0"/>
              <a:t>k tématu, vyvarujte se sugestivních otázek</a:t>
            </a:r>
          </a:p>
          <a:p>
            <a:pPr lvl="2"/>
            <a:r>
              <a:rPr lang="cs-CZ" dirty="0"/>
              <a:t>diktafon / předem otázky</a:t>
            </a:r>
          </a:p>
          <a:p>
            <a:pPr lvl="2"/>
            <a:r>
              <a:rPr lang="cs-CZ" dirty="0"/>
              <a:t>přepis</a:t>
            </a:r>
          </a:p>
          <a:p>
            <a:pPr lvl="2"/>
            <a:r>
              <a:rPr lang="cs-CZ" dirty="0"/>
              <a:t>schválení u autora</a:t>
            </a:r>
          </a:p>
          <a:p>
            <a:pPr lvl="2"/>
            <a:r>
              <a:rPr lang="cs-CZ" dirty="0"/>
              <a:t>finální rozhovor</a:t>
            </a:r>
            <a:endParaRPr lang="cs-CZ" sz="3200" dirty="0"/>
          </a:p>
          <a:p>
            <a:pPr lvl="1"/>
            <a:r>
              <a:rPr lang="cs-CZ" sz="3200" dirty="0"/>
              <a:t>konzistentní citační aparát ( klidně využijte citace.com ) </a:t>
            </a:r>
          </a:p>
          <a:p>
            <a:pPr lvl="1"/>
            <a:r>
              <a:rPr lang="cs-CZ" sz="3200" dirty="0"/>
              <a:t>odevzdává se do </a:t>
            </a:r>
            <a:r>
              <a:rPr lang="cs-CZ" sz="3200" dirty="0" err="1"/>
              <a:t>odevzdávárny</a:t>
            </a:r>
            <a:r>
              <a:rPr lang="cs-CZ" sz="3200" dirty="0"/>
              <a:t> k danému termínu</a:t>
            </a:r>
          </a:p>
          <a:p>
            <a:pPr lvl="1"/>
            <a:r>
              <a:rPr lang="cs-CZ" sz="3200" dirty="0"/>
              <a:t>pak vám přijde hromadný feedback</a:t>
            </a:r>
          </a:p>
          <a:p>
            <a:pPr lvl="1"/>
            <a:r>
              <a:rPr lang="cs-CZ" sz="3200" dirty="0"/>
              <a:t>opravy zanášíte do </a:t>
            </a:r>
            <a:r>
              <a:rPr lang="cs-CZ" sz="3200" dirty="0" err="1"/>
              <a:t>odevzdávárny</a:t>
            </a:r>
            <a:r>
              <a:rPr lang="cs-CZ" sz="3200" dirty="0"/>
              <a:t> k dalšímu termínu</a:t>
            </a:r>
          </a:p>
        </p:txBody>
      </p:sp>
    </p:spTree>
    <p:extLst>
      <p:ext uri="{BB962C8B-B14F-4D97-AF65-F5344CB8AC3E}">
        <p14:creationId xmlns:p14="http://schemas.microsoft.com/office/powerpoint/2010/main" val="2964530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Metody ukončení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430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 Vlastní téma typu wiki-heslo (po schválení)</a:t>
            </a:r>
          </a:p>
          <a:p>
            <a:pPr lvl="1"/>
            <a:r>
              <a:rPr lang="cs-CZ" sz="2800" dirty="0"/>
              <a:t>návrh tématu na email nebo </a:t>
            </a:r>
            <a:r>
              <a:rPr lang="cs-CZ" sz="2800" dirty="0" err="1"/>
              <a:t>gdrive</a:t>
            </a:r>
            <a:r>
              <a:rPr lang="cs-CZ" sz="2800" dirty="0"/>
              <a:t> doc (s tématy)</a:t>
            </a:r>
          </a:p>
          <a:p>
            <a:pPr lvl="1"/>
            <a:r>
              <a:rPr lang="cs-CZ" sz="2800" dirty="0"/>
              <a:t>po schválení lze pracovat na tématu</a:t>
            </a:r>
          </a:p>
          <a:p>
            <a:pPr lvl="1"/>
            <a:r>
              <a:rPr lang="cs-CZ" sz="2800" dirty="0"/>
              <a:t>zpracovat text vlastními slovy</a:t>
            </a:r>
            <a:endParaRPr lang="cs-CZ" sz="2800" dirty="0"/>
          </a:p>
          <a:p>
            <a:pPr lvl="1"/>
            <a:r>
              <a:rPr lang="cs-CZ" sz="2800" dirty="0"/>
              <a:t>2-4 NS (1 NS = 1800 znaků vč. mezer)</a:t>
            </a:r>
          </a:p>
          <a:p>
            <a:pPr lvl="1"/>
            <a:r>
              <a:rPr lang="cs-CZ" sz="2800" dirty="0"/>
              <a:t>alespoň jedna přímá citace</a:t>
            </a:r>
          </a:p>
          <a:p>
            <a:pPr lvl="1"/>
            <a:r>
              <a:rPr lang="cs-CZ" sz="2800" dirty="0"/>
              <a:t>alespoň 3 zdroje</a:t>
            </a:r>
          </a:p>
          <a:p>
            <a:pPr lvl="1"/>
            <a:r>
              <a:rPr lang="cs-CZ" sz="2800" dirty="0"/>
              <a:t>konzistentní citační aparát ( klidně využijte citace.com ) </a:t>
            </a:r>
          </a:p>
          <a:p>
            <a:pPr lvl="1"/>
            <a:r>
              <a:rPr lang="cs-CZ" sz="2800" dirty="0"/>
              <a:t>pozor na citace webových odkazů, jen odkaz nestačí</a:t>
            </a:r>
          </a:p>
          <a:p>
            <a:pPr lvl="1"/>
            <a:r>
              <a:rPr lang="cs-CZ" sz="2800" dirty="0"/>
              <a:t>odevzdává se do </a:t>
            </a:r>
            <a:r>
              <a:rPr lang="cs-CZ" sz="2800" dirty="0" err="1"/>
              <a:t>odevzdávárny</a:t>
            </a:r>
            <a:r>
              <a:rPr lang="cs-CZ" sz="2800" dirty="0"/>
              <a:t> k danému termínu</a:t>
            </a:r>
          </a:p>
          <a:p>
            <a:pPr lvl="1"/>
            <a:r>
              <a:rPr lang="cs-CZ" sz="2800" dirty="0"/>
              <a:t>pak vám přijde hromadný feedback</a:t>
            </a:r>
          </a:p>
          <a:p>
            <a:pPr lvl="1"/>
            <a:r>
              <a:rPr lang="cs-CZ" sz="2800" dirty="0"/>
              <a:t>opravy zanášíte do </a:t>
            </a:r>
            <a:r>
              <a:rPr lang="cs-CZ" sz="2800" dirty="0" err="1"/>
              <a:t>odevzdávárny</a:t>
            </a:r>
            <a:r>
              <a:rPr lang="cs-CZ" sz="2800" dirty="0"/>
              <a:t> k dalšímu termínu</a:t>
            </a:r>
          </a:p>
        </p:txBody>
      </p:sp>
    </p:spTree>
    <p:extLst>
      <p:ext uri="{BB962C8B-B14F-4D97-AF65-F5344CB8AC3E}">
        <p14:creationId xmlns:p14="http://schemas.microsoft.com/office/powerpoint/2010/main" val="2141680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437</Words>
  <Application>Microsoft Office PowerPoint</Application>
  <PresentationFormat>Širokoúhlá obrazovka</PresentationFormat>
  <Paragraphs>107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IM138/9  Interaktivní média - panel odborníků</vt:lpstr>
      <vt:lpstr>Zakončení - podmínky</vt:lpstr>
      <vt:lpstr>#TIMpanel – jarní semestr 2017</vt:lpstr>
      <vt:lpstr>Rámcový Harmonogram – více příští týden</vt:lpstr>
      <vt:lpstr>Metody ukončení</vt:lpstr>
      <vt:lpstr>Metody ukončení</vt:lpstr>
      <vt:lpstr>Metody ukončení</vt:lpstr>
      <vt:lpstr>Metody ukončení</vt:lpstr>
    </vt:vector>
  </TitlesOfParts>
  <Company>ZI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IM139  Interaktivní média - panel odborníků</dc:title>
  <dc:creator>ZI</dc:creator>
  <cp:lastModifiedBy>Zdeněk Záhora</cp:lastModifiedBy>
  <cp:revision>24</cp:revision>
  <dcterms:created xsi:type="dcterms:W3CDTF">2015-05-14T14:18:17Z</dcterms:created>
  <dcterms:modified xsi:type="dcterms:W3CDTF">2017-02-22T21:06:10Z</dcterms:modified>
</cp:coreProperties>
</file>