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handoutMasterIdLst>
    <p:handoutMasterId r:id="rId21"/>
  </p:handoutMasterIdLst>
  <p:sldIdLst>
    <p:sldId id="270" r:id="rId2"/>
    <p:sldId id="271" r:id="rId3"/>
    <p:sldId id="273" r:id="rId4"/>
    <p:sldId id="27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1"/>
  </p:normalViewPr>
  <p:slideViewPr>
    <p:cSldViewPr snapToGrid="0" snapToObjects="1">
      <p:cViewPr varScale="1">
        <p:scale>
          <a:sx n="63" d="100"/>
          <a:sy n="63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F14A26C-031B-44CF-9552-45E4BCDC7FCC}" type="slidenum">
              <a:t>‹#›</a:t>
            </a:fld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99886-E312-4386-B35D-6DB0F14A8B09}" type="datetimeFigureOut">
              <a:rPr lang="en-US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B1B7-4A69-41CD-ADF7-AFD9A74E42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3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9B675-9BFB-4CFB-8912-DDD6F3EC6C7C}" type="datetimeFigureOut">
              <a:rPr lang="en-US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E1D3922-3691-4B31-8A49-9C7D3684E166}" type="slidenum"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C84EB-22A2-4408-900F-D620CC250E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4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BB987-4AF8-4622-BF29-EA8FFBC9559B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47103-C612-4C79-BF76-6709366AED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54D84-41D2-42A3-9617-DDF00CE2F18E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A18F7-43F4-4BCF-94EE-900A8C8D40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64A91-A3B0-42EF-9476-C9A193091CC1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ABBC0-3BDB-49F2-A3F4-80262E0E92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DEC17-2343-4930-A844-15AFBFE4E4D5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FD058-1F4B-4A7C-AD90-F54F7FDAAA0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89FCE-CF5A-4BA7-900C-00B0D9256D34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9A2D1-420E-4006-AC62-ECED623B481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0164D-A0B4-4ACB-BDB3-9995F4E3E4B4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CD027-2696-467A-9B1A-32CC66DF058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AE4D2-C7A6-4BD2-949F-4A6BCCCE912F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F8B67-6DCF-4BFA-8285-4493BDE3F9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D7235C-570E-430C-82BA-609F5CA8A006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92AA4-4422-47A1-8A55-F352C2AA77F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E195E-1BD5-495C-890B-66CDA2197403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4082A-6D9F-4E45-B543-6FB060DB352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693A5-C5A3-4A40-888F-8DFA0DE89044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5EBAF-CC14-426E-BC3C-CC8F7EA314F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7CE80-BD1B-42D1-A21C-575CEACFAC20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01438-14A8-40C9-83B9-011A808240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0CBAB-AB29-4D78-80B1-35586DB7A31D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8827C-D048-472D-B227-E1195D911E5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B675-9BFB-4CFB-8912-DDD6F3EC6C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E836A-F2C4-443C-975D-1889E23E3B7E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FB095-98CD-4C68-A371-6ECE647195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776" y="884387"/>
            <a:ext cx="6194023" cy="2801457"/>
          </a:xfrm>
        </p:spPr>
        <p:txBody>
          <a:bodyPr bIns="0" anchor="b">
            <a:normAutofit/>
          </a:bodyPr>
          <a:lstStyle>
            <a:lvl1pPr algn="l">
              <a:defRPr sz="5952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776" y="3892500"/>
            <a:ext cx="6194023" cy="107764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4" b="0" cap="all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1775" y="363002"/>
            <a:ext cx="3402423" cy="340837"/>
          </a:xfrm>
        </p:spPr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1661" y="880720"/>
            <a:ext cx="884155" cy="555101"/>
          </a:xfrm>
        </p:spPr>
        <p:txBody>
          <a:bodyPr/>
          <a:lstStyle/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41776" y="3889564"/>
            <a:ext cx="6194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646" y="880721"/>
            <a:ext cx="1216011" cy="51366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1349" y="880721"/>
            <a:ext cx="5844089" cy="5136665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26645" y="880721"/>
            <a:ext cx="0" cy="513666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8" y="1935808"/>
            <a:ext cx="6192355" cy="2081115"/>
          </a:xfrm>
        </p:spPr>
        <p:txBody>
          <a:bodyPr anchor="b">
            <a:normAutofit/>
          </a:bodyPr>
          <a:lstStyle>
            <a:lvl1pPr algn="l">
              <a:defRPr sz="3527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50" y="4195627"/>
            <a:ext cx="6192355" cy="1116567"/>
          </a:xfrm>
        </p:spPr>
        <p:txBody>
          <a:bodyPr tIns="91440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1348" y="4194291"/>
            <a:ext cx="61923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7243"/>
            <a:ext cx="7244449" cy="116768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1348" y="2219992"/>
            <a:ext cx="3446056" cy="3789273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84" y="2219992"/>
            <a:ext cx="3445814" cy="378927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6442"/>
            <a:ext cx="7244450" cy="116439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6180"/>
            <a:ext cx="3445940" cy="88399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1349" y="3113235"/>
            <a:ext cx="3445940" cy="2915024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9984" y="2229988"/>
            <a:ext cx="3445814" cy="8843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9984" y="3110172"/>
            <a:ext cx="3445814" cy="2907213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444" y="880721"/>
            <a:ext cx="2674441" cy="2477030"/>
          </a:xfrm>
        </p:spPr>
        <p:txBody>
          <a:bodyPr anchor="b">
            <a:normAutofit/>
          </a:bodyPr>
          <a:lstStyle>
            <a:lvl1pPr algn="l">
              <a:defRPr sz="2646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498" y="880721"/>
            <a:ext cx="4220300" cy="5135493"/>
          </a:xfrm>
        </p:spPr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444" y="3533462"/>
            <a:ext cx="2676006" cy="2478203"/>
          </a:xfrm>
        </p:spPr>
        <p:txBody>
          <a:bodyPr>
            <a:normAutofit/>
          </a:bodyPr>
          <a:lstStyle>
            <a:lvl1pPr marL="0" indent="0" algn="l"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9427" y="3533460"/>
            <a:ext cx="26714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08296" y="531505"/>
            <a:ext cx="3871060" cy="567593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74" y="1245079"/>
            <a:ext cx="3577315" cy="2017880"/>
          </a:xfrm>
        </p:spPr>
        <p:txBody>
          <a:bodyPr anchor="b">
            <a:normAutofit/>
          </a:bodyPr>
          <a:lstStyle>
            <a:lvl1pPr>
              <a:defRPr sz="3527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7849" y="1237396"/>
            <a:ext cx="2463930" cy="426191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350" y="3467874"/>
            <a:ext cx="3572190" cy="2208754"/>
          </a:xfrm>
        </p:spPr>
        <p:txBody>
          <a:bodyPr>
            <a:normAutofit/>
          </a:bodyPr>
          <a:lstStyle>
            <a:lvl1pPr marL="0" indent="0" algn="l">
              <a:buNone/>
              <a:defRPr sz="198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3822" y="6029505"/>
            <a:ext cx="3585567" cy="35287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4778" y="351243"/>
            <a:ext cx="3584611" cy="353767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8912" y="3465242"/>
            <a:ext cx="35740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974"/>
            <a:ext cx="10080625" cy="449691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718888"/>
            <a:ext cx="10080626" cy="8539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725363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349" y="886835"/>
            <a:ext cx="7244449" cy="115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1973"/>
            <a:ext cx="7244449" cy="3803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4921" y="364172"/>
            <a:ext cx="2610877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349" y="363002"/>
            <a:ext cx="4447209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83" y="880720"/>
            <a:ext cx="877255" cy="5551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6">
                <a:solidFill>
                  <a:schemeClr val="accent1"/>
                </a:solidFill>
              </a:defRPr>
            </a:lvl1pPr>
          </a:lstStyle>
          <a:p>
            <a:pPr lvl="0"/>
            <a:fld id="{D3314923-F8FF-4F27-AE5F-0BDCA3D91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0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52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755957" rtl="0" eaLnBrk="1" latinLnBrk="0" hangingPunct="1">
        <a:lnSpc>
          <a:spcPct val="120000"/>
        </a:lnSpc>
        <a:spcBef>
          <a:spcPts val="110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pG5wriPY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A3rzReNkJ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ocatala.cat/noticia/38547/transmissio-linguistica-catala-franja-constata-vitalitat-llengua-territor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logs.cpnl.cat/cursoslabisbal/varietats-dialectals-del-catala/" TargetMode="External"/><Relationship Id="rId4" Type="http://schemas.openxmlformats.org/officeDocument/2006/relationships/hyperlink" Target="http://www.lafranja.net/articles/FranjaSorolla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53868" y="1633850"/>
            <a:ext cx="45608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800" dirty="0" smtClean="0"/>
              <a:t>La Franja d</a:t>
            </a:r>
            <a:r>
              <a:rPr lang="uk-UA" sz="4800" dirty="0"/>
              <a:t>’</a:t>
            </a:r>
            <a:r>
              <a:rPr lang="cs-CZ" sz="4800" dirty="0" err="1" smtClean="0"/>
              <a:t>Aragó</a:t>
            </a:r>
            <a:endParaRPr lang="cs-CZ" sz="4800" dirty="0"/>
          </a:p>
        </p:txBody>
      </p:sp>
      <p:sp>
        <p:nvSpPr>
          <p:cNvPr id="3" name="Obdélník 2"/>
          <p:cNvSpPr/>
          <p:nvPr/>
        </p:nvSpPr>
        <p:spPr>
          <a:xfrm>
            <a:off x="3232231" y="4672431"/>
            <a:ext cx="340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Linda Havránková, Petra Burianová</a:t>
            </a: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928418" y="2938757"/>
            <a:ext cx="1588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err="1" smtClean="0"/>
              <a:t>Llengua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467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76263"/>
            <a:ext cx="8928100" cy="575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768475"/>
            <a:ext cx="8345488" cy="4989513"/>
          </a:xfr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cs-CZ"/>
              <a:t>Llengua parlada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2088000"/>
            <a:ext cx="9952920" cy="5154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825500"/>
            <a:ext cx="9072563" cy="1262063"/>
          </a:xfrm>
        </p:spPr>
        <p:txBody>
          <a:bodyPr/>
          <a:lstStyle/>
          <a:p>
            <a:pPr lvl="0"/>
            <a:r>
              <a:rPr lang="cs-CZ"/>
              <a:t>Llengua habitual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cs-CZ"/>
              <a:t>EL CATALÀ NORD-OCCIDENTAL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/>
          <a:lstStyle/>
          <a:p>
            <a:pPr lvl="0"/>
            <a:endParaRPr lang="cs-CZ" sz="2800">
              <a:latin typeface="Times New Roman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cs-CZ" sz="2800">
                <a:latin typeface="Times New Roman" pitchFamily="18"/>
              </a:rPr>
              <a:t>anomenat lleidatà o occidental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800">
                <a:latin typeface="Times New Roman" pitchFamily="18"/>
              </a:rPr>
              <a:t>Es parla a Andorra, a la Franja de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800">
                <a:latin typeface="Times New Roman" pitchFamily="18"/>
              </a:rPr>
              <a:t>Ponent i a la zona occidental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800">
                <a:latin typeface="Times New Roman" pitchFamily="18"/>
              </a:rPr>
              <a:t>de Catalunya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800">
                <a:latin typeface="Times New Roman" pitchFamily="18"/>
              </a:rPr>
              <a:t>En total hi ha 600.000 parlants.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32000" y="1584000"/>
            <a:ext cx="4031999" cy="4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cs-CZ"/>
              <a:t>Les característiques principals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 sz="2200" dirty="0"/>
              <a:t>– La </a:t>
            </a:r>
            <a:r>
              <a:rPr lang="cs-CZ" sz="2200" dirty="0" err="1"/>
              <a:t>distinció</a:t>
            </a:r>
            <a:r>
              <a:rPr lang="cs-CZ" sz="2200" dirty="0"/>
              <a:t> de la a i e </a:t>
            </a:r>
            <a:r>
              <a:rPr lang="cs-CZ" sz="2200" dirty="0" err="1"/>
              <a:t>àtones</a:t>
            </a:r>
            <a:r>
              <a:rPr lang="cs-CZ" sz="2200" dirty="0"/>
              <a:t> (</a:t>
            </a:r>
            <a:r>
              <a:rPr lang="cs-CZ" sz="2200" dirty="0" err="1"/>
              <a:t>pobre</a:t>
            </a:r>
            <a:r>
              <a:rPr lang="cs-CZ" sz="2200" dirty="0"/>
              <a:t>/</a:t>
            </a:r>
            <a:r>
              <a:rPr lang="cs-CZ" sz="2200" dirty="0" err="1"/>
              <a:t>pobra</a:t>
            </a:r>
            <a:r>
              <a:rPr lang="cs-CZ" sz="2200" dirty="0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 dirty="0"/>
              <a:t>– La </a:t>
            </a:r>
            <a:r>
              <a:rPr lang="cs-CZ" sz="2200" dirty="0" err="1"/>
              <a:t>distinció</a:t>
            </a:r>
            <a:r>
              <a:rPr lang="cs-CZ" sz="2200" dirty="0"/>
              <a:t> de la o i u </a:t>
            </a:r>
            <a:r>
              <a:rPr lang="cs-CZ" sz="2200" dirty="0" err="1"/>
              <a:t>àtones</a:t>
            </a:r>
            <a:r>
              <a:rPr lang="cs-CZ" sz="2200" dirty="0"/>
              <a:t> (</a:t>
            </a:r>
            <a:r>
              <a:rPr lang="cs-CZ" sz="2200" dirty="0" err="1"/>
              <a:t>pontet</a:t>
            </a:r>
            <a:r>
              <a:rPr lang="cs-CZ" sz="2200" dirty="0"/>
              <a:t>/</a:t>
            </a:r>
            <a:r>
              <a:rPr lang="cs-CZ" sz="2200" dirty="0" err="1"/>
              <a:t>puntet</a:t>
            </a:r>
            <a:r>
              <a:rPr lang="cs-CZ" sz="2200" dirty="0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 dirty="0"/>
              <a:t>– </a:t>
            </a:r>
            <a:r>
              <a:rPr lang="cs-CZ" sz="2200" dirty="0" err="1"/>
              <a:t>Plurals</a:t>
            </a:r>
            <a:r>
              <a:rPr lang="cs-CZ" sz="2200" dirty="0"/>
              <a:t> </a:t>
            </a:r>
            <a:r>
              <a:rPr lang="cs-CZ" sz="2200" dirty="0" err="1"/>
              <a:t>acabats</a:t>
            </a:r>
            <a:r>
              <a:rPr lang="cs-CZ" sz="2200" dirty="0"/>
              <a:t> en –</a:t>
            </a:r>
            <a:r>
              <a:rPr lang="cs-CZ" sz="2200" dirty="0" err="1"/>
              <a:t>ns</a:t>
            </a:r>
            <a:r>
              <a:rPr lang="cs-CZ" sz="2200" dirty="0"/>
              <a:t> (</a:t>
            </a:r>
            <a:r>
              <a:rPr lang="cs-CZ" sz="2200" dirty="0" err="1"/>
              <a:t>hómens</a:t>
            </a:r>
            <a:r>
              <a:rPr lang="cs-CZ" sz="2200" dirty="0"/>
              <a:t>, </a:t>
            </a:r>
            <a:r>
              <a:rPr lang="cs-CZ" sz="2200" dirty="0" err="1"/>
              <a:t>jóvens</a:t>
            </a:r>
            <a:r>
              <a:rPr lang="cs-CZ" sz="2200" dirty="0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 dirty="0"/>
              <a:t>– </a:t>
            </a:r>
            <a:r>
              <a:rPr lang="cs-CZ" sz="2200" dirty="0" err="1"/>
              <a:t>Manteniment</a:t>
            </a:r>
            <a:r>
              <a:rPr lang="cs-CZ" sz="2200" dirty="0"/>
              <a:t> de </a:t>
            </a:r>
            <a:r>
              <a:rPr lang="cs-CZ" sz="2200" dirty="0" err="1"/>
              <a:t>l’article</a:t>
            </a:r>
            <a:r>
              <a:rPr lang="cs-CZ" sz="2200" dirty="0"/>
              <a:t> </a:t>
            </a:r>
            <a:r>
              <a:rPr lang="cs-CZ" sz="2200" dirty="0" err="1"/>
              <a:t>masculí</a:t>
            </a:r>
            <a:r>
              <a:rPr lang="cs-CZ" sz="2200" dirty="0"/>
              <a:t> </a:t>
            </a:r>
            <a:r>
              <a:rPr lang="cs-CZ" sz="2200" dirty="0" err="1"/>
              <a:t>lo</a:t>
            </a:r>
            <a:r>
              <a:rPr lang="cs-CZ" sz="2200" dirty="0"/>
              <a:t>/los (</a:t>
            </a:r>
            <a:r>
              <a:rPr lang="cs-CZ" sz="2200" dirty="0" err="1"/>
              <a:t>propi</a:t>
            </a:r>
            <a:r>
              <a:rPr lang="cs-CZ" sz="2200" dirty="0"/>
              <a:t> </a:t>
            </a:r>
            <a:r>
              <a:rPr lang="cs-CZ" sz="2200" dirty="0" err="1"/>
              <a:t>del</a:t>
            </a:r>
            <a:r>
              <a:rPr lang="cs-CZ" sz="2200" dirty="0"/>
              <a:t> </a:t>
            </a:r>
            <a:r>
              <a:rPr lang="cs-CZ" sz="2200" dirty="0" err="1"/>
              <a:t>català</a:t>
            </a:r>
            <a:r>
              <a:rPr lang="cs-CZ" sz="2200" dirty="0"/>
              <a:t> </a:t>
            </a:r>
            <a:r>
              <a:rPr lang="cs-CZ" sz="2200" dirty="0" err="1"/>
              <a:t>antic</a:t>
            </a:r>
            <a:r>
              <a:rPr lang="cs-CZ" sz="2200" dirty="0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 dirty="0"/>
              <a:t>– La </a:t>
            </a:r>
            <a:r>
              <a:rPr lang="cs-CZ" sz="2200" dirty="0" err="1"/>
              <a:t>desinència</a:t>
            </a:r>
            <a:r>
              <a:rPr lang="cs-CZ" sz="2200" dirty="0"/>
              <a:t> de la </a:t>
            </a:r>
            <a:r>
              <a:rPr lang="cs-CZ" sz="2200" dirty="0" err="1"/>
              <a:t>primera</a:t>
            </a:r>
            <a:r>
              <a:rPr lang="cs-CZ" sz="2200" dirty="0"/>
              <a:t> persona </a:t>
            </a:r>
            <a:r>
              <a:rPr lang="cs-CZ" sz="2200" dirty="0" err="1"/>
              <a:t>del</a:t>
            </a:r>
            <a:r>
              <a:rPr lang="cs-CZ" sz="2200" dirty="0"/>
              <a:t> </a:t>
            </a:r>
            <a:r>
              <a:rPr lang="cs-CZ" sz="2200" dirty="0" err="1"/>
              <a:t>present</a:t>
            </a:r>
            <a:r>
              <a:rPr lang="cs-CZ" sz="2200" dirty="0"/>
              <a:t> </a:t>
            </a:r>
            <a:r>
              <a:rPr lang="cs-CZ" sz="2200" dirty="0" err="1"/>
              <a:t>d’indicatiu</a:t>
            </a:r>
            <a:r>
              <a:rPr lang="cs-CZ" sz="2200" dirty="0"/>
              <a:t> es </a:t>
            </a:r>
            <a:r>
              <a:rPr lang="cs-CZ" sz="2200" dirty="0" err="1"/>
              <a:t>pronuncia</a:t>
            </a:r>
            <a:r>
              <a:rPr lang="cs-CZ" sz="2200" dirty="0"/>
              <a:t>   -o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 dirty="0"/>
              <a:t>– </a:t>
            </a:r>
            <a:r>
              <a:rPr lang="cs-CZ" sz="2200" dirty="0" err="1"/>
              <a:t>Verbs</a:t>
            </a:r>
            <a:r>
              <a:rPr lang="cs-CZ" sz="2200" dirty="0"/>
              <a:t> </a:t>
            </a:r>
            <a:r>
              <a:rPr lang="cs-CZ" sz="2200" dirty="0" err="1"/>
              <a:t>incoatius</a:t>
            </a:r>
            <a:r>
              <a:rPr lang="cs-CZ" sz="2200" dirty="0"/>
              <a:t> </a:t>
            </a:r>
            <a:r>
              <a:rPr lang="cs-CZ" sz="2200" dirty="0" err="1"/>
              <a:t>amb</a:t>
            </a:r>
            <a:r>
              <a:rPr lang="cs-CZ" sz="2200" dirty="0"/>
              <a:t> </a:t>
            </a:r>
            <a:r>
              <a:rPr lang="cs-CZ" sz="2200" dirty="0" err="1"/>
              <a:t>l’increment</a:t>
            </a:r>
            <a:r>
              <a:rPr lang="cs-CZ" sz="2200" dirty="0"/>
              <a:t> en -</a:t>
            </a:r>
            <a:r>
              <a:rPr lang="cs-CZ" sz="2200" dirty="0" err="1"/>
              <a:t>ix</a:t>
            </a:r>
            <a:r>
              <a:rPr lang="cs-CZ" sz="2200" dirty="0"/>
              <a:t>  (</a:t>
            </a:r>
            <a:r>
              <a:rPr lang="cs-CZ" sz="2200" dirty="0" err="1"/>
              <a:t>servix</a:t>
            </a:r>
            <a:r>
              <a:rPr lang="cs-CZ" sz="2200" dirty="0"/>
              <a:t>, </a:t>
            </a:r>
            <a:r>
              <a:rPr lang="cs-CZ" sz="2200" dirty="0" err="1"/>
              <a:t>partix</a:t>
            </a:r>
            <a:r>
              <a:rPr lang="cs-CZ" sz="2200" dirty="0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 dirty="0"/>
              <a:t>– </a:t>
            </a:r>
            <a:r>
              <a:rPr lang="cs-CZ" sz="2200" dirty="0" err="1"/>
              <a:t>Present</a:t>
            </a:r>
            <a:r>
              <a:rPr lang="cs-CZ" sz="2200" dirty="0"/>
              <a:t> de </a:t>
            </a:r>
            <a:r>
              <a:rPr lang="cs-CZ" sz="2200" dirty="0" err="1"/>
              <a:t>subjuntiu</a:t>
            </a:r>
            <a:r>
              <a:rPr lang="cs-CZ" sz="2200" dirty="0"/>
              <a:t> en  -e  i en  -a  (</a:t>
            </a:r>
            <a:r>
              <a:rPr lang="cs-CZ" sz="2200" dirty="0" err="1"/>
              <a:t>cante,cantes</a:t>
            </a:r>
            <a:r>
              <a:rPr lang="cs-CZ" sz="2200" dirty="0"/>
              <a:t>; </a:t>
            </a:r>
            <a:r>
              <a:rPr lang="cs-CZ" sz="2200" dirty="0" err="1"/>
              <a:t>perda,perdes</a:t>
            </a:r>
            <a:r>
              <a:rPr lang="cs-CZ" sz="2200" dirty="0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 dirty="0"/>
              <a:t>– El </a:t>
            </a:r>
            <a:r>
              <a:rPr lang="cs-CZ" sz="2200" dirty="0" err="1"/>
              <a:t>pronom</a:t>
            </a:r>
            <a:r>
              <a:rPr lang="cs-CZ" sz="2200" dirty="0"/>
              <a:t> </a:t>
            </a:r>
            <a:r>
              <a:rPr lang="cs-CZ" sz="2200" dirty="0" err="1"/>
              <a:t>feble</a:t>
            </a:r>
            <a:r>
              <a:rPr lang="cs-CZ" sz="2200" dirty="0"/>
              <a:t>   ens/-nos   </a:t>
            </a:r>
            <a:r>
              <a:rPr lang="cs-CZ" sz="2200" dirty="0" err="1"/>
              <a:t>passa</a:t>
            </a:r>
            <a:r>
              <a:rPr lang="cs-CZ" sz="2200" dirty="0"/>
              <a:t> a </a:t>
            </a:r>
            <a:r>
              <a:rPr lang="cs-CZ" sz="2200" dirty="0" err="1"/>
              <a:t>dir</a:t>
            </a:r>
            <a:r>
              <a:rPr lang="cs-CZ" sz="2200" dirty="0"/>
              <a:t>-se </a:t>
            </a:r>
            <a:r>
              <a:rPr lang="cs-CZ" sz="2200" dirty="0" err="1"/>
              <a:t>mos</a:t>
            </a:r>
            <a:r>
              <a:rPr lang="cs-CZ" sz="2200" dirty="0"/>
              <a:t> a </a:t>
            </a:r>
            <a:r>
              <a:rPr lang="cs-CZ" sz="2200" dirty="0" err="1"/>
              <a:t>totes</a:t>
            </a:r>
            <a:r>
              <a:rPr lang="cs-CZ" sz="2200" dirty="0"/>
              <a:t> les </a:t>
            </a:r>
            <a:r>
              <a:rPr lang="cs-CZ" sz="2200" dirty="0" err="1"/>
              <a:t>posicions</a:t>
            </a:r>
            <a:r>
              <a:rPr lang="cs-CZ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cs-CZ"/>
              <a:t>Aquest dialecte té paraules pròpies com per exemple:</a:t>
            </a:r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idx="4294967295"/>
          </p:nvPr>
        </p:nvGraphicFramePr>
        <p:xfrm>
          <a:off x="0" y="2197100"/>
          <a:ext cx="5303160" cy="4367160"/>
        </p:xfrm>
        <a:graphic>
          <a:graphicData uri="http://schemas.openxmlformats.org/drawingml/2006/table">
            <a:tbl>
              <a:tblPr firstRow="1" bandRow="1"/>
              <a:tblGrid>
                <a:gridCol w="2505600">
                  <a:extLst>
                    <a:ext uri="{9D8B030D-6E8A-4147-A177-3AD203B41FA5}">
                      <a16:colId xmlns:a16="http://schemas.microsoft.com/office/drawing/2014/main" val="1091556013"/>
                    </a:ext>
                  </a:extLst>
                </a:gridCol>
                <a:gridCol w="2797560">
                  <a:extLst>
                    <a:ext uri="{9D8B030D-6E8A-4147-A177-3AD203B41FA5}">
                      <a16:colId xmlns:a16="http://schemas.microsoft.com/office/drawing/2014/main" val="3506483730"/>
                    </a:ext>
                  </a:extLst>
                </a:gridCol>
              </a:tblGrid>
              <a:tr h="6235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Nord occidental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Arial" pitchFamily="34"/>
                        </a:defRPr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Català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25728"/>
                  </a:ext>
                </a:extLst>
              </a:tr>
              <a:tr h="6235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espill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mirall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544405"/>
                  </a:ext>
                </a:extLst>
              </a:tr>
              <a:tr h="6235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llombrígol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melic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509797"/>
                  </a:ext>
                </a:extLst>
              </a:tr>
              <a:tr h="6235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xic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noi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55641"/>
                  </a:ext>
                </a:extLst>
              </a:tr>
              <a:tr h="6235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voler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estimar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469996"/>
                  </a:ext>
                </a:extLst>
              </a:tr>
              <a:tr h="6235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palometa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papallona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039836"/>
                  </a:ext>
                </a:extLst>
              </a:tr>
              <a:tr h="6260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granera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escombra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8238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>
                <a:hlinkClick r:id="rId3"/>
              </a:rPr>
              <a:t>https://www.youtube.com/watch?v=CPpG5wriPY0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>
                <a:hlinkClick r:id="rId4"/>
              </a:rPr>
              <a:t>https://www.youtube.com/watch?v=qA3rzReNkJo</a:t>
            </a:r>
          </a:p>
          <a:p>
            <a:pPr lvl="0">
              <a:buSzPct val="45000"/>
              <a:buFont typeface="StarSymbol"/>
              <a:buChar char="●"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cs-CZ"/>
              <a:t>Fonts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s-CZ" dirty="0">
                <a:hlinkClick r:id="rId3"/>
              </a:rPr>
              <a:t>https://www.racocatala.cat/noticia/38547/transmissio-linguistica-catala-franja-constata-vitalitat-llengua-territori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www.lafranja.net/articles/FranjaSorolla.pdf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ca.wikipedia.org/wiki/Franja_de_Ponent</a:t>
            </a:r>
            <a:endParaRPr lang="cs-CZ" dirty="0">
              <a:hlinkClick r:id="rId4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ca.wikipedia.org/wiki/Pa%C3%AFsos_Catalans#Nombre_de_parlants_del_catal.C3.A0_al_m.C3.B3n_i_coneixements</a:t>
            </a:r>
            <a:endParaRPr lang="cs-CZ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://blogs.cpnl.cat/cursoslabisbal/varietats-dialectals-del-catala/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10679" y="2372139"/>
            <a:ext cx="4873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err="1"/>
              <a:t>Moltes</a:t>
            </a:r>
            <a:r>
              <a:rPr lang="es-ES" sz="4800" dirty="0"/>
              <a:t> </a:t>
            </a:r>
            <a:r>
              <a:rPr lang="es-ES" sz="4800" dirty="0" err="1"/>
              <a:t>gràcies</a:t>
            </a:r>
            <a:r>
              <a:rPr lang="es-ES" sz="4800" dirty="0"/>
              <a:t> per la </a:t>
            </a:r>
            <a:r>
              <a:rPr lang="es-ES" sz="4800" dirty="0" err="1"/>
              <a:t>vostra</a:t>
            </a:r>
            <a:r>
              <a:rPr lang="es-ES" sz="4800" dirty="0"/>
              <a:t> </a:t>
            </a:r>
            <a:r>
              <a:rPr lang="es-ES" sz="4800" dirty="0" err="1"/>
              <a:t>atenció</a:t>
            </a:r>
            <a:r>
              <a:rPr lang="cs-CZ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83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0" y="1768475"/>
            <a:ext cx="9072563" cy="506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755957" rtl="0" eaLnBrk="1" latinLnBrk="0" hangingPunct="1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55957" indent="-251986" algn="l" defTabSz="755957" rtl="0" eaLnBrk="1" latinLnBrk="0" hangingPunct="1">
              <a:lnSpc>
                <a:spcPct val="120000"/>
              </a:lnSpc>
              <a:spcBef>
                <a:spcPts val="55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764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9929" indent="-251986" algn="l" defTabSz="755957" rtl="0" eaLnBrk="1" latinLnBrk="0" hangingPunct="1">
              <a:lnSpc>
                <a:spcPct val="120000"/>
              </a:lnSpc>
              <a:spcBef>
                <a:spcPts val="55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76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63900" indent="-251986" algn="l" defTabSz="755957" rtl="0" eaLnBrk="1" latinLnBrk="0" hangingPunct="1">
              <a:lnSpc>
                <a:spcPct val="120000"/>
              </a:lnSpc>
              <a:spcBef>
                <a:spcPts val="55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43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67872" indent="-251986" algn="l" defTabSz="755957" rtl="0" eaLnBrk="1" latinLnBrk="0" hangingPunct="1">
              <a:lnSpc>
                <a:spcPct val="120000"/>
              </a:lnSpc>
              <a:spcBef>
                <a:spcPts val="55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23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120000"/>
              </a:lnSpc>
              <a:spcBef>
                <a:spcPts val="55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120000"/>
              </a:lnSpc>
              <a:spcBef>
                <a:spcPts val="55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120000"/>
              </a:lnSpc>
              <a:spcBef>
                <a:spcPts val="55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23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120000"/>
              </a:lnSpc>
              <a:spcBef>
                <a:spcPts val="55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23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 dirty="0" smtClean="0">
                <a:solidFill>
                  <a:srgbClr val="000000"/>
                </a:solidFill>
                <a:latin typeface="Calibri" pitchFamily="18"/>
              </a:rPr>
              <a:t>88,8 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% de la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població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adulta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Calibri" pitchFamily="18"/>
              </a:rPr>
              <a:t>sap </a:t>
            </a:r>
            <a:r>
              <a:rPr lang="cs-CZ" sz="2800" dirty="0" err="1" smtClean="0">
                <a:solidFill>
                  <a:srgbClr val="000000"/>
                </a:solidFill>
                <a:latin typeface="Calibri" pitchFamily="18"/>
              </a:rPr>
              <a:t>parlar</a:t>
            </a:r>
            <a:r>
              <a:rPr lang="cs-CZ" sz="2800" dirty="0" smtClean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 smtClean="0">
                <a:solidFill>
                  <a:srgbClr val="000000"/>
                </a:solidFill>
                <a:latin typeface="Calibri" pitchFamily="18"/>
              </a:rPr>
              <a:t>català</a:t>
            </a:r>
            <a:endParaRPr lang="cs-CZ" sz="2800" dirty="0" smtClean="0">
              <a:solidFill>
                <a:srgbClr val="000000"/>
              </a:solidFill>
              <a:latin typeface="Calibri" pitchFamily="18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 dirty="0" smtClean="0">
                <a:solidFill>
                  <a:srgbClr val="000000"/>
                </a:solidFill>
                <a:latin typeface="Calibri" pitchFamily="18"/>
              </a:rPr>
              <a:t>2009 - </a:t>
            </a:r>
            <a:r>
              <a:rPr lang="cs-CZ" sz="2800" dirty="0" err="1" smtClean="0">
                <a:solidFill>
                  <a:srgbClr val="000000"/>
                </a:solidFill>
                <a:latin typeface="Calibri" pitchFamily="18"/>
              </a:rPr>
              <a:t>llei</a:t>
            </a:r>
            <a:r>
              <a:rPr lang="cs-CZ" sz="2800" dirty="0" smtClean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ha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estat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 smtClean="0">
                <a:solidFill>
                  <a:srgbClr val="000000"/>
                </a:solidFill>
                <a:latin typeface="Calibri" pitchFamily="18"/>
              </a:rPr>
              <a:t>aprovada</a:t>
            </a:r>
            <a:endParaRPr lang="cs-CZ" sz="2800" dirty="0" smtClean="0">
              <a:solidFill>
                <a:srgbClr val="000000"/>
              </a:solidFill>
              <a:latin typeface="Calibri" pitchFamily="18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"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tot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i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que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els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dialectes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parlats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a la Franja de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Ponent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s'assemblen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molt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al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català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l'idioma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parlat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a la Franja de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Ponent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s'hauria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de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dir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aragonès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perquè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es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parla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a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l'Aragó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" </a:t>
            </a:r>
            <a:endParaRPr lang="cs-CZ" sz="2800" dirty="0" smtClean="0">
              <a:solidFill>
                <a:srgbClr val="000000"/>
              </a:solidFill>
              <a:latin typeface="Calibri" pitchFamily="18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endParaRPr lang="cs-CZ" sz="1600" dirty="0">
              <a:solidFill>
                <a:srgbClr val="000000"/>
              </a:solidFill>
              <a:latin typeface="Calibri" pitchFamily="1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01625"/>
            <a:ext cx="9072563" cy="1262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27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La </a:t>
            </a:r>
            <a:r>
              <a:rPr lang="cs-CZ" dirty="0" err="1"/>
              <a:t>llengua</a:t>
            </a:r>
            <a:r>
              <a:rPr lang="cs-CZ" dirty="0"/>
              <a:t> i la </a:t>
            </a:r>
            <a:r>
              <a:rPr lang="cs-CZ" dirty="0" err="1"/>
              <a:t>Llei</a:t>
            </a:r>
            <a:r>
              <a:rPr lang="cs-CZ" dirty="0"/>
              <a:t> de </a:t>
            </a:r>
            <a:r>
              <a:rPr lang="cs-CZ" dirty="0" err="1" smtClean="0"/>
              <a:t>llengües</a:t>
            </a:r>
            <a:endParaRPr lang="cs-CZ" b="1" dirty="0">
              <a:solidFill>
                <a:srgbClr val="000000"/>
              </a:solidFill>
              <a:latin typeface="Calibri Light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332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480885" cy="63328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687" y="0"/>
            <a:ext cx="4368938" cy="610060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72323" y="6332827"/>
            <a:ext cx="3519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222222"/>
                </a:solidFill>
                <a:latin typeface="Arial" charset="0"/>
              </a:rPr>
              <a:t>Varietats</a:t>
            </a:r>
            <a:r>
              <a:rPr lang="cs-CZ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charset="0"/>
              </a:rPr>
              <a:t>lingüístiques</a:t>
            </a:r>
            <a:r>
              <a:rPr lang="cs-CZ" dirty="0">
                <a:solidFill>
                  <a:srgbClr val="222222"/>
                </a:solidFill>
                <a:latin typeface="Arial" charset="0"/>
              </a:rPr>
              <a:t> de </a:t>
            </a:r>
            <a:r>
              <a:rPr lang="cs-CZ" dirty="0" err="1">
                <a:solidFill>
                  <a:srgbClr val="222222"/>
                </a:solidFill>
                <a:latin typeface="Arial" charset="0"/>
              </a:rPr>
              <a:t>l'Aragó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356943" y="6218120"/>
            <a:ext cx="4490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Predominis</a:t>
            </a:r>
            <a:r>
              <a:rPr lang="cs-CZ" dirty="0"/>
              <a:t> </a:t>
            </a:r>
            <a:r>
              <a:rPr lang="cs-CZ" dirty="0" err="1"/>
              <a:t>lingüístics</a:t>
            </a:r>
            <a:r>
              <a:rPr lang="cs-CZ" dirty="0"/>
              <a:t> de </a:t>
            </a:r>
            <a:r>
              <a:rPr lang="cs-CZ" dirty="0" err="1"/>
              <a:t>l'Aragó</a:t>
            </a:r>
            <a:r>
              <a:rPr lang="cs-CZ" dirty="0"/>
              <a:t> </a:t>
            </a:r>
            <a:r>
              <a:rPr lang="cs-CZ" dirty="0" err="1"/>
              <a:t>segons</a:t>
            </a:r>
            <a:r>
              <a:rPr lang="cs-CZ" dirty="0"/>
              <a:t> la </a:t>
            </a:r>
            <a:r>
              <a:rPr lang="cs-CZ" dirty="0" err="1"/>
              <a:t>Llei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9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262" y="897128"/>
            <a:ext cx="7244449" cy="1156587"/>
          </a:xfrm>
        </p:spPr>
        <p:txBody>
          <a:bodyPr/>
          <a:lstStyle/>
          <a:p>
            <a:r>
              <a:rPr lang="cs-CZ" dirty="0" smtClean="0"/>
              <a:t>FRANJA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263" y="2235226"/>
            <a:ext cx="7244449" cy="3803662"/>
          </a:xfrm>
        </p:spPr>
        <p:txBody>
          <a:bodyPr>
            <a:normAutofit lnSpcReduction="10000"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charset="2"/>
              <a:buChar char="à"/>
            </a:pPr>
            <a:r>
              <a:rPr lang="cs-CZ" dirty="0" err="1" smtClean="0"/>
              <a:t>Guarnició</a:t>
            </a:r>
            <a:r>
              <a:rPr lang="cs-CZ" dirty="0" smtClean="0"/>
              <a:t> </a:t>
            </a:r>
            <a:r>
              <a:rPr lang="cs-CZ" dirty="0"/>
              <a:t>en forma de banda </a:t>
            </a:r>
            <a:r>
              <a:rPr lang="cs-CZ" dirty="0" err="1"/>
              <a:t>sobreposada</a:t>
            </a:r>
            <a:r>
              <a:rPr lang="cs-CZ" dirty="0"/>
              <a:t>. </a:t>
            </a:r>
            <a:endParaRPr lang="cs-CZ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charset="2"/>
              <a:buChar char="à"/>
            </a:pPr>
            <a:endParaRPr lang="cs-CZ" dirty="0"/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charset="2"/>
              <a:buChar char="à"/>
            </a:pPr>
            <a:r>
              <a:rPr lang="cs-CZ" dirty="0" err="1" smtClean="0"/>
              <a:t>Tros</a:t>
            </a:r>
            <a:r>
              <a:rPr lang="cs-CZ" dirty="0" smtClean="0"/>
              <a:t> </a:t>
            </a:r>
            <a:r>
              <a:rPr lang="cs-CZ" dirty="0" err="1"/>
              <a:t>llarg</a:t>
            </a:r>
            <a:r>
              <a:rPr lang="cs-CZ" dirty="0"/>
              <a:t> i </a:t>
            </a:r>
            <a:r>
              <a:rPr lang="cs-CZ" dirty="0" err="1"/>
              <a:t>estret</a:t>
            </a:r>
            <a:r>
              <a:rPr lang="cs-CZ" dirty="0"/>
              <a:t> </a:t>
            </a:r>
            <a:r>
              <a:rPr lang="cs-CZ" dirty="0" err="1"/>
              <a:t>d'alguna</a:t>
            </a:r>
            <a:r>
              <a:rPr lang="cs-CZ" dirty="0"/>
              <a:t> cosa.  </a:t>
            </a:r>
            <a:endParaRPr lang="cs-CZ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charset="2"/>
              <a:buChar char="à"/>
            </a:pPr>
            <a:endParaRPr lang="cs-CZ" dirty="0"/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charset="2"/>
              <a:buChar char="à"/>
            </a:pPr>
            <a:endParaRPr lang="cs-CZ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charset="2"/>
              <a:buChar char="à"/>
            </a:pPr>
            <a:endParaRPr lang="cs-CZ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charset="2"/>
              <a:buChar char="à"/>
            </a:pPr>
            <a:endParaRPr lang="cs-CZ" dirty="0"/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charset="2"/>
              <a:buChar char="à"/>
            </a:pPr>
            <a:endParaRPr lang="cs-CZ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charset="2"/>
              <a:buChar char="à"/>
            </a:pPr>
            <a:endParaRPr lang="cs-CZ" dirty="0"/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charset="2"/>
              <a:buChar char="à"/>
            </a:pPr>
            <a:r>
              <a:rPr lang="cs-CZ" dirty="0" err="1" smtClean="0"/>
              <a:t>Ponent</a:t>
            </a:r>
            <a:r>
              <a:rPr lang="cs-CZ" dirty="0" smtClean="0"/>
              <a:t> = </a:t>
            </a:r>
            <a:r>
              <a:rPr lang="cs-CZ" dirty="0" err="1" smtClean="0"/>
              <a:t>occidental</a:t>
            </a:r>
            <a:r>
              <a:rPr lang="cs-CZ" dirty="0" smtClean="0"/>
              <a:t>    </a:t>
            </a:r>
            <a:r>
              <a:rPr lang="cs-CZ" dirty="0" err="1" smtClean="0"/>
              <a:t>x</a:t>
            </a:r>
            <a:r>
              <a:rPr lang="cs-CZ" dirty="0" smtClean="0"/>
              <a:t>    Franja </a:t>
            </a:r>
            <a:r>
              <a:rPr lang="cs-CZ" dirty="0" err="1"/>
              <a:t>Oriental</a:t>
            </a:r>
            <a:r>
              <a:rPr lang="cs-CZ" dirty="0"/>
              <a:t> </a:t>
            </a:r>
            <a:r>
              <a:rPr lang="cs-CZ" dirty="0" err="1"/>
              <a:t>d'Aragó</a:t>
            </a:r>
            <a:endParaRPr lang="cs-CZ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07" y="715617"/>
            <a:ext cx="3683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cs-CZ"/>
              <a:t>     LAPAO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5213350"/>
          </a:xfrm>
        </p:spPr>
        <p:txBody>
          <a:bodyPr>
            <a:normAutofit lnSpcReduction="10000"/>
          </a:bodyPr>
          <a:lstStyle/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endParaRPr lang="cs-CZ" sz="2800">
              <a:solidFill>
                <a:srgbClr val="000000"/>
              </a:solidFill>
              <a:latin typeface="Calibri" pitchFamily="18"/>
            </a:endParaRP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endParaRPr lang="cs-CZ" sz="2800">
              <a:solidFill>
                <a:srgbClr val="000000"/>
              </a:solidFill>
              <a:latin typeface="Calibri" pitchFamily="18"/>
            </a:endParaRP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endParaRPr lang="cs-CZ" sz="2800">
              <a:solidFill>
                <a:srgbClr val="000000"/>
              </a:solidFill>
              <a:latin typeface="Calibri" pitchFamily="18"/>
            </a:endParaRP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>
                <a:solidFill>
                  <a:srgbClr val="000000"/>
                </a:solidFill>
                <a:latin typeface="Calibri" pitchFamily="18"/>
              </a:rPr>
              <a:t>LAPAO (Lengua Aragonesa Propia del Área Oriental)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>
                <a:solidFill>
                  <a:srgbClr val="000000"/>
                </a:solidFill>
                <a:latin typeface="Calibri" pitchFamily="18"/>
              </a:rPr>
              <a:t>  - no és una llengua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endParaRPr lang="cs-CZ" sz="2800">
              <a:solidFill>
                <a:srgbClr val="000000"/>
              </a:solidFill>
              <a:latin typeface="Calibri" pitchFamily="18"/>
            </a:endParaRP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>
                <a:solidFill>
                  <a:srgbClr val="000000"/>
                </a:solidFill>
                <a:latin typeface="Calibri" pitchFamily="18"/>
              </a:rPr>
              <a:t>LAPAPYP (llengua aragonesa pròpia de les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>
                <a:solidFill>
                  <a:srgbClr val="000000"/>
                </a:solidFill>
                <a:latin typeface="Calibri" pitchFamily="18"/>
              </a:rPr>
              <a:t>àrees pirinenca i prepirinenca)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endParaRPr lang="cs-CZ" sz="2800">
              <a:solidFill>
                <a:srgbClr val="000000"/>
              </a:solidFill>
              <a:latin typeface="Calibri" pitchFamily="18"/>
            </a:endParaRP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endParaRPr lang="cs-CZ" sz="2800">
              <a:solidFill>
                <a:srgbClr val="000000"/>
              </a:solidFill>
              <a:latin typeface="Calibri" pitchFamily="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88000" y="3816000"/>
            <a:ext cx="2346480" cy="343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72000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 algn="l" hangingPunct="1">
              <a:lnSpc>
                <a:spcPct val="90000"/>
              </a:lnSpc>
            </a:pPr>
            <a:r>
              <a:rPr lang="cs-CZ" b="1" dirty="0" err="1">
                <a:solidFill>
                  <a:srgbClr val="000000"/>
                </a:solidFill>
                <a:latin typeface="Calibri Light" pitchFamily="18"/>
              </a:rPr>
              <a:t>Nombre</a:t>
            </a:r>
            <a:r>
              <a:rPr lang="cs-CZ" b="1" dirty="0">
                <a:solidFill>
                  <a:srgbClr val="000000"/>
                </a:solidFill>
                <a:latin typeface="Calibri Light" pitchFamily="18"/>
              </a:rPr>
              <a:t> de </a:t>
            </a:r>
            <a:r>
              <a:rPr lang="cs-CZ" b="1" dirty="0" err="1">
                <a:solidFill>
                  <a:srgbClr val="000000"/>
                </a:solidFill>
                <a:latin typeface="Calibri Light" pitchFamily="18"/>
              </a:rPr>
              <a:t>parlants</a:t>
            </a:r>
            <a:r>
              <a:rPr lang="cs-CZ" b="1" dirty="0">
                <a:solidFill>
                  <a:srgbClr val="000000"/>
                </a:solidFill>
                <a:latin typeface="Calibri Light" pitchFamily="18"/>
              </a:rPr>
              <a:t> </a:t>
            </a:r>
            <a:r>
              <a:rPr lang="cs-CZ" b="1" dirty="0" err="1">
                <a:solidFill>
                  <a:srgbClr val="000000"/>
                </a:solidFill>
                <a:latin typeface="Calibri Light" pitchFamily="18"/>
              </a:rPr>
              <a:t>del</a:t>
            </a:r>
            <a:r>
              <a:rPr lang="cs-CZ" b="1" dirty="0">
                <a:solidFill>
                  <a:srgbClr val="000000"/>
                </a:solidFill>
                <a:latin typeface="Calibri Light" pitchFamily="18"/>
              </a:rPr>
              <a:t> </a:t>
            </a:r>
            <a:r>
              <a:rPr lang="cs-CZ" b="1" dirty="0" err="1">
                <a:solidFill>
                  <a:srgbClr val="000000"/>
                </a:solidFill>
                <a:latin typeface="Calibri Light" pitchFamily="18"/>
              </a:rPr>
              <a:t>català</a:t>
            </a:r>
            <a:endParaRPr lang="cs-CZ" b="1" dirty="0">
              <a:solidFill>
                <a:srgbClr val="000000"/>
              </a:solidFill>
              <a:latin typeface="Calibri Light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5062538"/>
          </a:xfrm>
        </p:spPr>
        <p:txBody>
          <a:bodyPr>
            <a:normAutofit fontScale="70000" lnSpcReduction="20000"/>
          </a:bodyPr>
          <a:lstStyle/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Entén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: 38.853 (98,5 %)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Sap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parlar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: 35.031 (88,8 %)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Llengua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habitual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: 30.386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Llegir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: 72,9 %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Escriure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: 30,3 %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Ús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social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a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casa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: 70 %                                        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                  al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carrer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: 61 %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Llengua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itchFamily="18"/>
              </a:rPr>
              <a:t>materna</a:t>
            </a:r>
            <a:r>
              <a:rPr lang="cs-CZ" sz="2800" dirty="0">
                <a:solidFill>
                  <a:srgbClr val="000000"/>
                </a:solidFill>
                <a:latin typeface="Calibri" pitchFamily="18"/>
              </a:rPr>
              <a:t>: 33.000 (70,2 %)</a:t>
            </a: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endParaRPr lang="cs-CZ" sz="2800" dirty="0">
              <a:solidFill>
                <a:srgbClr val="000000"/>
              </a:solidFill>
              <a:latin typeface="Calibri" pitchFamily="18"/>
            </a:endParaRPr>
          </a:p>
          <a:p>
            <a:pPr lvl="0" algn="l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</a:pPr>
            <a:r>
              <a:rPr lang="cs-CZ" sz="1600" dirty="0">
                <a:solidFill>
                  <a:srgbClr val="000000"/>
                </a:solidFill>
                <a:latin typeface="Calibri" pitchFamily="18"/>
              </a:rPr>
              <a:t>(% de la </a:t>
            </a:r>
            <a:r>
              <a:rPr lang="cs-CZ" sz="1600" dirty="0" err="1">
                <a:solidFill>
                  <a:srgbClr val="000000"/>
                </a:solidFill>
                <a:latin typeface="Calibri" pitchFamily="18"/>
              </a:rPr>
              <a:t>població</a:t>
            </a:r>
            <a:r>
              <a:rPr lang="cs-CZ" sz="1600" dirty="0">
                <a:solidFill>
                  <a:srgbClr val="000000"/>
                </a:solidFill>
                <a:latin typeface="Calibri" pitchFamily="18"/>
              </a:rPr>
              <a:t> de 15 i </a:t>
            </a:r>
            <a:r>
              <a:rPr lang="cs-CZ" sz="1600" dirty="0" err="1">
                <a:solidFill>
                  <a:srgbClr val="000000"/>
                </a:solidFill>
                <a:latin typeface="Calibri" pitchFamily="18"/>
              </a:rPr>
              <a:t>més</a:t>
            </a:r>
            <a:r>
              <a:rPr lang="cs-CZ" sz="16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alibri" pitchFamily="18"/>
              </a:rPr>
              <a:t>anys</a:t>
            </a:r>
            <a:r>
              <a:rPr lang="cs-CZ" sz="1600" dirty="0">
                <a:solidFill>
                  <a:srgbClr val="000000"/>
                </a:solidFill>
                <a:latin typeface="Calibri" pitchFamily="18"/>
              </a:rPr>
              <a:t>, 2003 - 2004)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89375" y="1511300"/>
            <a:ext cx="6191250" cy="5688013"/>
          </a:xfr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cs-CZ"/>
              <a:t>Llengua 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768475"/>
            <a:ext cx="6900863" cy="4989513"/>
          </a:xfr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cs-CZ"/>
              <a:t>Coneixement de catal</a:t>
            </a:r>
            <a:r>
              <a:rPr lang="cs-CZ">
                <a:solidFill>
                  <a:srgbClr val="000000"/>
                </a:solidFill>
                <a:latin typeface="Calibri Light" pitchFamily="18"/>
              </a:rPr>
              <a:t>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275</TotalTime>
  <Words>416</Words>
  <Application>Microsoft Office PowerPoint</Application>
  <PresentationFormat>Vlastní</PresentationFormat>
  <Paragraphs>124</Paragraphs>
  <Slides>18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Lucida Sans Unicode</vt:lpstr>
      <vt:lpstr>Mangal</vt:lpstr>
      <vt:lpstr>StarSymbol</vt:lpstr>
      <vt:lpstr>Tahoma</vt:lpstr>
      <vt:lpstr>Times New Roman</vt:lpstr>
      <vt:lpstr>Wingdings</vt:lpstr>
      <vt:lpstr>Galerie</vt:lpstr>
      <vt:lpstr>Prezentace aplikace PowerPoint</vt:lpstr>
      <vt:lpstr>Prezentace aplikace PowerPoint</vt:lpstr>
      <vt:lpstr>Prezentace aplikace PowerPoint</vt:lpstr>
      <vt:lpstr>FRANJA</vt:lpstr>
      <vt:lpstr>     LAPAO</vt:lpstr>
      <vt:lpstr>Nombre de parlants del català</vt:lpstr>
      <vt:lpstr>Llengua inicial</vt:lpstr>
      <vt:lpstr>Coneixement de català</vt:lpstr>
      <vt:lpstr>Prezentace aplikace PowerPoint</vt:lpstr>
      <vt:lpstr>Prezentace aplikace PowerPoint</vt:lpstr>
      <vt:lpstr>Llengua parlada</vt:lpstr>
      <vt:lpstr>Llengua habitual</vt:lpstr>
      <vt:lpstr>EL CATALÀ NORD-OCCIDENTAL</vt:lpstr>
      <vt:lpstr>Les característiques principals</vt:lpstr>
      <vt:lpstr>Aquest dialecte té paraules pròpies com per exemple:</vt:lpstr>
      <vt:lpstr>Prezentace aplikace PowerPoint</vt:lpstr>
      <vt:lpstr>Fonts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LAPAO</dc:title>
  <cp:lastModifiedBy>David Utrera Domínguez</cp:lastModifiedBy>
  <cp:revision>35</cp:revision>
  <dcterms:created xsi:type="dcterms:W3CDTF">2017-04-05T22:33:34Z</dcterms:created>
  <dcterms:modified xsi:type="dcterms:W3CDTF">2017-04-06T13:08:55Z</dcterms:modified>
</cp:coreProperties>
</file>