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57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56"/>
    <p:restoredTop sz="94681"/>
  </p:normalViewPr>
  <p:slideViewPr>
    <p:cSldViewPr snapToGrid="0" snapToObjects="1">
      <p:cViewPr varScale="1">
        <p:scale>
          <a:sx n="57" d="100"/>
          <a:sy n="57" d="100"/>
        </p:scale>
        <p:origin x="8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B3A2B-EC19-8844-8A6A-1D6D73C0F1BA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827FD-B72B-FE4C-9B88-91632F9A4A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775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17031-8A4F-4023-84A5-EC04A029B5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E47771-ED66-47E2-BDAE-7217A3A7FC54}" type="slidenum">
              <a:rPr kumimoji="0" lang="cs-CZ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F90AC-1884-49A1-8B50-708CA4147E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9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17031-8A4F-4023-84A5-EC04A029B5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7A9D0-65B7-485B-BEB8-95BF24F65070}" type="slidenum">
              <a:rPr kumimoji="0" lang="cs-CZ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83AAD-8903-4BD2-BAF2-C53FB98C528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1595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17031-8A4F-4023-84A5-EC04A029B5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ACE1A-ED88-4EC8-95D4-F8B7EEB3D4F2}" type="slidenum">
              <a:rPr kumimoji="0" lang="cs-CZ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D8BDB-A745-437E-9880-183A3998EB8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458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17031-8A4F-4023-84A5-EC04A029B5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31B2A-04F8-4239-860C-E053909D63F7}" type="slidenum">
              <a:rPr kumimoji="0" lang="cs-CZ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0FB12-C50D-4E98-8B0F-8026017963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1193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17031-8A4F-4023-84A5-EC04A029B5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EE7A-3682-44D5-AFF3-A4FF03AD845D}" type="slidenum">
              <a:rPr kumimoji="0" lang="cs-CZ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F0A74-CAA2-4395-B447-C4675D67455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5817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17031-8A4F-4023-84A5-EC04A029B5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0DC286-3A78-4857-B5A6-FB34AE001768}" type="slidenum">
              <a:rPr kumimoji="0" lang="cs-CZ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DCD79-33B1-4E38-90D6-96367A1909C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85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17031-8A4F-4023-84A5-EC04A029B5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13291A-9A84-41D5-ACE9-509E6A123A45}" type="slidenum">
              <a:rPr kumimoji="0" lang="cs-CZ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834C7-EE0F-41DB-8AAE-FFDB2C2FCA8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629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17031-8A4F-4023-84A5-EC04A029B5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66D29-199A-41D1-8F2E-823A8855B98B}" type="slidenum">
              <a:rPr kumimoji="0" lang="cs-CZ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079D1-5710-4359-951D-077AF1F5C57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187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61D1CAE7-08B6-A642-9E58-C4A5C7747130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78489B8-CD8A-3B4E-BC28-E06A7EAA47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CAE7-08B6-A642-9E58-C4A5C7747130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9B8-CD8A-3B4E-BC28-E06A7EAA47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CAE7-08B6-A642-9E58-C4A5C7747130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9B8-CD8A-3B4E-BC28-E06A7EAA47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CAE7-08B6-A642-9E58-C4A5C7747130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9B8-CD8A-3B4E-BC28-E06A7EAA47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CAE7-08B6-A642-9E58-C4A5C7747130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9B8-CD8A-3B4E-BC28-E06A7EAA47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CAE7-08B6-A642-9E58-C4A5C7747130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9B8-CD8A-3B4E-BC28-E06A7EAA47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CAE7-08B6-A642-9E58-C4A5C7747130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9B8-CD8A-3B4E-BC28-E06A7EAA47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61D1CAE7-08B6-A642-9E58-C4A5C7747130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9B8-CD8A-3B4E-BC28-E06A7EAA47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61D1CAE7-08B6-A642-9E58-C4A5C7747130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9B8-CD8A-3B4E-BC28-E06A7EAA47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CAE7-08B6-A642-9E58-C4A5C7747130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9B8-CD8A-3B4E-BC28-E06A7EAA47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CAE7-08B6-A642-9E58-C4A5C7747130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9B8-CD8A-3B4E-BC28-E06A7EAA47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CAE7-08B6-A642-9E58-C4A5C7747130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9B8-CD8A-3B4E-BC28-E06A7EAA47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CAE7-08B6-A642-9E58-C4A5C7747130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9B8-CD8A-3B4E-BC28-E06A7EAA47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CAE7-08B6-A642-9E58-C4A5C7747130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9B8-CD8A-3B4E-BC28-E06A7EAA47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CAE7-08B6-A642-9E58-C4A5C7747130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9B8-CD8A-3B4E-BC28-E06A7EAA47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CAE7-08B6-A642-9E58-C4A5C7747130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9B8-CD8A-3B4E-BC28-E06A7EAA47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cs-CZ" smtClean="0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CAE7-08B6-A642-9E58-C4A5C7747130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9B8-CD8A-3B4E-BC28-E06A7EAA477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1D1CAE7-08B6-A642-9E58-C4A5C7747130}" type="datetimeFigureOut">
              <a:rPr lang="cs-CZ" smtClean="0"/>
              <a:t>04.05.2017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78489B8-CD8A-3B4E-BC28-E06A7EAA47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71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ciclopedia.cat/EC-GEC-0007005.xml" TargetMode="External"/><Relationship Id="rId2" Type="http://schemas.openxmlformats.org/officeDocument/2006/relationships/hyperlink" Target="https://ca.wikipedia.org/wiki/Illes_Balear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z/maps/place/Bale&#225;rsk&#233;+ostrovy,+&#352;pan&#283;lsko/@39.540301,2.330439,170989m/data=!3m2!1e3!4b1!4m5!3m4!1s0x1297925adc696257:0xff870321fba54d15!8m2!3d39.5341789!4d2.8577105" TargetMode="External"/><Relationship Id="rId5" Type="http://schemas.openxmlformats.org/officeDocument/2006/relationships/hyperlink" Target="http://www.vegueries.com/illes/images/villes.gif" TargetMode="External"/><Relationship Id="rId4" Type="http://schemas.openxmlformats.org/officeDocument/2006/relationships/hyperlink" Target="https://ca.wikipedia.org/wiki/Geografia_de_les_Illes_Balear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800" dirty="0" err="1"/>
              <a:t>Geografia</a:t>
            </a:r>
            <a:r>
              <a:rPr lang="cs-CZ" sz="4800" dirty="0"/>
              <a:t> de les </a:t>
            </a:r>
            <a:r>
              <a:rPr lang="cs-CZ" sz="4800" dirty="0" err="1"/>
              <a:t>Illes</a:t>
            </a:r>
            <a:r>
              <a:rPr lang="cs-CZ" sz="4800" dirty="0"/>
              <a:t> </a:t>
            </a:r>
            <a:r>
              <a:rPr lang="cs-CZ" sz="4800" dirty="0" err="1"/>
              <a:t>Balears</a:t>
            </a:r>
            <a:r>
              <a:rPr lang="cs-CZ" sz="4800" dirty="0"/>
              <a:t/>
            </a:r>
            <a:br>
              <a:rPr lang="cs-CZ" sz="4800" dirty="0"/>
            </a:br>
            <a:endParaRPr lang="cs-CZ" sz="4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Petra Burianová i Linda Havránková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379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Obrázek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1499090" y="979199"/>
            <a:ext cx="21018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err="1">
                <a:solidFill>
                  <a:schemeClr val="bg1"/>
                </a:solidFill>
              </a:rPr>
              <a:t>G</a:t>
            </a:r>
            <a:r>
              <a:rPr lang="cs-CZ" sz="3200" smtClean="0">
                <a:solidFill>
                  <a:schemeClr val="bg1"/>
                </a:solidFill>
              </a:rPr>
              <a:t>arrigues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54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242009" y="2725479"/>
            <a:ext cx="8229627" cy="1013804"/>
          </a:xfrm>
        </p:spPr>
        <p:txBody>
          <a:bodyPr>
            <a:spAutoFit/>
          </a:bodyPr>
          <a:lstStyle/>
          <a:p>
            <a:pPr lvl="0"/>
            <a:r>
              <a:rPr lang="cs-CZ" sz="5988" dirty="0" err="1">
                <a:solidFill>
                  <a:schemeClr val="bg1">
                    <a:lumMod val="65000"/>
                  </a:schemeClr>
                </a:solidFill>
              </a:rPr>
              <a:t>Política</a:t>
            </a:r>
            <a:r>
              <a:rPr lang="cs-CZ" sz="5988" dirty="0">
                <a:solidFill>
                  <a:schemeClr val="bg1">
                    <a:lumMod val="65000"/>
                  </a:schemeClr>
                </a:solidFill>
              </a:rPr>
              <a:t> i </a:t>
            </a:r>
            <a:r>
              <a:rPr lang="cs-CZ" sz="5988" dirty="0" err="1">
                <a:solidFill>
                  <a:schemeClr val="bg1">
                    <a:lumMod val="65000"/>
                  </a:schemeClr>
                </a:solidFill>
              </a:rPr>
              <a:t>govern</a:t>
            </a:r>
            <a:endParaRPr lang="cs-CZ" sz="5988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61034" y="3947601"/>
            <a:ext cx="3919026" cy="241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84789" y="395822"/>
            <a:ext cx="5970635" cy="15636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9431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437959" y="252628"/>
            <a:ext cx="8229627" cy="1093056"/>
          </a:xfrm>
        </p:spPr>
        <p:txBody>
          <a:bodyPr>
            <a:spAutoFit/>
          </a:bodyPr>
          <a:lstStyle/>
          <a:p>
            <a:pPr lvl="0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  <a:br>
              <a:rPr lang="cs-CZ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2903" dirty="0">
                <a:solidFill>
                  <a:schemeClr val="bg1">
                    <a:lumMod val="65000"/>
                  </a:schemeClr>
                </a:solidFill>
              </a:rPr>
              <a:t>Les </a:t>
            </a:r>
            <a:r>
              <a:rPr lang="cs-CZ" sz="2903" dirty="0" err="1">
                <a:solidFill>
                  <a:schemeClr val="bg1">
                    <a:lumMod val="65000"/>
                  </a:schemeClr>
                </a:solidFill>
              </a:rPr>
              <a:t>institucions</a:t>
            </a:r>
            <a:r>
              <a:rPr lang="cs-CZ" sz="2903" dirty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cs-CZ" sz="2903" dirty="0" err="1">
                <a:solidFill>
                  <a:schemeClr val="bg1">
                    <a:lumMod val="65000"/>
                  </a:schemeClr>
                </a:solidFill>
              </a:rPr>
              <a:t>le</a:t>
            </a:r>
            <a:r>
              <a:rPr lang="cs-CZ" sz="2903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903" dirty="0" err="1">
                <a:solidFill>
                  <a:schemeClr val="bg1">
                    <a:lumMod val="65000"/>
                  </a:schemeClr>
                </a:solidFill>
              </a:rPr>
              <a:t>Illes</a:t>
            </a:r>
            <a:r>
              <a:rPr lang="cs-CZ" sz="2903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903" dirty="0" err="1">
                <a:solidFill>
                  <a:schemeClr val="bg1">
                    <a:lumMod val="65000"/>
                  </a:schemeClr>
                </a:solidFill>
              </a:rPr>
              <a:t>Balears</a:t>
            </a:r>
            <a:endParaRPr lang="cs-CZ" sz="290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915423" y="1417708"/>
            <a:ext cx="8229627" cy="4526148"/>
          </a:xfrm>
        </p:spPr>
        <p:txBody>
          <a:bodyPr/>
          <a:lstStyle/>
          <a:p>
            <a:pPr lvl="0"/>
            <a:endParaRPr lang="cs-CZ" sz="1633" dirty="0"/>
          </a:p>
          <a:p>
            <a:pPr lvl="0">
              <a:buSzPct val="45000"/>
              <a:buFont typeface="StarSymbol"/>
              <a:buChar char="●"/>
            </a:pPr>
            <a:r>
              <a:rPr lang="cs-CZ" sz="1633" dirty="0"/>
              <a:t>El Parlament de les </a:t>
            </a:r>
            <a:r>
              <a:rPr lang="cs-CZ" sz="1633" dirty="0" err="1"/>
              <a:t>Illes</a:t>
            </a:r>
            <a:r>
              <a:rPr lang="cs-CZ" sz="1633" dirty="0"/>
              <a:t> </a:t>
            </a:r>
            <a:r>
              <a:rPr lang="cs-CZ" sz="1633" dirty="0" err="1"/>
              <a:t>Balears</a:t>
            </a:r>
            <a:r>
              <a:rPr lang="cs-CZ" sz="1633" dirty="0"/>
              <a:t> -</a:t>
            </a:r>
            <a:r>
              <a:rPr lang="cs-CZ" sz="1270" dirty="0"/>
              <a:t> </a:t>
            </a:r>
            <a:r>
              <a:rPr lang="cs-CZ" sz="1179" dirty="0"/>
              <a:t>el poder </a:t>
            </a:r>
            <a:r>
              <a:rPr lang="cs-CZ" sz="1179" dirty="0" err="1"/>
              <a:t>legislatiu</a:t>
            </a:r>
            <a:r>
              <a:rPr lang="cs-CZ" sz="1179" dirty="0"/>
              <a:t> </a:t>
            </a:r>
            <a:r>
              <a:rPr lang="cs-CZ" sz="1179" dirty="0" err="1"/>
              <a:t>del</a:t>
            </a:r>
            <a:r>
              <a:rPr lang="cs-CZ" sz="1179" dirty="0"/>
              <a:t> </a:t>
            </a:r>
            <a:r>
              <a:rPr lang="cs-CZ" sz="1179" dirty="0" err="1"/>
              <a:t>govern</a:t>
            </a:r>
            <a:r>
              <a:rPr lang="cs-CZ" sz="1179" dirty="0"/>
              <a:t>, 59 </a:t>
            </a:r>
            <a:r>
              <a:rPr lang="cs-CZ" sz="1179" dirty="0" err="1"/>
              <a:t>diputats</a:t>
            </a:r>
            <a:r>
              <a:rPr lang="cs-CZ" sz="1179" dirty="0"/>
              <a:t> per </a:t>
            </a:r>
            <a:r>
              <a:rPr lang="cs-CZ" sz="1179" dirty="0" err="1"/>
              <a:t>un</a:t>
            </a:r>
            <a:r>
              <a:rPr lang="cs-CZ" sz="1179" dirty="0"/>
              <a:t> </a:t>
            </a:r>
            <a:r>
              <a:rPr lang="cs-CZ" sz="1179" dirty="0" err="1"/>
              <a:t>mandat</a:t>
            </a:r>
            <a:r>
              <a:rPr lang="cs-CZ" sz="1179" dirty="0"/>
              <a:t> de 4 </a:t>
            </a:r>
            <a:r>
              <a:rPr lang="cs-CZ" sz="1179" dirty="0" err="1"/>
              <a:t>anys</a:t>
            </a:r>
            <a:endParaRPr lang="cs-CZ" sz="1179" dirty="0"/>
          </a:p>
          <a:p>
            <a:pPr lvl="0">
              <a:buSzPct val="45000"/>
              <a:buFont typeface="StarSymbol"/>
              <a:buChar char="●"/>
            </a:pPr>
            <a:r>
              <a:rPr lang="cs-CZ" sz="1633" dirty="0"/>
              <a:t>El </a:t>
            </a:r>
            <a:r>
              <a:rPr lang="cs-CZ" sz="1633" dirty="0" err="1"/>
              <a:t>Govern</a:t>
            </a:r>
            <a:r>
              <a:rPr lang="cs-CZ" sz="1633" dirty="0"/>
              <a:t> de les </a:t>
            </a:r>
            <a:r>
              <a:rPr lang="cs-CZ" sz="1633" dirty="0" err="1"/>
              <a:t>Illes</a:t>
            </a:r>
            <a:r>
              <a:rPr lang="cs-CZ" sz="1633" dirty="0"/>
              <a:t> </a:t>
            </a:r>
            <a:r>
              <a:rPr lang="cs-CZ" sz="1633" dirty="0" err="1"/>
              <a:t>Balears</a:t>
            </a:r>
            <a:r>
              <a:rPr lang="cs-CZ" sz="1633" dirty="0"/>
              <a:t> - </a:t>
            </a:r>
            <a:r>
              <a:rPr lang="cs-CZ" sz="1179" dirty="0"/>
              <a:t>el poder </a:t>
            </a:r>
            <a:r>
              <a:rPr lang="cs-CZ" sz="1179" dirty="0" err="1"/>
              <a:t>executiu</a:t>
            </a:r>
            <a:r>
              <a:rPr lang="cs-CZ" sz="1179" dirty="0"/>
              <a:t> i </a:t>
            </a:r>
            <a:r>
              <a:rPr lang="cs-CZ" sz="1179" dirty="0" err="1"/>
              <a:t>administratiu</a:t>
            </a:r>
            <a:r>
              <a:rPr lang="cs-CZ" sz="1179" dirty="0"/>
              <a:t>, i </a:t>
            </a:r>
            <a:r>
              <a:rPr lang="cs-CZ" sz="1179" dirty="0" err="1"/>
              <a:t>dirigeix</a:t>
            </a:r>
            <a:r>
              <a:rPr lang="cs-CZ" sz="1179" dirty="0"/>
              <a:t> la </a:t>
            </a:r>
            <a:r>
              <a:rPr lang="cs-CZ" sz="1179" dirty="0" err="1"/>
              <a:t>política</a:t>
            </a:r>
            <a:r>
              <a:rPr lang="cs-CZ" sz="1179" dirty="0"/>
              <a:t> </a:t>
            </a:r>
            <a:r>
              <a:rPr lang="cs-CZ" sz="1179" dirty="0" err="1"/>
              <a:t>general</a:t>
            </a:r>
            <a:endParaRPr lang="cs-CZ" sz="1179" dirty="0"/>
          </a:p>
          <a:p>
            <a:pPr lvl="0">
              <a:buSzPct val="45000"/>
              <a:buFont typeface="StarSymbol"/>
              <a:buChar char="●"/>
            </a:pPr>
            <a:r>
              <a:rPr lang="cs-CZ" sz="1633" dirty="0"/>
              <a:t>El President de les </a:t>
            </a:r>
            <a:r>
              <a:rPr lang="cs-CZ" sz="1633" dirty="0" err="1"/>
              <a:t>Illes</a:t>
            </a:r>
            <a:r>
              <a:rPr lang="cs-CZ" sz="1633" dirty="0"/>
              <a:t> </a:t>
            </a:r>
            <a:r>
              <a:rPr lang="cs-CZ" sz="1633" dirty="0" err="1"/>
              <a:t>Balears</a:t>
            </a:r>
            <a:r>
              <a:rPr lang="cs-CZ" sz="1633" dirty="0"/>
              <a:t> – </a:t>
            </a:r>
            <a:r>
              <a:rPr lang="cs-CZ" sz="1179" dirty="0"/>
              <a:t>el cap de </a:t>
            </a:r>
            <a:r>
              <a:rPr lang="cs-CZ" sz="1179" dirty="0" err="1"/>
              <a:t>govern</a:t>
            </a:r>
            <a:r>
              <a:rPr lang="cs-CZ" sz="1179" dirty="0"/>
              <a:t> de </a:t>
            </a:r>
            <a:r>
              <a:rPr lang="cs-CZ" sz="1179" dirty="0" err="1"/>
              <a:t>l´executiu</a:t>
            </a:r>
            <a:r>
              <a:rPr lang="cs-CZ" sz="1179" dirty="0"/>
              <a:t>, </a:t>
            </a:r>
            <a:r>
              <a:rPr lang="cs-CZ" sz="1179" dirty="0" err="1"/>
              <a:t>elegit</a:t>
            </a:r>
            <a:r>
              <a:rPr lang="cs-CZ" sz="1179" dirty="0"/>
              <a:t> pel parlament, </a:t>
            </a:r>
            <a:r>
              <a:rPr lang="cs-CZ" sz="1179" dirty="0" err="1"/>
              <a:t>nomenat</a:t>
            </a:r>
            <a:r>
              <a:rPr lang="cs-CZ" sz="1179" dirty="0"/>
              <a:t> pel </a:t>
            </a:r>
            <a:r>
              <a:rPr lang="cs-CZ" sz="1179" dirty="0" err="1"/>
              <a:t>rei</a:t>
            </a:r>
            <a:endParaRPr lang="cs-CZ" sz="1179" dirty="0"/>
          </a:p>
          <a:p>
            <a:pPr lvl="0">
              <a:buSzPct val="45000"/>
              <a:buFont typeface="StarSymbol"/>
              <a:buChar char="●"/>
            </a:pPr>
            <a:endParaRPr lang="cs-CZ" sz="1179" dirty="0"/>
          </a:p>
          <a:p>
            <a:pPr lvl="0">
              <a:buSzPct val="45000"/>
              <a:buFont typeface="StarSymbol"/>
              <a:buChar char="●"/>
            </a:pPr>
            <a:r>
              <a:rPr lang="cs-CZ" sz="1452" dirty="0"/>
              <a:t>*</a:t>
            </a:r>
            <a:r>
              <a:rPr lang="cs-CZ" sz="1452" dirty="0" err="1"/>
              <a:t>Síndic</a:t>
            </a:r>
            <a:r>
              <a:rPr lang="cs-CZ" sz="1452" dirty="0"/>
              <a:t> de </a:t>
            </a:r>
            <a:r>
              <a:rPr lang="cs-CZ" sz="1452" dirty="0" err="1"/>
              <a:t>Greuges</a:t>
            </a:r>
            <a:r>
              <a:rPr lang="cs-CZ" sz="1452" dirty="0"/>
              <a:t> de les </a:t>
            </a:r>
            <a:r>
              <a:rPr lang="cs-CZ" sz="1452" dirty="0" err="1"/>
              <a:t>Illes</a:t>
            </a:r>
            <a:r>
              <a:rPr lang="cs-CZ" sz="1452" dirty="0"/>
              <a:t> </a:t>
            </a:r>
            <a:r>
              <a:rPr lang="cs-CZ" sz="1452" dirty="0" err="1"/>
              <a:t>Balears</a:t>
            </a:r>
            <a:endParaRPr lang="cs-CZ" sz="1452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05484" y="4344811"/>
            <a:ext cx="2013072" cy="863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08617" y="3398447"/>
            <a:ext cx="2263564" cy="2998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931458" y="3623792"/>
            <a:ext cx="2904651" cy="2547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540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980739" y="273352"/>
            <a:ext cx="8229627" cy="114500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980739" y="1604841"/>
            <a:ext cx="8229627" cy="4526148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 sz="1452"/>
              <a:t>President del Parlament                                President del Govern de les Illes Balears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80809" y="2318495"/>
            <a:ext cx="2036260" cy="2835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916080" y="2462518"/>
            <a:ext cx="3788391" cy="2547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503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980739" y="273352"/>
            <a:ext cx="8229627" cy="1145009"/>
          </a:xfrm>
        </p:spPr>
        <p:txBody>
          <a:bodyPr/>
          <a:lstStyle/>
          <a:p>
            <a:pPr lvl="0"/>
            <a:r>
              <a:rPr lang="cs-CZ" sz="2903" dirty="0">
                <a:solidFill>
                  <a:schemeClr val="bg1">
                    <a:lumMod val="65000"/>
                  </a:schemeClr>
                </a:solidFill>
              </a:rPr>
              <a:t>          </a:t>
            </a:r>
            <a:r>
              <a:rPr lang="cs-CZ" sz="2903" dirty="0" err="1">
                <a:solidFill>
                  <a:schemeClr val="bg1">
                    <a:lumMod val="65000"/>
                  </a:schemeClr>
                </a:solidFill>
              </a:rPr>
              <a:t>Divisió</a:t>
            </a:r>
            <a:r>
              <a:rPr lang="cs-CZ" sz="2903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903" dirty="0" err="1">
                <a:solidFill>
                  <a:schemeClr val="bg1">
                    <a:lumMod val="65000"/>
                  </a:schemeClr>
                </a:solidFill>
              </a:rPr>
              <a:t>politicoadministrativa</a:t>
            </a:r>
            <a:endParaRPr lang="cs-CZ" sz="290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3794760" y="1604841"/>
            <a:ext cx="6415606" cy="4526148"/>
          </a:xfrm>
        </p:spPr>
        <p:txBody>
          <a:bodyPr>
            <a:normAutofit lnSpcReduction="10000"/>
          </a:bodyPr>
          <a:lstStyle/>
          <a:p>
            <a:pPr lvl="0"/>
            <a:r>
              <a:rPr lang="cs-CZ" dirty="0" smtClean="0"/>
              <a:t> </a:t>
            </a:r>
            <a:r>
              <a:rPr lang="cs-CZ" sz="1814" dirty="0"/>
              <a:t>4 </a:t>
            </a:r>
            <a:r>
              <a:rPr lang="cs-CZ" sz="1814" dirty="0" err="1"/>
              <a:t>consells</a:t>
            </a:r>
            <a:r>
              <a:rPr lang="cs-CZ" sz="1814" dirty="0"/>
              <a:t> </a:t>
            </a:r>
            <a:r>
              <a:rPr lang="cs-CZ" sz="1814" dirty="0" err="1" smtClean="0"/>
              <a:t>insulars</a:t>
            </a:r>
            <a:endParaRPr lang="cs-CZ" sz="1814" dirty="0" smtClean="0"/>
          </a:p>
          <a:p>
            <a:r>
              <a:rPr lang="cs-CZ" sz="1814" dirty="0" smtClean="0"/>
              <a:t>- a Mallorca, a </a:t>
            </a:r>
            <a:r>
              <a:rPr lang="cs-CZ" sz="1814" dirty="0" err="1" smtClean="0"/>
              <a:t>Menorca</a:t>
            </a:r>
            <a:r>
              <a:rPr lang="cs-CZ" sz="1814" dirty="0" smtClean="0"/>
              <a:t>, a </a:t>
            </a:r>
            <a:r>
              <a:rPr lang="cs-CZ" sz="1814" dirty="0" err="1" smtClean="0"/>
              <a:t>Eivissa</a:t>
            </a:r>
            <a:r>
              <a:rPr lang="cs-CZ" sz="1814" dirty="0" smtClean="0"/>
              <a:t>, a </a:t>
            </a:r>
            <a:r>
              <a:rPr lang="cs-CZ" sz="1814" dirty="0" err="1" smtClean="0"/>
              <a:t>Formentera</a:t>
            </a:r>
            <a:endParaRPr lang="cs-CZ" sz="1814" dirty="0" smtClean="0"/>
          </a:p>
          <a:p>
            <a:endParaRPr lang="cs-CZ" sz="1814" dirty="0"/>
          </a:p>
          <a:p>
            <a:endParaRPr lang="cs-CZ" sz="1814" dirty="0"/>
          </a:p>
          <a:p>
            <a:pPr>
              <a:buSzPct val="45000"/>
              <a:buFont typeface="StarSymbol"/>
              <a:buChar char="●"/>
            </a:pPr>
            <a:r>
              <a:rPr lang="cs-CZ" sz="1814" dirty="0"/>
              <a:t>La </a:t>
            </a:r>
            <a:r>
              <a:rPr lang="cs-CZ" sz="1814" dirty="0" err="1"/>
              <a:t>capital</a:t>
            </a:r>
            <a:r>
              <a:rPr lang="cs-CZ" sz="1814" dirty="0"/>
              <a:t> de les </a:t>
            </a:r>
            <a:r>
              <a:rPr lang="cs-CZ" sz="1814" dirty="0" err="1"/>
              <a:t>Illes</a:t>
            </a:r>
            <a:r>
              <a:rPr lang="cs-CZ" sz="1814" dirty="0"/>
              <a:t> </a:t>
            </a:r>
            <a:r>
              <a:rPr lang="cs-CZ" sz="1814" dirty="0" err="1"/>
              <a:t>Balears</a:t>
            </a:r>
            <a:r>
              <a:rPr lang="cs-CZ" sz="1814" dirty="0"/>
              <a:t> i de </a:t>
            </a:r>
            <a:r>
              <a:rPr lang="cs-CZ" sz="1814" dirty="0" err="1"/>
              <a:t>l´illa</a:t>
            </a:r>
            <a:r>
              <a:rPr lang="cs-CZ" sz="1814" dirty="0"/>
              <a:t> de Mallorca </a:t>
            </a:r>
            <a:r>
              <a:rPr lang="cs-CZ" sz="1814" dirty="0" err="1"/>
              <a:t>és</a:t>
            </a:r>
            <a:r>
              <a:rPr lang="cs-CZ" sz="1814" dirty="0"/>
              <a:t> </a:t>
            </a:r>
            <a:r>
              <a:rPr lang="cs-CZ" sz="1814" u="sng" dirty="0"/>
              <a:t>Palma</a:t>
            </a:r>
          </a:p>
          <a:p>
            <a:pPr>
              <a:buSzPct val="45000"/>
              <a:buFont typeface="StarSymbol"/>
              <a:buChar char="●"/>
            </a:pPr>
            <a:endParaRPr lang="cs-CZ" sz="1814" u="sng" dirty="0"/>
          </a:p>
          <a:p>
            <a:pPr>
              <a:buSzPct val="45000"/>
              <a:buFont typeface="StarSymbol"/>
              <a:buChar char="●"/>
            </a:pPr>
            <a:r>
              <a:rPr lang="cs-CZ" sz="1814" dirty="0"/>
              <a:t>Les </a:t>
            </a:r>
            <a:r>
              <a:rPr lang="cs-CZ" sz="1814" dirty="0" err="1"/>
              <a:t>capitals</a:t>
            </a:r>
            <a:r>
              <a:rPr lang="cs-CZ" sz="1814" dirty="0"/>
              <a:t> de </a:t>
            </a:r>
            <a:r>
              <a:rPr lang="cs-CZ" sz="1814" dirty="0" err="1" smtClean="0"/>
              <a:t>cada</a:t>
            </a:r>
            <a:r>
              <a:rPr lang="cs-CZ" sz="1814" dirty="0" smtClean="0"/>
              <a:t> </a:t>
            </a:r>
            <a:r>
              <a:rPr lang="cs-CZ" sz="1814" dirty="0" err="1"/>
              <a:t>illa</a:t>
            </a:r>
            <a:r>
              <a:rPr lang="cs-CZ" sz="1814" dirty="0"/>
              <a:t> </a:t>
            </a:r>
            <a:r>
              <a:rPr lang="cs-CZ" sz="1814" dirty="0" err="1"/>
              <a:t>són</a:t>
            </a:r>
            <a:r>
              <a:rPr lang="cs-CZ" sz="1814" dirty="0"/>
              <a:t>:</a:t>
            </a:r>
          </a:p>
          <a:p>
            <a:pPr>
              <a:buSzPct val="45000"/>
              <a:buFont typeface="StarSymbol"/>
              <a:buChar char="●"/>
            </a:pPr>
            <a:r>
              <a:rPr lang="cs-CZ" sz="1814" dirty="0"/>
              <a:t>      Palma – de </a:t>
            </a:r>
            <a:r>
              <a:rPr lang="cs-CZ" sz="1814" dirty="0" err="1"/>
              <a:t>l´illa</a:t>
            </a:r>
            <a:r>
              <a:rPr lang="cs-CZ" sz="1814" dirty="0"/>
              <a:t> de Mallorca</a:t>
            </a:r>
          </a:p>
          <a:p>
            <a:pPr>
              <a:buSzPct val="45000"/>
              <a:buFont typeface="StarSymbol"/>
              <a:buChar char="●"/>
            </a:pPr>
            <a:r>
              <a:rPr lang="cs-CZ" sz="1814" dirty="0"/>
              <a:t>      </a:t>
            </a:r>
            <a:r>
              <a:rPr lang="cs-CZ" sz="1814" dirty="0" err="1"/>
              <a:t>Maó</a:t>
            </a:r>
            <a:r>
              <a:rPr lang="cs-CZ" sz="1814" dirty="0"/>
              <a:t> – de </a:t>
            </a:r>
            <a:r>
              <a:rPr lang="cs-CZ" sz="1814" dirty="0" err="1"/>
              <a:t>l´illa</a:t>
            </a:r>
            <a:r>
              <a:rPr lang="cs-CZ" sz="1814" dirty="0"/>
              <a:t> de </a:t>
            </a:r>
            <a:r>
              <a:rPr lang="cs-CZ" sz="1814" dirty="0" err="1"/>
              <a:t>Menorca</a:t>
            </a:r>
            <a:endParaRPr lang="cs-CZ" sz="1814" dirty="0"/>
          </a:p>
          <a:p>
            <a:pPr>
              <a:buSzPct val="45000"/>
              <a:buFont typeface="StarSymbol"/>
              <a:buChar char="●"/>
            </a:pPr>
            <a:r>
              <a:rPr lang="cs-CZ" sz="1814" dirty="0"/>
              <a:t>      </a:t>
            </a:r>
            <a:r>
              <a:rPr lang="cs-CZ" sz="1814" dirty="0" err="1"/>
              <a:t>Eivissa</a:t>
            </a:r>
            <a:r>
              <a:rPr lang="cs-CZ" sz="1814" dirty="0"/>
              <a:t> – de </a:t>
            </a:r>
            <a:r>
              <a:rPr lang="cs-CZ" sz="1814" dirty="0" err="1"/>
              <a:t>l´illa</a:t>
            </a:r>
            <a:r>
              <a:rPr lang="cs-CZ" sz="1814" dirty="0"/>
              <a:t> </a:t>
            </a:r>
            <a:r>
              <a:rPr lang="cs-CZ" sz="1814" dirty="0" err="1"/>
              <a:t>d´Eivissa</a:t>
            </a:r>
            <a:endParaRPr lang="cs-CZ" sz="1814" dirty="0"/>
          </a:p>
          <a:p>
            <a:pPr>
              <a:buSzPct val="45000"/>
              <a:buFont typeface="StarSymbol"/>
              <a:buChar char="●"/>
            </a:pPr>
            <a:r>
              <a:rPr lang="cs-CZ" sz="1814" dirty="0"/>
              <a:t>      </a:t>
            </a:r>
            <a:r>
              <a:rPr lang="cs-CZ" sz="1814" dirty="0" err="1"/>
              <a:t>Sant</a:t>
            </a:r>
            <a:r>
              <a:rPr lang="cs-CZ" sz="1814" dirty="0"/>
              <a:t> </a:t>
            </a:r>
            <a:r>
              <a:rPr lang="cs-CZ" sz="1814" dirty="0" err="1"/>
              <a:t>Francesc</a:t>
            </a:r>
            <a:r>
              <a:rPr lang="cs-CZ" sz="1814" dirty="0"/>
              <a:t> </a:t>
            </a:r>
            <a:r>
              <a:rPr lang="cs-CZ" sz="1814" dirty="0" err="1"/>
              <a:t>Xavier</a:t>
            </a:r>
            <a:r>
              <a:rPr lang="cs-CZ" sz="1814" dirty="0"/>
              <a:t> – de </a:t>
            </a:r>
            <a:r>
              <a:rPr lang="cs-CZ" sz="1814" dirty="0" err="1"/>
              <a:t>l´illa</a:t>
            </a:r>
            <a:r>
              <a:rPr lang="cs-CZ" sz="1814" dirty="0"/>
              <a:t> de </a:t>
            </a:r>
            <a:r>
              <a:rPr lang="cs-CZ" sz="1814" dirty="0" err="1"/>
              <a:t>Formentera</a:t>
            </a:r>
            <a:endParaRPr lang="cs-CZ" sz="1814" dirty="0"/>
          </a:p>
          <a:p>
            <a:pPr>
              <a:buSzPct val="45000"/>
              <a:buFont typeface="StarSymbol"/>
              <a:buChar char="●"/>
            </a:pPr>
            <a:endParaRPr lang="cs-CZ" sz="1814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5621" y="1604841"/>
            <a:ext cx="3319221" cy="363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924800" y="3797175"/>
            <a:ext cx="3837069" cy="1729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8815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589164" y="195952"/>
            <a:ext cx="8229627" cy="1145009"/>
          </a:xfrm>
        </p:spPr>
        <p:txBody>
          <a:bodyPr/>
          <a:lstStyle/>
          <a:p>
            <a:pPr lvl="0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Palma            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      </a:t>
            </a:r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Maó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cs-CZ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 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046384" y="2547367"/>
            <a:ext cx="8229627" cy="4526148"/>
          </a:xfrm>
        </p:spPr>
        <p:txBody>
          <a:bodyPr/>
          <a:lstStyle/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r>
              <a:rPr lang="cs-CZ" dirty="0"/>
              <a:t>     </a:t>
            </a:r>
            <a:r>
              <a:rPr lang="cs-CZ" dirty="0" err="1"/>
              <a:t>Eivissa</a:t>
            </a:r>
            <a:r>
              <a:rPr lang="cs-CZ" dirty="0"/>
              <a:t>                </a:t>
            </a:r>
            <a:r>
              <a:rPr lang="cs-CZ" dirty="0" smtClean="0"/>
              <a:t>                         </a:t>
            </a:r>
            <a:r>
              <a:rPr lang="cs-CZ" dirty="0" err="1"/>
              <a:t>Sant</a:t>
            </a:r>
            <a:r>
              <a:rPr lang="cs-CZ" dirty="0"/>
              <a:t> </a:t>
            </a:r>
            <a:r>
              <a:rPr lang="cs-CZ" dirty="0" err="1"/>
              <a:t>Francesc</a:t>
            </a:r>
            <a:r>
              <a:rPr lang="cs-CZ" dirty="0"/>
              <a:t> </a:t>
            </a:r>
            <a:r>
              <a:rPr lang="cs-CZ" dirty="0" err="1"/>
              <a:t>Xavier</a:t>
            </a:r>
            <a:r>
              <a:rPr lang="cs-CZ" dirty="0"/>
              <a:t>                                                                            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54187" y="751146"/>
            <a:ext cx="3592440" cy="254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49960" y="768456"/>
            <a:ext cx="3788391" cy="241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316628" y="3853707"/>
            <a:ext cx="4387349" cy="2024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099733" y="3841951"/>
            <a:ext cx="3438618" cy="257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26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915749" y="457219"/>
            <a:ext cx="8229627" cy="1145009"/>
          </a:xfrm>
        </p:spPr>
        <p:txBody>
          <a:bodyPr/>
          <a:lstStyle/>
          <a:p>
            <a:pPr lvl="0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        Els 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símbols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980739" y="1604841"/>
            <a:ext cx="8229627" cy="4526148"/>
          </a:xfrm>
        </p:spPr>
        <p:txBody>
          <a:bodyPr/>
          <a:lstStyle/>
          <a:p>
            <a:pPr lvl="0"/>
            <a:endParaRPr lang="cs-CZ" sz="1452" dirty="0"/>
          </a:p>
          <a:p>
            <a:pPr lvl="0"/>
            <a:endParaRPr lang="cs-CZ" sz="1452" dirty="0"/>
          </a:p>
          <a:p>
            <a:pPr lvl="0">
              <a:buSzPct val="45000"/>
              <a:buFont typeface="StarSymbol"/>
              <a:buChar char="●"/>
            </a:pPr>
            <a:r>
              <a:rPr lang="cs-CZ" sz="1452" dirty="0" err="1"/>
              <a:t>Quatre</a:t>
            </a:r>
            <a:r>
              <a:rPr lang="cs-CZ" sz="1452" dirty="0"/>
              <a:t> </a:t>
            </a:r>
            <a:r>
              <a:rPr lang="cs-CZ" sz="1452" dirty="0" err="1"/>
              <a:t>barres</a:t>
            </a:r>
            <a:r>
              <a:rPr lang="cs-CZ" sz="1452" dirty="0"/>
              <a:t> </a:t>
            </a:r>
            <a:r>
              <a:rPr lang="cs-CZ" sz="1452" dirty="0" err="1"/>
              <a:t>horitzontals</a:t>
            </a:r>
            <a:r>
              <a:rPr lang="cs-CZ" sz="1452" dirty="0"/>
              <a:t> </a:t>
            </a:r>
            <a:r>
              <a:rPr lang="cs-CZ" sz="1452" dirty="0" err="1"/>
              <a:t>sobre</a:t>
            </a:r>
            <a:r>
              <a:rPr lang="cs-CZ" sz="1452" dirty="0"/>
              <a:t> </a:t>
            </a:r>
            <a:r>
              <a:rPr lang="cs-CZ" sz="1452" dirty="0" err="1"/>
              <a:t>un</a:t>
            </a:r>
            <a:r>
              <a:rPr lang="cs-CZ" sz="1452" dirty="0"/>
              <a:t> </a:t>
            </a:r>
            <a:r>
              <a:rPr lang="cs-CZ" sz="1452" dirty="0" err="1"/>
              <a:t>fons</a:t>
            </a:r>
            <a:r>
              <a:rPr lang="cs-CZ" sz="1452" dirty="0"/>
              <a:t> </a:t>
            </a:r>
            <a:r>
              <a:rPr lang="cs-CZ" sz="1452" dirty="0" err="1"/>
              <a:t>groc</a:t>
            </a:r>
            <a:r>
              <a:rPr lang="cs-CZ" sz="1452" dirty="0"/>
              <a:t>, i el </a:t>
            </a:r>
            <a:r>
              <a:rPr lang="cs-CZ" sz="1452" dirty="0" err="1"/>
              <a:t>quarter</a:t>
            </a:r>
            <a:r>
              <a:rPr lang="cs-CZ" sz="1452" dirty="0"/>
              <a:t> de </a:t>
            </a:r>
            <a:r>
              <a:rPr lang="cs-CZ" sz="1452" dirty="0" err="1"/>
              <a:t>fons</a:t>
            </a:r>
            <a:r>
              <a:rPr lang="cs-CZ" sz="1452" dirty="0"/>
              <a:t> </a:t>
            </a:r>
            <a:r>
              <a:rPr lang="cs-CZ" sz="1452" dirty="0" err="1"/>
              <a:t>morat</a:t>
            </a:r>
            <a:r>
              <a:rPr lang="cs-CZ" sz="1452" dirty="0"/>
              <a:t> </a:t>
            </a:r>
            <a:r>
              <a:rPr lang="cs-CZ" sz="1452" dirty="0" err="1"/>
              <a:t>amb</a:t>
            </a:r>
            <a:r>
              <a:rPr lang="cs-CZ" sz="1452" dirty="0"/>
              <a:t> </a:t>
            </a:r>
            <a:r>
              <a:rPr lang="cs-CZ" sz="1452" dirty="0" err="1"/>
              <a:t>un</a:t>
            </a:r>
            <a:r>
              <a:rPr lang="cs-CZ" sz="1452" dirty="0"/>
              <a:t> </a:t>
            </a:r>
            <a:r>
              <a:rPr lang="cs-CZ" sz="1452" dirty="0" err="1"/>
              <a:t>castell</a:t>
            </a:r>
            <a:r>
              <a:rPr lang="cs-CZ" sz="1452" dirty="0"/>
              <a:t> </a:t>
            </a:r>
            <a:r>
              <a:rPr lang="cs-CZ" sz="1452" dirty="0" err="1"/>
              <a:t>blanc</a:t>
            </a:r>
            <a:r>
              <a:rPr lang="cs-CZ" sz="1452" dirty="0"/>
              <a:t> de </a:t>
            </a:r>
            <a:r>
              <a:rPr lang="cs-CZ" sz="1452" dirty="0" err="1"/>
              <a:t>cinc</a:t>
            </a:r>
            <a:r>
              <a:rPr lang="cs-CZ" sz="1452" dirty="0"/>
              <a:t> </a:t>
            </a:r>
            <a:r>
              <a:rPr lang="cs-CZ" sz="1452" dirty="0" err="1"/>
              <a:t>torres</a:t>
            </a:r>
            <a:r>
              <a:rPr lang="cs-CZ" sz="1452" dirty="0"/>
              <a:t> </a:t>
            </a:r>
            <a:r>
              <a:rPr lang="cs-CZ" sz="1452" dirty="0" err="1"/>
              <a:t>enmig</a:t>
            </a:r>
            <a:endParaRPr lang="cs-CZ" sz="1452" dirty="0"/>
          </a:p>
          <a:p>
            <a:pPr lvl="0">
              <a:buSzPct val="45000"/>
              <a:buFont typeface="StarSymbol"/>
              <a:buChar char="●"/>
            </a:pPr>
            <a:endParaRPr lang="cs-CZ" sz="1452" dirty="0"/>
          </a:p>
          <a:p>
            <a:pPr lvl="0">
              <a:buSzPct val="45000"/>
              <a:buFont typeface="StarSymbol"/>
              <a:buChar char="●"/>
            </a:pPr>
            <a:r>
              <a:rPr lang="cs-CZ" sz="1452" dirty="0" err="1"/>
              <a:t>Cada</a:t>
            </a:r>
            <a:r>
              <a:rPr lang="cs-CZ" sz="1452" dirty="0"/>
              <a:t> </a:t>
            </a:r>
            <a:r>
              <a:rPr lang="cs-CZ" sz="1452" dirty="0" err="1"/>
              <a:t>illa</a:t>
            </a:r>
            <a:r>
              <a:rPr lang="cs-CZ" sz="1452" dirty="0"/>
              <a:t> </a:t>
            </a:r>
            <a:r>
              <a:rPr lang="cs-CZ" sz="1452" dirty="0" err="1"/>
              <a:t>també</a:t>
            </a:r>
            <a:r>
              <a:rPr lang="cs-CZ" sz="1452" dirty="0"/>
              <a:t> pot </a:t>
            </a:r>
            <a:r>
              <a:rPr lang="cs-CZ" sz="1452" dirty="0" err="1"/>
              <a:t>tenir</a:t>
            </a:r>
            <a:r>
              <a:rPr lang="cs-CZ" sz="1452" dirty="0"/>
              <a:t> la </a:t>
            </a:r>
            <a:r>
              <a:rPr lang="cs-CZ" sz="1452" dirty="0" err="1"/>
              <a:t>seva</a:t>
            </a:r>
            <a:r>
              <a:rPr lang="cs-CZ" sz="1452" dirty="0"/>
              <a:t> </a:t>
            </a:r>
            <a:r>
              <a:rPr lang="cs-CZ" sz="1452" dirty="0" err="1"/>
              <a:t>pròpia</a:t>
            </a:r>
            <a:r>
              <a:rPr lang="cs-CZ" sz="1452" dirty="0"/>
              <a:t> </a:t>
            </a:r>
            <a:r>
              <a:rPr lang="cs-CZ" sz="1452" dirty="0" err="1"/>
              <a:t>bandera</a:t>
            </a:r>
            <a:endParaRPr lang="cs-CZ" sz="1452" dirty="0"/>
          </a:p>
          <a:p>
            <a:pPr lvl="0">
              <a:buSzPct val="45000"/>
              <a:buFont typeface="StarSymbol"/>
              <a:buChar char="●"/>
            </a:pPr>
            <a:endParaRPr lang="cs-CZ" sz="1452" dirty="0"/>
          </a:p>
          <a:p>
            <a:pPr lvl="0">
              <a:buSzPct val="45000"/>
              <a:buFont typeface="StarSymbol"/>
              <a:buChar char="●"/>
            </a:pPr>
            <a:endParaRPr lang="cs-CZ" sz="1452" dirty="0"/>
          </a:p>
          <a:p>
            <a:pPr lvl="0">
              <a:buSzPct val="45000"/>
              <a:buFont typeface="StarSymbol"/>
              <a:buChar char="●"/>
            </a:pPr>
            <a:endParaRPr lang="cs-CZ" sz="1452" dirty="0"/>
          </a:p>
          <a:p>
            <a:pPr lvl="0">
              <a:buSzPct val="45000"/>
              <a:buFont typeface="StarSymbol"/>
              <a:buChar char="●"/>
            </a:pPr>
            <a:endParaRPr lang="cs-CZ" sz="1452" dirty="0"/>
          </a:p>
          <a:p>
            <a:pPr lvl="0">
              <a:buSzPct val="45000"/>
              <a:buFont typeface="StarSymbol"/>
              <a:buChar char="●"/>
            </a:pPr>
            <a:endParaRPr lang="cs-CZ" sz="1452" dirty="0"/>
          </a:p>
          <a:p>
            <a:pPr lvl="0">
              <a:buSzPct val="45000"/>
              <a:buFont typeface="StarSymbol"/>
              <a:buChar char="●"/>
            </a:pPr>
            <a:r>
              <a:rPr lang="cs-CZ" sz="1452" dirty="0"/>
              <a:t>La </a:t>
            </a:r>
            <a:r>
              <a:rPr lang="cs-CZ" sz="1452" dirty="0" err="1"/>
              <a:t>diada</a:t>
            </a:r>
            <a:r>
              <a:rPr lang="cs-CZ" sz="1452" dirty="0"/>
              <a:t> de les </a:t>
            </a:r>
            <a:r>
              <a:rPr lang="cs-CZ" sz="1452" dirty="0" err="1"/>
              <a:t>Illes</a:t>
            </a:r>
            <a:r>
              <a:rPr lang="cs-CZ" sz="1452" dirty="0"/>
              <a:t> </a:t>
            </a:r>
            <a:r>
              <a:rPr lang="cs-CZ" sz="1452" dirty="0" err="1"/>
              <a:t>Balears</a:t>
            </a:r>
            <a:r>
              <a:rPr lang="cs-CZ" sz="1452" dirty="0"/>
              <a:t> - '1 de </a:t>
            </a:r>
            <a:r>
              <a:rPr lang="cs-CZ" sz="1452" dirty="0" err="1"/>
              <a:t>març</a:t>
            </a:r>
            <a:endParaRPr lang="cs-CZ" sz="1452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10110" y="128184"/>
            <a:ext cx="3304391" cy="2055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64061" y="5162240"/>
            <a:ext cx="1979852" cy="1294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719471" y="3723075"/>
            <a:ext cx="1633581" cy="1110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874282" y="3723075"/>
            <a:ext cx="1633581" cy="1110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899112" y="3723075"/>
            <a:ext cx="1633581" cy="1110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989913" y="3788392"/>
            <a:ext cx="1698244" cy="1064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571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980739" y="273352"/>
            <a:ext cx="8229627" cy="1145009"/>
          </a:xfrm>
        </p:spPr>
        <p:txBody>
          <a:bodyPr/>
          <a:lstStyle/>
          <a:p>
            <a:pPr lvl="0"/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Economia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980739" y="1604841"/>
            <a:ext cx="8229627" cy="4526148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 sz="1452"/>
              <a:t>El PIB per habitant és un dels més alts d'Espanya.</a:t>
            </a:r>
          </a:p>
          <a:p>
            <a:pPr lvl="0">
              <a:buSzPct val="45000"/>
              <a:buFont typeface="StarSymbol"/>
              <a:buChar char="●"/>
            </a:pPr>
            <a:endParaRPr lang="cs-CZ" sz="1452"/>
          </a:p>
          <a:p>
            <a:pPr lvl="0">
              <a:buSzPct val="45000"/>
              <a:buFont typeface="StarSymbol"/>
              <a:buChar char="●"/>
            </a:pPr>
            <a:r>
              <a:rPr lang="cs-CZ" sz="1996"/>
              <a:t>El turisme a les Balears és l'element més determinant socioeconòmic de les darreres dècades</a:t>
            </a:r>
          </a:p>
          <a:p>
            <a:pPr lvl="0">
              <a:buSzPct val="45000"/>
              <a:buFont typeface="StarSymbol"/>
              <a:buChar char="●"/>
            </a:pPr>
            <a:endParaRPr lang="cs-CZ" sz="1996"/>
          </a:p>
          <a:p>
            <a:pPr lvl="0">
              <a:buSzPct val="45000"/>
              <a:buFont typeface="StarSymbol"/>
              <a:buChar char="●"/>
            </a:pPr>
            <a:r>
              <a:rPr lang="cs-CZ" sz="1452"/>
              <a:t>Mallorca i Eivissa – turistes alemanys i anglesos. I a Eivissa també turistes italians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sz="1452"/>
              <a:t>Menorca – turistes principalment anglesos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sz="1452"/>
              <a:t>Formentera -  principalment italians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638845" y="165173"/>
            <a:ext cx="1959513" cy="207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576356" y="4102774"/>
            <a:ext cx="4191222" cy="202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730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111374" y="195952"/>
            <a:ext cx="8229627" cy="1145009"/>
          </a:xfrm>
        </p:spPr>
        <p:txBody>
          <a:bodyPr/>
          <a:lstStyle/>
          <a:p>
            <a:pPr lvl="0"/>
            <a:r>
              <a:rPr lang="cs-CZ" dirty="0" err="1">
                <a:solidFill>
                  <a:schemeClr val="bg1">
                    <a:lumMod val="65000"/>
                  </a:schemeClr>
                </a:solidFill>
              </a:rPr>
              <a:t>Demografia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980739" y="1604842"/>
            <a:ext cx="8229627" cy="4595384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 sz="1996" dirty="0"/>
              <a:t>Palma</a:t>
            </a:r>
          </a:p>
          <a:p>
            <a:pPr lvl="0">
              <a:buSzPct val="45000"/>
              <a:buFont typeface="StarSymbol"/>
              <a:buChar char="●"/>
            </a:pPr>
            <a:endParaRPr lang="cs-CZ" sz="1996" dirty="0"/>
          </a:p>
          <a:p>
            <a:pPr lvl="0">
              <a:buSzPct val="45000"/>
              <a:buFont typeface="StarSymbol"/>
              <a:buChar char="●"/>
            </a:pPr>
            <a:endParaRPr lang="cs-CZ" sz="1996" dirty="0"/>
          </a:p>
          <a:p>
            <a:pPr lvl="0">
              <a:buSzPct val="45000"/>
              <a:buFont typeface="StarSymbol"/>
              <a:buChar char="●"/>
            </a:pPr>
            <a:endParaRPr lang="cs-CZ" sz="1814" dirty="0"/>
          </a:p>
          <a:p>
            <a:pPr lvl="0">
              <a:buSzPct val="45000"/>
              <a:buFont typeface="StarSymbol"/>
              <a:buChar char="●"/>
            </a:pPr>
            <a:r>
              <a:rPr lang="cs-CZ" sz="1814" dirty="0" err="1"/>
              <a:t>Població</a:t>
            </a:r>
            <a:r>
              <a:rPr lang="cs-CZ" sz="1814" dirty="0"/>
              <a:t> de les </a:t>
            </a:r>
            <a:r>
              <a:rPr lang="cs-CZ" sz="1814" dirty="0" err="1"/>
              <a:t>Illes</a:t>
            </a:r>
            <a:r>
              <a:rPr lang="cs-CZ" sz="1814" dirty="0"/>
              <a:t> </a:t>
            </a:r>
            <a:r>
              <a:rPr lang="cs-CZ" sz="1814" dirty="0" err="1"/>
              <a:t>Balears</a:t>
            </a:r>
            <a:r>
              <a:rPr lang="cs-CZ" sz="1814" dirty="0"/>
              <a:t> el 2011 </a:t>
            </a:r>
            <a:r>
              <a:rPr lang="cs-CZ" sz="1814" dirty="0" err="1"/>
              <a:t>segons</a:t>
            </a:r>
            <a:r>
              <a:rPr lang="cs-CZ" sz="1814" dirty="0"/>
              <a:t> INE)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sz="1814" dirty="0"/>
              <a:t>   - Mallorca: 78,4% </a:t>
            </a:r>
            <a:r>
              <a:rPr lang="cs-CZ" sz="1814" dirty="0" err="1"/>
              <a:t>del</a:t>
            </a:r>
            <a:r>
              <a:rPr lang="cs-CZ" sz="1814" dirty="0"/>
              <a:t> </a:t>
            </a:r>
            <a:r>
              <a:rPr lang="cs-CZ" sz="1814" dirty="0" err="1"/>
              <a:t>total</a:t>
            </a:r>
            <a:r>
              <a:rPr lang="cs-CZ" sz="1814" dirty="0"/>
              <a:t> de les </a:t>
            </a:r>
            <a:r>
              <a:rPr lang="cs-CZ" sz="1814" dirty="0" err="1"/>
              <a:t>illes</a:t>
            </a:r>
            <a:endParaRPr lang="cs-CZ" sz="1814" dirty="0"/>
          </a:p>
          <a:p>
            <a:pPr lvl="0">
              <a:buSzPct val="45000"/>
              <a:buFont typeface="StarSymbol"/>
              <a:buChar char="●"/>
            </a:pPr>
            <a:r>
              <a:rPr lang="cs-CZ" sz="1814" dirty="0"/>
              <a:t>   - </a:t>
            </a:r>
            <a:r>
              <a:rPr lang="cs-CZ" sz="1814" dirty="0" err="1"/>
              <a:t>Menorca</a:t>
            </a:r>
            <a:r>
              <a:rPr lang="cs-CZ" sz="1814" dirty="0"/>
              <a:t>: 8.5% </a:t>
            </a:r>
            <a:r>
              <a:rPr lang="cs-CZ" sz="1814" dirty="0" err="1"/>
              <a:t>del</a:t>
            </a:r>
            <a:r>
              <a:rPr lang="cs-CZ" sz="1814" dirty="0"/>
              <a:t> </a:t>
            </a:r>
            <a:r>
              <a:rPr lang="cs-CZ" sz="1814" dirty="0" err="1"/>
              <a:t>total</a:t>
            </a:r>
            <a:r>
              <a:rPr lang="cs-CZ" sz="1814" dirty="0"/>
              <a:t> de les </a:t>
            </a:r>
            <a:r>
              <a:rPr lang="cs-CZ" sz="1814" dirty="0" err="1"/>
              <a:t>illes</a:t>
            </a:r>
            <a:endParaRPr lang="cs-CZ" sz="1814" dirty="0"/>
          </a:p>
          <a:p>
            <a:pPr lvl="0">
              <a:buSzPct val="45000"/>
              <a:buFont typeface="StarSymbol"/>
              <a:buChar char="●"/>
            </a:pPr>
            <a:r>
              <a:rPr lang="cs-CZ" sz="1814" dirty="0"/>
              <a:t>   - </a:t>
            </a:r>
            <a:r>
              <a:rPr lang="cs-CZ" sz="1814" dirty="0" err="1"/>
              <a:t>Eivissa</a:t>
            </a:r>
            <a:r>
              <a:rPr lang="cs-CZ" sz="1814" dirty="0"/>
              <a:t>: 12,1% </a:t>
            </a:r>
            <a:r>
              <a:rPr lang="cs-CZ" sz="1814" dirty="0" err="1"/>
              <a:t>del</a:t>
            </a:r>
            <a:r>
              <a:rPr lang="cs-CZ" sz="1814" dirty="0"/>
              <a:t> </a:t>
            </a:r>
            <a:r>
              <a:rPr lang="cs-CZ" sz="1814" dirty="0" err="1"/>
              <a:t>total</a:t>
            </a:r>
            <a:r>
              <a:rPr lang="cs-CZ" sz="1814" dirty="0"/>
              <a:t> de les </a:t>
            </a:r>
            <a:r>
              <a:rPr lang="cs-CZ" sz="1814" dirty="0" err="1"/>
              <a:t>illes</a:t>
            </a:r>
            <a:endParaRPr lang="cs-CZ" sz="1814" dirty="0"/>
          </a:p>
          <a:p>
            <a:pPr lvl="0">
              <a:buSzPct val="45000"/>
              <a:buFont typeface="StarSymbol"/>
              <a:buChar char="●"/>
            </a:pPr>
            <a:r>
              <a:rPr lang="cs-CZ" sz="1814" dirty="0"/>
              <a:t>   - </a:t>
            </a:r>
            <a:r>
              <a:rPr lang="cs-CZ" sz="1814" dirty="0" err="1"/>
              <a:t>Formentera</a:t>
            </a:r>
            <a:r>
              <a:rPr lang="cs-CZ" sz="1814" dirty="0"/>
              <a:t>: 0,9% </a:t>
            </a:r>
            <a:r>
              <a:rPr lang="cs-CZ" sz="1814" dirty="0" err="1"/>
              <a:t>del</a:t>
            </a:r>
            <a:r>
              <a:rPr lang="cs-CZ" sz="1814" dirty="0"/>
              <a:t> </a:t>
            </a:r>
            <a:r>
              <a:rPr lang="cs-CZ" sz="1814" dirty="0" err="1"/>
              <a:t>total</a:t>
            </a:r>
            <a:r>
              <a:rPr lang="cs-CZ" sz="1814" dirty="0"/>
              <a:t> de les </a:t>
            </a:r>
            <a:r>
              <a:rPr lang="cs-CZ" sz="1814" dirty="0" err="1"/>
              <a:t>illes</a:t>
            </a:r>
            <a:endParaRPr lang="cs-CZ" sz="1814" dirty="0"/>
          </a:p>
          <a:p>
            <a:pPr lvl="0">
              <a:buSzPct val="45000"/>
              <a:buFont typeface="StarSymbol"/>
              <a:buChar char="●"/>
            </a:pPr>
            <a:endParaRPr lang="cs-CZ" sz="1814" dirty="0"/>
          </a:p>
          <a:p>
            <a:pPr lvl="0">
              <a:buSzPct val="45000"/>
              <a:buFont typeface="StarSymbol"/>
              <a:buChar char="●"/>
            </a:pPr>
            <a:r>
              <a:rPr lang="cs-CZ" sz="2177" dirty="0"/>
              <a:t>La </a:t>
            </a:r>
            <a:r>
              <a:rPr lang="cs-CZ" sz="2177" dirty="0" err="1"/>
              <a:t>població</a:t>
            </a:r>
            <a:r>
              <a:rPr lang="cs-CZ" sz="2177" dirty="0"/>
              <a:t> </a:t>
            </a:r>
            <a:r>
              <a:rPr lang="cs-CZ" sz="2177" dirty="0" err="1"/>
              <a:t>balear</a:t>
            </a:r>
            <a:r>
              <a:rPr lang="cs-CZ" sz="2177" dirty="0"/>
              <a:t> </a:t>
            </a:r>
            <a:r>
              <a:rPr lang="cs-CZ" sz="2177" dirty="0" err="1"/>
              <a:t>creix</a:t>
            </a:r>
            <a:r>
              <a:rPr lang="cs-CZ" sz="2177" dirty="0"/>
              <a:t> a </a:t>
            </a:r>
            <a:r>
              <a:rPr lang="cs-CZ" sz="2177" dirty="0" err="1"/>
              <a:t>ritme</a:t>
            </a:r>
            <a:r>
              <a:rPr lang="cs-CZ" sz="2177" dirty="0"/>
              <a:t> </a:t>
            </a:r>
            <a:r>
              <a:rPr lang="cs-CZ" sz="2177" dirty="0" err="1"/>
              <a:t>vertiginós</a:t>
            </a:r>
            <a:endParaRPr lang="cs-CZ" sz="2177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78814" y="204630"/>
            <a:ext cx="4493836" cy="2967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793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Fonts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https://ca.wikipedia.org/wiki/Illes_Balears</a:t>
            </a:r>
            <a:endParaRPr lang="cs-CZ" dirty="0" smtClean="0"/>
          </a:p>
          <a:p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www.enciclopedia.cat/EC-GEC-0007005.xml</a:t>
            </a:r>
            <a:endParaRPr lang="cs-CZ" dirty="0" smtClean="0"/>
          </a:p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ca.wikipedia.org/wiki/Geografia_de_les_Illes_Balears</a:t>
            </a:r>
            <a:endParaRPr lang="cs-CZ" dirty="0" smtClean="0"/>
          </a:p>
          <a:p>
            <a:r>
              <a:rPr lang="cs-CZ" dirty="0">
                <a:hlinkClick r:id="rId5"/>
              </a:rPr>
              <a:t>http://</a:t>
            </a:r>
            <a:r>
              <a:rPr lang="cs-CZ" dirty="0" smtClean="0">
                <a:hlinkClick r:id="rId5"/>
              </a:rPr>
              <a:t>www.vegueries.com/illes/images/villes.gif</a:t>
            </a:r>
            <a:endParaRPr lang="cs-CZ" dirty="0" smtClean="0"/>
          </a:p>
          <a:p>
            <a:r>
              <a:rPr lang="cs-CZ" dirty="0">
                <a:hlinkClick r:id="rId6"/>
              </a:rPr>
              <a:t>https://www.google.cz/maps/place/Baleárské+ostrovy,+Španělsko</a:t>
            </a:r>
            <a:r>
              <a:rPr lang="cs-CZ" dirty="0" smtClean="0">
                <a:hlinkClick r:id="rId6"/>
              </a:rPr>
              <a:t>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940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914440"/>
            <a:ext cx="8825659" cy="3105360"/>
          </a:xfrm>
        </p:spPr>
        <p:txBody>
          <a:bodyPr/>
          <a:lstStyle/>
          <a:p>
            <a:r>
              <a:rPr lang="cs-CZ" b="1" dirty="0" err="1" smtClean="0"/>
              <a:t>Capital</a:t>
            </a:r>
            <a:r>
              <a:rPr lang="cs-CZ" dirty="0" smtClean="0"/>
              <a:t>: </a:t>
            </a:r>
            <a:r>
              <a:rPr lang="cs-CZ" u="sng" dirty="0" smtClean="0"/>
              <a:t>Palma</a:t>
            </a:r>
            <a:r>
              <a:rPr lang="cs-CZ" dirty="0" smtClean="0"/>
              <a:t> – </a:t>
            </a:r>
            <a:r>
              <a:rPr lang="is-IS" dirty="0" smtClean="0"/>
              <a:t>402 949 habitants</a:t>
            </a:r>
            <a:r>
              <a:rPr lang="is-IS" dirty="0"/>
              <a:t> (2016)</a:t>
            </a:r>
            <a:endParaRPr lang="cs-CZ" dirty="0" smtClean="0"/>
          </a:p>
          <a:p>
            <a:r>
              <a:rPr lang="cs-CZ" b="1" dirty="0" err="1" smtClean="0"/>
              <a:t>Població</a:t>
            </a:r>
            <a:r>
              <a:rPr lang="cs-CZ" dirty="0" smtClean="0"/>
              <a:t>: </a:t>
            </a:r>
            <a:r>
              <a:rPr lang="is-IS" dirty="0" smtClean="0"/>
              <a:t>1 124 744</a:t>
            </a:r>
            <a:r>
              <a:rPr lang="is-IS" dirty="0"/>
              <a:t> (2015</a:t>
            </a:r>
            <a:r>
              <a:rPr lang="is-IS" dirty="0" smtClean="0"/>
              <a:t>)</a:t>
            </a:r>
          </a:p>
          <a:p>
            <a:r>
              <a:rPr lang="is-IS" b="1" dirty="0" smtClean="0"/>
              <a:t>Densitat</a:t>
            </a:r>
            <a:r>
              <a:rPr lang="is-IS" dirty="0" smtClean="0"/>
              <a:t>: </a:t>
            </a:r>
            <a:r>
              <a:rPr lang="de-DE" dirty="0"/>
              <a:t>225,32 </a:t>
            </a:r>
            <a:r>
              <a:rPr lang="de-DE" dirty="0" smtClean="0"/>
              <a:t>hab/km²</a:t>
            </a:r>
          </a:p>
          <a:p>
            <a:r>
              <a:rPr lang="de-DE" b="1" dirty="0" err="1" smtClean="0"/>
              <a:t>Superfície</a:t>
            </a:r>
            <a:r>
              <a:rPr lang="de-DE" dirty="0" smtClean="0"/>
              <a:t>: </a:t>
            </a:r>
            <a:r>
              <a:rPr lang="sk-SK" dirty="0" smtClean="0"/>
              <a:t>4 991,66</a:t>
            </a:r>
            <a:r>
              <a:rPr lang="sk-SK" dirty="0"/>
              <a:t> </a:t>
            </a:r>
            <a:r>
              <a:rPr lang="sk-SK" dirty="0" smtClean="0"/>
              <a:t>km²</a:t>
            </a:r>
          </a:p>
          <a:p>
            <a:r>
              <a:rPr lang="sk-SK" b="1" dirty="0" err="1" smtClean="0"/>
              <a:t>Costa</a:t>
            </a:r>
            <a:r>
              <a:rPr lang="sk-SK" dirty="0" smtClean="0"/>
              <a:t>: </a:t>
            </a:r>
            <a:r>
              <a:rPr lang="nb-NO" dirty="0" smtClean="0"/>
              <a:t>1428 km</a:t>
            </a:r>
          </a:p>
          <a:p>
            <a:r>
              <a:rPr lang="nb-NO" b="1" dirty="0" err="1" smtClean="0"/>
              <a:t>Banyat</a:t>
            </a:r>
            <a:r>
              <a:rPr lang="nb-NO" b="1" dirty="0" smtClean="0"/>
              <a:t> per</a:t>
            </a:r>
            <a:r>
              <a:rPr lang="nb-NO" dirty="0"/>
              <a:t>: </a:t>
            </a:r>
            <a:r>
              <a:rPr lang="nb-NO" dirty="0" err="1"/>
              <a:t>mar</a:t>
            </a:r>
            <a:r>
              <a:rPr lang="nb-NO" dirty="0"/>
              <a:t> </a:t>
            </a:r>
            <a:r>
              <a:rPr lang="nb-NO" dirty="0" err="1"/>
              <a:t>Mediterrània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634" y="2732830"/>
            <a:ext cx="3667953" cy="274995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élník 8"/>
          <p:cNvSpPr/>
          <p:nvPr/>
        </p:nvSpPr>
        <p:spPr>
          <a:xfrm>
            <a:off x="8077634" y="2793112"/>
            <a:ext cx="39051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El </a:t>
            </a:r>
            <a:r>
              <a:rPr lang="cs-CZ" sz="1400" b="1" dirty="0" err="1" smtClean="0"/>
              <a:t>Puig</a:t>
            </a:r>
            <a:r>
              <a:rPr lang="cs-CZ" sz="1400" b="1" dirty="0" smtClean="0"/>
              <a:t> Major</a:t>
            </a:r>
            <a:r>
              <a:rPr lang="cs-CZ" sz="1400" dirty="0" smtClean="0"/>
              <a:t> de la </a:t>
            </a:r>
            <a:r>
              <a:rPr lang="cs-CZ" sz="1400" dirty="0" err="1" smtClean="0"/>
              <a:t>Serra</a:t>
            </a:r>
            <a:r>
              <a:rPr lang="cs-CZ" sz="1400" dirty="0" smtClean="0"/>
              <a:t> de </a:t>
            </a:r>
            <a:r>
              <a:rPr lang="cs-CZ" sz="1400" dirty="0" err="1" smtClean="0"/>
              <a:t>Tramuntana</a:t>
            </a:r>
            <a:r>
              <a:rPr lang="cs-CZ" sz="1400" dirty="0" smtClean="0"/>
              <a:t> de Mallorca, la </a:t>
            </a:r>
            <a:r>
              <a:rPr lang="cs-CZ" sz="1400" dirty="0" err="1" smtClean="0"/>
              <a:t>muntanya</a:t>
            </a:r>
            <a:r>
              <a:rPr lang="cs-CZ" sz="1400" dirty="0" smtClean="0"/>
              <a:t> </a:t>
            </a:r>
            <a:r>
              <a:rPr lang="cs-CZ" sz="1400" dirty="0" err="1" smtClean="0"/>
              <a:t>més</a:t>
            </a:r>
            <a:r>
              <a:rPr lang="cs-CZ" sz="1400" dirty="0" smtClean="0"/>
              <a:t> </a:t>
            </a:r>
            <a:r>
              <a:rPr lang="cs-CZ" sz="1400" dirty="0" err="1" smtClean="0"/>
              <a:t>alta</a:t>
            </a:r>
            <a:r>
              <a:rPr lang="cs-CZ" sz="1400" dirty="0" smtClean="0"/>
              <a:t> de </a:t>
            </a:r>
            <a:r>
              <a:rPr lang="cs-CZ" sz="1400" dirty="0" err="1" smtClean="0"/>
              <a:t>l'illa</a:t>
            </a:r>
            <a:r>
              <a:rPr lang="cs-CZ" sz="1400" dirty="0" smtClean="0"/>
              <a:t> (1 436 metres).</a:t>
            </a:r>
            <a:endParaRPr lang="cs-CZ" sz="14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Illes</a:t>
            </a:r>
            <a:r>
              <a:rPr lang="cs-CZ" dirty="0" smtClean="0"/>
              <a:t> </a:t>
            </a:r>
            <a:r>
              <a:rPr lang="cs-CZ" dirty="0" err="1" smtClean="0"/>
              <a:t>Balears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081" y="240152"/>
            <a:ext cx="3541506" cy="2363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85" y="199280"/>
            <a:ext cx="2202816" cy="2445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6" y="5588708"/>
            <a:ext cx="10744201" cy="122540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ovéPole 11"/>
          <p:cNvSpPr txBox="1"/>
          <p:nvPr/>
        </p:nvSpPr>
        <p:spPr>
          <a:xfrm>
            <a:off x="10629900" y="5684253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Palma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448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0629" y="457200"/>
            <a:ext cx="8825659" cy="3562350"/>
          </a:xfrm>
        </p:spPr>
        <p:txBody>
          <a:bodyPr/>
          <a:lstStyle/>
          <a:p>
            <a:pPr marL="0" indent="0">
              <a:buNone/>
            </a:pPr>
            <a:r>
              <a:rPr lang="cs-CZ" b="1" dirty="0" err="1">
                <a:solidFill>
                  <a:schemeClr val="bg1"/>
                </a:solidFill>
              </a:rPr>
              <a:t>L'arxipèlag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està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format</a:t>
            </a:r>
            <a:r>
              <a:rPr lang="cs-CZ" b="1" dirty="0">
                <a:solidFill>
                  <a:schemeClr val="bg1"/>
                </a:solidFill>
              </a:rPr>
              <a:t> per </a:t>
            </a:r>
            <a:r>
              <a:rPr lang="cs-CZ" b="1" u="sng" dirty="0" err="1">
                <a:solidFill>
                  <a:schemeClr val="bg1"/>
                </a:solidFill>
              </a:rPr>
              <a:t>dos</a:t>
            </a:r>
            <a:r>
              <a:rPr lang="cs-CZ" b="1" u="sng" dirty="0">
                <a:solidFill>
                  <a:schemeClr val="bg1"/>
                </a:solidFill>
              </a:rPr>
              <a:t> </a:t>
            </a:r>
            <a:r>
              <a:rPr lang="cs-CZ" b="1" u="sng" dirty="0" err="1">
                <a:solidFill>
                  <a:schemeClr val="bg1"/>
                </a:solidFill>
              </a:rPr>
              <a:t>grans</a:t>
            </a:r>
            <a:r>
              <a:rPr lang="cs-CZ" b="1" u="sng" dirty="0">
                <a:solidFill>
                  <a:schemeClr val="bg1"/>
                </a:solidFill>
              </a:rPr>
              <a:t> </a:t>
            </a:r>
            <a:r>
              <a:rPr lang="cs-CZ" b="1" u="sng" dirty="0" err="1">
                <a:solidFill>
                  <a:schemeClr val="bg1"/>
                </a:solidFill>
              </a:rPr>
              <a:t>grups</a:t>
            </a:r>
            <a:r>
              <a:rPr lang="cs-CZ" b="1" dirty="0">
                <a:solidFill>
                  <a:schemeClr val="bg1"/>
                </a:solidFill>
              </a:rPr>
              <a:t>:</a:t>
            </a:r>
          </a:p>
          <a:p>
            <a:r>
              <a:rPr lang="cs-CZ" dirty="0">
                <a:solidFill>
                  <a:schemeClr val="bg1"/>
                </a:solidFill>
              </a:rPr>
              <a:t>les </a:t>
            </a:r>
            <a:r>
              <a:rPr lang="cs-CZ" u="sng" dirty="0" err="1">
                <a:solidFill>
                  <a:schemeClr val="bg1"/>
                </a:solidFill>
              </a:rPr>
              <a:t>Gimnèsies</a:t>
            </a:r>
            <a:r>
              <a:rPr lang="cs-CZ" dirty="0">
                <a:solidFill>
                  <a:schemeClr val="bg1"/>
                </a:solidFill>
              </a:rPr>
              <a:t>: </a:t>
            </a:r>
            <a:r>
              <a:rPr lang="cs-CZ" dirty="0" err="1">
                <a:solidFill>
                  <a:schemeClr val="bg1"/>
                </a:solidFill>
              </a:rPr>
              <a:t>Menorca</a:t>
            </a:r>
            <a:r>
              <a:rPr lang="cs-CZ" dirty="0">
                <a:solidFill>
                  <a:schemeClr val="bg1"/>
                </a:solidFill>
              </a:rPr>
              <a:t>, Mallorca, </a:t>
            </a:r>
            <a:r>
              <a:rPr lang="cs-CZ" dirty="0" err="1">
                <a:solidFill>
                  <a:schemeClr val="bg1"/>
                </a:solidFill>
              </a:rPr>
              <a:t>Cabrera</a:t>
            </a:r>
            <a:r>
              <a:rPr lang="cs-CZ" dirty="0">
                <a:solidFill>
                  <a:schemeClr val="bg1"/>
                </a:solidFill>
              </a:rPr>
              <a:t> i </a:t>
            </a:r>
            <a:r>
              <a:rPr lang="cs-CZ" dirty="0" err="1">
                <a:solidFill>
                  <a:schemeClr val="bg1"/>
                </a:solidFill>
              </a:rPr>
              <a:t>els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dirty="0" err="1">
                <a:solidFill>
                  <a:schemeClr val="bg1"/>
                </a:solidFill>
              </a:rPr>
              <a:t>illots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dirty="0" err="1">
                <a:solidFill>
                  <a:schemeClr val="bg1"/>
                </a:solidFill>
              </a:rPr>
              <a:t>menors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que</a:t>
            </a:r>
            <a:r>
              <a:rPr lang="cs-CZ" dirty="0">
                <a:solidFill>
                  <a:schemeClr val="bg1"/>
                </a:solidFill>
              </a:rPr>
              <a:t> les </a:t>
            </a:r>
            <a:r>
              <a:rPr lang="cs-CZ" dirty="0" err="1" smtClean="0">
                <a:solidFill>
                  <a:schemeClr val="bg1"/>
                </a:solidFill>
              </a:rPr>
              <a:t>envolten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les </a:t>
            </a:r>
            <a:r>
              <a:rPr lang="cs-CZ" u="sng" dirty="0" err="1">
                <a:solidFill>
                  <a:schemeClr val="bg1"/>
                </a:solidFill>
              </a:rPr>
              <a:t>Pitiüses</a:t>
            </a:r>
            <a:r>
              <a:rPr lang="cs-CZ" dirty="0">
                <a:solidFill>
                  <a:schemeClr val="bg1"/>
                </a:solidFill>
              </a:rPr>
              <a:t>: </a:t>
            </a:r>
            <a:r>
              <a:rPr lang="cs-CZ" dirty="0" err="1">
                <a:solidFill>
                  <a:schemeClr val="bg1"/>
                </a:solidFill>
              </a:rPr>
              <a:t>Eivissa</a:t>
            </a:r>
            <a:r>
              <a:rPr lang="cs-CZ" dirty="0">
                <a:solidFill>
                  <a:schemeClr val="bg1"/>
                </a:solidFill>
              </a:rPr>
              <a:t>, </a:t>
            </a:r>
            <a:r>
              <a:rPr lang="cs-CZ" dirty="0" err="1">
                <a:solidFill>
                  <a:schemeClr val="bg1"/>
                </a:solidFill>
              </a:rPr>
              <a:t>Formentera</a:t>
            </a:r>
            <a:r>
              <a:rPr lang="cs-CZ" dirty="0">
                <a:solidFill>
                  <a:schemeClr val="bg1"/>
                </a:solidFill>
              </a:rPr>
              <a:t> i </a:t>
            </a:r>
            <a:r>
              <a:rPr lang="cs-CZ" dirty="0" err="1">
                <a:solidFill>
                  <a:schemeClr val="bg1"/>
                </a:solidFill>
              </a:rPr>
              <a:t>els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dirty="0" err="1">
                <a:solidFill>
                  <a:schemeClr val="bg1"/>
                </a:solidFill>
              </a:rPr>
              <a:t>illots</a:t>
            </a:r>
            <a:r>
              <a:rPr lang="cs-CZ" dirty="0">
                <a:solidFill>
                  <a:schemeClr val="bg1"/>
                </a:solidFill>
              </a:rPr>
              <a:t> </a:t>
            </a:r>
            <a:r>
              <a:rPr lang="cs-CZ" dirty="0" err="1">
                <a:solidFill>
                  <a:schemeClr val="bg1"/>
                </a:solidFill>
              </a:rPr>
              <a:t>menors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que</a:t>
            </a:r>
            <a:r>
              <a:rPr lang="cs-CZ" dirty="0">
                <a:solidFill>
                  <a:schemeClr val="bg1"/>
                </a:solidFill>
              </a:rPr>
              <a:t> les </a:t>
            </a:r>
            <a:r>
              <a:rPr lang="cs-CZ" dirty="0" err="1" smtClean="0">
                <a:solidFill>
                  <a:schemeClr val="bg1"/>
                </a:solidFill>
              </a:rPr>
              <a:t>envolten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2495550"/>
            <a:ext cx="5198937" cy="424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73" y="3260090"/>
            <a:ext cx="4452445" cy="2719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923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Illots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65" y="2371725"/>
            <a:ext cx="10613928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2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52180" y="643466"/>
            <a:ext cx="7452932" cy="5571067"/>
          </a:xfrm>
          <a:prstGeom prst="rect">
            <a:avLst/>
          </a:prstGeom>
          <a:noFill/>
        </p:spPr>
      </p:pic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blipFill>
            <a:blip r:embed="rId3">
              <a:duotone>
                <a:schemeClr val="dk2">
                  <a:shade val="69000"/>
                  <a:hueMod val="91000"/>
                  <a:satMod val="164000"/>
                  <a:lumMod val="74000"/>
                </a:schemeClr>
                <a:schemeClr val="dk2">
                  <a:hueMod val="124000"/>
                  <a:satMod val="140000"/>
                  <a:lumMod val="142000"/>
                </a:schemeClr>
              </a:duotone>
            </a:blip>
            <a:stretch>
              <a:fillRect l="-12279" t="-11550" r="-120392" b="-1155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69335" y="1702087"/>
            <a:ext cx="3209207" cy="612850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Obdélník 1"/>
          <p:cNvSpPr/>
          <p:nvPr/>
        </p:nvSpPr>
        <p:spPr>
          <a:xfrm>
            <a:off x="682567" y="643466"/>
            <a:ext cx="2913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Geografia</a:t>
            </a:r>
            <a:r>
              <a:rPr lang="cs-CZ" sz="3200" b="1" dirty="0" smtClean="0"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sz="3200" b="1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física</a:t>
            </a:r>
            <a:r>
              <a:rPr lang="cs-CZ" sz="3200" b="1" dirty="0" smtClean="0">
                <a:effectLst/>
              </a:rPr>
              <a:t> 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2612214" y="6150409"/>
            <a:ext cx="96021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Eivissa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  <a:sym typeface="Wingdings"/>
              </a:rPr>
              <a:t> </a:t>
            </a:r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costa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del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País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Valencià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 = 75 km de </a:t>
            </a:r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mar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, </a:t>
            </a:r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aquesta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mateixa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distància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separa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 Mallorca </a:t>
            </a:r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d'Eivissa</a:t>
            </a:r>
            <a:endParaRPr lang="cs-CZ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algn="ctr"/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La </a:t>
            </a:r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distància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mínima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que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separa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 Mallorca de </a:t>
            </a:r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Menorca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és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 de 35 km.</a:t>
            </a:r>
            <a:r>
              <a:rPr lang="cs-CZ" dirty="0" smtClean="0">
                <a:effectLst/>
              </a:rPr>
              <a:t> 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625283" y="1614860"/>
            <a:ext cx="2002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La </a:t>
            </a:r>
            <a:r>
              <a:rPr lang="cs-CZ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Serra</a:t>
            </a: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 de </a:t>
            </a:r>
            <a:r>
              <a:rPr lang="cs-CZ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Llevant</a:t>
            </a: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41275" y="1234986"/>
            <a:ext cx="2456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La </a:t>
            </a:r>
            <a:r>
              <a:rPr lang="cs-CZ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Serra</a:t>
            </a: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 de </a:t>
            </a:r>
            <a:r>
              <a:rPr lang="cs-CZ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Tramun</a:t>
            </a:r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tana</a:t>
            </a: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41275" y="2011172"/>
            <a:ext cx="171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La plana </a:t>
            </a:r>
            <a:r>
              <a:rPr lang="cs-CZ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central</a:t>
            </a: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2628204" y="1604318"/>
            <a:ext cx="1329434" cy="591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682567" y="2844005"/>
            <a:ext cx="33493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Menorca</a:t>
            </a:r>
            <a:endParaRPr lang="cs-CZ" b="1" dirty="0" smtClean="0">
              <a:solidFill>
                <a:schemeClr val="bg1"/>
              </a:solidFill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una </a:t>
            </a:r>
            <a:r>
              <a:rPr lang="cs-CZ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illa</a:t>
            </a: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baixa</a:t>
            </a:r>
            <a:endParaRPr lang="cs-CZ" dirty="0">
              <a:solidFill>
                <a:schemeClr val="bg1"/>
              </a:solidFill>
              <a:latin typeface="Calibri" charset="0"/>
              <a:ea typeface="Calibri" charset="0"/>
              <a:cs typeface="Times New Roman" charset="0"/>
            </a:endParaRP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la </a:t>
            </a:r>
            <a:r>
              <a:rPr lang="cs-CZ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Muntanya</a:t>
            </a: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del</a:t>
            </a: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  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Toro (358 m)</a:t>
            </a:r>
            <a:r>
              <a:rPr lang="cs-CZ" dirty="0" smtClean="0">
                <a:effectLst/>
              </a:rPr>
              <a:t> 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625283" y="390672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Eivissa</a:t>
            </a:r>
            <a:endParaRPr lang="cs-CZ" b="1" dirty="0" smtClean="0">
              <a:solidFill>
                <a:schemeClr val="bg1"/>
              </a:solidFill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una </a:t>
            </a:r>
            <a:r>
              <a:rPr lang="cs-CZ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illa</a:t>
            </a: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calcària</a:t>
            </a: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 i </a:t>
            </a:r>
            <a:r>
              <a:rPr lang="cs-CZ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muntanyosa</a:t>
            </a:r>
            <a:endParaRPr lang="cs-CZ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cs-CZ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Sa</a:t>
            </a: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Talaiassa</a:t>
            </a:r>
            <a:r>
              <a:rPr lang="cs-CZ" dirty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dirty="0" smtClean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(</a:t>
            </a: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475 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m)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b="1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Formentera</a:t>
            </a:r>
            <a:endParaRPr lang="cs-CZ" b="1" dirty="0">
              <a:solidFill>
                <a:schemeClr val="bg1"/>
              </a:solidFill>
              <a:latin typeface="Calibri" charset="0"/>
              <a:ea typeface="Calibri" charset="0"/>
              <a:cs typeface="Times New Roman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cs-CZ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també</a:t>
            </a: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calcària</a:t>
            </a:r>
            <a:endParaRPr lang="cs-CZ" dirty="0" smtClean="0">
              <a:solidFill>
                <a:schemeClr val="bg1"/>
              </a:solidFill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cs-CZ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més</a:t>
            </a: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baixa</a:t>
            </a: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 (</a:t>
            </a:r>
            <a:r>
              <a:rPr lang="cs-CZ" dirty="0" err="1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Sa</a:t>
            </a:r>
            <a:r>
              <a:rPr lang="cs-CZ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Times New Roman" charset="0"/>
              </a:rPr>
              <a:t> M</a:t>
            </a:r>
            <a:r>
              <a:rPr lang="cs-CZ" dirty="0" smtClean="0">
                <a:effectLst/>
                <a:latin typeface="Calibri" charset="0"/>
                <a:ea typeface="Calibri" charset="0"/>
                <a:cs typeface="Times New Roman" charset="0"/>
              </a:rPr>
              <a:t>ola 192 m)</a:t>
            </a:r>
            <a:endParaRPr lang="cs-CZ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71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8758" y="664247"/>
            <a:ext cx="8539776" cy="5529504"/>
          </a:xfrm>
          <a:prstGeom prst="rect">
            <a:avLst/>
          </a:prstGeom>
        </p:spPr>
      </p:pic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blipFill>
            <a:blip r:embed="rId3">
              <a:duotone>
                <a:schemeClr val="dk2">
                  <a:shade val="69000"/>
                  <a:hueMod val="91000"/>
                  <a:satMod val="164000"/>
                  <a:lumMod val="74000"/>
                </a:schemeClr>
                <a:schemeClr val="dk2">
                  <a:hueMod val="124000"/>
                  <a:satMod val="140000"/>
                  <a:lumMod val="142000"/>
                </a:schemeClr>
              </a:duotone>
            </a:blip>
            <a:stretch>
              <a:fillRect l="-12279" t="-11550" r="-120392" b="-1155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69335" y="1702087"/>
            <a:ext cx="3209207" cy="612850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122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782" y="754827"/>
            <a:ext cx="8761413" cy="706964"/>
          </a:xfrm>
        </p:spPr>
        <p:txBody>
          <a:bodyPr/>
          <a:lstStyle/>
          <a:p>
            <a:r>
              <a:rPr lang="cs-CZ" dirty="0" err="1" smtClean="0"/>
              <a:t>Clima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9154" y="2753995"/>
            <a:ext cx="4574334" cy="3416300"/>
          </a:xfrm>
        </p:spPr>
        <p:txBody>
          <a:bodyPr/>
          <a:lstStyle/>
          <a:p>
            <a:r>
              <a:rPr lang="cs-CZ" dirty="0" err="1"/>
              <a:t>tipus</a:t>
            </a:r>
            <a:r>
              <a:rPr lang="cs-CZ" dirty="0"/>
              <a:t> </a:t>
            </a:r>
            <a:r>
              <a:rPr lang="cs-CZ" b="1" dirty="0" err="1" smtClean="0"/>
              <a:t>mediterrani</a:t>
            </a:r>
            <a:endParaRPr lang="cs-CZ" b="1" dirty="0" smtClean="0"/>
          </a:p>
          <a:p>
            <a:r>
              <a:rPr lang="cs-CZ" dirty="0" err="1"/>
              <a:t>similar</a:t>
            </a:r>
            <a:r>
              <a:rPr lang="cs-CZ" dirty="0"/>
              <a:t> al </a:t>
            </a:r>
            <a:r>
              <a:rPr lang="cs-CZ" dirty="0" err="1"/>
              <a:t>del</a:t>
            </a:r>
            <a:r>
              <a:rPr lang="cs-CZ" dirty="0"/>
              <a:t> </a:t>
            </a:r>
            <a:r>
              <a:rPr lang="cs-CZ" dirty="0" err="1"/>
              <a:t>País</a:t>
            </a:r>
            <a:r>
              <a:rPr lang="cs-CZ" dirty="0"/>
              <a:t> </a:t>
            </a:r>
            <a:r>
              <a:rPr lang="cs-CZ" dirty="0" err="1" smtClean="0"/>
              <a:t>Valencià</a:t>
            </a:r>
            <a:endParaRPr lang="cs-CZ" dirty="0" smtClean="0"/>
          </a:p>
          <a:p>
            <a:r>
              <a:rPr lang="cs-CZ" dirty="0" err="1" smtClean="0"/>
              <a:t>hivern</a:t>
            </a:r>
            <a:r>
              <a:rPr lang="cs-CZ" dirty="0" smtClean="0"/>
              <a:t> - </a:t>
            </a:r>
            <a:r>
              <a:rPr lang="cs-CZ" dirty="0" err="1" smtClean="0"/>
              <a:t>temperatures</a:t>
            </a:r>
            <a:r>
              <a:rPr lang="cs-CZ" dirty="0" smtClean="0"/>
              <a:t> </a:t>
            </a:r>
            <a:r>
              <a:rPr lang="cs-CZ" dirty="0" err="1"/>
              <a:t>mitjanes</a:t>
            </a:r>
            <a:r>
              <a:rPr lang="cs-CZ" dirty="0"/>
              <a:t> </a:t>
            </a:r>
            <a:r>
              <a:rPr lang="cs-CZ" dirty="0" err="1"/>
              <a:t>mensuals</a:t>
            </a:r>
            <a:r>
              <a:rPr lang="cs-CZ" dirty="0"/>
              <a:t> per </a:t>
            </a:r>
            <a:r>
              <a:rPr lang="cs-CZ" dirty="0" err="1"/>
              <a:t>sobre</a:t>
            </a:r>
            <a:r>
              <a:rPr lang="cs-CZ" dirty="0"/>
              <a:t> </a:t>
            </a:r>
            <a:r>
              <a:rPr lang="cs-CZ" dirty="0" err="1"/>
              <a:t>dels</a:t>
            </a:r>
            <a:r>
              <a:rPr lang="cs-CZ" dirty="0"/>
              <a:t> 10 °</a:t>
            </a:r>
            <a:r>
              <a:rPr lang="cs-CZ" dirty="0" smtClean="0"/>
              <a:t>C</a:t>
            </a:r>
          </a:p>
          <a:p>
            <a:r>
              <a:rPr lang="cs-CZ" dirty="0" err="1" smtClean="0"/>
              <a:t>l'únic</a:t>
            </a:r>
            <a:r>
              <a:rPr lang="cs-CZ" dirty="0"/>
              <a:t> </a:t>
            </a:r>
            <a:r>
              <a:rPr lang="cs-CZ" dirty="0" err="1"/>
              <a:t>riu</a:t>
            </a:r>
            <a:r>
              <a:rPr lang="cs-CZ" dirty="0"/>
              <a:t> </a:t>
            </a:r>
            <a:r>
              <a:rPr lang="cs-CZ" dirty="0" smtClean="0"/>
              <a:t>- </a:t>
            </a:r>
            <a:r>
              <a:rPr lang="cs-CZ" b="1" dirty="0" smtClean="0"/>
              <a:t>el</a:t>
            </a:r>
            <a:r>
              <a:rPr lang="cs-CZ" b="1" dirty="0"/>
              <a:t> </a:t>
            </a:r>
            <a:r>
              <a:rPr lang="cs-CZ" b="1" dirty="0" err="1"/>
              <a:t>riu</a:t>
            </a:r>
            <a:r>
              <a:rPr lang="cs-CZ" b="1" dirty="0"/>
              <a:t> de Santa </a:t>
            </a:r>
            <a:r>
              <a:rPr lang="cs-CZ" b="1" dirty="0" err="1"/>
              <a:t>Eulària</a:t>
            </a:r>
            <a:r>
              <a:rPr lang="cs-CZ" b="1" dirty="0"/>
              <a:t> a </a:t>
            </a:r>
            <a:r>
              <a:rPr lang="cs-CZ" b="1" dirty="0" err="1" smtClean="0"/>
              <a:t>Eivissa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863" y="5772151"/>
            <a:ext cx="12598876" cy="79628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8486775" y="4263543"/>
            <a:ext cx="32623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0" i="0" dirty="0" smtClean="0">
                <a:solidFill>
                  <a:srgbClr val="222222"/>
                </a:solidFill>
                <a:effectLst/>
                <a:latin typeface="Arial" charset="0"/>
              </a:rPr>
              <a:t>A </a:t>
            </a:r>
            <a:r>
              <a:rPr lang="cs-CZ" sz="1400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l'estació</a:t>
            </a:r>
            <a:r>
              <a:rPr lang="cs-CZ" sz="1400" b="0" i="0" dirty="0" smtClean="0">
                <a:solidFill>
                  <a:srgbClr val="222222"/>
                </a:solidFill>
                <a:effectLst/>
                <a:latin typeface="Arial" charset="0"/>
              </a:rPr>
              <a:t> </a:t>
            </a:r>
            <a:r>
              <a:rPr lang="cs-CZ" sz="1400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meteorològica</a:t>
            </a:r>
            <a:r>
              <a:rPr lang="cs-CZ" sz="1400" b="0" i="0" dirty="0" smtClean="0">
                <a:solidFill>
                  <a:srgbClr val="222222"/>
                </a:solidFill>
                <a:effectLst/>
                <a:latin typeface="Arial" charset="0"/>
              </a:rPr>
              <a:t> </a:t>
            </a:r>
            <a:r>
              <a:rPr lang="cs-CZ" sz="1400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del</a:t>
            </a:r>
            <a:r>
              <a:rPr lang="cs-CZ" sz="1400" b="0" i="0" dirty="0" smtClean="0">
                <a:solidFill>
                  <a:srgbClr val="222222"/>
                </a:solidFill>
                <a:effectLst/>
                <a:latin typeface="Arial" charset="0"/>
              </a:rPr>
              <a:t> </a:t>
            </a:r>
            <a:r>
              <a:rPr lang="cs-CZ" sz="1400" b="1" i="0" dirty="0" err="1" smtClean="0">
                <a:solidFill>
                  <a:srgbClr val="222222"/>
                </a:solidFill>
                <a:effectLst/>
                <a:latin typeface="Arial" charset="0"/>
              </a:rPr>
              <a:t>Monestir</a:t>
            </a:r>
            <a:r>
              <a:rPr lang="cs-CZ" sz="1400" b="1" i="0" dirty="0" smtClean="0">
                <a:solidFill>
                  <a:srgbClr val="222222"/>
                </a:solidFill>
                <a:effectLst/>
                <a:latin typeface="Arial" charset="0"/>
              </a:rPr>
              <a:t> de </a:t>
            </a:r>
            <a:r>
              <a:rPr lang="cs-CZ" sz="1400" b="1" i="0" dirty="0" err="1" smtClean="0">
                <a:solidFill>
                  <a:srgbClr val="222222"/>
                </a:solidFill>
                <a:effectLst/>
                <a:latin typeface="Arial" charset="0"/>
              </a:rPr>
              <a:t>Lluc</a:t>
            </a:r>
            <a:r>
              <a:rPr lang="cs-CZ" sz="1400" b="0" i="0" dirty="0" smtClean="0">
                <a:solidFill>
                  <a:srgbClr val="222222"/>
                </a:solidFill>
                <a:effectLst/>
                <a:latin typeface="Arial" charset="0"/>
              </a:rPr>
              <a:t> (</a:t>
            </a:r>
            <a:r>
              <a:rPr lang="cs-CZ" sz="1400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Serra</a:t>
            </a:r>
            <a:r>
              <a:rPr lang="cs-CZ" sz="1400" b="0" i="0" dirty="0" smtClean="0">
                <a:solidFill>
                  <a:srgbClr val="222222"/>
                </a:solidFill>
                <a:effectLst/>
                <a:latin typeface="Arial" charset="0"/>
              </a:rPr>
              <a:t> de </a:t>
            </a:r>
            <a:r>
              <a:rPr lang="cs-CZ" sz="1400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Tramuntana</a:t>
            </a:r>
            <a:r>
              <a:rPr lang="cs-CZ" sz="1400" b="0" i="0" dirty="0" smtClean="0">
                <a:solidFill>
                  <a:srgbClr val="222222"/>
                </a:solidFill>
                <a:effectLst/>
                <a:latin typeface="Arial" charset="0"/>
              </a:rPr>
              <a:t>) </a:t>
            </a:r>
            <a:r>
              <a:rPr lang="cs-CZ" sz="1400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és</a:t>
            </a:r>
            <a:r>
              <a:rPr lang="cs-CZ" sz="1400" b="0" i="0" dirty="0" smtClean="0">
                <a:solidFill>
                  <a:srgbClr val="222222"/>
                </a:solidFill>
                <a:effectLst/>
                <a:latin typeface="Arial" charset="0"/>
              </a:rPr>
              <a:t> </a:t>
            </a:r>
            <a:r>
              <a:rPr lang="cs-CZ" sz="1400" b="1" i="0" dirty="0" smtClean="0">
                <a:solidFill>
                  <a:srgbClr val="222222"/>
                </a:solidFill>
                <a:effectLst/>
                <a:latin typeface="Arial" charset="0"/>
              </a:rPr>
              <a:t>on </a:t>
            </a:r>
            <a:r>
              <a:rPr lang="cs-CZ" sz="1400" b="1" i="0" dirty="0" err="1" smtClean="0">
                <a:solidFill>
                  <a:srgbClr val="222222"/>
                </a:solidFill>
                <a:effectLst/>
                <a:latin typeface="Arial" charset="0"/>
              </a:rPr>
              <a:t>plou</a:t>
            </a:r>
            <a:r>
              <a:rPr lang="cs-CZ" sz="1400" b="1" i="0" dirty="0" smtClean="0">
                <a:solidFill>
                  <a:srgbClr val="222222"/>
                </a:solidFill>
                <a:effectLst/>
                <a:latin typeface="Arial" charset="0"/>
              </a:rPr>
              <a:t> </a:t>
            </a:r>
            <a:r>
              <a:rPr lang="cs-CZ" sz="1400" b="1" i="0" dirty="0" err="1" smtClean="0">
                <a:solidFill>
                  <a:srgbClr val="222222"/>
                </a:solidFill>
                <a:effectLst/>
                <a:latin typeface="Arial" charset="0"/>
              </a:rPr>
              <a:t>més</a:t>
            </a:r>
            <a:r>
              <a:rPr lang="cs-CZ" sz="1400" b="1" i="0" dirty="0" smtClean="0">
                <a:solidFill>
                  <a:srgbClr val="222222"/>
                </a:solidFill>
                <a:effectLst/>
                <a:latin typeface="Arial" charset="0"/>
              </a:rPr>
              <a:t> </a:t>
            </a:r>
            <a:r>
              <a:rPr lang="cs-CZ" sz="1400" b="0" i="0" dirty="0" smtClean="0">
                <a:solidFill>
                  <a:srgbClr val="222222"/>
                </a:solidFill>
                <a:effectLst/>
                <a:latin typeface="Arial" charset="0"/>
              </a:rPr>
              <a:t>de les </a:t>
            </a:r>
            <a:r>
              <a:rPr lang="cs-CZ" sz="1400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Balears</a:t>
            </a:r>
            <a:r>
              <a:rPr lang="cs-CZ" sz="1400" b="0" i="0" dirty="0" smtClean="0">
                <a:solidFill>
                  <a:srgbClr val="222222"/>
                </a:solidFill>
                <a:effectLst/>
                <a:latin typeface="Arial" charset="0"/>
              </a:rPr>
              <a:t>.</a:t>
            </a:r>
            <a:endParaRPr lang="cs-CZ" sz="1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3" y="938372"/>
            <a:ext cx="4433887" cy="33251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délník 7"/>
          <p:cNvSpPr/>
          <p:nvPr/>
        </p:nvSpPr>
        <p:spPr>
          <a:xfrm>
            <a:off x="4554478" y="2970399"/>
            <a:ext cx="25300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i="0" dirty="0" err="1" smtClean="0">
                <a:solidFill>
                  <a:srgbClr val="222222"/>
                </a:solidFill>
                <a:effectLst/>
                <a:latin typeface="Arial" charset="0"/>
              </a:rPr>
              <a:t>Formentera</a:t>
            </a:r>
            <a:r>
              <a:rPr lang="cs-CZ" sz="1400" b="0" i="0" dirty="0" smtClean="0">
                <a:solidFill>
                  <a:srgbClr val="222222"/>
                </a:solidFill>
                <a:effectLst/>
                <a:latin typeface="Arial" charset="0"/>
              </a:rPr>
              <a:t> </a:t>
            </a:r>
            <a:r>
              <a:rPr lang="cs-CZ" sz="1400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és</a:t>
            </a:r>
            <a:r>
              <a:rPr lang="cs-CZ" sz="1400" b="0" i="0" dirty="0" smtClean="0">
                <a:solidFill>
                  <a:srgbClr val="222222"/>
                </a:solidFill>
                <a:effectLst/>
                <a:latin typeface="Arial" charset="0"/>
              </a:rPr>
              <a:t>, </a:t>
            </a:r>
            <a:r>
              <a:rPr lang="cs-CZ" sz="1400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alhora</a:t>
            </a:r>
            <a:r>
              <a:rPr lang="cs-CZ" sz="1400" b="0" i="0" dirty="0" smtClean="0">
                <a:solidFill>
                  <a:srgbClr val="222222"/>
                </a:solidFill>
                <a:effectLst/>
                <a:latin typeface="Arial" charset="0"/>
              </a:rPr>
              <a:t>, el </a:t>
            </a:r>
            <a:r>
              <a:rPr lang="cs-CZ" sz="1400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lloc</a:t>
            </a:r>
            <a:r>
              <a:rPr lang="cs-CZ" sz="1400" b="0" i="0" dirty="0" smtClean="0">
                <a:solidFill>
                  <a:srgbClr val="222222"/>
                </a:solidFill>
                <a:effectLst/>
                <a:latin typeface="Arial" charset="0"/>
              </a:rPr>
              <a:t> </a:t>
            </a:r>
            <a:r>
              <a:rPr lang="cs-CZ" sz="1400" b="1" i="0" dirty="0" err="1" smtClean="0">
                <a:solidFill>
                  <a:srgbClr val="222222"/>
                </a:solidFill>
                <a:effectLst/>
                <a:latin typeface="Arial" charset="0"/>
              </a:rPr>
              <a:t>més</a:t>
            </a:r>
            <a:r>
              <a:rPr lang="cs-CZ" sz="1400" b="1" i="0" dirty="0" smtClean="0">
                <a:solidFill>
                  <a:srgbClr val="222222"/>
                </a:solidFill>
                <a:effectLst/>
                <a:latin typeface="Arial" charset="0"/>
              </a:rPr>
              <a:t> </a:t>
            </a:r>
            <a:r>
              <a:rPr lang="cs-CZ" sz="1400" b="1" i="0" dirty="0" err="1" smtClean="0">
                <a:solidFill>
                  <a:srgbClr val="222222"/>
                </a:solidFill>
                <a:effectLst/>
                <a:latin typeface="Arial" charset="0"/>
              </a:rPr>
              <a:t>càlid</a:t>
            </a:r>
            <a:r>
              <a:rPr lang="cs-CZ" sz="1400" b="1" i="0" dirty="0" smtClean="0">
                <a:solidFill>
                  <a:srgbClr val="222222"/>
                </a:solidFill>
                <a:effectLst/>
                <a:latin typeface="Arial" charset="0"/>
              </a:rPr>
              <a:t> i el </a:t>
            </a:r>
            <a:r>
              <a:rPr lang="cs-CZ" sz="1400" b="1" i="0" dirty="0" err="1" smtClean="0">
                <a:solidFill>
                  <a:srgbClr val="222222"/>
                </a:solidFill>
                <a:effectLst/>
                <a:latin typeface="Arial" charset="0"/>
              </a:rPr>
              <a:t>més</a:t>
            </a:r>
            <a:r>
              <a:rPr lang="cs-CZ" sz="1400" b="1" i="0" dirty="0" smtClean="0">
                <a:solidFill>
                  <a:srgbClr val="222222"/>
                </a:solidFill>
                <a:effectLst/>
                <a:latin typeface="Arial" charset="0"/>
              </a:rPr>
              <a:t> sec</a:t>
            </a:r>
            <a:r>
              <a:rPr lang="cs-CZ" sz="1400" b="0" i="0" dirty="0" smtClean="0">
                <a:solidFill>
                  <a:srgbClr val="222222"/>
                </a:solidFill>
                <a:effectLst/>
                <a:latin typeface="Arial" charset="0"/>
              </a:rPr>
              <a:t> de les </a:t>
            </a:r>
            <a:r>
              <a:rPr lang="cs-CZ" sz="1400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Balears</a:t>
            </a:r>
            <a:r>
              <a:rPr lang="cs-CZ" sz="1400" b="0" i="0" dirty="0" smtClean="0">
                <a:solidFill>
                  <a:srgbClr val="222222"/>
                </a:solidFill>
                <a:effectLst/>
                <a:latin typeface="Arial" charset="0"/>
              </a:rPr>
              <a:t>.</a:t>
            </a:r>
            <a:endParaRPr lang="cs-CZ" sz="14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117" y="297957"/>
            <a:ext cx="3976740" cy="2643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947" y="4016532"/>
            <a:ext cx="3355255" cy="1499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Přímá spojovací šipka 13"/>
          <p:cNvCxnSpPr/>
          <p:nvPr/>
        </p:nvCxnSpPr>
        <p:spPr>
          <a:xfrm>
            <a:off x="2756321" y="4711704"/>
            <a:ext cx="1377623" cy="198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ravoúhlá spojnice 15"/>
          <p:cNvCxnSpPr>
            <a:stCxn id="8" idx="3"/>
          </p:cNvCxnSpPr>
          <p:nvPr/>
        </p:nvCxnSpPr>
        <p:spPr>
          <a:xfrm flipV="1">
            <a:off x="7084531" y="3032457"/>
            <a:ext cx="181001" cy="30727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ravoúhlá spojnice 17"/>
          <p:cNvCxnSpPr/>
          <p:nvPr/>
        </p:nvCxnSpPr>
        <p:spPr>
          <a:xfrm flipV="1">
            <a:off x="11244263" y="4392583"/>
            <a:ext cx="685828" cy="517660"/>
          </a:xfrm>
          <a:prstGeom prst="bentConnector3">
            <a:avLst>
              <a:gd name="adj1" fmla="val 9999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153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857" y="468312"/>
            <a:ext cx="8269605" cy="6061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1940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Flora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01916" y="4510903"/>
            <a:ext cx="6040219" cy="2225675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300 </a:t>
            </a:r>
            <a:r>
              <a:rPr lang="cs-CZ" dirty="0" err="1" smtClean="0"/>
              <a:t>espècies</a:t>
            </a:r>
            <a:r>
              <a:rPr lang="cs-CZ" dirty="0" smtClean="0"/>
              <a:t> </a:t>
            </a:r>
            <a:r>
              <a:rPr lang="cs-CZ" dirty="0" err="1" smtClean="0"/>
              <a:t>d'ocells</a:t>
            </a:r>
            <a:endParaRPr lang="cs-CZ" dirty="0"/>
          </a:p>
          <a:p>
            <a:r>
              <a:rPr lang="cs-CZ" dirty="0" err="1" smtClean="0"/>
              <a:t>un</a:t>
            </a:r>
            <a:r>
              <a:rPr lang="cs-CZ" dirty="0" smtClean="0"/>
              <a:t> </a:t>
            </a:r>
            <a:r>
              <a:rPr lang="cs-CZ" dirty="0"/>
              <a:t>gran </a:t>
            </a:r>
            <a:r>
              <a:rPr lang="cs-CZ" dirty="0" err="1"/>
              <a:t>nombre</a:t>
            </a:r>
            <a:r>
              <a:rPr lang="cs-CZ" dirty="0"/>
              <a:t> </a:t>
            </a:r>
            <a:r>
              <a:rPr lang="cs-CZ" dirty="0" err="1" smtClean="0"/>
              <a:t>d'</a:t>
            </a:r>
            <a:r>
              <a:rPr lang="cs-CZ" b="1" dirty="0" err="1" smtClean="0"/>
              <a:t>endemismes</a:t>
            </a:r>
            <a:r>
              <a:rPr lang="cs-CZ" dirty="0" smtClean="0"/>
              <a:t> (el </a:t>
            </a:r>
            <a:r>
              <a:rPr lang="cs-CZ" dirty="0"/>
              <a:t>99% </a:t>
            </a:r>
            <a:r>
              <a:rPr lang="cs-CZ" dirty="0" err="1"/>
              <a:t>són</a:t>
            </a:r>
            <a:r>
              <a:rPr lang="cs-CZ" dirty="0"/>
              <a:t> </a:t>
            </a:r>
            <a:r>
              <a:rPr lang="cs-CZ" dirty="0" err="1" smtClean="0"/>
              <a:t>invertebrats</a:t>
            </a:r>
            <a:r>
              <a:rPr lang="cs-CZ" dirty="0" smtClean="0"/>
              <a:t>) - les</a:t>
            </a:r>
            <a:r>
              <a:rPr lang="cs-CZ" dirty="0"/>
              <a:t> </a:t>
            </a:r>
            <a:r>
              <a:rPr lang="cs-CZ" u="sng" dirty="0" err="1" smtClean="0"/>
              <a:t>sargantanes</a:t>
            </a:r>
            <a:r>
              <a:rPr lang="cs-CZ" dirty="0"/>
              <a:t> </a:t>
            </a:r>
            <a:r>
              <a:rPr lang="cs-CZ" dirty="0" smtClean="0"/>
              <a:t>(la</a:t>
            </a:r>
            <a:r>
              <a:rPr lang="cs-CZ" dirty="0"/>
              <a:t> </a:t>
            </a:r>
            <a:r>
              <a:rPr lang="cs-CZ" dirty="0" err="1"/>
              <a:t>sargantana</a:t>
            </a:r>
            <a:r>
              <a:rPr lang="cs-CZ" dirty="0"/>
              <a:t> </a:t>
            </a:r>
            <a:r>
              <a:rPr lang="cs-CZ" dirty="0" err="1"/>
              <a:t>balear</a:t>
            </a:r>
            <a:r>
              <a:rPr lang="cs-CZ" dirty="0"/>
              <a:t> i la </a:t>
            </a:r>
            <a:r>
              <a:rPr lang="cs-CZ" dirty="0" err="1"/>
              <a:t>sargantana</a:t>
            </a:r>
            <a:r>
              <a:rPr lang="cs-CZ" dirty="0"/>
              <a:t> de les </a:t>
            </a:r>
            <a:r>
              <a:rPr lang="cs-CZ" dirty="0" err="1" smtClean="0"/>
              <a:t>Pitiüses</a:t>
            </a:r>
            <a:r>
              <a:rPr lang="cs-CZ" dirty="0" smtClean="0"/>
              <a:t>), la</a:t>
            </a:r>
            <a:r>
              <a:rPr lang="cs-CZ" dirty="0"/>
              <a:t> </a:t>
            </a:r>
            <a:r>
              <a:rPr lang="cs-CZ" u="sng" dirty="0" err="1"/>
              <a:t>tortuga</a:t>
            </a:r>
            <a:r>
              <a:rPr lang="cs-CZ" dirty="0"/>
              <a:t> </a:t>
            </a:r>
            <a:r>
              <a:rPr lang="cs-CZ" dirty="0" err="1"/>
              <a:t>mediterrània</a:t>
            </a:r>
            <a:r>
              <a:rPr lang="cs-CZ" dirty="0"/>
              <a:t>, la </a:t>
            </a:r>
            <a:r>
              <a:rPr lang="cs-CZ" dirty="0" err="1"/>
              <a:t>tortuga</a:t>
            </a:r>
            <a:r>
              <a:rPr lang="cs-CZ" dirty="0"/>
              <a:t> </a:t>
            </a:r>
            <a:r>
              <a:rPr lang="cs-CZ" dirty="0" err="1"/>
              <a:t>d'estany</a:t>
            </a:r>
            <a:r>
              <a:rPr lang="cs-CZ" dirty="0"/>
              <a:t>, la </a:t>
            </a:r>
            <a:r>
              <a:rPr lang="cs-CZ" u="sng" dirty="0" err="1"/>
              <a:t>serp</a:t>
            </a:r>
            <a:r>
              <a:rPr lang="cs-CZ" dirty="0"/>
              <a:t> </a:t>
            </a:r>
            <a:r>
              <a:rPr lang="cs-CZ" dirty="0" err="1" smtClean="0"/>
              <a:t>blanca</a:t>
            </a:r>
            <a:r>
              <a:rPr lang="cs-CZ" dirty="0" smtClean="0"/>
              <a:t>, </a:t>
            </a:r>
            <a:r>
              <a:rPr lang="cs-CZ" dirty="0"/>
              <a:t>la </a:t>
            </a:r>
            <a:r>
              <a:rPr lang="cs-CZ" dirty="0" err="1"/>
              <a:t>serp</a:t>
            </a:r>
            <a:r>
              <a:rPr lang="cs-CZ" dirty="0"/>
              <a:t> </a:t>
            </a:r>
            <a:r>
              <a:rPr lang="cs-CZ" dirty="0" err="1" smtClean="0"/>
              <a:t>d'aigua</a:t>
            </a:r>
            <a:r>
              <a:rPr lang="cs-CZ" dirty="0" smtClean="0"/>
              <a:t>, la </a:t>
            </a:r>
            <a:r>
              <a:rPr lang="cs-CZ" dirty="0" err="1"/>
              <a:t>colònia</a:t>
            </a:r>
            <a:r>
              <a:rPr lang="cs-CZ" dirty="0"/>
              <a:t> </a:t>
            </a:r>
            <a:r>
              <a:rPr lang="cs-CZ" dirty="0" err="1"/>
              <a:t>mallorquina</a:t>
            </a:r>
            <a:r>
              <a:rPr lang="cs-CZ" dirty="0"/>
              <a:t> </a:t>
            </a:r>
            <a:r>
              <a:rPr lang="cs-CZ" dirty="0" err="1"/>
              <a:t>del</a:t>
            </a:r>
            <a:r>
              <a:rPr lang="cs-CZ" dirty="0"/>
              <a:t> </a:t>
            </a:r>
            <a:r>
              <a:rPr lang="cs-CZ" u="sng" dirty="0" err="1"/>
              <a:t>voltor</a:t>
            </a:r>
            <a:r>
              <a:rPr lang="cs-CZ" dirty="0"/>
              <a:t> negre i </a:t>
            </a:r>
            <a:r>
              <a:rPr lang="cs-CZ" dirty="0" err="1"/>
              <a:t>l'</a:t>
            </a:r>
            <a:r>
              <a:rPr lang="cs-CZ" u="sng" dirty="0" err="1"/>
              <a:t>àguila</a:t>
            </a:r>
            <a:r>
              <a:rPr lang="cs-CZ" dirty="0"/>
              <a:t> </a:t>
            </a:r>
            <a:r>
              <a:rPr lang="cs-CZ" dirty="0" err="1" smtClean="0"/>
              <a:t>peixatera</a:t>
            </a:r>
            <a:endParaRPr lang="cs-CZ" dirty="0" smtClean="0"/>
          </a:p>
          <a:p>
            <a:r>
              <a:rPr lang="cs-CZ" dirty="0" err="1" smtClean="0"/>
              <a:t>els</a:t>
            </a:r>
            <a:r>
              <a:rPr lang="cs-CZ" dirty="0" smtClean="0"/>
              <a:t> </a:t>
            </a:r>
            <a:r>
              <a:rPr lang="cs-CZ" dirty="0" err="1" smtClean="0"/>
              <a:t>mamífers</a:t>
            </a:r>
            <a:r>
              <a:rPr lang="cs-CZ" dirty="0" smtClean="0"/>
              <a:t> - la </a:t>
            </a:r>
            <a:r>
              <a:rPr lang="cs-CZ" u="sng" dirty="0" err="1" smtClean="0"/>
              <a:t>marta</a:t>
            </a:r>
            <a:endParaRPr lang="cs-CZ" u="sng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951" y="4141570"/>
            <a:ext cx="2266049" cy="27164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9842135" y="3833793"/>
            <a:ext cx="2433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 smtClean="0"/>
              <a:t>Sargantana</a:t>
            </a:r>
            <a:r>
              <a:rPr lang="cs-CZ" sz="1400" dirty="0" smtClean="0"/>
              <a:t> de les </a:t>
            </a:r>
            <a:r>
              <a:rPr lang="cs-CZ" sz="1400" dirty="0" err="1" smtClean="0"/>
              <a:t>Pitiüses</a:t>
            </a:r>
            <a:endParaRPr lang="cs-CZ" sz="1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0903"/>
            <a:ext cx="3647647" cy="24317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délník 7"/>
          <p:cNvSpPr/>
          <p:nvPr/>
        </p:nvSpPr>
        <p:spPr>
          <a:xfrm>
            <a:off x="154269" y="4684496"/>
            <a:ext cx="857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Marta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" name="Obrázek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931" y="1539898"/>
            <a:ext cx="1706323" cy="21748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bdélník 10"/>
          <p:cNvSpPr/>
          <p:nvPr/>
        </p:nvSpPr>
        <p:spPr>
          <a:xfrm>
            <a:off x="10572750" y="3235863"/>
            <a:ext cx="1328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0" i="0" dirty="0" smtClean="0">
                <a:solidFill>
                  <a:schemeClr val="bg1"/>
                </a:solidFill>
                <a:effectLst/>
                <a:latin typeface="Linux Libertine" charset="0"/>
              </a:rPr>
              <a:t>Voltor negre</a:t>
            </a:r>
            <a:endParaRPr lang="ca-ES" b="0" i="0" dirty="0">
              <a:solidFill>
                <a:schemeClr val="bg1"/>
              </a:solidFill>
              <a:effectLst/>
              <a:latin typeface="Linux Libertine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487660" y="8654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err="1" smtClean="0">
                <a:solidFill>
                  <a:schemeClr val="bg1"/>
                </a:solidFill>
              </a:rPr>
              <a:t>l'element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florístic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tirrènic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balear</a:t>
            </a:r>
            <a:r>
              <a:rPr lang="cs-CZ" dirty="0" smtClean="0">
                <a:solidFill>
                  <a:schemeClr val="bg1"/>
                </a:solidFill>
              </a:rPr>
              <a:t> (17 </a:t>
            </a:r>
            <a:r>
              <a:rPr lang="cs-CZ" dirty="0" err="1" smtClean="0">
                <a:solidFill>
                  <a:schemeClr val="bg1"/>
                </a:solidFill>
              </a:rPr>
              <a:t>endemismes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cs-CZ" dirty="0" err="1">
                <a:solidFill>
                  <a:schemeClr val="bg1"/>
                </a:solidFill>
              </a:rPr>
              <a:t>l</a:t>
            </a:r>
            <a:r>
              <a:rPr lang="cs-CZ" dirty="0" err="1" smtClean="0">
                <a:solidFill>
                  <a:schemeClr val="bg1"/>
                </a:solidFill>
              </a:rPr>
              <a:t>'element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florístic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ibèric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balear</a:t>
            </a:r>
            <a:r>
              <a:rPr lang="cs-CZ" dirty="0" smtClean="0">
                <a:solidFill>
                  <a:schemeClr val="bg1"/>
                </a:solidFill>
              </a:rPr>
              <a:t> (14)</a:t>
            </a:r>
          </a:p>
          <a:p>
            <a:pPr marL="285750" indent="-285750">
              <a:buFontTx/>
              <a:buChar char="-"/>
            </a:pPr>
            <a:r>
              <a:rPr lang="cs-CZ" dirty="0" err="1">
                <a:solidFill>
                  <a:schemeClr val="bg1"/>
                </a:solidFill>
              </a:rPr>
              <a:t>l</a:t>
            </a:r>
            <a:r>
              <a:rPr lang="cs-CZ" dirty="0" err="1" smtClean="0">
                <a:solidFill>
                  <a:schemeClr val="bg1"/>
                </a:solidFill>
              </a:rPr>
              <a:t>'element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florístic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baleàric</a:t>
            </a:r>
            <a:r>
              <a:rPr lang="cs-CZ" dirty="0" smtClean="0">
                <a:solidFill>
                  <a:schemeClr val="bg1"/>
                </a:solidFill>
              </a:rPr>
              <a:t> (87)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801916" y="3906054"/>
            <a:ext cx="1287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 smtClean="0"/>
              <a:t>Fauna</a:t>
            </a:r>
            <a:endParaRPr lang="cs-CZ" sz="2800" dirty="0"/>
          </a:p>
        </p:txBody>
      </p:sp>
      <p:sp>
        <p:nvSpPr>
          <p:cNvPr id="15" name="Obdélník 14"/>
          <p:cNvSpPr/>
          <p:nvPr/>
        </p:nvSpPr>
        <p:spPr>
          <a:xfrm>
            <a:off x="2487660" y="2234454"/>
            <a:ext cx="33103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err="1" smtClean="0"/>
              <a:t>característiques</a:t>
            </a:r>
            <a:r>
              <a:rPr lang="cs-CZ" dirty="0" smtClean="0"/>
              <a:t> </a:t>
            </a:r>
            <a:r>
              <a:rPr lang="cs-CZ" dirty="0" err="1" smtClean="0"/>
              <a:t>netament</a:t>
            </a:r>
            <a:r>
              <a:rPr lang="cs-CZ" dirty="0" smtClean="0"/>
              <a:t> </a:t>
            </a:r>
            <a:r>
              <a:rPr lang="cs-CZ" dirty="0" err="1" smtClean="0"/>
              <a:t>mediterrànies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les </a:t>
            </a:r>
            <a:r>
              <a:rPr lang="cs-CZ" dirty="0" err="1" smtClean="0"/>
              <a:t>pinedes</a:t>
            </a:r>
            <a:r>
              <a:rPr lang="cs-CZ" dirty="0" smtClean="0"/>
              <a:t> de </a:t>
            </a:r>
            <a:r>
              <a:rPr lang="cs-CZ" dirty="0" err="1" smtClean="0"/>
              <a:t>pi</a:t>
            </a:r>
            <a:r>
              <a:rPr lang="cs-CZ" dirty="0" smtClean="0"/>
              <a:t> </a:t>
            </a:r>
            <a:r>
              <a:rPr lang="cs-CZ" dirty="0" err="1" smtClean="0"/>
              <a:t>blanc</a:t>
            </a:r>
            <a:r>
              <a:rPr lang="cs-CZ" dirty="0"/>
              <a:t>,</a:t>
            </a:r>
            <a:r>
              <a:rPr lang="cs-CZ" dirty="0" smtClean="0"/>
              <a:t> les </a:t>
            </a:r>
            <a:r>
              <a:rPr lang="cs-CZ" dirty="0" err="1" smtClean="0"/>
              <a:t>màquies</a:t>
            </a:r>
            <a:r>
              <a:rPr lang="cs-CZ" dirty="0" smtClean="0"/>
              <a:t> i </a:t>
            </a:r>
            <a:r>
              <a:rPr lang="cs-CZ" dirty="0" err="1" smtClean="0"/>
              <a:t>garrigues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err="1" smtClean="0"/>
              <a:t>l'alzina</a:t>
            </a:r>
            <a:r>
              <a:rPr lang="cs-CZ" dirty="0" smtClean="0"/>
              <a:t>, el </a:t>
            </a:r>
            <a:r>
              <a:rPr lang="cs-CZ" dirty="0" err="1" smtClean="0"/>
              <a:t>garrofer</a:t>
            </a:r>
            <a:endParaRPr lang="cs-CZ" dirty="0"/>
          </a:p>
        </p:txBody>
      </p:sp>
      <p:pic>
        <p:nvPicPr>
          <p:cNvPr id="16" name="Obrázek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655" y="1521248"/>
            <a:ext cx="2967711" cy="219053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Obdélník 16"/>
          <p:cNvSpPr/>
          <p:nvPr/>
        </p:nvSpPr>
        <p:spPr>
          <a:xfrm>
            <a:off x="7036542" y="3235863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Pi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blanc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9" name="Obrázek 1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8747"/>
            <a:ext cx="2397510" cy="196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Obdélník 19"/>
          <p:cNvSpPr/>
          <p:nvPr/>
        </p:nvSpPr>
        <p:spPr>
          <a:xfrm>
            <a:off x="14005" y="2273906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M</a:t>
            </a:r>
            <a:r>
              <a:rPr lang="cs-CZ" smtClean="0"/>
              <a:t>àquies</a:t>
            </a:r>
            <a:endParaRPr lang="cs-CZ" dirty="0"/>
          </a:p>
        </p:txBody>
      </p:sp>
      <p:pic>
        <p:nvPicPr>
          <p:cNvPr id="23" name="Obrázek 2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721" y="3159721"/>
            <a:ext cx="1332548" cy="11917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Přímá spojovací šipka 24"/>
          <p:cNvCxnSpPr/>
          <p:nvPr/>
        </p:nvCxnSpPr>
        <p:spPr>
          <a:xfrm>
            <a:off x="4936662" y="3595136"/>
            <a:ext cx="4070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612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t – zasedací místnost">
  <a:themeElements>
    <a:clrScheme name="Iont – zasedací místnost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t – zasedací místnost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t – zasedací místnost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1676</TotalTime>
  <Words>563</Words>
  <Application>Microsoft Office PowerPoint</Application>
  <PresentationFormat>Širokoúhlá obrazovka</PresentationFormat>
  <Paragraphs>142</Paragraphs>
  <Slides>19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30" baseType="lpstr">
      <vt:lpstr>Arial</vt:lpstr>
      <vt:lpstr>Calibri</vt:lpstr>
      <vt:lpstr>Century Gothic</vt:lpstr>
      <vt:lpstr>Linux Libertine</vt:lpstr>
      <vt:lpstr>Lucida Sans Unicode</vt:lpstr>
      <vt:lpstr>StarSymbol</vt:lpstr>
      <vt:lpstr>Tahoma</vt:lpstr>
      <vt:lpstr>Times New Roman</vt:lpstr>
      <vt:lpstr>Wingdings</vt:lpstr>
      <vt:lpstr>Wingdings 3</vt:lpstr>
      <vt:lpstr>Iont – zasedací místnost</vt:lpstr>
      <vt:lpstr>Geografia de les Illes Balears </vt:lpstr>
      <vt:lpstr>Illes Balears</vt:lpstr>
      <vt:lpstr>Prezentace aplikace PowerPoint</vt:lpstr>
      <vt:lpstr>Illots</vt:lpstr>
      <vt:lpstr>Prezentace aplikace PowerPoint</vt:lpstr>
      <vt:lpstr>Prezentace aplikace PowerPoint</vt:lpstr>
      <vt:lpstr>Clima</vt:lpstr>
      <vt:lpstr>Prezentace aplikace PowerPoint</vt:lpstr>
      <vt:lpstr>Flora</vt:lpstr>
      <vt:lpstr>Prezentace aplikace PowerPoint</vt:lpstr>
      <vt:lpstr>Política i govern</vt:lpstr>
      <vt:lpstr>  Les institucions de le Illes Balears</vt:lpstr>
      <vt:lpstr>Prezentace aplikace PowerPoint</vt:lpstr>
      <vt:lpstr>          Divisió politicoadministrativa</vt:lpstr>
      <vt:lpstr> Palma                    Maó   </vt:lpstr>
      <vt:lpstr>         Els símbols</vt:lpstr>
      <vt:lpstr>Economia</vt:lpstr>
      <vt:lpstr>Demografia</vt:lpstr>
      <vt:lpstr>Fonts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de les Illes Balears </dc:title>
  <dc:creator>Linda Havránková</dc:creator>
  <cp:lastModifiedBy>Ivana Malovičová</cp:lastModifiedBy>
  <cp:revision>29</cp:revision>
  <dcterms:created xsi:type="dcterms:W3CDTF">2017-05-02T17:12:52Z</dcterms:created>
  <dcterms:modified xsi:type="dcterms:W3CDTF">2017-05-04T13:04:31Z</dcterms:modified>
</cp:coreProperties>
</file>