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Lst>
  <p:sldSz cy="5143500" cx="9144000"/>
  <p:notesSz cx="6858000" cy="9144000"/>
  <p:embeddedFontLst>
    <p:embeddedFont>
      <p:font typeface="PT Sans Narrow"/>
      <p:regular r:id="rId12"/>
      <p:bold r:id="rId13"/>
    </p:embeddedFont>
    <p:embeddedFont>
      <p:font typeface="Open Sans"/>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PTSansNarrow-bold.fntdata"/><Relationship Id="rId12" Type="http://schemas.openxmlformats.org/officeDocument/2006/relationships/font" Target="fonts/PTSansNarrow-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OpenSans-bold.fntdata"/><Relationship Id="rId14" Type="http://schemas.openxmlformats.org/officeDocument/2006/relationships/font" Target="fonts/OpenSans-regular.fntdata"/><Relationship Id="rId17" Type="http://schemas.openxmlformats.org/officeDocument/2006/relationships/font" Target="fonts/OpenSans-boldItalic.fntdata"/><Relationship Id="rId16" Type="http://schemas.openxmlformats.org/officeDocument/2006/relationships/font" Target="fonts/Open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marR="25400" rtl="0">
              <a:lnSpc>
                <a:spcPct val="115000"/>
              </a:lnSpc>
              <a:spcBef>
                <a:spcPts val="0"/>
              </a:spcBef>
              <a:buNone/>
            </a:pPr>
            <a:r>
              <a:t/>
            </a:r>
            <a:endParaRPr>
              <a:solidFill>
                <a:srgbClr val="212121"/>
              </a:solidFill>
              <a:highlight>
                <a:srgbClr val="FFFFFF"/>
              </a:highlight>
            </a:endParaRPr>
          </a:p>
          <a:p>
            <a:pPr lvl="0" marR="25400" rtl="0">
              <a:lnSpc>
                <a:spcPct val="115000"/>
              </a:lnSpc>
              <a:spcBef>
                <a:spcPts val="0"/>
              </a:spcBef>
              <a:buNone/>
            </a:pPr>
            <a:r>
              <a:t/>
            </a:r>
            <a:endParaRPr>
              <a:solidFill>
                <a:srgbClr val="212121"/>
              </a:solidFill>
              <a:highlight>
                <a:srgbClr val="FFFFFF"/>
              </a:highlight>
            </a:endParaRPr>
          </a:p>
          <a:p>
            <a:pPr lvl="0" marR="25400" rtl="0">
              <a:lnSpc>
                <a:spcPct val="115000"/>
              </a:lnSpc>
              <a:spcBef>
                <a:spcPts val="0"/>
              </a:spcBef>
              <a:buNone/>
            </a:pPr>
            <a:r>
              <a:t/>
            </a:r>
            <a:endParaRPr>
              <a:solidFill>
                <a:srgbClr val="212121"/>
              </a:solidFill>
              <a:highlight>
                <a:srgbClr val="FFFFFF"/>
              </a:highlight>
            </a:endParaRPr>
          </a:p>
          <a:p>
            <a:pPr lvl="0" marR="25400" rtl="0">
              <a:lnSpc>
                <a:spcPct val="115000"/>
              </a:lnSpc>
              <a:spcBef>
                <a:spcPts val="0"/>
              </a:spcBef>
              <a:buNone/>
            </a:pPr>
            <a:r>
              <a:t/>
            </a:r>
            <a:endParaRPr>
              <a:solidFill>
                <a:srgbClr val="212121"/>
              </a:solidFill>
              <a:highlight>
                <a:srgbClr val="FFFFFF"/>
              </a:highlight>
            </a:endParaRPr>
          </a:p>
          <a:p>
            <a:pPr lvl="0" marR="25400" rtl="0">
              <a:lnSpc>
                <a:spcPct val="115000"/>
              </a:lnSpc>
              <a:spcBef>
                <a:spcPts val="0"/>
              </a:spcBef>
              <a:buNone/>
            </a:pPr>
            <a:r>
              <a:t/>
            </a:r>
            <a:endParaRPr>
              <a:solidFill>
                <a:srgbClr val="212121"/>
              </a:solidFill>
              <a:highlight>
                <a:srgbClr val="FFFFFF"/>
              </a:highlight>
            </a:endParaRPr>
          </a:p>
          <a:p>
            <a:pPr lvl="0" marR="25400" rtl="0">
              <a:lnSpc>
                <a:spcPct val="115000"/>
              </a:lnSpc>
              <a:spcBef>
                <a:spcPts val="0"/>
              </a:spcBef>
              <a:buNone/>
            </a:pPr>
            <a:r>
              <a:t/>
            </a:r>
            <a:endParaRPr>
              <a:solidFill>
                <a:srgbClr val="212121"/>
              </a:solidFill>
              <a:highlight>
                <a:srgbClr val="FFFFFF"/>
              </a:highlight>
            </a:endParaRPr>
          </a:p>
          <a:p>
            <a:pPr lvl="0" marR="25400" rtl="0">
              <a:lnSpc>
                <a:spcPct val="115000"/>
              </a:lnSpc>
              <a:spcBef>
                <a:spcPts val="0"/>
              </a:spcBef>
              <a:buNone/>
            </a:pPr>
            <a:r>
              <a:t/>
            </a:r>
            <a:endParaRPr>
              <a:solidFill>
                <a:srgbClr val="212121"/>
              </a:solidFill>
              <a:highlight>
                <a:srgbClr val="FFFFFF"/>
              </a:highlight>
            </a:endParaRPr>
          </a:p>
          <a:p>
            <a:pPr lvl="0" marR="25400" rtl="0">
              <a:lnSpc>
                <a:spcPct val="115000"/>
              </a:lnSpc>
              <a:spcBef>
                <a:spcPts val="0"/>
              </a:spcBef>
              <a:buNone/>
            </a:pPr>
            <a:r>
              <a:rPr lang="ca">
                <a:solidFill>
                  <a:srgbClr val="212121"/>
                </a:solidFill>
                <a:highlight>
                  <a:srgbClr val="FFFFFF"/>
                </a:highlight>
              </a:rPr>
              <a:t>Les festes de Sant Antoni se celebren al voltant del dia 17 de gener en gran part dels municipis de l'illa. Un dels llocs on la festa se celebra amb més força és sa Pobla. Els preparatius comencen amb la sortida a la possessió de sa Llebre a cercar llenya per als foguerons que escalfaran la revetlla de Sant Antoni, la nit bruixa dels dimonis i les "ximbombades".</a:t>
            </a:r>
            <a:br>
              <a:rPr lang="ca">
                <a:solidFill>
                  <a:srgbClr val="212121"/>
                </a:solidFill>
                <a:highlight>
                  <a:srgbClr val="FFFFFF"/>
                </a:highlight>
              </a:rPr>
            </a:br>
            <a:br>
              <a:rPr lang="ca">
                <a:solidFill>
                  <a:srgbClr val="212121"/>
                </a:solidFill>
                <a:highlight>
                  <a:srgbClr val="FFFFFF"/>
                </a:highlight>
              </a:rPr>
            </a:br>
            <a:r>
              <a:rPr lang="ca">
                <a:solidFill>
                  <a:srgbClr val="212121"/>
                </a:solidFill>
                <a:highlight>
                  <a:srgbClr val="FFFFFF"/>
                </a:highlight>
              </a:rPr>
              <a:t>Les festes de Sant Antoni que se celebren a Artà també són molt conegudes pel seu caràcter popular i tradicional. El dia 16 de gener, aproximadament a les vuit del matí, s'inicia "és Berenar", a base de xocolata i ensaïmades a casa del Obrer Major. Després, els músics, que ja han assaborit el moscatell i el "mesclat", inicien una cercavila per tot el poble, acompanyats pels dimonis, símbols de la maldat i la temptació humana. A la tarda, es llegeixen fragments de la vida del Sant i es canta "El Elogi". Finalment, a la nit, al voltant de les fogueres es reuneixen cantadors i cantadores que animen la vetllada amb cançons populars ( "gloses"), moltes d'elles amb un clar contingut eròtic i escatològic. Tot està ben vist en aquesta nit de foc i dimonis!</a:t>
            </a:r>
            <a:br>
              <a:rPr lang="ca">
                <a:solidFill>
                  <a:srgbClr val="212121"/>
                </a:solidFill>
                <a:highlight>
                  <a:srgbClr val="FFFFFF"/>
                </a:highlight>
              </a:rPr>
            </a:br>
            <a:br>
              <a:rPr lang="ca">
                <a:solidFill>
                  <a:srgbClr val="212121"/>
                </a:solidFill>
                <a:highlight>
                  <a:srgbClr val="FFFFFF"/>
                </a:highlight>
              </a:rPr>
            </a:br>
            <a:r>
              <a:rPr lang="ca">
                <a:solidFill>
                  <a:srgbClr val="212121"/>
                </a:solidFill>
                <a:highlight>
                  <a:srgbClr val="FFFFFF"/>
                </a:highlight>
              </a:rPr>
              <a:t>El plat fort de les festes de Sant Antoni a Pollença és el dia 17. Al matí se celebrés la tradicional processó i benedicció d'animals i poc després té lloc la sortida a buscar el Pi a Ternelles, amb acompanyament de Xeremiers. Després del dinar a la possessió de Ternelles, els veïns porten el Pi a la Plaça Vella. Allà es col·loca verticalment i els joves del poble intentaran pujar els 20 metres que sol fer el pal.</a:t>
            </a:r>
            <a:br>
              <a:rPr lang="ca">
                <a:solidFill>
                  <a:srgbClr val="212121"/>
                </a:solidFill>
                <a:highlight>
                  <a:srgbClr val="FFFFFF"/>
                </a:highlight>
              </a:rPr>
            </a:br>
            <a:br>
              <a:rPr lang="ca">
                <a:solidFill>
                  <a:srgbClr val="212121"/>
                </a:solidFill>
                <a:highlight>
                  <a:srgbClr val="FFFFFF"/>
                </a:highlight>
              </a:rPr>
            </a:br>
            <a:r>
              <a:rPr lang="ca">
                <a:solidFill>
                  <a:srgbClr val="212121"/>
                </a:solidFill>
                <a:highlight>
                  <a:srgbClr val="FFFFFF"/>
                </a:highlight>
              </a:rPr>
              <a:t>La celebració de les festes de Sant Antoni, també és una tradició molt arrelada a Muro, especialment les "beneïdes" de Sant Antoni que tenen lloc a la tarda del dia 17 de gener, i les festes també són molt viscudes a Alaró, Manacor i Capdepera.</a:t>
            </a:r>
          </a:p>
          <a:p>
            <a:pPr lvl="0" marR="25400" rtl="0">
              <a:lnSpc>
                <a:spcPct val="115000"/>
              </a:lnSpc>
              <a:spcBef>
                <a:spcPts val="0"/>
              </a:spcBef>
              <a:buNone/>
            </a:pPr>
            <a:r>
              <a:t/>
            </a:r>
            <a:endParaRPr>
              <a:solidFill>
                <a:srgbClr val="212121"/>
              </a:solidFill>
              <a:highlight>
                <a:srgbClr val="FFFFFF"/>
              </a:highlight>
            </a:endParaRPr>
          </a:p>
          <a:p>
            <a:pPr lvl="0" marR="25400" rtl="0">
              <a:lnSpc>
                <a:spcPct val="115000"/>
              </a:lnSpc>
              <a:spcBef>
                <a:spcPts val="0"/>
              </a:spcBef>
              <a:buNone/>
            </a:pPr>
            <a:r>
              <a:rPr lang="ca">
                <a:solidFill>
                  <a:srgbClr val="212121"/>
                </a:solidFill>
                <a:highlight>
                  <a:srgbClr val="FFFFFF"/>
                </a:highlight>
              </a:rPr>
              <a:t>xxx</a:t>
            </a:r>
          </a:p>
          <a:p>
            <a:pPr lvl="0" marR="25400" rtl="0">
              <a:lnSpc>
                <a:spcPct val="115000"/>
              </a:lnSpc>
              <a:spcBef>
                <a:spcPts val="0"/>
              </a:spcBef>
              <a:buNone/>
            </a:pPr>
            <a:r>
              <a:t/>
            </a:r>
            <a:endParaRPr>
              <a:solidFill>
                <a:srgbClr val="212121"/>
              </a:solidFill>
              <a:highlight>
                <a:srgbClr val="FFFFFF"/>
              </a:highlight>
            </a:endParaRPr>
          </a:p>
          <a:p>
            <a:pPr lvl="0" marR="25400" rtl="0">
              <a:lnSpc>
                <a:spcPct val="115000"/>
              </a:lnSpc>
              <a:spcBef>
                <a:spcPts val="0"/>
              </a:spcBef>
              <a:buNone/>
            </a:pPr>
            <a:r>
              <a:rPr lang="ca" sz="1200">
                <a:solidFill>
                  <a:srgbClr val="212121"/>
                </a:solidFill>
                <a:highlight>
                  <a:srgbClr val="FFFFFF"/>
                </a:highlight>
              </a:rPr>
              <a:t>Es tracta, sens dubte, d'una de les celebracions més tradicionals de les Balears. Una festa on tradició i gresca van de la mà. El seu origen es remunta als pagesos de fa molts anys quan aquests, davant el temor d'un mal any en els seus camps, s'encomanaven a Sant Antoni Abat, patró dels animals per obtenir la seva protecció i benedicció.</a:t>
            </a:r>
            <a:br>
              <a:rPr lang="ca" sz="1200">
                <a:solidFill>
                  <a:srgbClr val="212121"/>
                </a:solidFill>
                <a:highlight>
                  <a:srgbClr val="FFFFFF"/>
                </a:highlight>
              </a:rPr>
            </a:br>
            <a:br>
              <a:rPr lang="ca" sz="1200">
                <a:solidFill>
                  <a:srgbClr val="212121"/>
                </a:solidFill>
                <a:highlight>
                  <a:srgbClr val="FFFFFF"/>
                </a:highlight>
              </a:rPr>
            </a:br>
            <a:r>
              <a:rPr lang="ca" sz="1200">
                <a:solidFill>
                  <a:srgbClr val="212121"/>
                </a:solidFill>
                <a:highlight>
                  <a:srgbClr val="FFFFFF"/>
                </a:highlight>
              </a:rPr>
              <a:t>Així doncs, quan arriba el dia clau, en molts pobles de Mallorca com sa Pobla, Manacor, Artà o Sant Joan, el dia de Sant Antoni és tot un esdeveniment on el poble sencer surt al carrer. Veïns i visitants, cada any guanya més adeptes vinguts de tota la comunitat, es reuneixen al voltant dels foguerons (fogueres), ballen amb el Dimoni o van a l'església amb els seus animals perquè rebin la benedicció, conegut com ses Beneïdes, del sant .</a:t>
            </a:r>
            <a:br>
              <a:rPr lang="ca" sz="1200">
                <a:solidFill>
                  <a:srgbClr val="212121"/>
                </a:solidFill>
                <a:highlight>
                  <a:srgbClr val="FFFFFF"/>
                </a:highlight>
              </a:rPr>
            </a:br>
            <a:br>
              <a:rPr lang="ca" sz="1200">
                <a:solidFill>
                  <a:srgbClr val="212121"/>
                </a:solidFill>
                <a:highlight>
                  <a:srgbClr val="FFFFFF"/>
                </a:highlight>
              </a:rPr>
            </a:br>
            <a:r>
              <a:rPr lang="ca" sz="1200">
                <a:solidFill>
                  <a:srgbClr val="212121"/>
                </a:solidFill>
                <a:highlight>
                  <a:srgbClr val="FFFFFF"/>
                </a:highlight>
              </a:rPr>
              <a:t>El tret de sortida de la festa es dóna amb la Revetla de Sant Antoni. El 16 a la nit s'encenen els fogueronsen els principals carrers i places dels pobles. La tradició dicta que s'ha de ballar al seu voltant tot i que, amb els anys, la gent és cada volta més tradicional i el ball ho canvien per la 'xua' i la sobrassada que torren per menjar-se-amb pa.</a:t>
            </a:r>
            <a:br>
              <a:rPr lang="ca" sz="1200">
                <a:solidFill>
                  <a:srgbClr val="212121"/>
                </a:solidFill>
                <a:highlight>
                  <a:srgbClr val="FFFFFF"/>
                </a:highlight>
              </a:rPr>
            </a:br>
            <a:br>
              <a:rPr lang="ca" sz="1200">
                <a:solidFill>
                  <a:srgbClr val="212121"/>
                </a:solidFill>
                <a:highlight>
                  <a:srgbClr val="FFFFFF"/>
                </a:highlight>
              </a:rPr>
            </a:br>
            <a:r>
              <a:rPr lang="ca" sz="1200">
                <a:solidFill>
                  <a:srgbClr val="212121"/>
                </a:solidFill>
                <a:highlight>
                  <a:srgbClr val="FFFFFF"/>
                </a:highlight>
              </a:rPr>
              <a:t>Si aquesta festa té un símbol aquest és, sens dubte, el foc que representa la purificació i la renovació de la vida, el triomf del bé sobre el mal. Durant tota la nit, màgica per a molts, la música dels xeremiers sona incansable, i té lloc un dels seus majors atractius: el tradicional Ball de Dimonis que simbolitza les temptacions del Dimoni que Sant Antoni va haver de superar amb freqüència.</a:t>
            </a:r>
            <a:br>
              <a:rPr lang="ca" sz="1200">
                <a:solidFill>
                  <a:srgbClr val="212121"/>
                </a:solidFill>
                <a:highlight>
                  <a:srgbClr val="FFFFFF"/>
                </a:highlight>
              </a:rPr>
            </a:br>
            <a:br>
              <a:rPr lang="ca" sz="1200">
                <a:solidFill>
                  <a:srgbClr val="212121"/>
                </a:solidFill>
                <a:highlight>
                  <a:srgbClr val="FFFFFF"/>
                </a:highlight>
              </a:rPr>
            </a:br>
            <a:r>
              <a:rPr lang="ca" sz="1200">
                <a:solidFill>
                  <a:srgbClr val="212121"/>
                </a:solidFill>
                <a:highlight>
                  <a:srgbClr val="FFFFFF"/>
                </a:highlight>
              </a:rPr>
              <a:t>L'endemà, dia de Sant Antoni, el ball i la gresca donen pas a la tradició més seriosa: la missa solemne en honor al sant. Una celebració on es porta a terme la tan tradicional com polèmica festa de 'Ses beneïdes' en què el rector del poble beneeix als animals.</a:t>
            </a:r>
          </a:p>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sz="1200">
              <a:solidFill>
                <a:srgbClr val="212121"/>
              </a:solidFill>
              <a:highlight>
                <a:srgbClr val="FFFFFF"/>
              </a:highlight>
            </a:endParaRPr>
          </a:p>
          <a:p>
            <a:pPr lvl="0">
              <a:spcBef>
                <a:spcPts val="0"/>
              </a:spcBef>
              <a:buNone/>
            </a:pPr>
            <a:r>
              <a:t/>
            </a:r>
            <a:endParaRPr sz="1200">
              <a:solidFill>
                <a:srgbClr val="212121"/>
              </a:solidFill>
              <a:highlight>
                <a:srgbClr val="FFFFFF"/>
              </a:highlight>
            </a:endParaRPr>
          </a:p>
          <a:p>
            <a:pPr lvl="0">
              <a:spcBef>
                <a:spcPts val="0"/>
              </a:spcBef>
              <a:buNone/>
            </a:pPr>
            <a:r>
              <a:t/>
            </a:r>
            <a:endParaRPr sz="1200">
              <a:solidFill>
                <a:srgbClr val="212121"/>
              </a:solidFill>
              <a:highlight>
                <a:srgbClr val="FFFFFF"/>
              </a:highlight>
            </a:endParaRPr>
          </a:p>
          <a:p>
            <a:pPr lvl="0">
              <a:spcBef>
                <a:spcPts val="0"/>
              </a:spcBef>
              <a:buNone/>
            </a:pPr>
            <a:r>
              <a:t/>
            </a:r>
            <a:endParaRPr sz="1200">
              <a:solidFill>
                <a:srgbClr val="212121"/>
              </a:solidFill>
              <a:highlight>
                <a:srgbClr val="FFFFFF"/>
              </a:highlight>
            </a:endParaRPr>
          </a:p>
          <a:p>
            <a:pPr lvl="0">
              <a:spcBef>
                <a:spcPts val="0"/>
              </a:spcBef>
              <a:buNone/>
            </a:pPr>
            <a:r>
              <a:rPr lang="ca" sz="1200">
                <a:solidFill>
                  <a:srgbClr val="212121"/>
                </a:solidFill>
                <a:highlight>
                  <a:srgbClr val="FFFFFF"/>
                </a:highlight>
              </a:rPr>
              <a:t>Sant Sebastià és el patró de Palma, capital de les Balears. El seu dia clau és el 20 de gener tot i que, des de fa anys, la gresca comença gairebé 20 dies abans sent la nit del 19 l'explosió de la festivitat. La història d'aquest sant es remunta segles a quan, explica la història, Sant Sebastià va protegir a la ciutat d'un brot de pesta.</a:t>
            </a:r>
            <a:br>
              <a:rPr lang="ca" sz="1200">
                <a:solidFill>
                  <a:srgbClr val="212121"/>
                </a:solidFill>
                <a:highlight>
                  <a:srgbClr val="FFFFFF"/>
                </a:highlight>
              </a:rPr>
            </a:br>
            <a:br>
              <a:rPr lang="ca" sz="1200">
                <a:solidFill>
                  <a:srgbClr val="212121"/>
                </a:solidFill>
                <a:highlight>
                  <a:srgbClr val="FFFFFF"/>
                </a:highlight>
              </a:rPr>
            </a:br>
            <a:r>
              <a:rPr lang="ca" sz="1200">
                <a:solidFill>
                  <a:srgbClr val="212121"/>
                </a:solidFill>
                <a:highlight>
                  <a:srgbClr val="FFFFFF"/>
                </a:highlight>
              </a:rPr>
              <a:t>La nit del 19 és el punt àlgid de la festa. Les places de la ciutat es converteixen en escenari de grups que toquen en directe envoltats d'una multitud que balla i escolta animada. Tradicionalment, en cada lloc, s'escolta un estil diferent ja sigui rock, flamenc, jazz o música tradicional.</a:t>
            </a:r>
            <a:br>
              <a:rPr lang="ca" sz="1200">
                <a:solidFill>
                  <a:srgbClr val="212121"/>
                </a:solidFill>
                <a:highlight>
                  <a:srgbClr val="FFFFFF"/>
                </a:highlight>
              </a:rPr>
            </a:br>
            <a:br>
              <a:rPr lang="ca" sz="1200">
                <a:solidFill>
                  <a:srgbClr val="212121"/>
                </a:solidFill>
                <a:highlight>
                  <a:srgbClr val="FFFFFF"/>
                </a:highlight>
              </a:rPr>
            </a:br>
            <a:r>
              <a:rPr lang="ca" sz="1200">
                <a:solidFill>
                  <a:srgbClr val="212121"/>
                </a:solidFill>
                <a:highlight>
                  <a:srgbClr val="FFFFFF"/>
                </a:highlight>
              </a:rPr>
              <a:t>Els foguerons són, també, els grans protagonistes. Es fan torrades per tots els barris palmesans i sobre la ciutat flota el fum amb olor de sobrassada i cansalada.</a:t>
            </a:r>
            <a:br>
              <a:rPr lang="ca" sz="1200">
                <a:solidFill>
                  <a:srgbClr val="212121"/>
                </a:solidFill>
                <a:highlight>
                  <a:srgbClr val="FFFFFF"/>
                </a:highlight>
              </a:rPr>
            </a:br>
            <a:br>
              <a:rPr lang="ca" sz="1200">
                <a:solidFill>
                  <a:srgbClr val="212121"/>
                </a:solidFill>
                <a:highlight>
                  <a:srgbClr val="FFFFFF"/>
                </a:highlight>
              </a:rPr>
            </a:br>
            <a:r>
              <a:rPr lang="ca" sz="1200">
                <a:solidFill>
                  <a:srgbClr val="212121"/>
                </a:solidFill>
                <a:highlight>
                  <a:srgbClr val="FFFFFF"/>
                </a:highlight>
              </a:rPr>
              <a:t>Al matí següent, dia de Sant Sebastià, es celebra un ofici solemne a la Catedral. També és costum organitzar una diada ciclista, així com uns espectaculars focs artificials que es llancen a la nit des de la badia.</a:t>
            </a:r>
          </a:p>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a:p>
            <a:pPr lvl="0">
              <a:spcBef>
                <a:spcPts val="0"/>
              </a:spcBef>
              <a:buNone/>
            </a:pPr>
            <a:r>
              <a:t/>
            </a:r>
            <a:endParaRPr sz="1200">
              <a:solidFill>
                <a:srgbClr val="212121"/>
              </a:solidFill>
              <a:highlight>
                <a:srgbClr val="FFFFFF"/>
              </a:highlight>
            </a:endParaRPr>
          </a:p>
          <a:p>
            <a:pPr lvl="0">
              <a:spcBef>
                <a:spcPts val="0"/>
              </a:spcBef>
              <a:buNone/>
            </a:pPr>
            <a:r>
              <a:t/>
            </a:r>
            <a:endParaRPr sz="1200">
              <a:solidFill>
                <a:srgbClr val="212121"/>
              </a:solidFill>
              <a:highlight>
                <a:srgbClr val="FFFFFF"/>
              </a:highlight>
            </a:endParaRPr>
          </a:p>
          <a:p>
            <a:pPr lvl="0">
              <a:spcBef>
                <a:spcPts val="0"/>
              </a:spcBef>
              <a:buNone/>
            </a:pPr>
            <a:r>
              <a:t/>
            </a:r>
            <a:endParaRPr sz="1200">
              <a:solidFill>
                <a:srgbClr val="212121"/>
              </a:solidFill>
              <a:highlight>
                <a:srgbClr val="FFFFFF"/>
              </a:highlight>
            </a:endParaRPr>
          </a:p>
          <a:p>
            <a:pPr lvl="0">
              <a:spcBef>
                <a:spcPts val="0"/>
              </a:spcBef>
              <a:buNone/>
            </a:pPr>
            <a:r>
              <a:t/>
            </a:r>
            <a:endParaRPr sz="1200">
              <a:solidFill>
                <a:srgbClr val="212121"/>
              </a:solidFill>
              <a:highlight>
                <a:srgbClr val="FFFFFF"/>
              </a:highlight>
            </a:endParaRPr>
          </a:p>
          <a:p>
            <a:pPr lvl="0">
              <a:spcBef>
                <a:spcPts val="0"/>
              </a:spcBef>
              <a:buNone/>
            </a:pPr>
            <a:r>
              <a:rPr lang="ca" sz="1200">
                <a:solidFill>
                  <a:srgbClr val="212121"/>
                </a:solidFill>
                <a:highlight>
                  <a:srgbClr val="FFFFFF"/>
                </a:highlight>
              </a:rPr>
              <a:t>És la gran fira de Mallorca. Se celebra a principis de novembre i reuneix una extensa gamma d'activitats amb diverses mostres de races autòctones d'animals del camp. Una de les més significatives és el porc negre (porc negre), que es cria als prats i boscos poc espessos de Mallorca.</a:t>
            </a:r>
            <a:br>
              <a:rPr lang="ca" sz="1200">
                <a:solidFill>
                  <a:srgbClr val="212121"/>
                </a:solidFill>
                <a:highlight>
                  <a:srgbClr val="FFFFFF"/>
                </a:highlight>
              </a:rPr>
            </a:br>
            <a:br>
              <a:rPr lang="ca" sz="1200">
                <a:solidFill>
                  <a:srgbClr val="212121"/>
                </a:solidFill>
                <a:highlight>
                  <a:srgbClr val="FFFFFF"/>
                </a:highlight>
              </a:rPr>
            </a:br>
            <a:r>
              <a:rPr lang="ca" sz="1200">
                <a:solidFill>
                  <a:srgbClr val="212121"/>
                </a:solidFill>
                <a:highlight>
                  <a:srgbClr val="FFFFFF"/>
                </a:highlight>
              </a:rPr>
              <a:t>Les exposicions abasten també maquinària agrícola, automobilisme, un mercat d'artesania, de productes gastronòmics i la desfilada on es mostren les darreres creacions en pell. A més, es programen exposicions culturals, activitats esportives i concerts al carrer.</a:t>
            </a:r>
            <a:br>
              <a:rPr lang="ca" sz="1200">
                <a:solidFill>
                  <a:srgbClr val="212121"/>
                </a:solidFill>
                <a:highlight>
                  <a:srgbClr val="FFFFFF"/>
                </a:highlight>
              </a:rPr>
            </a:br>
            <a:br>
              <a:rPr lang="ca" sz="1200">
                <a:solidFill>
                  <a:srgbClr val="212121"/>
                </a:solidFill>
                <a:highlight>
                  <a:srgbClr val="FFFFFF"/>
                </a:highlight>
              </a:rPr>
            </a:br>
            <a:r>
              <a:rPr lang="ca" sz="1200">
                <a:solidFill>
                  <a:srgbClr val="212121"/>
                </a:solidFill>
                <a:highlight>
                  <a:srgbClr val="FFFFFF"/>
                </a:highlight>
              </a:rPr>
              <a:t>Amb el temps, el dia anterior al Dijous Bo més conegut com Dimecres Bo, ha pres protagonisme propi i una bona excusa per sortir durant la nit anterior al dijous més concorregut de l'any.</a:t>
            </a:r>
          </a:p>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4" name="Shape 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1" name="Shape 1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cap="flat" cmpd="sng" w="76200">
            <a:solidFill>
              <a:schemeClr val="lt2"/>
            </a:solidFill>
            <a:prstDash val="solid"/>
            <a:round/>
            <a:headEnd len="med" w="med" type="none"/>
            <a:tailEnd len="med" w="med" type="none"/>
          </a:ln>
        </p:spPr>
      </p:cxnSp>
      <p:cxnSp>
        <p:nvCxnSpPr>
          <p:cNvPr id="11" name="Shape 11"/>
          <p:cNvCxnSpPr/>
          <p:nvPr/>
        </p:nvCxnSpPr>
        <p:spPr>
          <a:xfrm>
            <a:off x="1575034" y="3158251"/>
            <a:ext cx="562200" cy="0"/>
          </a:xfrm>
          <a:prstGeom prst="straightConnector1">
            <a:avLst/>
          </a:prstGeom>
          <a:noFill/>
          <a:ln cap="flat" cmpd="sng" w="76200">
            <a:solidFill>
              <a:schemeClr val="lt2"/>
            </a:solidFill>
            <a:prstDash val="solid"/>
            <a:round/>
            <a:headEnd len="med" w="med" type="none"/>
            <a:tailEnd len="med" w="med" type="none"/>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4" name="Shape 14"/>
            <p:cNvCxnSpPr/>
            <p:nvPr/>
          </p:nvCxnSpPr>
          <p:spPr>
            <a:xfrm rot="10800000">
              <a:off x="1346428" y="1163700"/>
              <a:ext cx="6452100" cy="0"/>
            </a:xfrm>
            <a:prstGeom prst="straightConnector1">
              <a:avLst/>
            </a:prstGeom>
            <a:noFill/>
            <a:ln cap="flat" cmpd="sng" w="9525">
              <a:solidFill>
                <a:schemeClr val="accent3"/>
              </a:solidFill>
              <a:prstDash val="solid"/>
              <a:round/>
              <a:headEnd len="med" w="med" type="none"/>
              <a:tailEnd len="med" w="med" type="none"/>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cap="flat" cmpd="sng" w="76200">
              <a:solidFill>
                <a:schemeClr val="accent3"/>
              </a:solidFill>
              <a:prstDash val="solid"/>
              <a:round/>
              <a:headEnd len="med" w="med" type="none"/>
              <a:tailEnd len="med" w="med" type="none"/>
            </a:ln>
          </p:spPr>
        </p:cxnSp>
        <p:cxnSp>
          <p:nvCxnSpPr>
            <p:cNvPr id="17" name="Shape 17"/>
            <p:cNvCxnSpPr/>
            <p:nvPr/>
          </p:nvCxnSpPr>
          <p:spPr>
            <a:xfrm>
              <a:off x="1346435" y="3969087"/>
              <a:ext cx="6452100" cy="0"/>
            </a:xfrm>
            <a:prstGeom prst="straightConnector1">
              <a:avLst/>
            </a:prstGeom>
            <a:noFill/>
            <a:ln cap="flat" cmpd="sng" w="9525">
              <a:solidFill>
                <a:schemeClr val="accent3"/>
              </a:solidFill>
              <a:prstDash val="solid"/>
              <a:round/>
              <a:headEnd len="med" w="med" type="none"/>
              <a:tailEnd len="med" w="med" type="none"/>
            </a:ln>
          </p:spPr>
        </p:cxnSp>
      </p:grpSp>
      <p:sp>
        <p:nvSpPr>
          <p:cNvPr id="18" name="Shape 18"/>
          <p:cNvSpPr txBox="1"/>
          <p:nvPr>
            <p:ph type="ctrTitle"/>
          </p:nvPr>
        </p:nvSpPr>
        <p:spPr>
          <a:xfrm>
            <a:off x="1004150" y="1751764"/>
            <a:ext cx="7136700" cy="1022400"/>
          </a:xfrm>
          <a:prstGeom prst="rect">
            <a:avLst/>
          </a:prstGeom>
        </p:spPr>
        <p:txBody>
          <a:bodyPr anchorCtr="0" anchor="b" bIns="91425" lIns="91425" rIns="91425"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9" name="Shape 19"/>
          <p:cNvSpPr txBox="1"/>
          <p:nvPr>
            <p:ph idx="1" type="subTitle"/>
          </p:nvPr>
        </p:nvSpPr>
        <p:spPr>
          <a:xfrm>
            <a:off x="2137225" y="2850039"/>
            <a:ext cx="48705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20" name="Shape 2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5"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57" name="Shape 57"/>
          <p:cNvSpPr txBox="1"/>
          <p:nvPr>
            <p:ph type="title"/>
          </p:nvPr>
        </p:nvSpPr>
        <p:spPr>
          <a:xfrm>
            <a:off x="311700" y="1304850"/>
            <a:ext cx="8520600" cy="1538400"/>
          </a:xfrm>
          <a:prstGeom prst="rect">
            <a:avLst/>
          </a:prstGeom>
        </p:spPr>
        <p:txBody>
          <a:bodyPr anchorCtr="0" anchor="ctr" bIns="91425" lIns="91425" rIns="91425" tIns="91425"/>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p:txBody>
      </p:sp>
      <p:sp>
        <p:nvSpPr>
          <p:cNvPr id="58" name="Shape 58"/>
          <p:cNvSpPr txBox="1"/>
          <p:nvPr>
            <p:ph idx="1" type="body"/>
          </p:nvPr>
        </p:nvSpPr>
        <p:spPr>
          <a:xfrm>
            <a:off x="311700" y="29956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9" name="Shape 5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0" name="Shape 60"/>
        <p:cNvGrpSpPr/>
        <p:nvPr/>
      </p:nvGrpSpPr>
      <p:grpSpPr>
        <a:xfrm>
          <a:off x="0" y="0"/>
          <a:ext cx="0" cy="0"/>
          <a:chOff x="0" y="0"/>
          <a:chExt cx="0" cy="0"/>
        </a:xfrm>
      </p:grpSpPr>
      <p:sp>
        <p:nvSpPr>
          <p:cNvPr id="61" name="Shape 6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3" name="Shape 23"/>
          <p:cNvSpPr txBox="1"/>
          <p:nvPr>
            <p:ph type="title"/>
          </p:nvPr>
        </p:nvSpPr>
        <p:spPr>
          <a:xfrm>
            <a:off x="311700" y="814800"/>
            <a:ext cx="8571300" cy="942000"/>
          </a:xfrm>
          <a:prstGeom prst="rect">
            <a:avLst/>
          </a:prstGeom>
        </p:spPr>
        <p:txBody>
          <a:bodyPr anchorCtr="0" anchor="ctr"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5"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311700" y="1266325"/>
            <a:ext cx="8520600" cy="330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9" name="Shape 2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0" name="Shape 30"/>
        <p:cNvGrpSpPr/>
        <p:nvPr/>
      </p:nvGrpSpPr>
      <p:grpSpPr>
        <a:xfrm>
          <a:off x="0" y="0"/>
          <a:ext cx="0" cy="0"/>
          <a:chOff x="0" y="0"/>
          <a:chExt cx="0" cy="0"/>
        </a:xfrm>
      </p:grpSpPr>
      <p:sp>
        <p:nvSpPr>
          <p:cNvPr id="31" name="Shape 31"/>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2" name="Shape 32"/>
          <p:cNvSpPr txBox="1"/>
          <p:nvPr>
            <p:ph idx="1" type="body"/>
          </p:nvPr>
        </p:nvSpPr>
        <p:spPr>
          <a:xfrm>
            <a:off x="3117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3" name="Shape 33"/>
          <p:cNvSpPr txBox="1"/>
          <p:nvPr>
            <p:ph idx="2" type="body"/>
          </p:nvPr>
        </p:nvSpPr>
        <p:spPr>
          <a:xfrm>
            <a:off x="4832400" y="1266175"/>
            <a:ext cx="3999900" cy="33027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5" name="Shape 35"/>
        <p:cNvGrpSpPr/>
        <p:nvPr/>
      </p:nvGrpSpPr>
      <p:grpSpPr>
        <a:xfrm>
          <a:off x="0" y="0"/>
          <a:ext cx="0" cy="0"/>
          <a:chOff x="0" y="0"/>
          <a:chExt cx="0" cy="0"/>
        </a:xfrm>
      </p:grpSpPr>
      <p:sp>
        <p:nvSpPr>
          <p:cNvPr id="36" name="Shape 36"/>
          <p:cNvSpPr txBox="1"/>
          <p:nvPr>
            <p:ph type="title"/>
          </p:nvPr>
        </p:nvSpPr>
        <p:spPr>
          <a:xfrm>
            <a:off x="311700" y="445025"/>
            <a:ext cx="8520600" cy="707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8" name="Shape 38"/>
        <p:cNvGrpSpPr/>
        <p:nvPr/>
      </p:nvGrpSpPr>
      <p:grpSpPr>
        <a:xfrm>
          <a:off x="0" y="0"/>
          <a:ext cx="0" cy="0"/>
          <a:chOff x="0" y="0"/>
          <a:chExt cx="0" cy="0"/>
        </a:xfrm>
      </p:grpSpPr>
      <p:sp>
        <p:nvSpPr>
          <p:cNvPr id="39" name="Shape 3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6"/>
        </a:solidFill>
      </p:bgPr>
    </p:bg>
    <p:spTree>
      <p:nvGrpSpPr>
        <p:cNvPr id="42" name="Shape 42"/>
        <p:cNvGrpSpPr/>
        <p:nvPr/>
      </p:nvGrpSpPr>
      <p:grpSpPr>
        <a:xfrm>
          <a:off x="0" y="0"/>
          <a:ext cx="0" cy="0"/>
          <a:chOff x="0" y="0"/>
          <a:chExt cx="0" cy="0"/>
        </a:xfrm>
      </p:grpSpPr>
      <p:sp>
        <p:nvSpPr>
          <p:cNvPr id="43" name="Shape 43"/>
          <p:cNvSpPr txBox="1"/>
          <p:nvPr>
            <p:ph type="title"/>
          </p:nvPr>
        </p:nvSpPr>
        <p:spPr>
          <a:xfrm>
            <a:off x="490250" y="526350"/>
            <a:ext cx="5613600" cy="4090800"/>
          </a:xfrm>
          <a:prstGeom prst="rect">
            <a:avLst/>
          </a:prstGeom>
        </p:spPr>
        <p:txBody>
          <a:bodyPr anchorCtr="0" anchor="ctr" bIns="91425" lIns="91425" rIns="91425" tIns="91425"/>
          <a:lstStyle>
            <a:lvl1pPr lvl="0">
              <a:spcBef>
                <a:spcPts val="0"/>
              </a:spcBef>
              <a:buClr>
                <a:schemeClr val="dk2"/>
              </a:buClr>
              <a:buSzPct val="100000"/>
              <a:defRPr b="0" sz="5400">
                <a:solidFill>
                  <a:schemeClr val="dk2"/>
                </a:solidFill>
              </a:defRPr>
            </a:lvl1pPr>
            <a:lvl2pPr lvl="1">
              <a:spcBef>
                <a:spcPts val="0"/>
              </a:spcBef>
              <a:buClr>
                <a:schemeClr val="dk2"/>
              </a:buClr>
              <a:buSzPct val="100000"/>
              <a:defRPr b="0" sz="5400">
                <a:solidFill>
                  <a:schemeClr val="dk2"/>
                </a:solidFill>
              </a:defRPr>
            </a:lvl2pPr>
            <a:lvl3pPr lvl="2">
              <a:spcBef>
                <a:spcPts val="0"/>
              </a:spcBef>
              <a:buClr>
                <a:schemeClr val="dk2"/>
              </a:buClr>
              <a:buSzPct val="100000"/>
              <a:defRPr b="0" sz="5400">
                <a:solidFill>
                  <a:schemeClr val="dk2"/>
                </a:solidFill>
              </a:defRPr>
            </a:lvl3pPr>
            <a:lvl4pPr lvl="3">
              <a:spcBef>
                <a:spcPts val="0"/>
              </a:spcBef>
              <a:buClr>
                <a:schemeClr val="dk2"/>
              </a:buClr>
              <a:buSzPct val="100000"/>
              <a:defRPr b="0" sz="5400">
                <a:solidFill>
                  <a:schemeClr val="dk2"/>
                </a:solidFill>
              </a:defRPr>
            </a:lvl4pPr>
            <a:lvl5pPr lvl="4">
              <a:spcBef>
                <a:spcPts val="0"/>
              </a:spcBef>
              <a:buClr>
                <a:schemeClr val="dk2"/>
              </a:buClr>
              <a:buSzPct val="100000"/>
              <a:defRPr b="0" sz="5400">
                <a:solidFill>
                  <a:schemeClr val="dk2"/>
                </a:solidFill>
              </a:defRPr>
            </a:lvl5pPr>
            <a:lvl6pPr lvl="5">
              <a:spcBef>
                <a:spcPts val="0"/>
              </a:spcBef>
              <a:buClr>
                <a:schemeClr val="dk2"/>
              </a:buClr>
              <a:buSzPct val="100000"/>
              <a:defRPr b="0" sz="5400">
                <a:solidFill>
                  <a:schemeClr val="dk2"/>
                </a:solidFill>
              </a:defRPr>
            </a:lvl6pPr>
            <a:lvl7pPr lvl="6">
              <a:spcBef>
                <a:spcPts val="0"/>
              </a:spcBef>
              <a:buClr>
                <a:schemeClr val="dk2"/>
              </a:buClr>
              <a:buSzPct val="100000"/>
              <a:defRPr b="0" sz="5400">
                <a:solidFill>
                  <a:schemeClr val="dk2"/>
                </a:solidFill>
              </a:defRPr>
            </a:lvl7pPr>
            <a:lvl8pPr lvl="7">
              <a:spcBef>
                <a:spcPts val="0"/>
              </a:spcBef>
              <a:buClr>
                <a:schemeClr val="dk2"/>
              </a:buClr>
              <a:buSzPct val="100000"/>
              <a:defRPr b="0" sz="5400">
                <a:solidFill>
                  <a:schemeClr val="dk2"/>
                </a:solidFill>
              </a:defRPr>
            </a:lvl8pPr>
            <a:lvl9pPr lvl="8">
              <a:spcBef>
                <a:spcPts val="0"/>
              </a:spcBef>
              <a:buClr>
                <a:schemeClr val="dk2"/>
              </a:buClr>
              <a:buSzPct val="100000"/>
              <a:defRPr b="0" sz="5400">
                <a:solidFill>
                  <a:schemeClr val="dk2"/>
                </a:solidFill>
              </a:defRPr>
            </a:lvl9pPr>
          </a:lstStyle>
          <a:p/>
        </p:txBody>
      </p:sp>
      <p:sp>
        <p:nvSpPr>
          <p:cNvPr id="44" name="Shape 4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cxnSp>
        <p:nvCxnSpPr>
          <p:cNvPr id="47" name="Shape 47"/>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8" name="Shape 48"/>
          <p:cNvSpPr txBox="1"/>
          <p:nvPr>
            <p:ph type="title"/>
          </p:nvPr>
        </p:nvSpPr>
        <p:spPr>
          <a:xfrm>
            <a:off x="265500" y="1039675"/>
            <a:ext cx="4045200" cy="16758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9" name="Shape 49"/>
          <p:cNvSpPr txBox="1"/>
          <p:nvPr>
            <p:ph idx="1" type="subTitle"/>
          </p:nvPr>
        </p:nvSpPr>
        <p:spPr>
          <a:xfrm>
            <a:off x="265500" y="27268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ph idx="1" type="body"/>
          </p:nvPr>
        </p:nvSpPr>
        <p:spPr>
          <a:xfrm>
            <a:off x="311700" y="4230725"/>
            <a:ext cx="5998800" cy="598800"/>
          </a:xfrm>
          <a:prstGeom prst="rect">
            <a:avLst/>
          </a:prstGeom>
        </p:spPr>
        <p:txBody>
          <a:bodyPr anchorCtr="0" anchor="ctr" bIns="91425" lIns="91425" rIns="91425" tIns="91425"/>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p:txBody>
      </p:sp>
      <p:sp>
        <p:nvSpPr>
          <p:cNvPr id="54" name="Shape 5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ca"/>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707400"/>
          </a:xfrm>
          <a:prstGeom prst="rect">
            <a:avLst/>
          </a:prstGeom>
          <a:noFill/>
          <a:ln>
            <a:noFill/>
          </a:ln>
        </p:spPr>
        <p:txBody>
          <a:bodyPr anchorCtr="0" anchor="t" bIns="91425" lIns="91425" rIns="91425" tIns="91425"/>
          <a:lstStyle>
            <a:lvl1pPr lvl="0">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Shape 7"/>
          <p:cNvSpPr txBox="1"/>
          <p:nvPr>
            <p:ph idx="1" type="body"/>
          </p:nvPr>
        </p:nvSpPr>
        <p:spPr>
          <a:xfrm>
            <a:off x="311700" y="1266325"/>
            <a:ext cx="8520600" cy="33027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ca" sz="1000">
                <a:solidFill>
                  <a:schemeClr val="dk2"/>
                </a:solidFill>
                <a:latin typeface="Open Sans"/>
                <a:ea typeface="Open Sans"/>
                <a:cs typeface="Open Sans"/>
                <a:sym typeface="Open Sans"/>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utube.com/watch?v=bj6XGdyyL-4" TargetMode="External"/><Relationship Id="rId4" Type="http://schemas.openxmlformats.org/officeDocument/2006/relationships/hyperlink" Target="https://www.youtube.com/watch?v=wG6urWOgav4"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youtube.com/watch?v=0b6a_oEV7qQ" TargetMode="External"/><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youtube.com/watch?v=zuNt0AiXg2A"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5" name="Shape 65"/>
        <p:cNvGrpSpPr/>
        <p:nvPr/>
      </p:nvGrpSpPr>
      <p:grpSpPr>
        <a:xfrm>
          <a:off x="0" y="0"/>
          <a:ext cx="0" cy="0"/>
          <a:chOff x="0" y="0"/>
          <a:chExt cx="0" cy="0"/>
        </a:xfrm>
      </p:grpSpPr>
      <p:sp>
        <p:nvSpPr>
          <p:cNvPr id="66" name="Shape 66"/>
          <p:cNvSpPr txBox="1"/>
          <p:nvPr>
            <p:ph type="ctrTitle"/>
          </p:nvPr>
        </p:nvSpPr>
        <p:spPr>
          <a:xfrm>
            <a:off x="1004150" y="1751764"/>
            <a:ext cx="7136700" cy="1022400"/>
          </a:xfrm>
          <a:prstGeom prst="rect">
            <a:avLst/>
          </a:prstGeom>
        </p:spPr>
        <p:txBody>
          <a:bodyPr anchorCtr="0" anchor="b" bIns="91425" lIns="91425" rIns="91425" tIns="91425">
            <a:noAutofit/>
          </a:bodyPr>
          <a:lstStyle/>
          <a:p>
            <a:pPr lvl="0">
              <a:spcBef>
                <a:spcPts val="0"/>
              </a:spcBef>
              <a:buNone/>
            </a:pPr>
            <a:r>
              <a:rPr lang="ca"/>
              <a:t>Illes Balears: folclore</a:t>
            </a:r>
          </a:p>
        </p:txBody>
      </p:sp>
      <p:sp>
        <p:nvSpPr>
          <p:cNvPr id="67" name="Shape 67"/>
          <p:cNvSpPr txBox="1"/>
          <p:nvPr>
            <p:ph idx="1" type="subTitle"/>
          </p:nvPr>
        </p:nvSpPr>
        <p:spPr>
          <a:xfrm>
            <a:off x="2137225" y="2850039"/>
            <a:ext cx="4870500" cy="792600"/>
          </a:xfrm>
          <a:prstGeom prst="rect">
            <a:avLst/>
          </a:prstGeom>
        </p:spPr>
        <p:txBody>
          <a:bodyPr anchorCtr="0" anchor="t" bIns="91425" lIns="91425" rIns="91425" tIns="91425">
            <a:noAutofit/>
          </a:bodyPr>
          <a:lstStyle/>
          <a:p>
            <a:pPr lvl="0">
              <a:spcBef>
                <a:spcPts val="0"/>
              </a:spcBef>
              <a:buNone/>
            </a:pPr>
            <a:r>
              <a:rPr lang="ca" sz="1800">
                <a:latin typeface="Verdana"/>
                <a:ea typeface="Verdana"/>
                <a:cs typeface="Verdana"/>
                <a:sym typeface="Verdana"/>
              </a:rPr>
              <a:t>Michaela Fickerová, Eva Lalkovičová</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 name="Shape 71"/>
        <p:cNvGrpSpPr/>
        <p:nvPr/>
      </p:nvGrpSpPr>
      <p:grpSpPr>
        <a:xfrm>
          <a:off x="0" y="0"/>
          <a:ext cx="0" cy="0"/>
          <a:chOff x="0" y="0"/>
          <a:chExt cx="0" cy="0"/>
        </a:xfrm>
      </p:grpSpPr>
      <p:sp>
        <p:nvSpPr>
          <p:cNvPr id="72" name="Shape 72"/>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ca"/>
              <a:t>GENER: Revetlla i beneïdes de Sant Antoni</a:t>
            </a:r>
          </a:p>
        </p:txBody>
      </p:sp>
      <p:sp>
        <p:nvSpPr>
          <p:cNvPr id="73" name="Shape 73"/>
          <p:cNvSpPr txBox="1"/>
          <p:nvPr>
            <p:ph idx="1" type="body"/>
          </p:nvPr>
        </p:nvSpPr>
        <p:spPr>
          <a:xfrm>
            <a:off x="311700" y="1266325"/>
            <a:ext cx="8520600" cy="3302700"/>
          </a:xfrm>
          <a:prstGeom prst="rect">
            <a:avLst/>
          </a:prstGeom>
        </p:spPr>
        <p:txBody>
          <a:bodyPr anchorCtr="0" anchor="t" bIns="91425" lIns="91425" rIns="91425" tIns="91425">
            <a:noAutofit/>
          </a:bodyPr>
          <a:lstStyle/>
          <a:p>
            <a:pPr indent="-228600" lvl="0" marL="457200" rtl="0">
              <a:spcBef>
                <a:spcPts val="0"/>
              </a:spcBef>
              <a:buClr>
                <a:srgbClr val="434343"/>
              </a:buClr>
              <a:buFont typeface="Arial"/>
            </a:pPr>
            <a:r>
              <a:rPr lang="ca">
                <a:solidFill>
                  <a:srgbClr val="434343"/>
                </a:solidFill>
                <a:highlight>
                  <a:srgbClr val="FFFFFF"/>
                </a:highlight>
                <a:latin typeface="Arial"/>
                <a:ea typeface="Arial"/>
                <a:cs typeface="Arial"/>
                <a:sym typeface="Arial"/>
              </a:rPr>
              <a:t>en la vigília del 17 de gener s'encenen grans fogueres als pobles en honor a Sant Antoni</a:t>
            </a:r>
          </a:p>
          <a:p>
            <a:pPr indent="-228600" lvl="0" marL="457200" rtl="0">
              <a:spcBef>
                <a:spcPts val="0"/>
              </a:spcBef>
              <a:buClr>
                <a:srgbClr val="434343"/>
              </a:buClr>
              <a:buFont typeface="Arial"/>
            </a:pPr>
            <a:r>
              <a:rPr lang="ca">
                <a:solidFill>
                  <a:srgbClr val="434343"/>
                </a:solidFill>
                <a:highlight>
                  <a:srgbClr val="FFFFFF"/>
                </a:highlight>
                <a:latin typeface="Arial"/>
                <a:ea typeface="Arial"/>
                <a:cs typeface="Arial"/>
                <a:sym typeface="Arial"/>
              </a:rPr>
              <a:t>durant el dia 17, en moltes localitats (Sa Pobla és el més popular), es beneeixen animals domèstics i es realitzen desfilades de carrosses</a:t>
            </a:r>
          </a:p>
          <a:p>
            <a:pPr indent="-228600" lvl="0" marL="457200" rtl="0">
              <a:spcBef>
                <a:spcPts val="0"/>
              </a:spcBef>
              <a:buClr>
                <a:srgbClr val="434343"/>
              </a:buClr>
              <a:buFont typeface="Arial"/>
            </a:pPr>
            <a:r>
              <a:rPr lang="ca" u="sng">
                <a:solidFill>
                  <a:schemeClr val="hlink"/>
                </a:solidFill>
                <a:highlight>
                  <a:srgbClr val="FFFFFF"/>
                </a:highlight>
                <a:latin typeface="Arial"/>
                <a:ea typeface="Arial"/>
                <a:cs typeface="Arial"/>
                <a:sym typeface="Arial"/>
                <a:hlinkClick r:id="rId3"/>
              </a:rPr>
              <a:t>Sant Antoni - Artà, Mallorca, Spain</a:t>
            </a:r>
            <a:r>
              <a:rPr lang="ca">
                <a:solidFill>
                  <a:srgbClr val="434343"/>
                </a:solidFill>
                <a:highlight>
                  <a:srgbClr val="FFFFFF"/>
                </a:highlight>
                <a:latin typeface="Arial"/>
                <a:ea typeface="Arial"/>
                <a:cs typeface="Arial"/>
                <a:sym typeface="Arial"/>
              </a:rPr>
              <a:t> (01:45)</a:t>
            </a:r>
          </a:p>
          <a:p>
            <a:pPr indent="-228600" lvl="0" marL="457200">
              <a:spcBef>
                <a:spcPts val="0"/>
              </a:spcBef>
              <a:buClr>
                <a:srgbClr val="434343"/>
              </a:buClr>
              <a:buFont typeface="Arial"/>
            </a:pPr>
            <a:r>
              <a:rPr lang="ca" u="sng">
                <a:solidFill>
                  <a:schemeClr val="hlink"/>
                </a:solidFill>
                <a:highlight>
                  <a:srgbClr val="FFFFFF"/>
                </a:highlight>
                <a:latin typeface="Arial"/>
                <a:ea typeface="Arial"/>
                <a:cs typeface="Arial"/>
                <a:sym typeface="Arial"/>
                <a:hlinkClick r:id="rId4"/>
              </a:rPr>
              <a:t>Sant Antoni Artà 2015</a:t>
            </a:r>
          </a:p>
          <a:p>
            <a:pPr lvl="0">
              <a:spcBef>
                <a:spcPts val="0"/>
              </a:spcBef>
              <a:buNone/>
            </a:pPr>
            <a:r>
              <a:t/>
            </a:r>
            <a:endParaRPr>
              <a:solidFill>
                <a:srgbClr val="434343"/>
              </a:solidFill>
            </a:endParaRPr>
          </a:p>
        </p:txBody>
      </p:sp>
      <p:pic>
        <p:nvPicPr>
          <p:cNvPr id="74" name="Shape 74"/>
          <p:cNvPicPr preferRelativeResize="0"/>
          <p:nvPr/>
        </p:nvPicPr>
        <p:blipFill>
          <a:blip r:embed="rId5">
            <a:alphaModFix/>
          </a:blip>
          <a:stretch>
            <a:fillRect/>
          </a:stretch>
        </p:blipFill>
        <p:spPr>
          <a:xfrm>
            <a:off x="5502500" y="2740425"/>
            <a:ext cx="3145374" cy="2102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ca"/>
              <a:t>GENER: Festes de Sant Sebastià</a:t>
            </a:r>
          </a:p>
        </p:txBody>
      </p:sp>
      <p:sp>
        <p:nvSpPr>
          <p:cNvPr id="80" name="Shape 80"/>
          <p:cNvSpPr txBox="1"/>
          <p:nvPr>
            <p:ph idx="1" type="body"/>
          </p:nvPr>
        </p:nvSpPr>
        <p:spPr>
          <a:xfrm>
            <a:off x="311700" y="1266325"/>
            <a:ext cx="5863200" cy="3221400"/>
          </a:xfrm>
          <a:prstGeom prst="rect">
            <a:avLst/>
          </a:prstGeom>
        </p:spPr>
        <p:txBody>
          <a:bodyPr anchorCtr="0" anchor="t" bIns="91425" lIns="91425" rIns="91425" tIns="91425">
            <a:noAutofit/>
          </a:bodyPr>
          <a:lstStyle/>
          <a:p>
            <a:pPr indent="-228600" lvl="0" marL="457200" rtl="0">
              <a:spcBef>
                <a:spcPts val="0"/>
              </a:spcBef>
              <a:buClr>
                <a:srgbClr val="434343"/>
              </a:buClr>
            </a:pPr>
            <a:r>
              <a:rPr lang="ca">
                <a:solidFill>
                  <a:srgbClr val="434343"/>
                </a:solidFill>
                <a:highlight>
                  <a:srgbClr val="FFFFFF"/>
                </a:highlight>
                <a:latin typeface="Arial"/>
                <a:ea typeface="Arial"/>
                <a:cs typeface="Arial"/>
                <a:sym typeface="Arial"/>
              </a:rPr>
              <a:t>a Palma, a la vigília del dia 20 de gener, se celebren infinitat d'activitats lúdiques en honor al patró de la ciutat</a:t>
            </a:r>
          </a:p>
          <a:p>
            <a:pPr indent="-228600" lvl="0" marL="457200" rtl="0">
              <a:spcBef>
                <a:spcPts val="0"/>
              </a:spcBef>
              <a:buClr>
                <a:srgbClr val="434343"/>
              </a:buClr>
              <a:buFont typeface="Arial"/>
            </a:pPr>
            <a:r>
              <a:rPr lang="ca">
                <a:solidFill>
                  <a:srgbClr val="434343"/>
                </a:solidFill>
                <a:highlight>
                  <a:srgbClr val="FFFFFF"/>
                </a:highlight>
                <a:latin typeface="Arial"/>
                <a:ea typeface="Arial"/>
                <a:cs typeface="Arial"/>
                <a:sym typeface="Arial"/>
              </a:rPr>
              <a:t>tradició centenària: Sant Sebastià va protegir la ciutat de la pesta negra</a:t>
            </a:r>
          </a:p>
          <a:p>
            <a:pPr indent="-228600" lvl="0" marL="457200" rtl="0">
              <a:spcBef>
                <a:spcPts val="0"/>
              </a:spcBef>
              <a:buClr>
                <a:srgbClr val="434343"/>
              </a:buClr>
              <a:buFont typeface="Arial"/>
            </a:pPr>
            <a:r>
              <a:rPr lang="ca">
                <a:solidFill>
                  <a:srgbClr val="434343"/>
                </a:solidFill>
                <a:highlight>
                  <a:srgbClr val="FFFFFF"/>
                </a:highlight>
                <a:latin typeface="Arial"/>
                <a:ea typeface="Arial"/>
                <a:cs typeface="Arial"/>
                <a:sym typeface="Arial"/>
              </a:rPr>
              <a:t>música i foguerons</a:t>
            </a:r>
          </a:p>
          <a:p>
            <a:pPr indent="-228600" lvl="0" marL="457200" rtl="0">
              <a:spcBef>
                <a:spcPts val="0"/>
              </a:spcBef>
              <a:buClr>
                <a:srgbClr val="434343"/>
              </a:buClr>
              <a:buFont typeface="Arial"/>
            </a:pPr>
            <a:r>
              <a:rPr lang="ca">
                <a:solidFill>
                  <a:srgbClr val="434343"/>
                </a:solidFill>
                <a:highlight>
                  <a:srgbClr val="FFFFFF"/>
                </a:highlight>
                <a:latin typeface="Arial"/>
                <a:ea typeface="Arial"/>
                <a:cs typeface="Arial"/>
                <a:sym typeface="Arial"/>
              </a:rPr>
              <a:t>diada ciclista i focs artificials</a:t>
            </a:r>
          </a:p>
        </p:txBody>
      </p:sp>
      <p:pic>
        <p:nvPicPr>
          <p:cNvPr id="81" name="Shape 81"/>
          <p:cNvPicPr preferRelativeResize="0"/>
          <p:nvPr/>
        </p:nvPicPr>
        <p:blipFill>
          <a:blip r:embed="rId3">
            <a:alphaModFix/>
          </a:blip>
          <a:stretch>
            <a:fillRect/>
          </a:stretch>
        </p:blipFill>
        <p:spPr>
          <a:xfrm>
            <a:off x="6327300" y="2985175"/>
            <a:ext cx="2664300" cy="1773424"/>
          </a:xfrm>
          <a:prstGeom prst="rect">
            <a:avLst/>
          </a:prstGeom>
          <a:noFill/>
          <a:ln>
            <a:noFill/>
          </a:ln>
        </p:spPr>
      </p:pic>
      <p:pic>
        <p:nvPicPr>
          <p:cNvPr id="82" name="Shape 82"/>
          <p:cNvPicPr preferRelativeResize="0"/>
          <p:nvPr/>
        </p:nvPicPr>
        <p:blipFill>
          <a:blip r:embed="rId4">
            <a:alphaModFix/>
          </a:blip>
          <a:stretch>
            <a:fillRect/>
          </a:stretch>
        </p:blipFill>
        <p:spPr>
          <a:xfrm>
            <a:off x="6327299" y="1152424"/>
            <a:ext cx="2596444" cy="1729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392675"/>
            <a:ext cx="8520600" cy="707400"/>
          </a:xfrm>
          <a:prstGeom prst="rect">
            <a:avLst/>
          </a:prstGeom>
        </p:spPr>
        <p:txBody>
          <a:bodyPr anchorCtr="0" anchor="t" bIns="91425" lIns="91425" rIns="91425" tIns="91425">
            <a:noAutofit/>
          </a:bodyPr>
          <a:lstStyle/>
          <a:p>
            <a:pPr lvl="0">
              <a:spcBef>
                <a:spcPts val="0"/>
              </a:spcBef>
              <a:buNone/>
            </a:pPr>
            <a:r>
              <a:rPr lang="ca"/>
              <a:t>NOVEMBRE: Dijous Bo</a:t>
            </a:r>
          </a:p>
        </p:txBody>
      </p:sp>
      <p:sp>
        <p:nvSpPr>
          <p:cNvPr id="88" name="Shape 88"/>
          <p:cNvSpPr txBox="1"/>
          <p:nvPr>
            <p:ph idx="1" type="body"/>
          </p:nvPr>
        </p:nvSpPr>
        <p:spPr>
          <a:xfrm>
            <a:off x="311700" y="1045425"/>
            <a:ext cx="8288100" cy="1513800"/>
          </a:xfrm>
          <a:prstGeom prst="rect">
            <a:avLst/>
          </a:prstGeom>
        </p:spPr>
        <p:txBody>
          <a:bodyPr anchorCtr="0" anchor="t" bIns="91425" lIns="91425" rIns="91425" tIns="91425">
            <a:noAutofit/>
          </a:bodyPr>
          <a:lstStyle/>
          <a:p>
            <a:pPr indent="-228600" lvl="0" marL="457200">
              <a:spcBef>
                <a:spcPts val="0"/>
              </a:spcBef>
              <a:buClr>
                <a:srgbClr val="434343"/>
              </a:buClr>
              <a:buFont typeface="Arial"/>
            </a:pPr>
            <a:r>
              <a:rPr lang="ca">
                <a:solidFill>
                  <a:srgbClr val="434343"/>
                </a:solidFill>
                <a:highlight>
                  <a:srgbClr val="FFFFFF"/>
                </a:highlight>
                <a:latin typeface="Arial"/>
                <a:ea typeface="Arial"/>
                <a:cs typeface="Arial"/>
                <a:sym typeface="Arial"/>
              </a:rPr>
              <a:t>es tracta de la fira agrícola-ramadera i comercial més important de l'illa de Mallorca</a:t>
            </a:r>
          </a:p>
          <a:p>
            <a:pPr indent="-228600" lvl="0" marL="457200" rtl="0">
              <a:spcBef>
                <a:spcPts val="0"/>
              </a:spcBef>
              <a:buClr>
                <a:srgbClr val="434343"/>
              </a:buClr>
              <a:buFont typeface="Arial"/>
            </a:pPr>
            <a:r>
              <a:rPr lang="ca">
                <a:solidFill>
                  <a:srgbClr val="434343"/>
                </a:solidFill>
                <a:highlight>
                  <a:srgbClr val="FFFFFF"/>
                </a:highlight>
                <a:latin typeface="Arial"/>
                <a:ea typeface="Arial"/>
                <a:cs typeface="Arial"/>
                <a:sym typeface="Arial"/>
              </a:rPr>
              <a:t>té lloc a Inca, el segon dijous de novembre</a:t>
            </a:r>
          </a:p>
          <a:p>
            <a:pPr indent="-228600" lvl="0" marL="457200" rtl="0">
              <a:spcBef>
                <a:spcPts val="0"/>
              </a:spcBef>
              <a:buClr>
                <a:srgbClr val="434343"/>
              </a:buClr>
              <a:buFont typeface="Arial"/>
            </a:pPr>
            <a:r>
              <a:rPr lang="ca" u="sng">
                <a:solidFill>
                  <a:schemeClr val="hlink"/>
                </a:solidFill>
                <a:highlight>
                  <a:srgbClr val="FFFFFF"/>
                </a:highlight>
                <a:latin typeface="Arial"/>
                <a:ea typeface="Arial"/>
                <a:cs typeface="Arial"/>
                <a:sym typeface="Arial"/>
                <a:hlinkClick r:id="rId3"/>
              </a:rPr>
              <a:t>Inca celebra el Dijous Bo</a:t>
            </a:r>
            <a:r>
              <a:rPr lang="ca">
                <a:solidFill>
                  <a:srgbClr val="434343"/>
                </a:solidFill>
                <a:highlight>
                  <a:srgbClr val="FFFFFF"/>
                </a:highlight>
                <a:latin typeface="Arial"/>
                <a:ea typeface="Arial"/>
                <a:cs typeface="Arial"/>
                <a:sym typeface="Arial"/>
              </a:rPr>
              <a:t> (01:37)</a:t>
            </a:r>
          </a:p>
        </p:txBody>
      </p:sp>
      <p:pic>
        <p:nvPicPr>
          <p:cNvPr id="89" name="Shape 89"/>
          <p:cNvPicPr preferRelativeResize="0"/>
          <p:nvPr/>
        </p:nvPicPr>
        <p:blipFill>
          <a:blip r:embed="rId4">
            <a:alphaModFix/>
          </a:blip>
          <a:stretch>
            <a:fillRect/>
          </a:stretch>
        </p:blipFill>
        <p:spPr>
          <a:xfrm>
            <a:off x="147750" y="2780125"/>
            <a:ext cx="2874817" cy="2058574"/>
          </a:xfrm>
          <a:prstGeom prst="rect">
            <a:avLst/>
          </a:prstGeom>
          <a:noFill/>
          <a:ln>
            <a:noFill/>
          </a:ln>
        </p:spPr>
      </p:pic>
      <p:pic>
        <p:nvPicPr>
          <p:cNvPr id="90" name="Shape 90"/>
          <p:cNvPicPr preferRelativeResize="0"/>
          <p:nvPr/>
        </p:nvPicPr>
        <p:blipFill>
          <a:blip r:embed="rId5">
            <a:alphaModFix/>
          </a:blip>
          <a:stretch>
            <a:fillRect/>
          </a:stretch>
        </p:blipFill>
        <p:spPr>
          <a:xfrm>
            <a:off x="3168767" y="2780125"/>
            <a:ext cx="2874817" cy="2058574"/>
          </a:xfrm>
          <a:prstGeom prst="rect">
            <a:avLst/>
          </a:prstGeom>
          <a:noFill/>
          <a:ln>
            <a:noFill/>
          </a:ln>
        </p:spPr>
      </p:pic>
      <p:pic>
        <p:nvPicPr>
          <p:cNvPr id="91" name="Shape 91"/>
          <p:cNvPicPr preferRelativeResize="0"/>
          <p:nvPr/>
        </p:nvPicPr>
        <p:blipFill>
          <a:blip r:embed="rId6">
            <a:alphaModFix/>
          </a:blip>
          <a:stretch>
            <a:fillRect/>
          </a:stretch>
        </p:blipFill>
        <p:spPr>
          <a:xfrm>
            <a:off x="6108400" y="3224750"/>
            <a:ext cx="2874824" cy="161394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ca"/>
              <a:t>Rondalla de ses bruixes</a:t>
            </a:r>
          </a:p>
        </p:txBody>
      </p:sp>
      <p:sp>
        <p:nvSpPr>
          <p:cNvPr id="97" name="Shape 97"/>
          <p:cNvSpPr txBox="1"/>
          <p:nvPr>
            <p:ph idx="1" type="body"/>
          </p:nvPr>
        </p:nvSpPr>
        <p:spPr>
          <a:xfrm>
            <a:off x="311700" y="1266325"/>
            <a:ext cx="5537100" cy="3302700"/>
          </a:xfrm>
          <a:prstGeom prst="rect">
            <a:avLst/>
          </a:prstGeom>
        </p:spPr>
        <p:txBody>
          <a:bodyPr anchorCtr="0" anchor="t" bIns="91425" lIns="91425" rIns="91425" tIns="91425">
            <a:noAutofit/>
          </a:bodyPr>
          <a:lstStyle/>
          <a:p>
            <a:pPr indent="-228600" lvl="0" marL="457200">
              <a:spcBef>
                <a:spcPts val="0"/>
              </a:spcBef>
            </a:pPr>
            <a:r>
              <a:rPr lang="ca"/>
              <a:t>bruixes del puig d’Alaró i del puig de s’Alcadena</a:t>
            </a:r>
          </a:p>
          <a:p>
            <a:pPr indent="-228600" lvl="0" marL="457200">
              <a:spcBef>
                <a:spcPts val="0"/>
              </a:spcBef>
            </a:pPr>
            <a:r>
              <a:rPr lang="ca"/>
              <a:t>cada dissabte de l’any s’aplegaven al cim o bé del puig d’Alaró o bé del puig de s’Alcadena</a:t>
            </a:r>
          </a:p>
          <a:p>
            <a:pPr indent="-228600" lvl="0" marL="457200">
              <a:spcBef>
                <a:spcPts val="0"/>
              </a:spcBef>
            </a:pPr>
            <a:r>
              <a:rPr lang="ca"/>
              <a:t>després d’haver sopat començaven a tirar fils de les seves caputxes fins al cim contrari fins que es va crear un pont on ballaven</a:t>
            </a:r>
          </a:p>
          <a:p>
            <a:pPr indent="-228600" lvl="0" marL="457200">
              <a:spcBef>
                <a:spcPts val="0"/>
              </a:spcBef>
            </a:pPr>
            <a:r>
              <a:rPr lang="ca"/>
              <a:t>a trenc d’alba marxaven a les seves coves i caus i no tornaven sortir fins el dissabte vinent</a:t>
            </a:r>
          </a:p>
        </p:txBody>
      </p:sp>
      <p:pic>
        <p:nvPicPr>
          <p:cNvPr descr="puig-alaro-puig-alcadena-2.jpg" id="98" name="Shape 98"/>
          <p:cNvPicPr preferRelativeResize="0"/>
          <p:nvPr/>
        </p:nvPicPr>
        <p:blipFill>
          <a:blip r:embed="rId3">
            <a:alphaModFix/>
          </a:blip>
          <a:stretch>
            <a:fillRect/>
          </a:stretch>
        </p:blipFill>
        <p:spPr>
          <a:xfrm>
            <a:off x="6271200" y="1763575"/>
            <a:ext cx="2561100" cy="191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ca"/>
              <a:t>La cova del castell d’Alaró</a:t>
            </a:r>
          </a:p>
        </p:txBody>
      </p:sp>
      <p:sp>
        <p:nvSpPr>
          <p:cNvPr id="104" name="Shape 104"/>
          <p:cNvSpPr txBox="1"/>
          <p:nvPr>
            <p:ph idx="1" type="body"/>
          </p:nvPr>
        </p:nvSpPr>
        <p:spPr>
          <a:xfrm>
            <a:off x="311700" y="1266325"/>
            <a:ext cx="8520600" cy="3302700"/>
          </a:xfrm>
          <a:prstGeom prst="rect">
            <a:avLst/>
          </a:prstGeom>
        </p:spPr>
        <p:txBody>
          <a:bodyPr anchorCtr="0" anchor="t" bIns="91425" lIns="91425" rIns="91425" tIns="91425">
            <a:noAutofit/>
          </a:bodyPr>
          <a:lstStyle/>
          <a:p>
            <a:pPr lvl="0" rtl="0">
              <a:spcBef>
                <a:spcPts val="0"/>
              </a:spcBef>
              <a:buNone/>
            </a:pPr>
            <a:r>
              <a:rPr lang="ca"/>
              <a:t>semblant a la nostra llegenda de coves i tresor</a:t>
            </a:r>
          </a:p>
          <a:p>
            <a:pPr lvl="0" rtl="0">
              <a:spcBef>
                <a:spcPts val="0"/>
              </a:spcBef>
              <a:buNone/>
            </a:pPr>
            <a:r>
              <a:rPr lang="ca"/>
              <a:t>dos homes van trobar una cova sobre el cim del castell d’Alaró amb set caramulls de doblers de vint </a:t>
            </a:r>
          </a:p>
          <a:p>
            <a:pPr lvl="0" rtl="0">
              <a:spcBef>
                <a:spcPts val="0"/>
              </a:spcBef>
              <a:buNone/>
            </a:pPr>
            <a:r>
              <a:rPr lang="ca"/>
              <a:t>un d’ells va agafar una moneda i per tant la boca de la cova es va tancar i van quedar a les fosques</a:t>
            </a:r>
          </a:p>
          <a:p>
            <a:pPr lvl="0">
              <a:spcBef>
                <a:spcPts val="0"/>
              </a:spcBef>
              <a:buNone/>
            </a:pPr>
            <a:r>
              <a:rPr lang="ca"/>
              <a:t>la cova no es va obrir fins que van tornar la moneda al munt d’on l’havien agafada</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type="title"/>
          </p:nvPr>
        </p:nvSpPr>
        <p:spPr>
          <a:xfrm>
            <a:off x="311700" y="445025"/>
            <a:ext cx="8520600" cy="707400"/>
          </a:xfrm>
          <a:prstGeom prst="rect">
            <a:avLst/>
          </a:prstGeom>
        </p:spPr>
        <p:txBody>
          <a:bodyPr anchorCtr="0" anchor="t" bIns="91425" lIns="91425" rIns="91425" tIns="91425">
            <a:noAutofit/>
          </a:bodyPr>
          <a:lstStyle/>
          <a:p>
            <a:pPr lvl="0">
              <a:spcBef>
                <a:spcPts val="0"/>
              </a:spcBef>
              <a:buNone/>
            </a:pPr>
            <a:r>
              <a:rPr lang="ca"/>
              <a:t>La llegenda de la cova de la bruixa Joana</a:t>
            </a:r>
          </a:p>
        </p:txBody>
      </p:sp>
      <p:sp>
        <p:nvSpPr>
          <p:cNvPr id="110" name="Shape 110"/>
          <p:cNvSpPr txBox="1"/>
          <p:nvPr>
            <p:ph idx="1" type="body"/>
          </p:nvPr>
        </p:nvSpPr>
        <p:spPr>
          <a:xfrm>
            <a:off x="311700" y="1266325"/>
            <a:ext cx="8520600" cy="3302700"/>
          </a:xfrm>
          <a:prstGeom prst="rect">
            <a:avLst/>
          </a:prstGeom>
        </p:spPr>
        <p:txBody>
          <a:bodyPr anchorCtr="0" anchor="t" bIns="91425" lIns="91425" rIns="91425" tIns="91425">
            <a:noAutofit/>
          </a:bodyPr>
          <a:lstStyle/>
          <a:p>
            <a:pPr lvl="0">
              <a:spcBef>
                <a:spcPts val="0"/>
              </a:spcBef>
              <a:buNone/>
            </a:pPr>
            <a:r>
              <a:rPr lang="ca"/>
              <a:t>La Joana, una gran bruixa, vivia en una cova a prop dell castell de Bellver</a:t>
            </a:r>
          </a:p>
          <a:p>
            <a:pPr lvl="0">
              <a:spcBef>
                <a:spcPts val="0"/>
              </a:spcBef>
              <a:buNone/>
            </a:pPr>
            <a:r>
              <a:rPr lang="ca"/>
              <a:t>Un dia un noi geperut qui va anar a buscar la fusta per fer un foc va trobar la cova on ballava la bruixa Joana. Com que ell es va comportar adequadament, la bruixa va fer que li va desaparèixer el gep</a:t>
            </a:r>
          </a:p>
          <a:p>
            <a:pPr lvl="0">
              <a:spcBef>
                <a:spcPts val="0"/>
              </a:spcBef>
              <a:buNone/>
            </a:pPr>
            <a:r>
              <a:rPr lang="ca"/>
              <a:t>Al poble hi havia un altre noi geperut qui la mare va dir que anés a la bruixa que li ajudés. Però el noi tenia el mal caràcter i era groller i per tant la bruixa se’n va venjar amb un altre gep</a:t>
            </a:r>
          </a:p>
          <a:p>
            <a:pPr lvl="0">
              <a:spcBef>
                <a:spcPts val="0"/>
              </a:spcBef>
              <a:buNone/>
            </a:pPr>
            <a:r>
              <a:rPr lang="ca" u="sng">
                <a:solidFill>
                  <a:schemeClr val="hlink"/>
                </a:solidFill>
                <a:hlinkClick r:id="rId3"/>
              </a:rPr>
              <a:t>https://www.youtube.com/watch?v=zuNt0AiXg2A</a:t>
            </a:r>
          </a:p>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