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handoutMasterIdLst>
    <p:handoutMasterId r:id="rId25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</p:sldIdLst>
  <p:sldSz cx="10080625" cy="7559675"/>
  <p:notesSz cx="7559675" cy="10691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8" autoAdjust="0"/>
    <p:restoredTop sz="94660"/>
  </p:normalViewPr>
  <p:slideViewPr>
    <p:cSldViewPr>
      <p:cViewPr varScale="1">
        <p:scale>
          <a:sx n="60" d="100"/>
          <a:sy n="60" d="100"/>
        </p:scale>
        <p:origin x="-1267" y="-77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cs-CZ" sz="14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Zástupný symbol pro datum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cs-CZ" sz="14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Zástupný symbol pro zápatí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cs-CZ" sz="14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Zástupný symbol pro číslo snímku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29ADFA4C-93CF-4412-BFD4-8F2D89E20F03}" type="slidenum">
              <a:t>‹#›</a:t>
            </a:fld>
            <a:endParaRPr lang="cs-CZ" sz="14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516530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cs-CZ"/>
          </a:p>
        </p:txBody>
      </p:sp>
      <p:sp>
        <p:nvSpPr>
          <p:cNvPr id="4" name="Zástupný symbol pro záhlaví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cs-CZ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5" name="Zástupný symbol pro datum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cs-CZ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cs-CZ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cs-CZ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0EE6642D-5413-4023-B2D6-89EC62432C4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4160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cs-CZ" sz="2000" b="0" i="0" u="none" strike="noStrike" kern="1200">
        <a:ln>
          <a:noFill/>
        </a:ln>
        <a:latin typeface="Liberation Sans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7875" cy="34417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>
            <a:spAutoFit/>
          </a:bodyPr>
          <a:lstStyle/>
          <a:p>
            <a:pPr indent="0"/>
            <a:endParaRPr lang="cs-CZ" sz="2940">
              <a:latin typeface="Arial" pitchFamily="1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7875" cy="34417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/>
          <a:lstStyle/>
          <a:p>
            <a:pPr indent="0"/>
            <a:endParaRPr lang="cs-CZ" sz="2940">
              <a:latin typeface="Arial" pitchFamily="1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7875" cy="34417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/>
          <a:lstStyle/>
          <a:p>
            <a:pPr indent="0"/>
            <a:endParaRPr lang="cs-CZ" sz="2940">
              <a:latin typeface="Arial" pitchFamily="1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7875" cy="34417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/>
          <a:lstStyle/>
          <a:p>
            <a:pPr indent="0"/>
            <a:endParaRPr lang="cs-CZ" sz="2940">
              <a:latin typeface="Arial" pitchFamily="1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7875" cy="34417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/>
          <a:lstStyle/>
          <a:p>
            <a:pPr indent="0"/>
            <a:endParaRPr lang="cs-CZ" sz="2940">
              <a:latin typeface="Arial" pitchFamily="1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7875" cy="34417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/>
          <a:lstStyle/>
          <a:p>
            <a:pPr indent="0"/>
            <a:endParaRPr lang="cs-CZ" sz="2940">
              <a:latin typeface="Arial" pitchFamily="1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7875" cy="34417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/>
          <a:lstStyle/>
          <a:p>
            <a:pPr indent="0"/>
            <a:endParaRPr lang="cs-CZ" sz="2940">
              <a:latin typeface="Arial" pitchFamily="1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7875" cy="34417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/>
          <a:lstStyle/>
          <a:p>
            <a:pPr indent="0"/>
            <a:endParaRPr lang="cs-CZ" sz="2940">
              <a:latin typeface="Arial" pitchFamily="1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7875" cy="34417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/>
          <a:lstStyle/>
          <a:p>
            <a:pPr indent="0"/>
            <a:endParaRPr lang="cs-CZ" sz="2940">
              <a:latin typeface="Arial" pitchFamily="1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7875" cy="34417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/>
          <a:lstStyle/>
          <a:p>
            <a:pPr indent="0"/>
            <a:endParaRPr lang="cs-CZ" sz="2940">
              <a:latin typeface="Arial" pitchFamily="1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7875" cy="34417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/>
          <a:lstStyle/>
          <a:p>
            <a:pPr indent="0"/>
            <a:endParaRPr lang="cs-CZ" sz="2940">
              <a:latin typeface="Arial" pitchFamily="1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7875" cy="34417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/>
          <a:lstStyle/>
          <a:p>
            <a:pPr indent="0"/>
            <a:endParaRPr lang="cs-CZ" sz="2940">
              <a:latin typeface="Arial" pitchFamily="1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7875" cy="34417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/>
          <a:lstStyle/>
          <a:p>
            <a:pPr indent="0"/>
            <a:endParaRPr lang="cs-CZ" sz="2940">
              <a:latin typeface="Arial" pitchFamily="1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7875" cy="34417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/>
          <a:lstStyle/>
          <a:p>
            <a:pPr indent="0"/>
            <a:endParaRPr lang="cs-CZ" sz="2940">
              <a:latin typeface="Arial" pitchFamily="1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7875" cy="34417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/>
          <a:lstStyle/>
          <a:p>
            <a:pPr indent="0"/>
            <a:endParaRPr lang="cs-CZ" sz="2940">
              <a:latin typeface="Arial" pitchFamily="1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7875" cy="34417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/>
          <a:lstStyle/>
          <a:p>
            <a:pPr indent="0"/>
            <a:endParaRPr lang="cs-CZ" sz="2940">
              <a:latin typeface="Arial" pitchFamily="1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7875" cy="34417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/>
          <a:lstStyle/>
          <a:p>
            <a:pPr indent="0"/>
            <a:endParaRPr lang="cs-CZ" sz="2940">
              <a:latin typeface="Arial" pitchFamily="1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7875" cy="34417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/>
          <a:lstStyle/>
          <a:p>
            <a:pPr indent="0"/>
            <a:endParaRPr lang="cs-CZ" sz="2940">
              <a:latin typeface="Arial" pitchFamily="1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7875" cy="34417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/>
          <a:lstStyle/>
          <a:p>
            <a:pPr indent="0"/>
            <a:endParaRPr lang="cs-CZ" sz="2940">
              <a:latin typeface="Arial" pitchFamily="1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7875" cy="34417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/>
          <a:lstStyle/>
          <a:p>
            <a:pPr indent="0"/>
            <a:endParaRPr lang="cs-CZ" sz="2940">
              <a:latin typeface="Arial" pitchFamily="1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FD6D1A6-6649-4ACA-82C0-2C92F72F9366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136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856ED7C-1723-45FD-8F94-5700C60BA36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323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4B90BF9-61A6-46A9-88E4-DE2B76D929F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384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1B98032-9A68-4596-8752-9729EEEB279A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88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7E5F2A8-58DF-467D-8CED-D8CA8D913D3F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903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7A02ABC-9792-48C2-AE67-BB355258510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358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3238" y="1800225"/>
            <a:ext cx="4459287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14925" y="1800225"/>
            <a:ext cx="44608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50BBFC3-2E9E-40F2-8B57-050AA10EAE5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316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FF00E16-B3DD-4BE0-9F30-8F4B54E9F48B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633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77D3E50-4769-4749-A5B7-ABC3B2397816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777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F0AC1BE-BA22-4528-8FD1-516CC5E9E5AF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951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CA9C110-C9F2-4CCD-B842-7B48B627C15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047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D608524-7234-41BE-B3EC-634C5243696A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483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81B89A6-BCEE-430C-AD31-0624EC01293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892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7181A6D-4234-4BF7-BEE3-868208DB4637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4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08850" y="576263"/>
            <a:ext cx="2266950" cy="5608637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3238" y="576263"/>
            <a:ext cx="6653212" cy="560863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39EC0F3-133B-4661-8896-22272B2E294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696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97BE291-7A1C-45A1-98FC-901958896F18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430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B35B64B-D7EE-40B0-A707-3E215A52186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308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9FCDE25-AB86-4135-BCB3-6681ED918668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00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7703BEB-7067-4569-BE07-DD969C64A0C0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29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0ED7ADF-0551-4310-A71B-193CE7B6783A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62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94BC770-78A5-46C7-A477-ED6C566ED3B5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781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5D5860-987A-4F51-8980-2DB028B5306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750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cs-CZ"/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cs-CZ" sz="32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cs-CZ" sz="32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cs-CZ" sz="2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cs-CZ" sz="24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cs-CZ" sz="20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cs-CZ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cs-CZ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cs-CZ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FC567B01-D7B0-465A-80C6-F9464A8B6F98}" type="slidenum"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cs-CZ" sz="4400" b="0" i="0" u="none" strike="noStrike" kern="1200">
          <a:ln>
            <a:noFill/>
          </a:ln>
          <a:latin typeface="Liberation Sans" pitchFamily="18"/>
          <a:ea typeface="Microsoft YaHei" pitchFamily="2"/>
          <a:cs typeface="Mangal" pitchFamily="2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cs-CZ" sz="3200" b="0" i="0" u="none" strike="noStrike" kern="1200">
          <a:ln>
            <a:noFill/>
          </a:ln>
          <a:latin typeface="Liberation Sans" pitchFamily="18"/>
          <a:ea typeface="Microsoft YaHei" pitchFamily="2"/>
          <a:cs typeface="Mangal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720" y="720"/>
            <a:ext cx="10079640" cy="7559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ástupný symbol pro nadpis 2"/>
          <p:cNvSpPr txBox="1">
            <a:spLocks noGrp="1"/>
          </p:cNvSpPr>
          <p:nvPr>
            <p:ph type="title"/>
          </p:nvPr>
        </p:nvSpPr>
        <p:spPr>
          <a:xfrm>
            <a:off x="503999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cs-CZ"/>
          </a:p>
        </p:txBody>
      </p:sp>
      <p:sp>
        <p:nvSpPr>
          <p:cNvPr id="4" name="Zástupný symbol pro text 3"/>
          <p:cNvSpPr txBox="1">
            <a:spLocks noGrp="1"/>
          </p:cNvSpPr>
          <p:nvPr>
            <p:ph type="body" idx="1"/>
          </p:nvPr>
        </p:nvSpPr>
        <p:spPr>
          <a:xfrm>
            <a:off x="503999" y="1800000"/>
            <a:ext cx="907200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cs-CZ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cs-CZ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/>
          <p:cNvSpPr txBox="1">
            <a:spLocks noGrp="1"/>
          </p:cNvSpPr>
          <p:nvPr>
            <p:ph type="sldNum" sz="quarter" idx="4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cs-CZ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F50302DE-85D8-4ECC-8FBA-B2B82B96232E}" type="slidenum"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rtl="0" hangingPunct="0">
        <a:tabLst/>
        <a:defRPr lang="cs-CZ" sz="3600" b="0" i="0" u="none" strike="noStrike" kern="1200">
          <a:ln>
            <a:noFill/>
          </a:ln>
          <a:latin typeface="Arial" pitchFamily="18"/>
        </a:defRPr>
      </a:lvl1pPr>
    </p:titleStyle>
    <p:bodyStyle>
      <a:lvl1pPr marL="0" marR="0" indent="0" rtl="0" hangingPunct="0">
        <a:spcBef>
          <a:spcPts val="0"/>
        </a:spcBef>
        <a:spcAft>
          <a:spcPts val="1417"/>
        </a:spcAft>
        <a:tabLst/>
        <a:defRPr lang="cs-CZ" sz="2600" b="0" i="0" u="none" strike="noStrike" kern="1200">
          <a:ln>
            <a:noFill/>
          </a:ln>
          <a:latin typeface="Liberation Sans" pitchFamily="34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enciclopedia.cat/EC-GEC-0007005.xml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cs-CZ"/>
          </a:p>
        </p:txBody>
      </p:sp>
      <p:sp>
        <p:nvSpPr>
          <p:cNvPr id="3" name="Podnadpis 2"/>
          <p:cNvSpPr txBox="1">
            <a:spLocks noGrp="1"/>
          </p:cNvSpPr>
          <p:nvPr>
            <p:ph type="subTitle" idx="4294967295"/>
          </p:nvPr>
        </p:nvSpPr>
        <p:spPr/>
        <p:txBody>
          <a:bodyPr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r>
              <a:rPr lang="cs-CZ" sz="9600">
                <a:latin typeface="Arial" pitchFamily="18"/>
              </a:rPr>
              <a:t>Illes Balears</a:t>
            </a:r>
          </a:p>
          <a:p>
            <a:pPr marL="0" lvl="0" indent="0" algn="ctr">
              <a:buNone/>
            </a:pPr>
            <a:r>
              <a:rPr lang="cs-CZ" sz="6600">
                <a:latin typeface="Arial" pitchFamily="18"/>
              </a:rPr>
              <a:t>- hist</a:t>
            </a:r>
            <a:r>
              <a:rPr lang="cs-CZ" sz="6600">
                <a:latin typeface="Arial" pitchFamily="34"/>
                <a:cs typeface="Arial" pitchFamily="34"/>
              </a:rPr>
              <a:t>ò</a:t>
            </a:r>
            <a:r>
              <a:rPr lang="cs-CZ" sz="6600">
                <a:latin typeface="Arial" pitchFamily="18"/>
                <a:cs typeface="Arial" pitchFamily="34"/>
              </a:rPr>
              <a:t>ria -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cs-CZ" sz="3200">
                <a:latin typeface="Liberation Sans" pitchFamily="34"/>
              </a:rPr>
              <a:t>Corona d'Aragó i Regne de Mallorca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9pPr>
          </a:lstStyle>
          <a:p>
            <a:pPr lvl="0">
              <a:buNone/>
            </a:pPr>
            <a:r>
              <a:rPr lang="cs-CZ">
                <a:latin typeface="Arial" pitchFamily="34"/>
              </a:rPr>
              <a:t>Jaume I el Conqueridor</a:t>
            </a:r>
          </a:p>
          <a:p>
            <a:pPr lvl="0">
              <a:buNone/>
            </a:pPr>
            <a:endParaRPr lang="cs-CZ">
              <a:latin typeface="Arial" pitchFamily="34"/>
            </a:endParaRPr>
          </a:p>
          <a:p>
            <a:pPr lvl="0"/>
            <a:r>
              <a:rPr lang="cs-CZ">
                <a:latin typeface="Arial" pitchFamily="34"/>
              </a:rPr>
              <a:t>1229 - va </a:t>
            </a:r>
            <a:r>
              <a:rPr lang="cs-CZ" b="1">
                <a:latin typeface="Arial" pitchFamily="34"/>
              </a:rPr>
              <a:t>conquistar la Illa de Mallorca</a:t>
            </a:r>
          </a:p>
          <a:p>
            <a:pPr lvl="0"/>
            <a:endParaRPr lang="cs-CZ">
              <a:latin typeface="Arial" pitchFamily="34"/>
            </a:endParaRPr>
          </a:p>
          <a:p>
            <a:pPr lvl="0"/>
            <a:r>
              <a:rPr lang="cs-CZ">
                <a:latin typeface="Arial" pitchFamily="34"/>
              </a:rPr>
              <a:t>1235 -va </a:t>
            </a:r>
            <a:r>
              <a:rPr lang="cs-CZ" b="1">
                <a:latin typeface="Arial" pitchFamily="34"/>
              </a:rPr>
              <a:t>conquistar tambè la Illa d'Evissa</a:t>
            </a:r>
          </a:p>
          <a:p>
            <a:pPr lvl="0"/>
            <a:endParaRPr lang="cs-CZ">
              <a:latin typeface="Arial" pitchFamily="34"/>
            </a:endParaRPr>
          </a:p>
          <a:p>
            <a:pPr lvl="0"/>
            <a:endParaRPr lang="cs-CZ" b="1">
              <a:latin typeface="Arial" pitchFamily="34"/>
            </a:endParaRPr>
          </a:p>
          <a:p>
            <a:pPr lvl="0"/>
            <a:r>
              <a:rPr lang="cs-CZ">
                <a:latin typeface="Arial" pitchFamily="34"/>
              </a:rPr>
              <a:t>repoblació de les illes → </a:t>
            </a:r>
            <a:r>
              <a:rPr lang="cs-CZ" b="1">
                <a:latin typeface="Arial" pitchFamily="34"/>
              </a:rPr>
              <a:t>llengua catal</a:t>
            </a:r>
            <a:r>
              <a:rPr lang="cs-CZ" b="1">
                <a:latin typeface="Arial" pitchFamily="32"/>
                <a:cs typeface="Arial" pitchFamily="32"/>
              </a:rPr>
              <a:t>ana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675560" y="2015999"/>
            <a:ext cx="2044440" cy="4672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cs-CZ" sz="3200">
                <a:latin typeface="Liberation Sans" pitchFamily="34"/>
              </a:rPr>
              <a:t>Corona d'Aragó i Regne de Mallorca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9pPr>
          </a:lstStyle>
          <a:p>
            <a:pPr lvl="0"/>
            <a:r>
              <a:rPr lang="cs-CZ" sz="2400" dirty="0">
                <a:solidFill>
                  <a:srgbClr val="000000"/>
                </a:solidFill>
                <a:latin typeface="Arial" pitchFamily="34"/>
              </a:rPr>
              <a:t>1276 </a:t>
            </a:r>
            <a:r>
              <a:rPr lang="cs-CZ" sz="2400" dirty="0" err="1">
                <a:solidFill>
                  <a:srgbClr val="000000"/>
                </a:solidFill>
                <a:latin typeface="Arial" pitchFamily="34"/>
              </a:rPr>
              <a:t>va</a:t>
            </a:r>
            <a:r>
              <a:rPr lang="cs-CZ" sz="2400" dirty="0">
                <a:solidFill>
                  <a:srgbClr val="000000"/>
                </a:solidFill>
                <a:latin typeface="Arial" pitchFamily="34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Arial" pitchFamily="34"/>
              </a:rPr>
              <a:t>morir</a:t>
            </a:r>
            <a:r>
              <a:rPr lang="cs-CZ" sz="2400" dirty="0">
                <a:solidFill>
                  <a:srgbClr val="000000"/>
                </a:solidFill>
                <a:latin typeface="Arial" pitchFamily="34"/>
              </a:rPr>
              <a:t> el </a:t>
            </a:r>
            <a:r>
              <a:rPr lang="cs-CZ" sz="2400" dirty="0" err="1">
                <a:solidFill>
                  <a:srgbClr val="000000"/>
                </a:solidFill>
                <a:latin typeface="Arial" pitchFamily="34"/>
              </a:rPr>
              <a:t>Jaume</a:t>
            </a:r>
            <a:r>
              <a:rPr lang="cs-CZ" sz="2400" dirty="0">
                <a:solidFill>
                  <a:srgbClr val="000000"/>
                </a:solidFill>
                <a:latin typeface="Arial" pitchFamily="34"/>
              </a:rPr>
              <a:t> </a:t>
            </a:r>
            <a:r>
              <a:rPr lang="cs-CZ" sz="2400" dirty="0" smtClean="0">
                <a:solidFill>
                  <a:srgbClr val="000000"/>
                </a:solidFill>
                <a:latin typeface="Arial" pitchFamily="34"/>
              </a:rPr>
              <a:t>I</a:t>
            </a:r>
            <a:endParaRPr lang="cs-CZ" sz="2400" dirty="0">
              <a:solidFill>
                <a:srgbClr val="000000"/>
              </a:solidFill>
              <a:latin typeface="Arial" pitchFamily="34"/>
            </a:endParaRPr>
          </a:p>
          <a:p>
            <a:pPr lvl="0"/>
            <a:r>
              <a:rPr lang="cs-CZ" sz="2400" dirty="0">
                <a:solidFill>
                  <a:srgbClr val="000000"/>
                </a:solidFill>
                <a:latin typeface="Arial" pitchFamily="34"/>
              </a:rPr>
              <a:t>el </a:t>
            </a:r>
            <a:r>
              <a:rPr lang="cs-CZ" sz="2400" dirty="0" err="1">
                <a:solidFill>
                  <a:srgbClr val="000000"/>
                </a:solidFill>
                <a:latin typeface="Arial" pitchFamily="34"/>
              </a:rPr>
              <a:t>Regne</a:t>
            </a:r>
            <a:r>
              <a:rPr lang="cs-CZ" sz="2400" dirty="0">
                <a:solidFill>
                  <a:srgbClr val="000000"/>
                </a:solidFill>
                <a:latin typeface="Arial" pitchFamily="34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Arial" pitchFamily="34"/>
              </a:rPr>
              <a:t>d'Aragó</a:t>
            </a:r>
            <a:r>
              <a:rPr lang="cs-CZ" sz="2400" dirty="0">
                <a:solidFill>
                  <a:srgbClr val="000000"/>
                </a:solidFill>
                <a:latin typeface="Arial" pitchFamily="34"/>
              </a:rPr>
              <a:t> es </a:t>
            </a:r>
            <a:r>
              <a:rPr lang="cs-CZ" sz="2400" dirty="0" err="1">
                <a:solidFill>
                  <a:srgbClr val="000000"/>
                </a:solidFill>
                <a:latin typeface="Arial" pitchFamily="34"/>
              </a:rPr>
              <a:t>va</a:t>
            </a:r>
            <a:r>
              <a:rPr lang="cs-CZ" sz="2400" dirty="0">
                <a:solidFill>
                  <a:srgbClr val="000000"/>
                </a:solidFill>
                <a:latin typeface="Arial" pitchFamily="34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Arial" pitchFamily="34"/>
              </a:rPr>
              <a:t>dividir</a:t>
            </a:r>
            <a:endParaRPr lang="cs-CZ" sz="2400" dirty="0">
              <a:solidFill>
                <a:srgbClr val="000000"/>
              </a:solidFill>
              <a:latin typeface="Arial" pitchFamily="34"/>
            </a:endParaRPr>
          </a:p>
          <a:p>
            <a:pPr lvl="0"/>
            <a:r>
              <a:rPr lang="cs-CZ" sz="2400" dirty="0" err="1">
                <a:solidFill>
                  <a:srgbClr val="000000"/>
                </a:solidFill>
                <a:latin typeface="Arial" pitchFamily="34"/>
              </a:rPr>
              <a:t>entre</a:t>
            </a:r>
            <a:r>
              <a:rPr lang="cs-CZ" sz="2400" dirty="0">
                <a:solidFill>
                  <a:srgbClr val="000000"/>
                </a:solidFill>
                <a:latin typeface="Arial" pitchFamily="34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Arial" pitchFamily="34"/>
              </a:rPr>
              <a:t>els</a:t>
            </a:r>
            <a:r>
              <a:rPr lang="cs-CZ" sz="2400" dirty="0">
                <a:solidFill>
                  <a:srgbClr val="000000"/>
                </a:solidFill>
                <a:latin typeface="Arial" pitchFamily="34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Arial" pitchFamily="34"/>
              </a:rPr>
              <a:t>fills</a:t>
            </a:r>
            <a:r>
              <a:rPr lang="cs-CZ" sz="2400" dirty="0">
                <a:solidFill>
                  <a:srgbClr val="000000"/>
                </a:solidFill>
                <a:latin typeface="Arial" pitchFamily="34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Arial" pitchFamily="34"/>
              </a:rPr>
              <a:t>del</a:t>
            </a:r>
            <a:r>
              <a:rPr lang="cs-CZ" sz="2400" dirty="0">
                <a:solidFill>
                  <a:srgbClr val="000000"/>
                </a:solidFill>
                <a:latin typeface="Arial" pitchFamily="34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Arial" pitchFamily="34"/>
              </a:rPr>
              <a:t>Jaume</a:t>
            </a:r>
            <a:r>
              <a:rPr lang="cs-CZ" sz="2400" dirty="0">
                <a:solidFill>
                  <a:srgbClr val="000000"/>
                </a:solidFill>
                <a:latin typeface="Arial" pitchFamily="34"/>
              </a:rPr>
              <a:t> I:</a:t>
            </a:r>
          </a:p>
          <a:p>
            <a:pPr lvl="0"/>
            <a:r>
              <a:rPr lang="cs-CZ" sz="2400" dirty="0">
                <a:solidFill>
                  <a:srgbClr val="000000"/>
                </a:solidFill>
                <a:latin typeface="Arial" pitchFamily="34"/>
              </a:rPr>
              <a:t>Pere el Gran i </a:t>
            </a:r>
            <a:r>
              <a:rPr lang="cs-CZ" sz="2400" b="1" dirty="0" err="1">
                <a:solidFill>
                  <a:srgbClr val="000000"/>
                </a:solidFill>
                <a:latin typeface="Arial" pitchFamily="34"/>
              </a:rPr>
              <a:t>Jaume</a:t>
            </a:r>
            <a:r>
              <a:rPr lang="cs-CZ" sz="2400" b="1" dirty="0">
                <a:solidFill>
                  <a:srgbClr val="000000"/>
                </a:solidFill>
                <a:latin typeface="Arial" pitchFamily="34"/>
              </a:rPr>
              <a:t> II de Mallorca</a:t>
            </a:r>
          </a:p>
          <a:p>
            <a:pPr lvl="0"/>
            <a:endParaRPr lang="cs-CZ" sz="2400" dirty="0">
              <a:solidFill>
                <a:srgbClr val="000000"/>
              </a:solidFill>
              <a:latin typeface="Arial" pitchFamily="34"/>
            </a:endParaRPr>
          </a:p>
          <a:p>
            <a:pPr lvl="0"/>
            <a:r>
              <a:rPr lang="cs-CZ" sz="2400" dirty="0">
                <a:solidFill>
                  <a:srgbClr val="000000"/>
                </a:solidFill>
                <a:latin typeface="Arial" pitchFamily="34"/>
              </a:rPr>
              <a:t>el </a:t>
            </a:r>
            <a:r>
              <a:rPr lang="cs-CZ" sz="2400" b="1" dirty="0" err="1">
                <a:solidFill>
                  <a:srgbClr val="000000"/>
                </a:solidFill>
                <a:latin typeface="Arial" pitchFamily="34"/>
              </a:rPr>
              <a:t>Regne</a:t>
            </a:r>
            <a:r>
              <a:rPr lang="cs-CZ" sz="2400" b="1" dirty="0">
                <a:solidFill>
                  <a:srgbClr val="000000"/>
                </a:solidFill>
                <a:latin typeface="Arial" pitchFamily="34"/>
              </a:rPr>
              <a:t> de Mallorca </a:t>
            </a:r>
            <a:r>
              <a:rPr lang="cs-CZ" sz="2400" dirty="0">
                <a:solidFill>
                  <a:srgbClr val="000000"/>
                </a:solidFill>
                <a:latin typeface="Arial" pitchFamily="34"/>
              </a:rPr>
              <a:t>(1276 – 1349)</a:t>
            </a:r>
          </a:p>
          <a:p>
            <a:pPr lvl="0"/>
            <a:endParaRPr lang="cs-CZ" sz="2400" dirty="0">
              <a:solidFill>
                <a:srgbClr val="000000"/>
              </a:solidFill>
              <a:latin typeface="Arial" pitchFamily="34"/>
            </a:endParaRPr>
          </a:p>
          <a:p>
            <a:pPr lvl="0"/>
            <a:r>
              <a:rPr lang="cs-CZ" sz="2400" dirty="0">
                <a:solidFill>
                  <a:srgbClr val="000000"/>
                </a:solidFill>
                <a:latin typeface="Arial" pitchFamily="34"/>
              </a:rPr>
              <a:t>1295 </a:t>
            </a:r>
            <a:r>
              <a:rPr lang="cs-CZ" sz="2400" b="1" dirty="0" err="1">
                <a:solidFill>
                  <a:srgbClr val="000000"/>
                </a:solidFill>
                <a:latin typeface="Arial" pitchFamily="34"/>
              </a:rPr>
              <a:t>Menorca</a:t>
            </a:r>
            <a:r>
              <a:rPr lang="cs-CZ" sz="2400" dirty="0">
                <a:solidFill>
                  <a:srgbClr val="000000"/>
                </a:solidFill>
                <a:latin typeface="Arial" pitchFamily="34"/>
              </a:rPr>
              <a:t> es </a:t>
            </a:r>
            <a:r>
              <a:rPr lang="cs-CZ" sz="2400" dirty="0" err="1">
                <a:solidFill>
                  <a:srgbClr val="000000"/>
                </a:solidFill>
                <a:latin typeface="Arial" pitchFamily="34"/>
              </a:rPr>
              <a:t>va</a:t>
            </a:r>
            <a:r>
              <a:rPr lang="cs-CZ" sz="2400" dirty="0">
                <a:solidFill>
                  <a:srgbClr val="000000"/>
                </a:solidFill>
                <a:latin typeface="Arial" pitchFamily="34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Arial" pitchFamily="34"/>
              </a:rPr>
              <a:t>incorporar</a:t>
            </a:r>
            <a:r>
              <a:rPr lang="cs-CZ" sz="2400" dirty="0">
                <a:solidFill>
                  <a:srgbClr val="000000"/>
                </a:solidFill>
                <a:latin typeface="Arial" pitchFamily="34"/>
              </a:rPr>
              <a:t> al</a:t>
            </a:r>
          </a:p>
          <a:p>
            <a:pPr marL="108000" lvl="0" indent="0">
              <a:buNone/>
            </a:pPr>
            <a:r>
              <a:rPr lang="cs-CZ" sz="2400" dirty="0" err="1">
                <a:solidFill>
                  <a:srgbClr val="000000"/>
                </a:solidFill>
                <a:latin typeface="Arial" pitchFamily="34"/>
              </a:rPr>
              <a:t>Regne</a:t>
            </a:r>
            <a:r>
              <a:rPr lang="cs-CZ" sz="2400" dirty="0">
                <a:solidFill>
                  <a:srgbClr val="000000"/>
                </a:solidFill>
                <a:latin typeface="Arial" pitchFamily="34"/>
              </a:rPr>
              <a:t> de Mallorca</a:t>
            </a:r>
          </a:p>
          <a:p>
            <a:pPr lvl="0"/>
            <a:r>
              <a:rPr lang="cs-CZ" sz="2400" dirty="0">
                <a:solidFill>
                  <a:srgbClr val="000000"/>
                </a:solidFill>
                <a:latin typeface="Arial" pitchFamily="34"/>
              </a:rPr>
              <a:t>1349 es </a:t>
            </a:r>
            <a:r>
              <a:rPr lang="cs-CZ" sz="2400" dirty="0" err="1">
                <a:solidFill>
                  <a:srgbClr val="000000"/>
                </a:solidFill>
                <a:latin typeface="Arial" pitchFamily="34"/>
              </a:rPr>
              <a:t>va</a:t>
            </a:r>
            <a:r>
              <a:rPr lang="cs-CZ" sz="2400" dirty="0">
                <a:solidFill>
                  <a:srgbClr val="000000"/>
                </a:solidFill>
                <a:latin typeface="Arial" pitchFamily="34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Arial" pitchFamily="34"/>
              </a:rPr>
              <a:t>incorporar</a:t>
            </a:r>
            <a:r>
              <a:rPr lang="cs-CZ" sz="2400" dirty="0">
                <a:solidFill>
                  <a:srgbClr val="000000"/>
                </a:solidFill>
                <a:latin typeface="Arial" pitchFamily="34"/>
              </a:rPr>
              <a:t> a </a:t>
            </a:r>
            <a:r>
              <a:rPr lang="cs-CZ" sz="2400" dirty="0" err="1">
                <a:solidFill>
                  <a:srgbClr val="000000"/>
                </a:solidFill>
                <a:latin typeface="Arial" pitchFamily="34"/>
              </a:rPr>
              <a:t>Corona</a:t>
            </a:r>
            <a:r>
              <a:rPr lang="cs-CZ" sz="2400" dirty="0">
                <a:solidFill>
                  <a:srgbClr val="000000"/>
                </a:solidFill>
                <a:latin typeface="Arial" pitchFamily="34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Arial" pitchFamily="34"/>
              </a:rPr>
              <a:t>d'Aragó</a:t>
            </a:r>
            <a:endParaRPr lang="cs-CZ" sz="2400" dirty="0">
              <a:solidFill>
                <a:srgbClr val="000000"/>
              </a:solidFill>
              <a:latin typeface="Arial" pitchFamily="34"/>
            </a:endParaRPr>
          </a:p>
          <a:p>
            <a:pPr lvl="0"/>
            <a:endParaRPr lang="cs-CZ" b="1" dirty="0">
              <a:solidFill>
                <a:srgbClr val="000000"/>
              </a:solidFill>
              <a:latin typeface="Arial" pitchFamily="34"/>
            </a:endParaRPr>
          </a:p>
          <a:p>
            <a:pPr lvl="0"/>
            <a:endParaRPr lang="cs-CZ" b="1" dirty="0">
              <a:solidFill>
                <a:srgbClr val="000000"/>
              </a:solidFill>
              <a:latin typeface="Arial" pitchFamily="34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480000" y="1985760"/>
            <a:ext cx="2954879" cy="4998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576000" y="576000"/>
            <a:ext cx="7200000" cy="7200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cs-CZ">
                <a:cs typeface="Times New Roman" pitchFamily="18"/>
              </a:rPr>
              <a:t>La Guerra de Successió Espanyola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503999" y="1463760"/>
            <a:ext cx="9072000" cy="438444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9pPr>
          </a:lstStyle>
          <a:p>
            <a:pPr lvl="0">
              <a:buNone/>
            </a:pPr>
            <a:r>
              <a:rPr lang="cs-CZ">
                <a:cs typeface="Times New Roman" pitchFamily="18"/>
              </a:rPr>
              <a:t>- La Guerra de Successió Espanyola (1701–1713/1715) entre l’arxiduc </a:t>
            </a:r>
            <a:r>
              <a:rPr lang="cs-CZ" b="1">
                <a:latin typeface="Calibri" pitchFamily="34"/>
              </a:rPr>
              <a:t>Carles d’Àustria (Carles III)</a:t>
            </a:r>
            <a:r>
              <a:rPr lang="cs-CZ">
                <a:latin typeface="Calibri" pitchFamily="34"/>
              </a:rPr>
              <a:t> i </a:t>
            </a:r>
            <a:r>
              <a:rPr lang="cs-CZ" b="1">
                <a:cs typeface="Times New Roman" pitchFamily="18"/>
              </a:rPr>
              <a:t>Felip de Borbó (Felip V)</a:t>
            </a:r>
          </a:p>
          <a:p>
            <a:pPr lvl="0">
              <a:buNone/>
            </a:pPr>
            <a:r>
              <a:rPr lang="cs-CZ">
                <a:cs typeface="Times New Roman" pitchFamily="18"/>
              </a:rPr>
              <a:t>- </a:t>
            </a:r>
            <a:r>
              <a:rPr lang="cs-CZ">
                <a:solidFill>
                  <a:srgbClr val="000000"/>
                </a:solidFill>
                <a:latin typeface="Calibri" pitchFamily="34"/>
                <a:cs typeface="Times New Roman" pitchFamily="18"/>
              </a:rPr>
              <a:t> 1701-1706, </a:t>
            </a:r>
            <a:r>
              <a:rPr lang="cs-CZ">
                <a:latin typeface="Calibri" pitchFamily="34"/>
                <a:cs typeface="Times New Roman" pitchFamily="18"/>
              </a:rPr>
              <a:t>en el Regne de Mallorca un primer moment de domini borbònic</a:t>
            </a:r>
          </a:p>
          <a:p>
            <a:pPr lvl="0">
              <a:buNone/>
            </a:pPr>
            <a:r>
              <a:rPr lang="cs-CZ">
                <a:latin typeface="Calibri" pitchFamily="34"/>
                <a:cs typeface="Times New Roman" pitchFamily="18"/>
              </a:rPr>
              <a:t>- segona etapa d'identificació amb la posició del conjunt de regnes de la Corona d'Aragó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706200" y="3888000"/>
            <a:ext cx="4645800" cy="32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cs-CZ">
                <a:solidFill>
                  <a:srgbClr val="000000"/>
                </a:solidFill>
                <a:cs typeface="Times New Roman" pitchFamily="18"/>
              </a:rPr>
              <a:t>La Guerra de Successió Espanyola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503999" y="1800000"/>
            <a:ext cx="4426920" cy="438444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9pPr>
          </a:lstStyle>
          <a:p>
            <a:pPr lvl="0">
              <a:buNone/>
            </a:pPr>
            <a:r>
              <a:rPr lang="cs-CZ" b="1">
                <a:latin typeface="Calibri" pitchFamily="34"/>
              </a:rPr>
              <a:t>Mallorca sota el poder borbònic</a:t>
            </a:r>
          </a:p>
          <a:p>
            <a:pPr lvl="0">
              <a:buNone/>
            </a:pPr>
            <a:r>
              <a:rPr lang="cs-CZ">
                <a:cs typeface="Times New Roman" pitchFamily="18"/>
              </a:rPr>
              <a:t>- 1701 la proclamació del nou rei Felip V</a:t>
            </a:r>
          </a:p>
          <a:p>
            <a:pPr lvl="0">
              <a:buNone/>
            </a:pPr>
            <a:endParaRPr lang="cs-CZ">
              <a:cs typeface="Times New Roman" pitchFamily="18"/>
            </a:endParaRPr>
          </a:p>
          <a:p>
            <a:pPr lvl="0">
              <a:buNone/>
            </a:pPr>
            <a:endParaRPr lang="cs-CZ" b="1">
              <a:cs typeface="Times New Roman" pitchFamily="18"/>
            </a:endParaRPr>
          </a:p>
        </p:txBody>
      </p:sp>
      <p:pic>
        <p:nvPicPr>
          <p:cNvPr id="4" name="Zástupný symbol pro obrázek 3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184000" y="1799640"/>
            <a:ext cx="4104000" cy="475236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cs-CZ">
                <a:solidFill>
                  <a:srgbClr val="000000"/>
                </a:solidFill>
                <a:cs typeface="Times New Roman" pitchFamily="18"/>
              </a:rPr>
              <a:t>La Guerra de Successió Espanyola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9pPr>
          </a:lstStyle>
          <a:p>
            <a:pPr lvl="0">
              <a:buNone/>
            </a:pPr>
            <a:r>
              <a:rPr lang="cs-CZ" b="1">
                <a:cs typeface="Times New Roman" pitchFamily="18"/>
              </a:rPr>
              <a:t>La flota de Leake davant la Ciutat de Mallorca</a:t>
            </a:r>
          </a:p>
          <a:p>
            <a:pPr lvl="0">
              <a:buNone/>
            </a:pPr>
            <a:r>
              <a:rPr lang="cs-CZ">
                <a:cs typeface="Times New Roman" pitchFamily="18"/>
              </a:rPr>
              <a:t>- 1706 l'esquadra anglo-holandesa dirigida per l'almirall </a:t>
            </a:r>
            <a:r>
              <a:rPr lang="cs-CZ" b="1">
                <a:cs typeface="Times New Roman" pitchFamily="18"/>
              </a:rPr>
              <a:t>John Leake</a:t>
            </a:r>
            <a:r>
              <a:rPr lang="cs-CZ">
                <a:cs typeface="Times New Roman" pitchFamily="18"/>
              </a:rPr>
              <a:t>, es va instal·lar a la badia de Ciutat i en va demanar el lliurament</a:t>
            </a:r>
          </a:p>
          <a:p>
            <a:pPr lvl="0">
              <a:buNone/>
            </a:pPr>
            <a:r>
              <a:rPr lang="cs-CZ">
                <a:cs typeface="Times New Roman" pitchFamily="18"/>
              </a:rPr>
              <a:t>- el virrei, </a:t>
            </a:r>
            <a:r>
              <a:rPr lang="cs-CZ" b="1">
                <a:cs typeface="Times New Roman" pitchFamily="18"/>
              </a:rPr>
              <a:t>Baltasar Cristobal de Híja</a:t>
            </a:r>
            <a:r>
              <a:rPr lang="cs-CZ">
                <a:cs typeface="Times New Roman" pitchFamily="18"/>
              </a:rPr>
              <a:t>r va rebutjar les pretensions de Leake</a:t>
            </a:r>
          </a:p>
          <a:p>
            <a:pPr lvl="0">
              <a:buNone/>
            </a:pPr>
            <a:r>
              <a:rPr lang="cs-CZ">
                <a:cs typeface="Times New Roman" pitchFamily="18"/>
              </a:rPr>
              <a:t>-  la defensa mitjançant la guarnició francesa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200000" y="4176000"/>
            <a:ext cx="2239200" cy="273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cs-CZ">
                <a:solidFill>
                  <a:srgbClr val="000000"/>
                </a:solidFill>
                <a:cs typeface="Times New Roman" pitchFamily="18"/>
              </a:rPr>
              <a:t>La Guerra de Successió Espanyola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9pPr>
          </a:lstStyle>
          <a:p>
            <a:pPr marL="0" lvl="0" indent="0">
              <a:buNone/>
            </a:pPr>
            <a:r>
              <a:rPr lang="cs-CZ">
                <a:cs typeface="Times New Roman" pitchFamily="18"/>
              </a:rPr>
              <a:t> </a:t>
            </a:r>
            <a:r>
              <a:rPr lang="cs-CZ" b="1">
                <a:cs typeface="Times New Roman" pitchFamily="18"/>
              </a:rPr>
              <a:t>Mallorca austriacista</a:t>
            </a:r>
          </a:p>
          <a:p>
            <a:pPr marL="0" lvl="0" indent="0">
              <a:buNone/>
            </a:pPr>
            <a:r>
              <a:rPr lang="cs-CZ">
                <a:cs typeface="Times New Roman" pitchFamily="18"/>
              </a:rPr>
              <a:t>- el virrei del Regne fins al novembre de 1709 </a:t>
            </a:r>
            <a:r>
              <a:rPr lang="cs-CZ" b="1">
                <a:latin typeface="Calibri" pitchFamily="34"/>
              </a:rPr>
              <a:t>el comte de Savellà, </a:t>
            </a:r>
            <a:r>
              <a:rPr lang="cs-CZ">
                <a:latin typeface="Calibri" pitchFamily="34"/>
              </a:rPr>
              <a:t>vengut amb</a:t>
            </a:r>
            <a:r>
              <a:rPr lang="cs-CZ" b="1">
                <a:latin typeface="Calibri" pitchFamily="34"/>
              </a:rPr>
              <a:t> e</a:t>
            </a:r>
            <a:r>
              <a:rPr lang="cs-CZ">
                <a:latin typeface="Calibri" pitchFamily="34"/>
              </a:rPr>
              <a:t>ls documents que l'acreditaven com a plenipotenciari a l'illa</a:t>
            </a:r>
          </a:p>
          <a:p>
            <a:pPr marL="0" lvl="0" indent="0">
              <a:buNone/>
            </a:pPr>
            <a:r>
              <a:rPr lang="cs-CZ">
                <a:latin typeface="Calibri" pitchFamily="34"/>
              </a:rPr>
              <a:t>- alguns nobles s'exiliaren</a:t>
            </a:r>
          </a:p>
          <a:p>
            <a:pPr marL="0" lvl="0" indent="0">
              <a:buNone/>
            </a:pPr>
            <a:r>
              <a:rPr lang="cs-CZ">
                <a:latin typeface="Calibri" pitchFamily="34"/>
              </a:rPr>
              <a:t>-  la jura solemne d</a:t>
            </a:r>
            <a:r>
              <a:rPr lang="cs-CZ">
                <a:solidFill>
                  <a:srgbClr val="000000"/>
                </a:solidFill>
                <a:latin typeface="Calibri" pitchFamily="34"/>
              </a:rPr>
              <a:t>el comte de Savellà</a:t>
            </a:r>
            <a:r>
              <a:rPr lang="cs-CZ">
                <a:latin typeface="Calibri" pitchFamily="34"/>
                <a:cs typeface="Times New Roman" pitchFamily="18"/>
              </a:rPr>
              <a:t>, en nom de Carles III, dels furs i privilegis del regne</a:t>
            </a:r>
          </a:p>
          <a:p>
            <a:pPr marL="0" lvl="0" indent="0">
              <a:buNone/>
            </a:pPr>
            <a:r>
              <a:rPr lang="cs-CZ" b="1">
                <a:latin typeface="Calibri" pitchFamily="34"/>
                <a:cs typeface="Times New Roman" pitchFamily="18"/>
              </a:rPr>
              <a:t>La conspiració filipista de 1711</a:t>
            </a:r>
          </a:p>
          <a:p>
            <a:pPr marL="0" lvl="0" indent="0">
              <a:buNone/>
            </a:pPr>
            <a:r>
              <a:rPr lang="cs-CZ" b="1">
                <a:latin typeface="Calibri" pitchFamily="34"/>
                <a:cs typeface="Times New Roman" pitchFamily="18"/>
              </a:rPr>
              <a:t>- </a:t>
            </a:r>
            <a:r>
              <a:rPr lang="cs-CZ">
                <a:latin typeface="Calibri" pitchFamily="34"/>
                <a:cs typeface="Times New Roman" pitchFamily="18"/>
              </a:rPr>
              <a:t>Un grup de botiflers, encapçalat </a:t>
            </a:r>
            <a:r>
              <a:rPr lang="cs-CZ" b="1">
                <a:latin typeface="Calibri" pitchFamily="34"/>
                <a:cs typeface="Times New Roman" pitchFamily="18"/>
              </a:rPr>
              <a:t>per Joan Sureda</a:t>
            </a:r>
            <a:r>
              <a:rPr lang="cs-CZ">
                <a:latin typeface="Calibri" pitchFamily="34"/>
                <a:cs typeface="Times New Roman" pitchFamily="18"/>
              </a:rPr>
              <a:t>, </a:t>
            </a:r>
            <a:r>
              <a:rPr lang="cs-CZ">
                <a:latin typeface="Calibri" pitchFamily="34"/>
              </a:rPr>
              <a:t> intenten sense èxit derrocar</a:t>
            </a:r>
            <a:r>
              <a:rPr lang="cs-CZ">
                <a:latin typeface="Calibri" pitchFamily="34"/>
                <a:cs typeface="Times New Roman" pitchFamily="18"/>
              </a:rPr>
              <a:t> les autoritats austriacistes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cs-CZ">
                <a:solidFill>
                  <a:srgbClr val="000000"/>
                </a:solidFill>
                <a:cs typeface="Times New Roman" pitchFamily="18"/>
              </a:rPr>
              <a:t>La Guerra de Successió Espanyola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9pPr>
          </a:lstStyle>
          <a:p>
            <a:pPr marL="0" lvl="0" indent="0">
              <a:buNone/>
            </a:pPr>
            <a:r>
              <a:rPr lang="cs-CZ" b="1">
                <a:cs typeface="Times New Roman" pitchFamily="18"/>
              </a:rPr>
              <a:t>Les Illes Balears, el darrer reducte contra francesos i espanyols</a:t>
            </a:r>
          </a:p>
          <a:p>
            <a:pPr marL="0" lvl="0" indent="0">
              <a:buNone/>
            </a:pPr>
            <a:r>
              <a:rPr lang="cs-CZ" b="1">
                <a:cs typeface="Times New Roman" pitchFamily="18"/>
              </a:rPr>
              <a:t>- </a:t>
            </a:r>
            <a:r>
              <a:rPr lang="cs-CZ">
                <a:cs typeface="Times New Roman" pitchFamily="18"/>
              </a:rPr>
              <a:t>A partir de l’any 1714 sols restava el Regne de Mallorca</a:t>
            </a:r>
          </a:p>
          <a:p>
            <a:pPr marL="0" lvl="0" indent="0">
              <a:buNone/>
            </a:pPr>
            <a:r>
              <a:rPr lang="cs-CZ">
                <a:cs typeface="Times New Roman" pitchFamily="18"/>
              </a:rPr>
              <a:t>- sota la direcció de </a:t>
            </a:r>
            <a:r>
              <a:rPr lang="cs-CZ" b="1">
                <a:cs typeface="Times New Roman" pitchFamily="18"/>
              </a:rPr>
              <a:t>Josep Antoni de Rubí</a:t>
            </a:r>
            <a:r>
              <a:rPr lang="cs-CZ">
                <a:cs typeface="Times New Roman" pitchFamily="18"/>
              </a:rPr>
              <a:t> i de </a:t>
            </a:r>
            <a:r>
              <a:rPr lang="cs-CZ" b="1">
                <a:cs typeface="Times New Roman" pitchFamily="18"/>
              </a:rPr>
              <a:t>Boixadors</a:t>
            </a:r>
          </a:p>
          <a:p>
            <a:pPr marL="0" lvl="0" indent="0">
              <a:buNone/>
            </a:pPr>
            <a:r>
              <a:rPr lang="cs-CZ" b="1">
                <a:cs typeface="Times New Roman" pitchFamily="18"/>
              </a:rPr>
              <a:t>Arriba l'estol</a:t>
            </a:r>
            <a:r>
              <a:rPr lang="cs-CZ" b="1">
                <a:latin typeface="Calibri" pitchFamily="34"/>
              </a:rPr>
              <a:t>borbònic</a:t>
            </a:r>
            <a:r>
              <a:rPr lang="cs-CZ" b="1">
                <a:cs typeface="Times New Roman" pitchFamily="18"/>
              </a:rPr>
              <a:t> comandat pel cavaller d'Asfeld</a:t>
            </a:r>
          </a:p>
          <a:p>
            <a:pPr marL="0" lvl="0" indent="0">
              <a:buNone/>
            </a:pPr>
            <a:r>
              <a:rPr lang="cs-CZ">
                <a:cs typeface="Times New Roman" pitchFamily="18"/>
              </a:rPr>
              <a:t>- L'estol filipista a Mallorca dirigit per </a:t>
            </a:r>
            <a:r>
              <a:rPr lang="cs-CZ" b="1">
                <a:cs typeface="Times New Roman" pitchFamily="18"/>
              </a:rPr>
              <a:t>François Bidal d'Asfeld</a:t>
            </a:r>
          </a:p>
          <a:p>
            <a:pPr marL="0" lvl="0" indent="0">
              <a:buNone/>
            </a:pPr>
            <a:r>
              <a:rPr lang="cs-CZ" b="1">
                <a:latin typeface="Calibri" pitchFamily="34"/>
              </a:rPr>
              <a:t>Conseqüències del sotrac bèl·lic</a:t>
            </a:r>
          </a:p>
          <a:p>
            <a:pPr marL="0" lvl="0" indent="0">
              <a:buNone/>
            </a:pPr>
            <a:r>
              <a:rPr lang="cs-CZ" b="1">
                <a:latin typeface="Calibri" pitchFamily="34"/>
              </a:rPr>
              <a:t>-</a:t>
            </a:r>
            <a:r>
              <a:rPr lang="cs-CZ">
                <a:latin typeface="Calibri" pitchFamily="34"/>
              </a:rPr>
              <a:t> Mallorca</a:t>
            </a:r>
            <a:r>
              <a:rPr lang="cs-CZ">
                <a:cs typeface="Times New Roman" pitchFamily="18"/>
              </a:rPr>
              <a:t> a punt d'entrar en un règim absolutista centralitzat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cs-CZ">
                <a:latin typeface="Liberation Sans" pitchFamily="34"/>
              </a:rPr>
              <a:t>Menorca sota domini britànic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9pPr>
          </a:lstStyle>
          <a:p>
            <a:pPr lvl="0"/>
            <a:r>
              <a:rPr lang="cs-CZ">
                <a:latin typeface="Arial" pitchFamily="34"/>
              </a:rPr>
              <a:t>1713 </a:t>
            </a:r>
            <a:r>
              <a:rPr lang="cs-CZ" b="1">
                <a:latin typeface="Arial" pitchFamily="34"/>
              </a:rPr>
              <a:t>Tractat d'Utrecht</a:t>
            </a:r>
            <a:r>
              <a:rPr lang="cs-CZ">
                <a:latin typeface="Arial" pitchFamily="34"/>
              </a:rPr>
              <a:t>: Menorca sota la Gran Bretanya</a:t>
            </a:r>
          </a:p>
          <a:p>
            <a:pPr lvl="0"/>
            <a:r>
              <a:rPr lang="cs-CZ">
                <a:latin typeface="Arial" pitchFamily="34"/>
              </a:rPr>
              <a:t>l'interés brit</a:t>
            </a:r>
            <a:r>
              <a:rPr lang="cs-CZ">
                <a:latin typeface="Arial" pitchFamily="34"/>
                <a:cs typeface="Arial" pitchFamily="32"/>
              </a:rPr>
              <a:t>ànic estrat</a:t>
            </a:r>
            <a:r>
              <a:rPr lang="cs-CZ">
                <a:latin typeface="Arial" pitchFamily="32"/>
                <a:cs typeface="Arial" pitchFamily="32"/>
              </a:rPr>
              <a:t>è</a:t>
            </a:r>
            <a:r>
              <a:rPr lang="cs-CZ">
                <a:latin typeface="Arial" pitchFamily="34"/>
                <a:cs typeface="Arial" pitchFamily="32"/>
              </a:rPr>
              <a:t>gic militar</a:t>
            </a:r>
          </a:p>
          <a:p>
            <a:pPr lvl="0"/>
            <a:endParaRPr lang="cs-CZ">
              <a:latin typeface="Arial" pitchFamily="34"/>
              <a:cs typeface="Arial" pitchFamily="32"/>
            </a:endParaRPr>
          </a:p>
          <a:p>
            <a:pPr lvl="0"/>
            <a:r>
              <a:rPr lang="cs-CZ">
                <a:latin typeface="Arial" pitchFamily="34"/>
                <a:cs typeface="Arial" pitchFamily="32"/>
              </a:rPr>
              <a:t>Maó - la nova capital</a:t>
            </a:r>
          </a:p>
          <a:p>
            <a:pPr lvl="0"/>
            <a:endParaRPr lang="cs-CZ">
              <a:latin typeface="Arial" pitchFamily="34"/>
              <a:cs typeface="Arial" pitchFamily="32"/>
            </a:endParaRPr>
          </a:p>
          <a:p>
            <a:pPr lvl="0"/>
            <a:r>
              <a:rPr lang="cs-CZ">
                <a:latin typeface="Arial" pitchFamily="34"/>
                <a:cs typeface="Arial" pitchFamily="32"/>
              </a:rPr>
              <a:t>conservació de les </a:t>
            </a:r>
            <a:r>
              <a:rPr lang="cs-CZ" b="1">
                <a:latin typeface="Arial" pitchFamily="34"/>
                <a:cs typeface="Arial" pitchFamily="32"/>
              </a:rPr>
              <a:t>institucions i lleis</a:t>
            </a:r>
            <a:r>
              <a:rPr lang="cs-CZ">
                <a:latin typeface="Arial" pitchFamily="34"/>
                <a:cs typeface="Arial" pitchFamily="32"/>
              </a:rPr>
              <a:t> mallorquines</a:t>
            </a:r>
          </a:p>
          <a:p>
            <a:pPr lvl="0"/>
            <a:r>
              <a:rPr lang="cs-CZ">
                <a:latin typeface="Arial" pitchFamily="34"/>
                <a:cs typeface="Arial" pitchFamily="32"/>
              </a:rPr>
              <a:t>el </a:t>
            </a:r>
            <a:r>
              <a:rPr lang="cs-CZ" b="1">
                <a:latin typeface="Arial" pitchFamily="34"/>
                <a:cs typeface="Arial" pitchFamily="32"/>
              </a:rPr>
              <a:t>catalá</a:t>
            </a:r>
            <a:r>
              <a:rPr lang="cs-CZ">
                <a:latin typeface="Arial" pitchFamily="34"/>
                <a:cs typeface="Arial" pitchFamily="32"/>
              </a:rPr>
              <a:t> – la llengua oficial i d'ús públic</a:t>
            </a:r>
          </a:p>
          <a:p>
            <a:pPr lvl="0"/>
            <a:r>
              <a:rPr lang="cs-CZ">
                <a:latin typeface="Arial" pitchFamily="34"/>
                <a:cs typeface="Arial" pitchFamily="32"/>
              </a:rPr>
              <a:t>període de la literatura menorquí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cs-CZ">
                <a:latin typeface="Liberation Sans" pitchFamily="34"/>
              </a:rPr>
              <a:t>Menorca sota domini britànic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9pPr>
          </a:lstStyle>
          <a:p>
            <a:pPr lvl="0"/>
            <a:r>
              <a:rPr lang="cs-CZ" b="1"/>
              <a:t>Richard Kane</a:t>
            </a:r>
            <a:r>
              <a:rPr lang="cs-CZ"/>
              <a:t> -primer governador brit</a:t>
            </a:r>
            <a:r>
              <a:rPr lang="cs-CZ">
                <a:latin typeface="Liberation Sans" pitchFamily="32"/>
              </a:rPr>
              <a:t>ànic (1712-1736)</a:t>
            </a:r>
          </a:p>
          <a:p>
            <a:pPr lvl="0"/>
            <a:r>
              <a:rPr lang="cs-CZ">
                <a:latin typeface="Liberation Sans" pitchFamily="32"/>
              </a:rPr>
              <a:t>                                    </a:t>
            </a:r>
          </a:p>
          <a:p>
            <a:pPr lvl="0"/>
            <a:r>
              <a:rPr lang="cs-CZ">
                <a:latin typeface="Liberation Sans" pitchFamily="32"/>
              </a:rPr>
              <a:t>                                         el “</a:t>
            </a:r>
            <a:r>
              <a:rPr lang="cs-CZ" b="1">
                <a:latin typeface="Liberation Sans" pitchFamily="32"/>
              </a:rPr>
              <a:t>camí d'en Kane</a:t>
            </a:r>
            <a:r>
              <a:rPr lang="cs-CZ">
                <a:latin typeface="Liberation Sans" pitchFamily="32"/>
              </a:rPr>
              <a:t>“</a:t>
            </a:r>
          </a:p>
          <a:p>
            <a:pPr lvl="0"/>
            <a:r>
              <a:rPr lang="cs-CZ">
                <a:latin typeface="Liberation Sans" pitchFamily="32"/>
              </a:rPr>
              <a:t>                                        - construcció dela carretera entre</a:t>
            </a:r>
          </a:p>
          <a:p>
            <a:pPr lvl="0"/>
            <a:r>
              <a:rPr lang="cs-CZ">
                <a:latin typeface="Liberation Sans" pitchFamily="32"/>
              </a:rPr>
              <a:t>                                           Maó i Ciutadella</a:t>
            </a:r>
          </a:p>
          <a:p>
            <a:pPr lvl="0"/>
            <a:endParaRPr lang="cs-CZ">
              <a:latin typeface="Liberation Sans" pitchFamily="32"/>
            </a:endParaRPr>
          </a:p>
          <a:p>
            <a:pPr lvl="0"/>
            <a:endParaRPr lang="cs-CZ">
              <a:latin typeface="Liberation Sans" pitchFamily="32"/>
            </a:endParaRPr>
          </a:p>
          <a:p>
            <a:pPr lvl="0"/>
            <a:endParaRPr lang="cs-CZ">
              <a:latin typeface="Liberation Sans" pitchFamily="32"/>
            </a:endParaRPr>
          </a:p>
          <a:p>
            <a:pPr lvl="0"/>
            <a:r>
              <a:rPr lang="cs-CZ">
                <a:latin typeface="Liberation Sans" pitchFamily="32"/>
              </a:rPr>
              <a:t>flota britànica – es va acabar el problema de pirates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224000" y="2483640"/>
            <a:ext cx="2736000" cy="2844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cs-CZ">
                <a:latin typeface="Liberation Sans" pitchFamily="34"/>
              </a:rPr>
              <a:t>Menorca sota domini britànic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9pPr>
          </a:lstStyle>
          <a:p>
            <a:pPr lvl="0"/>
            <a:r>
              <a:rPr lang="cs-CZ" dirty="0">
                <a:latin typeface="Arial" pitchFamily="34"/>
              </a:rPr>
              <a:t>1802 </a:t>
            </a:r>
            <a:r>
              <a:rPr lang="cs-CZ" b="1" dirty="0" err="1">
                <a:latin typeface="Arial" pitchFamily="34"/>
              </a:rPr>
              <a:t>Tractat</a:t>
            </a:r>
            <a:r>
              <a:rPr lang="cs-CZ" b="1" dirty="0">
                <a:latin typeface="Arial" pitchFamily="34"/>
              </a:rPr>
              <a:t> </a:t>
            </a:r>
            <a:r>
              <a:rPr lang="cs-CZ" b="1" dirty="0" err="1">
                <a:latin typeface="Arial" pitchFamily="34"/>
              </a:rPr>
              <a:t>d'Amiens</a:t>
            </a:r>
            <a:r>
              <a:rPr lang="cs-CZ" dirty="0">
                <a:latin typeface="Arial" pitchFamily="34"/>
              </a:rPr>
              <a:t>: </a:t>
            </a:r>
            <a:r>
              <a:rPr lang="cs-CZ" dirty="0" err="1">
                <a:latin typeface="Arial" pitchFamily="34"/>
              </a:rPr>
              <a:t>Menorca</a:t>
            </a:r>
            <a:r>
              <a:rPr lang="cs-CZ" dirty="0">
                <a:latin typeface="Arial" pitchFamily="34"/>
              </a:rPr>
              <a:t> </a:t>
            </a:r>
            <a:r>
              <a:rPr lang="cs-CZ" dirty="0" err="1">
                <a:latin typeface="Arial" pitchFamily="34"/>
              </a:rPr>
              <a:t>sota</a:t>
            </a:r>
            <a:r>
              <a:rPr lang="cs-CZ" dirty="0">
                <a:latin typeface="Arial" pitchFamily="34"/>
              </a:rPr>
              <a:t> </a:t>
            </a:r>
            <a:r>
              <a:rPr lang="cs-CZ" dirty="0" err="1">
                <a:latin typeface="Arial" pitchFamily="34"/>
              </a:rPr>
              <a:t>del</a:t>
            </a:r>
            <a:r>
              <a:rPr lang="cs-CZ" dirty="0">
                <a:latin typeface="Arial" pitchFamily="34"/>
              </a:rPr>
              <a:t> </a:t>
            </a:r>
            <a:r>
              <a:rPr lang="cs-CZ" dirty="0" err="1">
                <a:latin typeface="Arial" pitchFamily="34"/>
              </a:rPr>
              <a:t>Regne</a:t>
            </a:r>
            <a:endParaRPr lang="cs-CZ" dirty="0">
              <a:latin typeface="Arial" pitchFamily="34"/>
            </a:endParaRPr>
          </a:p>
          <a:p>
            <a:pPr marL="108000" lvl="0" indent="0">
              <a:buNone/>
            </a:pPr>
            <a:r>
              <a:rPr lang="cs-CZ" dirty="0">
                <a:latin typeface="Arial" pitchFamily="34"/>
              </a:rPr>
              <a:t>                                   </a:t>
            </a:r>
            <a:r>
              <a:rPr lang="cs-CZ" dirty="0" err="1">
                <a:latin typeface="Arial" pitchFamily="34"/>
              </a:rPr>
              <a:t>Espanyol</a:t>
            </a:r>
            <a:endParaRPr lang="cs-CZ" dirty="0">
              <a:latin typeface="Arial" pitchFamily="34"/>
            </a:endParaRPr>
          </a:p>
          <a:p>
            <a:pPr lvl="0"/>
            <a:endParaRPr lang="cs-CZ" dirty="0">
              <a:latin typeface="Arial" pitchFamily="34"/>
            </a:endParaRPr>
          </a:p>
          <a:p>
            <a:pPr lvl="0"/>
            <a:r>
              <a:rPr lang="cs-CZ" dirty="0" err="1">
                <a:latin typeface="Arial" pitchFamily="34"/>
              </a:rPr>
              <a:t>va</a:t>
            </a:r>
            <a:r>
              <a:rPr lang="cs-CZ" dirty="0">
                <a:latin typeface="Arial" pitchFamily="34"/>
              </a:rPr>
              <a:t> </a:t>
            </a:r>
            <a:r>
              <a:rPr lang="cs-CZ" dirty="0" err="1">
                <a:latin typeface="Arial" pitchFamily="34"/>
              </a:rPr>
              <a:t>perdre</a:t>
            </a:r>
            <a:r>
              <a:rPr lang="cs-CZ" dirty="0">
                <a:latin typeface="Arial" pitchFamily="34"/>
              </a:rPr>
              <a:t> les </a:t>
            </a:r>
            <a:r>
              <a:rPr lang="cs-CZ" dirty="0" err="1">
                <a:latin typeface="Arial" pitchFamily="34"/>
              </a:rPr>
              <a:t>institucions</a:t>
            </a:r>
            <a:r>
              <a:rPr lang="cs-CZ" dirty="0">
                <a:latin typeface="Arial" pitchFamily="34"/>
              </a:rPr>
              <a:t> </a:t>
            </a:r>
            <a:r>
              <a:rPr lang="cs-CZ" dirty="0" err="1">
                <a:latin typeface="Arial" pitchFamily="34"/>
              </a:rPr>
              <a:t>d'autogovern</a:t>
            </a:r>
            <a:endParaRPr lang="cs-CZ" dirty="0">
              <a:latin typeface="Arial" pitchFamily="34"/>
            </a:endParaRPr>
          </a:p>
          <a:p>
            <a:pPr lvl="0"/>
            <a:endParaRPr lang="cs-CZ" dirty="0">
              <a:latin typeface="Arial" pitchFamily="34"/>
            </a:endParaRPr>
          </a:p>
          <a:p>
            <a:pPr lvl="0"/>
            <a:r>
              <a:rPr lang="cs-CZ" dirty="0">
                <a:latin typeface="Arial" pitchFamily="34"/>
              </a:rPr>
              <a:t>el </a:t>
            </a:r>
            <a:r>
              <a:rPr lang="cs-CZ" b="1" dirty="0" err="1">
                <a:latin typeface="Arial" pitchFamily="34"/>
              </a:rPr>
              <a:t>catal</a:t>
            </a:r>
            <a:r>
              <a:rPr lang="cs-CZ" b="1" dirty="0" err="1">
                <a:latin typeface="Arial" pitchFamily="32"/>
                <a:cs typeface="Arial" pitchFamily="32"/>
              </a:rPr>
              <a:t>à</a:t>
            </a:r>
            <a:r>
              <a:rPr lang="cs-CZ" b="1" dirty="0">
                <a:latin typeface="Arial" pitchFamily="34"/>
                <a:cs typeface="Arial" pitchFamily="32"/>
              </a:rPr>
              <a:t> </a:t>
            </a:r>
            <a:r>
              <a:rPr lang="cs-CZ" dirty="0" err="1">
                <a:latin typeface="Arial" pitchFamily="34"/>
                <a:cs typeface="Arial" pitchFamily="32"/>
              </a:rPr>
              <a:t>va</a:t>
            </a:r>
            <a:r>
              <a:rPr lang="cs-CZ" dirty="0">
                <a:latin typeface="Arial" pitchFamily="34"/>
                <a:cs typeface="Arial" pitchFamily="32"/>
              </a:rPr>
              <a:t> </a:t>
            </a:r>
            <a:r>
              <a:rPr lang="cs-CZ" dirty="0" err="1">
                <a:latin typeface="Arial" pitchFamily="34"/>
                <a:cs typeface="Arial" pitchFamily="32"/>
              </a:rPr>
              <a:t>deixar</a:t>
            </a:r>
            <a:r>
              <a:rPr lang="cs-CZ" dirty="0">
                <a:latin typeface="Arial" pitchFamily="34"/>
                <a:cs typeface="Arial" pitchFamily="32"/>
              </a:rPr>
              <a:t> de ser la </a:t>
            </a:r>
            <a:r>
              <a:rPr lang="cs-CZ" dirty="0" err="1">
                <a:latin typeface="Arial" pitchFamily="34"/>
                <a:cs typeface="Arial" pitchFamily="32"/>
              </a:rPr>
              <a:t>llengua</a:t>
            </a:r>
            <a:r>
              <a:rPr lang="cs-CZ" dirty="0">
                <a:latin typeface="Arial" pitchFamily="34"/>
                <a:cs typeface="Arial" pitchFamily="32"/>
              </a:rPr>
              <a:t> </a:t>
            </a:r>
            <a:r>
              <a:rPr lang="cs-CZ" dirty="0" err="1">
                <a:latin typeface="Arial" pitchFamily="34"/>
                <a:cs typeface="Arial" pitchFamily="32"/>
              </a:rPr>
              <a:t>oficial</a:t>
            </a:r>
            <a:endParaRPr lang="cs-CZ" dirty="0">
              <a:latin typeface="Arial" pitchFamily="34"/>
              <a:cs typeface="Arial" pitchFamily="32"/>
            </a:endParaRPr>
          </a:p>
          <a:p>
            <a:pPr lvl="0"/>
            <a:endParaRPr lang="cs-CZ" dirty="0">
              <a:latin typeface="Arial" pitchFamily="34"/>
              <a:cs typeface="Arial" pitchFamily="32"/>
            </a:endParaRPr>
          </a:p>
          <a:p>
            <a:pPr marL="108000" lvl="0" indent="0">
              <a:buNone/>
            </a:pPr>
            <a:endParaRPr lang="cs-CZ" dirty="0">
              <a:latin typeface="Arial" pitchFamily="34"/>
              <a:cs typeface="Arial" pitchFamily="3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cs-CZ"/>
              <a:t>Illes Balears - </a:t>
            </a:r>
            <a:r>
              <a:rPr lang="cs-CZ" sz="3200"/>
              <a:t>hist</a:t>
            </a:r>
            <a:r>
              <a:rPr lang="cs-CZ" sz="3200">
                <a:latin typeface="Arial" pitchFamily="34"/>
                <a:cs typeface="Arial" pitchFamily="34"/>
              </a:rPr>
              <a:t>ò</a:t>
            </a:r>
            <a:r>
              <a:rPr lang="cs-CZ" sz="3200">
                <a:cs typeface="Arial" pitchFamily="34"/>
              </a:rPr>
              <a:t>ria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503999" y="1815120"/>
            <a:ext cx="9072000" cy="438444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9pPr>
          </a:lstStyle>
          <a:p>
            <a:pPr lvl="0"/>
            <a:r>
              <a:rPr lang="cs-CZ"/>
              <a:t>La cultura dels talaiots</a:t>
            </a:r>
          </a:p>
          <a:p>
            <a:pPr lvl="0"/>
            <a:r>
              <a:rPr lang="cs-CZ"/>
              <a:t>Les civilitzacions antigues</a:t>
            </a:r>
          </a:p>
          <a:p>
            <a:pPr lvl="0"/>
            <a:r>
              <a:rPr lang="cs-CZ"/>
              <a:t>El periode isl</a:t>
            </a:r>
            <a:r>
              <a:rPr lang="cs-CZ">
                <a:latin typeface="Liberation Sans" pitchFamily="32"/>
              </a:rPr>
              <a:t>à</a:t>
            </a:r>
            <a:r>
              <a:rPr lang="cs-CZ"/>
              <a:t>mic</a:t>
            </a:r>
          </a:p>
          <a:p>
            <a:pPr lvl="0"/>
            <a:r>
              <a:rPr lang="cs-CZ"/>
              <a:t>Corona d'Aragó i Regne de Mallorca</a:t>
            </a:r>
          </a:p>
          <a:p>
            <a:pPr lvl="0"/>
            <a:r>
              <a:rPr lang="cs-CZ"/>
              <a:t>Guerra de Successió Espanyola</a:t>
            </a:r>
          </a:p>
          <a:p>
            <a:pPr lvl="0"/>
            <a:r>
              <a:rPr lang="cs-CZ"/>
              <a:t>Menorca sota domini brit</a:t>
            </a:r>
            <a:r>
              <a:rPr lang="cs-CZ">
                <a:latin typeface="Liberation Sans" pitchFamily="32"/>
              </a:rPr>
              <a:t>à</a:t>
            </a:r>
            <a:r>
              <a:rPr lang="cs-CZ"/>
              <a:t>nic</a:t>
            </a:r>
          </a:p>
          <a:p>
            <a:pPr lvl="0"/>
            <a:r>
              <a:rPr lang="cs-CZ"/>
              <a:t>Estatut d'Autonomia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544000" y="1728000"/>
            <a:ext cx="208548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848000" y="2520000"/>
            <a:ext cx="1728000" cy="2643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903999" y="5040000"/>
            <a:ext cx="1857599" cy="2052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cs-CZ"/>
              <a:t>Estatut d'autonomia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9pPr>
          </a:lstStyle>
          <a:p>
            <a:pPr lvl="0">
              <a:buNone/>
            </a:pPr>
            <a:r>
              <a:rPr lang="cs-CZ">
                <a:cs typeface="Times New Roman" pitchFamily="18"/>
              </a:rPr>
              <a:t>- 1983 Estatut d'Autonomia de les Illes Balears</a:t>
            </a:r>
          </a:p>
          <a:p>
            <a:pPr lvl="0">
              <a:buNone/>
            </a:pPr>
            <a:r>
              <a:rPr lang="cs-CZ">
                <a:cs typeface="Times New Roman" pitchFamily="18"/>
              </a:rPr>
              <a:t>- la doble oficialitat del català, llengua pròpia de les illes, i del castellà, llengua oficial de l'Estat</a:t>
            </a:r>
          </a:p>
          <a:p>
            <a:pPr lvl="0">
              <a:buNone/>
            </a:pPr>
            <a:r>
              <a:rPr lang="cs-CZ">
                <a:cs typeface="Times New Roman" pitchFamily="18"/>
              </a:rPr>
              <a:t>-  es van recuperar </a:t>
            </a:r>
            <a:r>
              <a:rPr lang="cs-CZ">
                <a:latin typeface="Calibri" pitchFamily="34"/>
              </a:rPr>
              <a:t>les institucions pròpies: els tres Consells o governs insulars, el Parlament i el Govern de les Illes Balears</a:t>
            </a:r>
          </a:p>
          <a:p>
            <a:pPr lvl="0">
              <a:buNone/>
            </a:pPr>
            <a:r>
              <a:rPr lang="cs-CZ">
                <a:latin typeface="Calibri" pitchFamily="34"/>
              </a:rPr>
              <a:t>- moviments  importants a les Illes: l'ecologisme, el feminisme i el pacifisme, </a:t>
            </a:r>
            <a:r>
              <a:rPr lang="cs-CZ">
                <a:latin typeface="Calibri" pitchFamily="34"/>
                <a:cs typeface="Times New Roman" pitchFamily="18"/>
              </a:rPr>
              <a:t>el desenvolupament turístic de les Illes i l</a:t>
            </a:r>
            <a:r>
              <a:rPr lang="cs-CZ">
                <a:latin typeface="Calibri" pitchFamily="34"/>
              </a:rPr>
              <a:t>'evolució econòmi</a:t>
            </a:r>
            <a:r>
              <a:rPr lang="cs-CZ">
                <a:latin typeface="Calibri" pitchFamily="34"/>
                <a:cs typeface="Times New Roman" pitchFamily="18"/>
              </a:rPr>
              <a:t>ca</a:t>
            </a:r>
          </a:p>
          <a:p>
            <a:pPr lvl="0">
              <a:buNone/>
            </a:pPr>
            <a:r>
              <a:rPr lang="cs-CZ">
                <a:latin typeface="Calibri" pitchFamily="34"/>
                <a:cs typeface="Times New Roman" pitchFamily="18"/>
              </a:rPr>
              <a:t>- la incorporació a la Unió Europea i la creació de la Universitat de les Illes Balears</a:t>
            </a:r>
          </a:p>
          <a:p>
            <a:pPr lvl="0">
              <a:buNone/>
            </a:pPr>
            <a:endParaRPr lang="cs-CZ">
              <a:cs typeface="Times New Roman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cs-CZ" dirty="0" err="1" smtClean="0"/>
              <a:t>Fonts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cs-CZ" sz="1600" dirty="0" smtClean="0"/>
              <a:t>ARDAGH, John. </a:t>
            </a:r>
            <a:r>
              <a:rPr lang="cs-CZ" sz="1600" i="1" dirty="0" smtClean="0"/>
              <a:t>Španělsko</a:t>
            </a:r>
            <a:r>
              <a:rPr lang="cs-CZ" sz="1600" dirty="0" smtClean="0"/>
              <a:t>. Vyd. 4. Přeložil Marie JUNGMANNOVÁ. Praha: </a:t>
            </a:r>
            <a:r>
              <a:rPr lang="cs-CZ" sz="1600" dirty="0" err="1" smtClean="0"/>
              <a:t>Ikar</a:t>
            </a:r>
            <a:r>
              <a:rPr lang="cs-CZ" sz="1600" dirty="0" smtClean="0"/>
              <a:t>, 2013. Společník cestovatele. ISBN 978-80-249-1998-0.</a:t>
            </a:r>
          </a:p>
          <a:p>
            <a:pPr marL="0" lvl="0" indent="0">
              <a:buNone/>
            </a:pPr>
            <a:r>
              <a:rPr lang="cs-CZ" sz="1600" dirty="0" smtClean="0"/>
              <a:t>CHALUPA, Jiří. </a:t>
            </a:r>
            <a:r>
              <a:rPr lang="cs-CZ" sz="1600" i="1" dirty="0" smtClean="0"/>
              <a:t>Dějiny Španělska</a:t>
            </a:r>
            <a:r>
              <a:rPr lang="cs-CZ" sz="1600" dirty="0" smtClean="0"/>
              <a:t>. Praha: NLN, Nakladatelství Lidové noviny, 2017. Dějiny států. ISBN 978-80-7422-525-3</a:t>
            </a:r>
            <a:r>
              <a:rPr lang="cs-CZ" sz="1600" dirty="0" smtClean="0"/>
              <a:t>.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>
                <a:hlinkClick r:id="rId2"/>
              </a:rPr>
              <a:t>http://www.enciclopedia.cat/EC-GEC-0007005.xml</a:t>
            </a:r>
          </a:p>
          <a:p>
            <a:pPr marL="0" indent="0">
              <a:buNone/>
            </a:pPr>
            <a:endParaRPr lang="cs-CZ" sz="1600" dirty="0" smtClean="0">
              <a:hlinkClick r:id="rId2"/>
            </a:endParaRPr>
          </a:p>
          <a:p>
            <a:pPr marL="0" lvl="0" indent="0">
              <a:buNone/>
            </a:pPr>
            <a:endParaRPr lang="cs-CZ" sz="1600" dirty="0" smtClean="0"/>
          </a:p>
          <a:p>
            <a:pPr marL="108000" indent="0">
              <a:buNone/>
            </a:pPr>
            <a:endParaRPr lang="cs-CZ" dirty="0" smtClean="0"/>
          </a:p>
          <a:p>
            <a:pPr marL="108000" lvl="0" indent="0">
              <a:buNone/>
            </a:pPr>
            <a:r>
              <a:rPr lang="cs-CZ" sz="1600" dirty="0"/>
              <a:t>poznámky ze semináře Dějiny Katalánska (Jiří Pešek)</a:t>
            </a:r>
          </a:p>
          <a:p>
            <a:pPr marL="108000" indent="0">
              <a:buNone/>
            </a:pP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07" y="3491805"/>
            <a:ext cx="7992889" cy="1107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397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cs-CZ"/>
              <a:t>La cultura dels talaiots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9pPr>
          </a:lstStyle>
          <a:p>
            <a:pPr lvl="0"/>
            <a:r>
              <a:rPr lang="cs-CZ" b="1" dirty="0" err="1">
                <a:latin typeface="Arial" pitchFamily="34"/>
              </a:rPr>
              <a:t>Talaiots</a:t>
            </a:r>
            <a:r>
              <a:rPr lang="cs-CZ" b="1" dirty="0">
                <a:latin typeface="Arial" pitchFamily="34"/>
              </a:rPr>
              <a:t> –</a:t>
            </a:r>
            <a:r>
              <a:rPr lang="cs-CZ" dirty="0">
                <a:latin typeface="Arial" pitchFamily="34"/>
              </a:rPr>
              <a:t> </a:t>
            </a:r>
            <a:r>
              <a:rPr lang="cs-CZ" dirty="0" err="1">
                <a:latin typeface="Arial" pitchFamily="34"/>
              </a:rPr>
              <a:t>construccions</a:t>
            </a:r>
            <a:r>
              <a:rPr lang="cs-CZ" dirty="0">
                <a:latin typeface="Arial" pitchFamily="34"/>
              </a:rPr>
              <a:t> de </a:t>
            </a:r>
            <a:r>
              <a:rPr lang="cs-CZ" dirty="0" err="1">
                <a:latin typeface="Arial" pitchFamily="34"/>
              </a:rPr>
              <a:t>pedres</a:t>
            </a:r>
            <a:endParaRPr lang="cs-CZ" dirty="0">
              <a:latin typeface="Arial" pitchFamily="34"/>
            </a:endParaRPr>
          </a:p>
          <a:p>
            <a:pPr lvl="0"/>
            <a:r>
              <a:rPr lang="cs-CZ" dirty="0">
                <a:latin typeface="Arial" pitchFamily="34"/>
              </a:rPr>
              <a:t>    - </a:t>
            </a:r>
            <a:r>
              <a:rPr lang="cs-CZ" dirty="0" err="1">
                <a:latin typeface="Arial" pitchFamily="34"/>
              </a:rPr>
              <a:t>l'Edat</a:t>
            </a:r>
            <a:r>
              <a:rPr lang="cs-CZ" dirty="0">
                <a:latin typeface="Arial" pitchFamily="34"/>
              </a:rPr>
              <a:t> bronze i </a:t>
            </a:r>
            <a:r>
              <a:rPr lang="cs-CZ" dirty="0" err="1">
                <a:latin typeface="Arial" pitchFamily="34"/>
              </a:rPr>
              <a:t>l'Edat</a:t>
            </a:r>
            <a:r>
              <a:rPr lang="cs-CZ" dirty="0">
                <a:latin typeface="Arial" pitchFamily="34"/>
              </a:rPr>
              <a:t> de </a:t>
            </a:r>
            <a:r>
              <a:rPr lang="cs-CZ" dirty="0" err="1">
                <a:latin typeface="Arial" pitchFamily="34"/>
              </a:rPr>
              <a:t>ferro</a:t>
            </a:r>
            <a:endParaRPr lang="cs-CZ" dirty="0">
              <a:latin typeface="Arial" pitchFamily="34"/>
            </a:endParaRPr>
          </a:p>
          <a:p>
            <a:pPr lvl="0"/>
            <a:r>
              <a:rPr lang="cs-CZ" dirty="0">
                <a:latin typeface="Arial" pitchFamily="34"/>
              </a:rPr>
              <a:t>    - </a:t>
            </a:r>
            <a:r>
              <a:rPr lang="cs-CZ" dirty="0" err="1">
                <a:latin typeface="Arial" pitchFamily="34"/>
              </a:rPr>
              <a:t>estructures</a:t>
            </a:r>
            <a:r>
              <a:rPr lang="cs-CZ" dirty="0">
                <a:latin typeface="Arial" pitchFamily="34"/>
              </a:rPr>
              <a:t> </a:t>
            </a:r>
            <a:r>
              <a:rPr lang="cs-CZ" dirty="0" err="1">
                <a:latin typeface="Arial" pitchFamily="34"/>
              </a:rPr>
              <a:t>defensives</a:t>
            </a:r>
            <a:r>
              <a:rPr lang="cs-CZ" dirty="0">
                <a:latin typeface="Arial" pitchFamily="34"/>
              </a:rPr>
              <a:t>, </a:t>
            </a:r>
            <a:r>
              <a:rPr lang="cs-CZ" dirty="0" err="1">
                <a:latin typeface="Arial" pitchFamily="34"/>
              </a:rPr>
              <a:t>càrrega</a:t>
            </a:r>
            <a:r>
              <a:rPr lang="cs-CZ" dirty="0">
                <a:latin typeface="Arial" pitchFamily="34"/>
              </a:rPr>
              <a:t> </a:t>
            </a:r>
            <a:r>
              <a:rPr lang="cs-CZ" dirty="0" err="1">
                <a:latin typeface="Arial" pitchFamily="34"/>
              </a:rPr>
              <a:t>simbòlica</a:t>
            </a:r>
            <a:r>
              <a:rPr lang="cs-CZ" dirty="0">
                <a:latin typeface="Arial" pitchFamily="34"/>
              </a:rPr>
              <a:t>... ?</a:t>
            </a:r>
          </a:p>
          <a:p>
            <a:pPr marL="108000" lvl="0" indent="0">
              <a:buNone/>
            </a:pPr>
            <a:r>
              <a:rPr lang="cs-CZ" dirty="0">
                <a:latin typeface="Arial" pitchFamily="34"/>
              </a:rPr>
              <a:t>   </a:t>
            </a:r>
          </a:p>
          <a:p>
            <a:pPr lvl="0"/>
            <a:r>
              <a:rPr lang="cs-CZ" dirty="0">
                <a:latin typeface="Arial" pitchFamily="34"/>
              </a:rPr>
              <a:t> </a:t>
            </a:r>
            <a:r>
              <a:rPr lang="cs-CZ" b="1" dirty="0">
                <a:latin typeface="Arial" pitchFamily="34"/>
              </a:rPr>
              <a:t>Mallorca</a:t>
            </a:r>
            <a:r>
              <a:rPr lang="cs-CZ" dirty="0">
                <a:latin typeface="Arial" pitchFamily="34"/>
              </a:rPr>
              <a:t> </a:t>
            </a:r>
            <a:r>
              <a:rPr lang="cs-CZ" sz="2000" dirty="0">
                <a:latin typeface="Arial" pitchFamily="34"/>
              </a:rPr>
              <a:t>(Son </a:t>
            </a:r>
            <a:r>
              <a:rPr lang="cs-CZ" sz="2000" dirty="0" err="1">
                <a:latin typeface="Arial" pitchFamily="34"/>
              </a:rPr>
              <a:t>Fornés</a:t>
            </a:r>
            <a:r>
              <a:rPr lang="cs-CZ" sz="2000" dirty="0">
                <a:latin typeface="Arial" pitchFamily="34"/>
              </a:rPr>
              <a:t>)</a:t>
            </a:r>
          </a:p>
          <a:p>
            <a:pPr lvl="0"/>
            <a:r>
              <a:rPr lang="cs-CZ" dirty="0">
                <a:latin typeface="Arial" pitchFamily="34"/>
              </a:rPr>
              <a:t> </a:t>
            </a:r>
            <a:r>
              <a:rPr lang="cs-CZ" b="1" dirty="0" err="1">
                <a:latin typeface="Arial" pitchFamily="34"/>
              </a:rPr>
              <a:t>Menorca</a:t>
            </a:r>
            <a:r>
              <a:rPr lang="cs-CZ" dirty="0">
                <a:latin typeface="Arial" pitchFamily="34"/>
              </a:rPr>
              <a:t> </a:t>
            </a:r>
            <a:r>
              <a:rPr lang="cs-CZ" sz="2000" dirty="0">
                <a:latin typeface="Arial" pitchFamily="34"/>
              </a:rPr>
              <a:t>(</a:t>
            </a:r>
            <a:r>
              <a:rPr lang="cs-CZ" sz="2000" dirty="0" err="1">
                <a:latin typeface="Arial" pitchFamily="34"/>
              </a:rPr>
              <a:t>més,més</a:t>
            </a:r>
            <a:r>
              <a:rPr lang="cs-CZ" sz="2000" dirty="0">
                <a:latin typeface="Arial" pitchFamily="34"/>
              </a:rPr>
              <a:t> </a:t>
            </a:r>
            <a:r>
              <a:rPr lang="cs-CZ" sz="2000" dirty="0" err="1">
                <a:latin typeface="Arial" pitchFamily="34"/>
              </a:rPr>
              <a:t>diversos</a:t>
            </a:r>
            <a:r>
              <a:rPr lang="cs-CZ" sz="2000" dirty="0">
                <a:latin typeface="Arial" pitchFamily="34"/>
              </a:rPr>
              <a:t> i </a:t>
            </a:r>
            <a:r>
              <a:rPr lang="cs-CZ" sz="2000" dirty="0" err="1">
                <a:latin typeface="Arial" pitchFamily="34"/>
              </a:rPr>
              <a:t>més</a:t>
            </a:r>
            <a:r>
              <a:rPr lang="cs-CZ" sz="2000" dirty="0">
                <a:latin typeface="Arial" pitchFamily="34"/>
              </a:rPr>
              <a:t> </a:t>
            </a:r>
            <a:r>
              <a:rPr lang="cs-CZ" sz="2000" dirty="0" err="1">
                <a:latin typeface="Arial" pitchFamily="34"/>
              </a:rPr>
              <a:t>grans</a:t>
            </a:r>
            <a:r>
              <a:rPr lang="cs-CZ" sz="2000" dirty="0" smtClean="0">
                <a:latin typeface="Arial" pitchFamily="34"/>
              </a:rPr>
              <a:t>)</a:t>
            </a:r>
            <a:endParaRPr lang="cs-CZ" dirty="0">
              <a:latin typeface="Arial" pitchFamily="34"/>
            </a:endParaRPr>
          </a:p>
          <a:p>
            <a:pPr lvl="0"/>
            <a:endParaRPr lang="cs-CZ" dirty="0">
              <a:latin typeface="Arial" pitchFamily="34"/>
            </a:endParaRPr>
          </a:p>
          <a:p>
            <a:pPr lvl="0"/>
            <a:r>
              <a:rPr lang="cs-CZ" dirty="0">
                <a:latin typeface="Arial" pitchFamily="34"/>
              </a:rPr>
              <a:t>→</a:t>
            </a:r>
            <a:r>
              <a:rPr lang="cs-CZ" dirty="0" err="1">
                <a:latin typeface="Arial" pitchFamily="34"/>
              </a:rPr>
              <a:t>cultura</a:t>
            </a:r>
            <a:r>
              <a:rPr lang="cs-CZ" dirty="0">
                <a:latin typeface="Arial" pitchFamily="34"/>
              </a:rPr>
              <a:t> </a:t>
            </a:r>
            <a:r>
              <a:rPr lang="cs-CZ" dirty="0" err="1">
                <a:latin typeface="Arial" pitchFamily="34"/>
              </a:rPr>
              <a:t>talaòtica</a:t>
            </a:r>
            <a:endParaRPr lang="cs-CZ" dirty="0">
              <a:latin typeface="Arial" pitchFamily="34"/>
            </a:endParaRPr>
          </a:p>
          <a:p>
            <a:pPr lvl="0"/>
            <a:r>
              <a:rPr lang="cs-CZ" sz="2200" dirty="0">
                <a:latin typeface="Arial" pitchFamily="34"/>
              </a:rPr>
              <a:t>(</a:t>
            </a:r>
            <a:r>
              <a:rPr lang="cs-CZ" sz="2200" dirty="0" err="1">
                <a:latin typeface="Arial" pitchFamily="34"/>
              </a:rPr>
              <a:t>societat</a:t>
            </a:r>
            <a:r>
              <a:rPr lang="cs-CZ" sz="2200" dirty="0">
                <a:latin typeface="Arial" pitchFamily="34"/>
              </a:rPr>
              <a:t>, </a:t>
            </a:r>
            <a:r>
              <a:rPr lang="cs-CZ" sz="2200" dirty="0" err="1">
                <a:latin typeface="Arial" pitchFamily="34"/>
              </a:rPr>
              <a:t>arquitectura</a:t>
            </a:r>
            <a:r>
              <a:rPr lang="cs-CZ" sz="2200" dirty="0">
                <a:latin typeface="Arial" pitchFamily="34"/>
              </a:rPr>
              <a:t>, </a:t>
            </a:r>
            <a:r>
              <a:rPr lang="cs-CZ" sz="2200" dirty="0" err="1">
                <a:latin typeface="Arial" pitchFamily="34"/>
              </a:rPr>
              <a:t>ceràmica</a:t>
            </a:r>
            <a:r>
              <a:rPr lang="cs-CZ" sz="2200" dirty="0">
                <a:latin typeface="Arial" pitchFamily="34"/>
              </a:rPr>
              <a:t>, </a:t>
            </a:r>
            <a:r>
              <a:rPr lang="cs-CZ" sz="2200" dirty="0" err="1">
                <a:latin typeface="Arial" pitchFamily="34"/>
              </a:rPr>
              <a:t>indústria</a:t>
            </a:r>
            <a:r>
              <a:rPr lang="cs-CZ" sz="2200" dirty="0">
                <a:latin typeface="Arial" pitchFamily="34"/>
              </a:rPr>
              <a:t>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408464" y="3970684"/>
            <a:ext cx="3095535" cy="26533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cs-CZ"/>
              <a:t>La cultura dels talaiots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9pPr>
          </a:lstStyle>
          <a:p>
            <a:pPr lvl="0"/>
            <a:r>
              <a:rPr lang="cs-CZ" sz="2800">
                <a:latin typeface="Arial" pitchFamily="34"/>
              </a:rPr>
              <a:t>tres tipus generals: </a:t>
            </a:r>
            <a:r>
              <a:rPr lang="cs-CZ" sz="2800" b="1">
                <a:latin typeface="Arial" pitchFamily="34"/>
              </a:rPr>
              <a:t>taula</a:t>
            </a:r>
            <a:r>
              <a:rPr lang="cs-CZ" sz="2800">
                <a:latin typeface="Arial" pitchFamily="34"/>
              </a:rPr>
              <a:t>, </a:t>
            </a:r>
            <a:r>
              <a:rPr lang="cs-CZ" sz="2800" b="1">
                <a:latin typeface="Arial" pitchFamily="34"/>
              </a:rPr>
              <a:t>talaiot</a:t>
            </a:r>
            <a:r>
              <a:rPr lang="cs-CZ" sz="2800">
                <a:latin typeface="Arial" pitchFamily="34"/>
              </a:rPr>
              <a:t> i </a:t>
            </a:r>
            <a:r>
              <a:rPr lang="cs-CZ" sz="2800" b="1">
                <a:latin typeface="Arial" pitchFamily="34"/>
              </a:rPr>
              <a:t>naveta</a:t>
            </a:r>
          </a:p>
          <a:p>
            <a:pPr lvl="0"/>
            <a:endParaRPr lang="cs-CZ" sz="2800" b="1">
              <a:latin typeface="Arial" pitchFamily="34"/>
            </a:endParaRPr>
          </a:p>
          <a:p>
            <a:pPr lvl="0"/>
            <a:endParaRPr lang="cs-CZ" sz="2800" b="1">
              <a:latin typeface="Arial" pitchFamily="34"/>
            </a:endParaRPr>
          </a:p>
          <a:p>
            <a:pPr lvl="0"/>
            <a:endParaRPr lang="cs-CZ" sz="2800" b="1">
              <a:latin typeface="Arial" pitchFamily="34"/>
            </a:endParaRPr>
          </a:p>
          <a:p>
            <a:pPr lvl="0"/>
            <a:endParaRPr lang="cs-CZ" sz="2800" b="1">
              <a:latin typeface="Arial" pitchFamily="34"/>
            </a:endParaRPr>
          </a:p>
          <a:p>
            <a:pPr lvl="0"/>
            <a:endParaRPr lang="cs-CZ" sz="2800" b="1">
              <a:latin typeface="Arial" pitchFamily="34"/>
            </a:endParaRPr>
          </a:p>
          <a:p>
            <a:pPr lvl="0"/>
            <a:endParaRPr lang="cs-CZ" sz="2800" b="1">
              <a:latin typeface="Arial" pitchFamily="34"/>
            </a:endParaRPr>
          </a:p>
          <a:p>
            <a:pPr lvl="0"/>
            <a:endParaRPr lang="cs-CZ" sz="2800" b="1">
              <a:latin typeface="Arial" pitchFamily="34"/>
            </a:endParaRPr>
          </a:p>
          <a:p>
            <a:pPr lvl="0"/>
            <a:endParaRPr lang="cs-CZ" sz="1500" b="1">
              <a:latin typeface="Arial" pitchFamily="34"/>
            </a:endParaRPr>
          </a:p>
          <a:p>
            <a:pPr lvl="0"/>
            <a:endParaRPr lang="cs-CZ" sz="1500" b="1">
              <a:latin typeface="Arial" pitchFamily="34"/>
            </a:endParaRPr>
          </a:p>
          <a:p>
            <a:pPr lvl="0"/>
            <a:endParaRPr lang="cs-CZ" sz="1500" b="1">
              <a:latin typeface="Arial" pitchFamily="34"/>
            </a:endParaRPr>
          </a:p>
          <a:p>
            <a:pPr lvl="0"/>
            <a:r>
              <a:rPr lang="cs-CZ" sz="1500" b="1">
                <a:latin typeface="Arial" pitchFamily="34"/>
              </a:rPr>
              <a:t>    Tallatí de Dalt                                                                  Mallorca                                                                 Naveta dels Tudons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76000" y="2592000"/>
            <a:ext cx="2160000" cy="3246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880000" y="2951999"/>
            <a:ext cx="3270600" cy="2637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336000" y="3133800"/>
            <a:ext cx="3240000" cy="23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cs-CZ"/>
              <a:t>Les civilitzacions antigues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9pPr>
          </a:lstStyle>
          <a:p>
            <a:pPr lvl="0">
              <a:buNone/>
            </a:pPr>
            <a:r>
              <a:rPr lang="cs-CZ">
                <a:latin typeface="Liberation Sans" pitchFamily="32"/>
              </a:rPr>
              <a:t>→</a:t>
            </a:r>
            <a:r>
              <a:rPr lang="cs-CZ" b="1">
                <a:latin typeface="Arial" pitchFamily="34"/>
              </a:rPr>
              <a:t>grecs</a:t>
            </a:r>
          </a:p>
          <a:p>
            <a:pPr lvl="0"/>
            <a:r>
              <a:rPr lang="cs-CZ">
                <a:latin typeface="Arial" pitchFamily="34"/>
              </a:rPr>
              <a:t>el nom de les Illes Balears del grec</a:t>
            </a:r>
          </a:p>
          <a:p>
            <a:pPr lvl="0"/>
            <a:r>
              <a:rPr lang="cs-CZ">
                <a:latin typeface="Arial" pitchFamily="34"/>
              </a:rPr>
              <a:t>→ </a:t>
            </a:r>
            <a:r>
              <a:rPr lang="cs-CZ" b="1">
                <a:latin typeface="Arial" pitchFamily="34"/>
              </a:rPr>
              <a:t>fenicis</a:t>
            </a:r>
          </a:p>
          <a:p>
            <a:pPr lvl="0"/>
            <a:r>
              <a:rPr lang="cs-CZ">
                <a:latin typeface="Arial" pitchFamily="34"/>
              </a:rPr>
              <a:t>l'illa d'Evissa</a:t>
            </a:r>
          </a:p>
          <a:p>
            <a:pPr lvl="0"/>
            <a:r>
              <a:rPr lang="cs-CZ">
                <a:latin typeface="Arial" pitchFamily="34"/>
              </a:rPr>
              <a:t>→ </a:t>
            </a:r>
            <a:r>
              <a:rPr lang="cs-CZ" b="1">
                <a:latin typeface="Arial" pitchFamily="34"/>
              </a:rPr>
              <a:t>cartaginesos</a:t>
            </a:r>
          </a:p>
          <a:p>
            <a:pPr lvl="0"/>
            <a:r>
              <a:rPr lang="cs-CZ">
                <a:latin typeface="Arial" pitchFamily="34"/>
              </a:rPr>
              <a:t>→ </a:t>
            </a:r>
            <a:r>
              <a:rPr lang="cs-CZ" b="1">
                <a:latin typeface="Arial" pitchFamily="34"/>
              </a:rPr>
              <a:t>romans</a:t>
            </a:r>
          </a:p>
          <a:p>
            <a:pPr lvl="0"/>
            <a:r>
              <a:rPr lang="cs-CZ">
                <a:latin typeface="Arial" pitchFamily="34"/>
              </a:rPr>
              <a:t>→ </a:t>
            </a:r>
            <a:r>
              <a:rPr lang="cs-CZ" b="1">
                <a:latin typeface="Arial" pitchFamily="34"/>
              </a:rPr>
              <a:t>v</a:t>
            </a:r>
            <a:r>
              <a:rPr lang="cs-CZ" b="1">
                <a:latin typeface="Arial" pitchFamily="32"/>
                <a:cs typeface="Arial" pitchFamily="32"/>
              </a:rPr>
              <a:t>à</a:t>
            </a:r>
            <a:r>
              <a:rPr lang="cs-CZ" b="1">
                <a:latin typeface="Arial" pitchFamily="34"/>
                <a:cs typeface="Arial" pitchFamily="32"/>
              </a:rPr>
              <a:t>ndals</a:t>
            </a:r>
          </a:p>
          <a:p>
            <a:pPr lvl="0"/>
            <a:r>
              <a:rPr lang="cs-CZ" b="1">
                <a:latin typeface="Arial" pitchFamily="34"/>
              </a:rPr>
              <a:t>→ domini bizantí</a:t>
            </a:r>
          </a:p>
          <a:p>
            <a:pPr lvl="0"/>
            <a:endParaRPr lang="cs-CZ">
              <a:latin typeface="Arial" pitchFamily="34"/>
            </a:endParaRPr>
          </a:p>
          <a:p>
            <a:pPr lvl="0"/>
            <a:endParaRPr lang="cs-CZ">
              <a:latin typeface="Arial" pitchFamily="3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cs-CZ" b="1">
                <a:latin typeface="Calibri" pitchFamily="34"/>
              </a:rPr>
              <a:t>El període islàmic (707-1229)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9pPr>
          </a:lstStyle>
          <a:p>
            <a:pPr lvl="0">
              <a:buNone/>
            </a:pPr>
            <a:r>
              <a:rPr lang="cs-CZ">
                <a:cs typeface="Times New Roman" pitchFamily="18"/>
              </a:rPr>
              <a:t>- segles VIII i IX diversos atacs musulmans a les Illes Balears</a:t>
            </a:r>
          </a:p>
          <a:p>
            <a:pPr lvl="0">
              <a:buNone/>
            </a:pPr>
            <a:r>
              <a:rPr lang="cs-CZ">
                <a:cs typeface="Times New Roman" pitchFamily="18"/>
              </a:rPr>
              <a:t>- 705 </a:t>
            </a:r>
            <a:r>
              <a:rPr lang="cs-CZ" b="1">
                <a:cs typeface="Times New Roman" pitchFamily="18"/>
              </a:rPr>
              <a:t>Mussa ibn Nussayr</a:t>
            </a:r>
            <a:r>
              <a:rPr lang="cs-CZ">
                <a:cs typeface="Times New Roman" pitchFamily="18"/>
              </a:rPr>
              <a:t>  va conquerir els territoris del nor</a:t>
            </a:r>
            <a:r>
              <a:rPr lang="cs-CZ">
                <a:latin typeface="Calibri" pitchFamily="34"/>
              </a:rPr>
              <a:t>d d'Àfrica occidental als bizantins</a:t>
            </a:r>
          </a:p>
          <a:p>
            <a:pPr lvl="0">
              <a:buNone/>
            </a:pPr>
            <a:r>
              <a:rPr lang="cs-CZ">
                <a:latin typeface="Calibri" pitchFamily="34"/>
              </a:rPr>
              <a:t>- els musulmans van començar les incursions contra les Balears</a:t>
            </a:r>
          </a:p>
          <a:p>
            <a:pPr lvl="0">
              <a:buNone/>
            </a:pPr>
            <a:r>
              <a:rPr lang="cs-CZ">
                <a:latin typeface="Calibri" pitchFamily="34"/>
              </a:rPr>
              <a:t>- </a:t>
            </a:r>
            <a:r>
              <a:rPr lang="cs-CZ" b="1">
                <a:latin typeface="Calibri" pitchFamily="34"/>
              </a:rPr>
              <a:t>Abd-Al·lah ibn Mussa ibn Nussayr, </a:t>
            </a:r>
            <a:r>
              <a:rPr lang="cs-CZ">
                <a:latin typeface="Calibri" pitchFamily="34"/>
              </a:rPr>
              <a:t>expedició als territoris imperials insulars de Sicília, Sardenya i les Illes Balears</a:t>
            </a:r>
          </a:p>
          <a:p>
            <a:pPr lvl="0">
              <a:buNone/>
            </a:pPr>
            <a:r>
              <a:rPr lang="cs-CZ">
                <a:latin typeface="Calibri" pitchFamily="34"/>
              </a:rPr>
              <a:t>- </a:t>
            </a:r>
            <a:r>
              <a:rPr lang="cs-CZ">
                <a:latin typeface="Calibri" pitchFamily="34"/>
                <a:cs typeface="Times New Roman" pitchFamily="18"/>
              </a:rPr>
              <a:t> 848, l’altra </a:t>
            </a:r>
            <a:r>
              <a:rPr lang="cs-CZ">
                <a:latin typeface="Calibri" pitchFamily="34"/>
              </a:rPr>
              <a:t>expedició de càstig enviada per</a:t>
            </a:r>
            <a:r>
              <a:rPr lang="cs-CZ">
                <a:latin typeface="Calibri" pitchFamily="34"/>
                <a:cs typeface="Times New Roman" pitchFamily="18"/>
              </a:rPr>
              <a:t> </a:t>
            </a:r>
            <a:r>
              <a:rPr lang="cs-CZ" b="1">
                <a:latin typeface="Calibri" pitchFamily="34"/>
                <a:cs typeface="Times New Roman" pitchFamily="18"/>
              </a:rPr>
              <a:t>Abd al-Rah</a:t>
            </a:r>
            <a:r>
              <a:rPr lang="cs-CZ" b="1">
                <a:latin typeface="Calibri Baltic" pitchFamily="34"/>
              </a:rPr>
              <a:t>mān II </a:t>
            </a:r>
            <a:r>
              <a:rPr lang="cs-CZ">
                <a:latin typeface="Calibri Baltic" pitchFamily="34"/>
              </a:rPr>
              <a:t>per poder</a:t>
            </a:r>
            <a:r>
              <a:rPr lang="cs-CZ">
                <a:latin typeface="Calibri" pitchFamily="34"/>
                <a:cs typeface="Times New Roman" pitchFamily="18"/>
              </a:rPr>
              <a:t> sotmetre  els illencs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64000" y="2664000"/>
            <a:ext cx="7703999" cy="3671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dnadpis 2"/>
          <p:cNvSpPr txBox="1">
            <a:spLocks noGrp="1"/>
          </p:cNvSpPr>
          <p:nvPr>
            <p:ph type="subTitle" idx="4294967295"/>
          </p:nvPr>
        </p:nvSpPr>
        <p:spPr>
          <a:xfrm>
            <a:off x="360000" y="-784080"/>
            <a:ext cx="7992000" cy="5608080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r>
              <a:rPr lang="cs-CZ" sz="3200">
                <a:latin typeface="Arial" pitchFamily="18"/>
                <a:cs typeface="Times New Roman" pitchFamily="18"/>
              </a:rPr>
              <a:t>L'Imperi Bizantí abans de l'any 705</a:t>
            </a:r>
          </a:p>
        </p:txBody>
      </p:sp>
      <p:sp>
        <p:nvSpPr>
          <p:cNvPr id="4" name="Nadpis 3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cs-CZ" b="1">
                <a:solidFill>
                  <a:srgbClr val="000000"/>
                </a:solidFill>
                <a:latin typeface="Calibri" pitchFamily="34"/>
              </a:rPr>
              <a:t>El període islàmic (707-1229)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cs-CZ" b="1">
                <a:solidFill>
                  <a:srgbClr val="000000"/>
                </a:solidFill>
                <a:latin typeface="Calibri" pitchFamily="34"/>
              </a:rPr>
              <a:t>El període islàmic (707-1229)</a:t>
            </a:r>
          </a:p>
        </p:txBody>
      </p:sp>
      <p:pic>
        <p:nvPicPr>
          <p:cNvPr id="3" name="Zástupný symbol pro obrázek 2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47720" y="1799640"/>
            <a:ext cx="3938759" cy="4384440"/>
          </a:xfrm>
        </p:spPr>
      </p:pic>
      <p:pic>
        <p:nvPicPr>
          <p:cNvPr id="4" name="Zástupný symbol pro obrázek 3"/>
          <p:cNvPicPr>
            <a:picLocks noGrp="1" noChangeAspect="1"/>
          </p:cNvPicPr>
          <p:nvPr>
            <p:ph type="pic" idx="4294967295"/>
          </p:nvPr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764680" y="1799640"/>
            <a:ext cx="3201840" cy="4384440"/>
          </a:xfrm>
        </p:spPr>
      </p:pic>
      <p:sp>
        <p:nvSpPr>
          <p:cNvPr id="5" name="Podnadpis 4"/>
          <p:cNvSpPr txBox="1">
            <a:spLocks noGrp="1"/>
          </p:cNvSpPr>
          <p:nvPr>
            <p:ph type="subTitle" idx="4294967295"/>
          </p:nvPr>
        </p:nvSpPr>
        <p:spPr>
          <a:xfrm>
            <a:off x="432000" y="4255560"/>
            <a:ext cx="9072000" cy="4384440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r>
              <a:rPr lang="cs-CZ" sz="2400">
                <a:latin typeface="Arial" pitchFamily="18"/>
                <a:cs typeface="Times New Roman" pitchFamily="18"/>
              </a:rPr>
              <a:t>Mussa ibn Nussayr                            Abd al-Raḥ</a:t>
            </a:r>
            <a:r>
              <a:rPr lang="cs-CZ" sz="2400">
                <a:latin typeface="Calibri Baltic" pitchFamily="34"/>
              </a:rPr>
              <a:t>mān II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cs-CZ" b="1">
                <a:solidFill>
                  <a:srgbClr val="000000"/>
                </a:solidFill>
                <a:latin typeface="Calibri" pitchFamily="34"/>
              </a:rPr>
              <a:t>El període islàmic (707-1229)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9pPr>
          </a:lstStyle>
          <a:p>
            <a:pPr lvl="0">
              <a:buNone/>
            </a:pPr>
            <a:r>
              <a:rPr lang="cs-CZ">
                <a:cs typeface="Times New Roman" pitchFamily="18"/>
              </a:rPr>
              <a:t>- 902 les illes s'incorporaren de forma definitiva a la dinastia musulmana dels Omeies</a:t>
            </a:r>
          </a:p>
          <a:p>
            <a:pPr lvl="0">
              <a:buNone/>
            </a:pPr>
            <a:r>
              <a:rPr lang="cs-CZ">
                <a:cs typeface="Times New Roman" pitchFamily="18"/>
              </a:rPr>
              <a:t>- 1076 la Taifa de Mallorca</a:t>
            </a:r>
          </a:p>
          <a:p>
            <a:pPr lvl="0">
              <a:buNone/>
            </a:pPr>
            <a:r>
              <a:rPr lang="cs-CZ">
                <a:cs typeface="Times New Roman" pitchFamily="18"/>
              </a:rPr>
              <a:t>- </a:t>
            </a:r>
            <a:r>
              <a:rPr lang="cs-CZ">
                <a:latin typeface="Calibri" pitchFamily="34"/>
              </a:rPr>
              <a:t>1116 els Almoràvits</a:t>
            </a:r>
            <a:r>
              <a:rPr lang="cs-CZ">
                <a:cs typeface="Times New Roman" pitchFamily="18"/>
              </a:rPr>
              <a:t> van desembarcar a Mallorca i les Balears van entrar al domini del seu Imperi</a:t>
            </a:r>
          </a:p>
          <a:p>
            <a:pPr lvl="0">
              <a:buNone/>
            </a:pPr>
            <a:r>
              <a:rPr lang="cs-CZ">
                <a:cs typeface="Times New Roman" pitchFamily="18"/>
              </a:rPr>
              <a:t>- 1203 els Almohades van conquerir  la Taifa de Mallorca, continua sota el seu domini fins a la incorporació a la Corona d'Aragó</a:t>
            </a:r>
          </a:p>
          <a:p>
            <a:pPr lvl="0">
              <a:buNone/>
            </a:pPr>
            <a:endParaRPr lang="cs-CZ">
              <a:cs typeface="Times New Roman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spiration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901</Words>
  <Application>Microsoft Office PowerPoint</Application>
  <PresentationFormat>Vlastní</PresentationFormat>
  <Paragraphs>144</Paragraphs>
  <Slides>21</Slides>
  <Notes>20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21</vt:i4>
      </vt:variant>
    </vt:vector>
  </HeadingPairs>
  <TitlesOfParts>
    <vt:vector size="23" baseType="lpstr">
      <vt:lpstr>Výchozí</vt:lpstr>
      <vt:lpstr>Inspiration</vt:lpstr>
      <vt:lpstr>Prezentace aplikace PowerPoint</vt:lpstr>
      <vt:lpstr>Illes Balears - història</vt:lpstr>
      <vt:lpstr>La cultura dels talaiots</vt:lpstr>
      <vt:lpstr>La cultura dels talaiots</vt:lpstr>
      <vt:lpstr>Les civilitzacions antigues</vt:lpstr>
      <vt:lpstr>El període islàmic (707-1229)</vt:lpstr>
      <vt:lpstr>El període islàmic (707-1229)</vt:lpstr>
      <vt:lpstr>El període islàmic (707-1229)</vt:lpstr>
      <vt:lpstr>El període islàmic (707-1229)</vt:lpstr>
      <vt:lpstr>Corona d'Aragó i Regne de Mallorca</vt:lpstr>
      <vt:lpstr>Corona d'Aragó i Regne de Mallorca</vt:lpstr>
      <vt:lpstr>La Guerra de Successió Espanyola</vt:lpstr>
      <vt:lpstr>La Guerra de Successió Espanyola</vt:lpstr>
      <vt:lpstr>La Guerra de Successió Espanyola</vt:lpstr>
      <vt:lpstr>La Guerra de Successió Espanyola</vt:lpstr>
      <vt:lpstr>La Guerra de Successió Espanyola</vt:lpstr>
      <vt:lpstr>Menorca sota domini britànic</vt:lpstr>
      <vt:lpstr>Menorca sota domini britànic</vt:lpstr>
      <vt:lpstr>Menorca sota domini britànic</vt:lpstr>
      <vt:lpstr>Estatut d'autonomia</vt:lpstr>
      <vt:lpstr>Fonts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Pátková, Alexandra</dc:creator>
  <cp:lastModifiedBy>alexandra.patkova</cp:lastModifiedBy>
  <cp:revision>17</cp:revision>
  <dcterms:created xsi:type="dcterms:W3CDTF">2017-05-03T22:56:38Z</dcterms:created>
  <dcterms:modified xsi:type="dcterms:W3CDTF">2017-05-27T16:48:26Z</dcterms:modified>
</cp:coreProperties>
</file>