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65" r:id="rId4"/>
    <p:sldId id="267" r:id="rId5"/>
    <p:sldId id="268" r:id="rId6"/>
    <p:sldId id="269" r:id="rId7"/>
    <p:sldId id="263" r:id="rId8"/>
    <p:sldId id="261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6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0A8B1-4BAD-834E-9F25-D89B69936CDA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8241A-D9CB-CC4B-82E5-D6AA610DD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106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3966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976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7554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5241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8303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4922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1639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912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5231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475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4613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27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744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545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96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01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119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321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3742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441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516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27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75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637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6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70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54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04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1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67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2A453-30A5-48D3-86D0-03425CB9EFFF}" type="datetimeFigureOut">
              <a:rPr lang="cs-CZ" smtClean="0"/>
              <a:t>09.03.17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3314F6A-3DC2-4CDF-A39C-A902754D8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86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barcelonatours.com/wp-content/uploads/2016/01/pa-amb-tomaquet.jpg" TargetMode="External"/><Relationship Id="rId4" Type="http://schemas.openxmlformats.org/officeDocument/2006/relationships/hyperlink" Target="http://www.eladerezo.com/wp-content/uploads/2015/04/crema-catalana-9.jpg" TargetMode="External"/><Relationship Id="rId5" Type="http://schemas.openxmlformats.org/officeDocument/2006/relationships/hyperlink" Target="https://www.foodieandtours.com/blog/wp-content/uploads/2015/02/lamasiaPUNTOes.jpg" TargetMode="External"/><Relationship Id="rId6" Type="http://schemas.openxmlformats.org/officeDocument/2006/relationships/hyperlink" Target="https://www.eyeonspain.com/userfiles/DSC_0038.JPG" TargetMode="External"/><Relationship Id="rId7" Type="http://schemas.openxmlformats.org/officeDocument/2006/relationships/hyperlink" Target="http://www.typicalspanishfoods.com/s/cc_images/cache_16818814.jpg?t=1385036433" TargetMode="External"/><Relationship Id="rId8" Type="http://schemas.openxmlformats.org/officeDocument/2006/relationships/hyperlink" Target="http://www.spanelsko.info/img/calcots/Calcots-02.jpg" TargetMode="External"/><Relationship Id="rId9" Type="http://schemas.openxmlformats.org/officeDocument/2006/relationships/hyperlink" Target="https://etselquemenges.cat/especials/especial-alguer/lalguer-assolutamente-si" TargetMode="External"/><Relationship Id="rId10" Type="http://schemas.openxmlformats.org/officeDocument/2006/relationships/hyperlink" Target="https://lesmainsdanslafarine.files.wordpress.com/2015/02/dsc_1933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dn02.visitbarcelona.com/files/5445-8168-Imagen/escudella_c2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000" dirty="0" err="1" smtClean="0"/>
              <a:t>Gastronomia</a:t>
            </a:r>
            <a:r>
              <a:rPr lang="cs-CZ" sz="4000" dirty="0"/>
              <a:t> </a:t>
            </a:r>
            <a:r>
              <a:rPr lang="cs-CZ" sz="4000" dirty="0" err="1" smtClean="0"/>
              <a:t>dels</a:t>
            </a:r>
            <a:r>
              <a:rPr lang="cs-CZ" sz="4000" dirty="0" smtClean="0"/>
              <a:t> </a:t>
            </a:r>
            <a:r>
              <a:rPr lang="cs-CZ" sz="4000" dirty="0" err="1"/>
              <a:t>Països</a:t>
            </a:r>
            <a:r>
              <a:rPr lang="cs-CZ" sz="4000" dirty="0"/>
              <a:t> </a:t>
            </a:r>
            <a:r>
              <a:rPr lang="cs-CZ" sz="4000" dirty="0" err="1"/>
              <a:t>Catalans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Petra Burianová i Linda Havránková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575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/>
        </p:nvSpPr>
        <p:spPr>
          <a:xfrm>
            <a:off x="720000" y="72000"/>
            <a:ext cx="8596439" cy="132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strike="noStrike">
                <a:solidFill>
                  <a:srgbClr val="006600"/>
                </a:solidFill>
                <a:latin typeface="Trebuchet MS"/>
                <a:ea typeface="Trebuchet MS"/>
                <a:cs typeface="Trebuchet MS"/>
                <a:sym typeface="Trebuchet MS"/>
              </a:rPr>
              <a:t>Altres plats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144000" y="1519559"/>
            <a:ext cx="11447999" cy="4960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Figatell                                               Minxo                                    Suquet de peix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Embotits                      Esgarrat                          Pericana                                    Allipebre</a:t>
            </a: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640" y="1872000"/>
            <a:ext cx="2916359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6000" y="1872000"/>
            <a:ext cx="2290320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1960" y="1872000"/>
            <a:ext cx="2822040" cy="21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7000" y="4608000"/>
            <a:ext cx="1574999" cy="211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71040" y="4727880"/>
            <a:ext cx="2280960" cy="189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28000" y="4799880"/>
            <a:ext cx="2444039" cy="189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12000" y="4680000"/>
            <a:ext cx="2281319" cy="1926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255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/>
        </p:nvSpPr>
        <p:spPr>
          <a:xfrm>
            <a:off x="576000" y="-288000"/>
            <a:ext cx="8596439" cy="132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strike="noStrike">
                <a:solidFill>
                  <a:srgbClr val="006600"/>
                </a:solidFill>
                <a:latin typeface="Trebuchet MS"/>
                <a:ea typeface="Trebuchet MS"/>
                <a:cs typeface="Trebuchet MS"/>
                <a:sym typeface="Trebuchet MS"/>
              </a:rPr>
              <a:t>Postres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216000" y="1008000"/>
            <a:ext cx="10799999" cy="53999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Pestinyo                                    Tonya                              Arnadí                                   Fartó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Bunyols                                                   Panellets                                          Coques cristina                       </a:t>
            </a: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39" y="1342440"/>
            <a:ext cx="2417760" cy="175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0000" y="1343879"/>
            <a:ext cx="2488319" cy="168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2000" y="1340279"/>
            <a:ext cx="2447999" cy="168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12000" y="1339559"/>
            <a:ext cx="2664000" cy="161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0000" y="4248000"/>
            <a:ext cx="2447999" cy="15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48000" y="4176000"/>
            <a:ext cx="2592000" cy="158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64000" y="4176000"/>
            <a:ext cx="2722320" cy="1690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997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/>
        </p:nvSpPr>
        <p:spPr>
          <a:xfrm>
            <a:off x="619560" y="47520"/>
            <a:ext cx="8596439" cy="132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strike="noStrike">
                <a:solidFill>
                  <a:srgbClr val="006600"/>
                </a:solidFill>
                <a:latin typeface="Trebuchet MS"/>
                <a:ea typeface="Trebuchet MS"/>
                <a:cs typeface="Trebuchet MS"/>
                <a:sym typeface="Trebuchet MS"/>
              </a:rPr>
              <a:t>Begudes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216000" y="1152000"/>
            <a:ext cx="10872000" cy="50399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L'orxata                                               L'aigua de València                                                Herbero                                  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     Cassalla                                                                    Café-licor</a:t>
            </a: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" y="1621440"/>
            <a:ext cx="2810879" cy="21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0439" y="1728000"/>
            <a:ext cx="2851559" cy="20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4239" y="4608000"/>
            <a:ext cx="3443760" cy="211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4000" y="4536000"/>
            <a:ext cx="2087999" cy="225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94039" y="1728000"/>
            <a:ext cx="3225960" cy="1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112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/>
        </p:nvSpPr>
        <p:spPr>
          <a:xfrm>
            <a:off x="677160" y="-96479"/>
            <a:ext cx="8596439" cy="132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strike="noStrik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Les Illes Balears i les Pitiüses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677160" y="1728000"/>
            <a:ext cx="10266840" cy="45359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2600" b="1" u="sng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La cuina de Mallorca </a:t>
            </a:r>
            <a:r>
              <a:rPr lang="en-US" sz="2600" b="0" u="sng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6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r>
              <a:rPr lang="en-US" sz="20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Frit mallorquí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20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         Panades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20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Ensaïmada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20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                                                                  Rubiols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20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20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                Sobrassada                                   </a:t>
            </a: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680" y="3135240"/>
            <a:ext cx="2857320" cy="190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000" y="1047240"/>
            <a:ext cx="3215520" cy="176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8000" y="4953239"/>
            <a:ext cx="2527200" cy="16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88000" y="2592000"/>
            <a:ext cx="2705760" cy="16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64000" y="4176000"/>
            <a:ext cx="3333240" cy="2247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200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/>
        </p:nvSpPr>
        <p:spPr>
          <a:xfrm>
            <a:off x="677160" y="609479"/>
            <a:ext cx="8596439" cy="132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strike="noStrike">
                <a:solidFill>
                  <a:srgbClr val="0099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Begudes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677160" y="2160719"/>
            <a:ext cx="8596439" cy="3880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Herbes de Mallorca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Palo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Mesclat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000" y="4151880"/>
            <a:ext cx="3986639" cy="225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6600" y="263880"/>
            <a:ext cx="2147399" cy="405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000" y="216000"/>
            <a:ext cx="1476720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2680" y="2448000"/>
            <a:ext cx="1147320" cy="3095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718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/>
        </p:nvSpPr>
        <p:spPr>
          <a:xfrm>
            <a:off x="720000" y="47520"/>
            <a:ext cx="8596439" cy="132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00" b="0" u="sng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La cuina de Menorca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216000" y="1158840"/>
            <a:ext cx="10944000" cy="546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Albergínies al forn                               Oliaigo                                  Caldereta de llagosta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Maionesa                                   Formatge de Maó                                  Camallot (o cuixot)</a:t>
            </a: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319" y="4464000"/>
            <a:ext cx="2767679" cy="173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0000" y="4392000"/>
            <a:ext cx="3095999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9639" y="4392000"/>
            <a:ext cx="3132359" cy="191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6000" y="1584000"/>
            <a:ext cx="3167999" cy="208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6000" y="1584000"/>
            <a:ext cx="2879999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8679" y="1591559"/>
            <a:ext cx="2857320" cy="2152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177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/>
        </p:nvSpPr>
        <p:spPr>
          <a:xfrm>
            <a:off x="619560" y="-96479"/>
            <a:ext cx="8596439" cy="132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strike="noStrike">
                <a:solidFill>
                  <a:srgbClr val="009933"/>
                </a:solidFill>
                <a:latin typeface="Trebuchet MS"/>
                <a:ea typeface="Trebuchet MS"/>
                <a:cs typeface="Trebuchet MS"/>
                <a:sym typeface="Trebuchet MS"/>
              </a:rPr>
              <a:t>Postres i pastisseria típica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677160" y="1584000"/>
            <a:ext cx="9978840" cy="46799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Coco bamba                                       Crespell                                  Pastisset     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Rubiols                                            Carquinyoli       </a:t>
            </a:r>
          </a:p>
        </p:txBody>
      </p:sp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000" y="1944000"/>
            <a:ext cx="3141000" cy="20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1000" y="2016000"/>
            <a:ext cx="2637000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4000" y="1926359"/>
            <a:ext cx="2592000" cy="203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279" y="4776480"/>
            <a:ext cx="2466719" cy="184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06239" y="4712039"/>
            <a:ext cx="2705760" cy="1911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798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648000" y="-72000"/>
            <a:ext cx="8596439" cy="132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strike="noStrike">
                <a:solidFill>
                  <a:srgbClr val="009900"/>
                </a:solidFill>
                <a:latin typeface="Trebuchet MS"/>
                <a:ea typeface="Trebuchet MS"/>
                <a:cs typeface="Trebuchet MS"/>
                <a:sym typeface="Trebuchet MS"/>
              </a:rPr>
              <a:t>Begudes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677160" y="1440000"/>
            <a:ext cx="10050840" cy="496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Estomagale                              Frígola                               Gin de Menorca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Ratafia                                                                                 Malvasia</a:t>
            </a:r>
          </a:p>
        </p:txBody>
      </p:sp>
      <p:pic>
        <p:nvPicPr>
          <p:cNvPr id="273" name="Shape 2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000" y="1080000"/>
            <a:ext cx="1800000" cy="240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0000" y="1872000"/>
            <a:ext cx="2855519" cy="143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64000" y="1559879"/>
            <a:ext cx="1709999" cy="211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4000" y="4176000"/>
            <a:ext cx="327312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72000" y="4026960"/>
            <a:ext cx="2381040" cy="2381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73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/>
        </p:nvSpPr>
        <p:spPr>
          <a:xfrm>
            <a:off x="677160" y="-72000"/>
            <a:ext cx="8596439" cy="132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strike="noStrike">
                <a:solidFill>
                  <a:srgbClr val="006600"/>
                </a:solidFill>
                <a:latin typeface="Trebuchet MS"/>
                <a:ea typeface="Trebuchet MS"/>
                <a:cs typeface="Trebuchet MS"/>
                <a:sym typeface="Trebuchet MS"/>
              </a:rPr>
              <a:t>La cuina d'Eivissa i Formentera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432000" y="1248479"/>
            <a:ext cx="10872000" cy="5159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Amanida pagesa                 Sofrit pagès                                            Ventre farcit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Salsa de nadal                     Bollit de peix</a:t>
            </a:r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680" y="1584000"/>
            <a:ext cx="2776320" cy="23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0000" y="1640880"/>
            <a:ext cx="3888000" cy="231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0000" y="1584000"/>
            <a:ext cx="3527999" cy="2335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000" y="4438800"/>
            <a:ext cx="2816640" cy="20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72000" y="4464000"/>
            <a:ext cx="3459239" cy="2015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81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/>
        </p:nvSpPr>
        <p:spPr>
          <a:xfrm>
            <a:off x="691560" y="-72000"/>
            <a:ext cx="8596439" cy="132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strike="noStrike">
                <a:solidFill>
                  <a:srgbClr val="009900"/>
                </a:solidFill>
                <a:latin typeface="Trebuchet MS"/>
                <a:ea typeface="Trebuchet MS"/>
                <a:cs typeface="Trebuchet MS"/>
                <a:sym typeface="Trebuchet MS"/>
              </a:rPr>
              <a:t>Altres plats típics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216000" y="1248479"/>
            <a:ext cx="10799999" cy="5159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Flaó                                                                                               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                            Cocarroi           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                                                                                Macarrons de Sant Juan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Panellets                                                               </a:t>
            </a:r>
          </a:p>
        </p:txBody>
      </p:sp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400" y="1594079"/>
            <a:ext cx="4152599" cy="243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6000" y="72000"/>
            <a:ext cx="216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5960" y="2466719"/>
            <a:ext cx="3254039" cy="221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87360" y="3600000"/>
            <a:ext cx="3392639" cy="233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7640" y="4759919"/>
            <a:ext cx="2700360" cy="1936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545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Catalunya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dirty="0" smtClean="0"/>
              <a:t>Pa </a:t>
            </a:r>
            <a:r>
              <a:rPr lang="cs-CZ" dirty="0" err="1"/>
              <a:t>amb</a:t>
            </a:r>
            <a:r>
              <a:rPr lang="cs-CZ" dirty="0"/>
              <a:t> </a:t>
            </a:r>
            <a:r>
              <a:rPr lang="cs-CZ" dirty="0" err="1" smtClean="0"/>
              <a:t>tomàquet</a:t>
            </a:r>
            <a:r>
              <a:rPr lang="cs-CZ" dirty="0" smtClean="0"/>
              <a:t>                                             Es</a:t>
            </a:r>
            <a:r>
              <a:rPr lang="ca-ES" dirty="0" err="1" smtClean="0"/>
              <a:t>cudella</a:t>
            </a:r>
            <a:endParaRPr lang="ca-ES" dirty="0"/>
          </a:p>
          <a:p>
            <a:endParaRPr lang="cs-CZ" dirty="0"/>
          </a:p>
        </p:txBody>
      </p:sp>
      <p:pic>
        <p:nvPicPr>
          <p:cNvPr id="1026" name="Picture 2" descr="http://www.gobarcelonatours.com/wp-content/uploads/2016/01/pa-amb-tomaqu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46" y="2615184"/>
            <a:ext cx="4384055" cy="27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02.visitbarcelona.com/files/5445-8168-Imagen/escudella_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13" y="2974514"/>
            <a:ext cx="3181879" cy="178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/>
        </p:nvSpPr>
        <p:spPr>
          <a:xfrm>
            <a:off x="677160" y="609479"/>
            <a:ext cx="8596439" cy="1320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strike="noStrik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La Catalunya del Nord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677160" y="2160719"/>
            <a:ext cx="8596439" cy="3880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80000"/>
              <a:buFont typeface="Noto Sans Symbols"/>
              <a:buChar char="▶"/>
            </a:pPr>
            <a:r>
              <a:rPr lang="en-US" sz="2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Caragols a la llauna             Bunyetes</a:t>
            </a: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80000"/>
              <a:buFont typeface="Noto Sans Symbols"/>
              <a:buChar char="▶"/>
            </a:pPr>
            <a:r>
              <a:rPr lang="en-US" sz="2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         </a:t>
            </a: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(orelletes, garrifes, crespells)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80000"/>
              <a:buFont typeface="Noto Sans Symbols"/>
              <a:buChar char="▶"/>
            </a:pPr>
            <a:r>
              <a:rPr lang="en-US" sz="2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(Cargolada)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6" name="Shape 3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000" y="3024000"/>
            <a:ext cx="3764879" cy="311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4760" y="3398760"/>
            <a:ext cx="3769199" cy="3080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821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/>
        </p:nvSpPr>
        <p:spPr>
          <a:xfrm>
            <a:off x="752039" y="224639"/>
            <a:ext cx="8596439" cy="973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0" u="sng" strike="noStrik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Coca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752039" y="1197720"/>
            <a:ext cx="8596439" cy="449567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Coca de mullador                         Coca d'escalivada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Coca de Sant Joan                        Coca de crema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240" y="1610279"/>
            <a:ext cx="2793600" cy="20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7839" y="1610279"/>
            <a:ext cx="2793600" cy="20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9240" y="4378319"/>
            <a:ext cx="2793600" cy="20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35000" y="4378319"/>
            <a:ext cx="2793600" cy="209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311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/>
        </p:nvSpPr>
        <p:spPr>
          <a:xfrm>
            <a:off x="814320" y="198000"/>
            <a:ext cx="8596439" cy="1045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strike="noStrik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</a:t>
            </a:r>
            <a:r>
              <a:rPr lang="en-US" sz="3600" b="0" u="sng" strike="noStrik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Begudes</a:t>
            </a:r>
            <a:r>
              <a:rPr lang="en-US" sz="3600" b="0" strike="noStrik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b="0" strike="noStrik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- vins del sol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677160" y="1426320"/>
            <a:ext cx="8596439" cy="461447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Costers del Roselló</a:t>
            </a: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Moscat de Ribesaltes</a:t>
            </a: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Vi de Banyuls</a:t>
            </a: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Vi de Maurí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6760" y="504000"/>
            <a:ext cx="1479239" cy="33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000" y="3348360"/>
            <a:ext cx="3167999" cy="262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8719" y="3935880"/>
            <a:ext cx="2087280" cy="2472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895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Fonts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200" dirty="0">
                <a:hlinkClick r:id="rId2"/>
              </a:rPr>
              <a:t>http://</a:t>
            </a:r>
            <a:r>
              <a:rPr lang="cs-CZ" sz="1200" dirty="0" smtClean="0">
                <a:hlinkClick r:id="rId2"/>
              </a:rPr>
              <a:t>cdn02.visitbarcelona.com/files/5445-8168-Imagen/escudella_c2.jpg</a:t>
            </a:r>
            <a:endParaRPr lang="cs-CZ" sz="1200" dirty="0" smtClean="0"/>
          </a:p>
          <a:p>
            <a:r>
              <a:rPr lang="cs-CZ" sz="1200" dirty="0">
                <a:hlinkClick r:id="rId3"/>
              </a:rPr>
              <a:t>http://</a:t>
            </a:r>
            <a:r>
              <a:rPr lang="cs-CZ" sz="1200" dirty="0" smtClean="0">
                <a:hlinkClick r:id="rId3"/>
              </a:rPr>
              <a:t>www.gobarcelonatours.com/wp-content/uploads/2016/01/pa-amb-tomaquet.jpg</a:t>
            </a:r>
            <a:endParaRPr lang="cs-CZ" sz="1200" dirty="0" smtClean="0"/>
          </a:p>
          <a:p>
            <a:r>
              <a:rPr lang="cs-CZ" sz="1200" dirty="0">
                <a:hlinkClick r:id="rId4"/>
              </a:rPr>
              <a:t>http://</a:t>
            </a:r>
            <a:r>
              <a:rPr lang="cs-CZ" sz="1200" dirty="0" smtClean="0">
                <a:hlinkClick r:id="rId4"/>
              </a:rPr>
              <a:t>www.eladerezo.com/wp-content/uploads/2015/04/crema-catalana-9.jpg</a:t>
            </a:r>
            <a:endParaRPr lang="cs-CZ" sz="1200" dirty="0" smtClean="0"/>
          </a:p>
          <a:p>
            <a:r>
              <a:rPr lang="cs-CZ" sz="1200" dirty="0">
                <a:hlinkClick r:id="rId5"/>
              </a:rPr>
              <a:t>https://</a:t>
            </a:r>
            <a:r>
              <a:rPr lang="cs-CZ" sz="1200" dirty="0" smtClean="0">
                <a:hlinkClick r:id="rId5"/>
              </a:rPr>
              <a:t>www.foodieandtours.com/blog/wp-content/uploads/2015/02/lamasiaPUNTOes.jpg</a:t>
            </a:r>
            <a:endParaRPr lang="cs-CZ" sz="1200" dirty="0" smtClean="0"/>
          </a:p>
          <a:p>
            <a:r>
              <a:rPr lang="cs-CZ" sz="1200" dirty="0">
                <a:hlinkClick r:id="rId6"/>
              </a:rPr>
              <a:t>https://</a:t>
            </a:r>
            <a:r>
              <a:rPr lang="cs-CZ" sz="1200" dirty="0" smtClean="0">
                <a:hlinkClick r:id="rId6"/>
              </a:rPr>
              <a:t>www.eyeonspain.com/userfiles/DSC_0038.JPG</a:t>
            </a:r>
            <a:endParaRPr lang="cs-CZ" sz="1200" dirty="0" smtClean="0"/>
          </a:p>
          <a:p>
            <a:r>
              <a:rPr lang="cs-CZ" sz="1200" dirty="0">
                <a:hlinkClick r:id="rId7"/>
              </a:rPr>
              <a:t>http://</a:t>
            </a:r>
            <a:r>
              <a:rPr lang="cs-CZ" sz="1200" dirty="0" smtClean="0">
                <a:hlinkClick r:id="rId7"/>
              </a:rPr>
              <a:t>www.typicalspanishfoods.com/s/cc_images/cache_16818814.jpg?t=1385036433</a:t>
            </a:r>
            <a:endParaRPr lang="cs-CZ" sz="1200" dirty="0" smtClean="0"/>
          </a:p>
          <a:p>
            <a:r>
              <a:rPr lang="cs-CZ" sz="1200" dirty="0">
                <a:hlinkClick r:id="rId8"/>
              </a:rPr>
              <a:t>http://</a:t>
            </a:r>
            <a:r>
              <a:rPr lang="cs-CZ" sz="1200" dirty="0" smtClean="0">
                <a:hlinkClick r:id="rId8"/>
              </a:rPr>
              <a:t>www.spanelsko.info/img/calcots/Calcots-02.jpg</a:t>
            </a:r>
            <a:endParaRPr lang="cs-CZ" sz="1200" dirty="0" smtClean="0"/>
          </a:p>
          <a:p>
            <a:r>
              <a:rPr lang="cs-CZ" sz="1200" dirty="0">
                <a:hlinkClick r:id="rId9"/>
              </a:rPr>
              <a:t>https://</a:t>
            </a:r>
            <a:r>
              <a:rPr lang="cs-CZ" sz="1200" dirty="0" smtClean="0">
                <a:hlinkClick r:id="rId9"/>
              </a:rPr>
              <a:t>etselquemenges.cat/especials/especial-alguer/lalguer-assolutamente-si</a:t>
            </a:r>
            <a:endParaRPr lang="cs-CZ" sz="1200" dirty="0" smtClean="0"/>
          </a:p>
          <a:p>
            <a:pPr lvl="0"/>
            <a:r>
              <a:rPr lang="en-US" sz="1200" u="sng" dirty="0">
                <a:solidFill>
                  <a:srgbClr val="00B050"/>
                </a:solidFill>
                <a:ea typeface="Trebuchet MS"/>
                <a:cs typeface="Trebuchet MS"/>
                <a:sym typeface="Trebuchet MS"/>
                <a:hlinkClick r:id="rId2"/>
              </a:rPr>
              <a:t>http://cdn02.visitbarcelona.com/files/5445-8168-Imagen/escudella_c2.jpg</a:t>
            </a:r>
          </a:p>
          <a:p>
            <a:pPr lvl="0"/>
            <a:r>
              <a:rPr lang="en-US" sz="1200" u="sng" dirty="0">
                <a:solidFill>
                  <a:srgbClr val="00B050"/>
                </a:solidFill>
                <a:ea typeface="Trebuchet MS"/>
                <a:cs typeface="Trebuchet MS"/>
                <a:sym typeface="Trebuchet MS"/>
                <a:hlinkClick r:id="rId3"/>
              </a:rPr>
              <a:t>http://www.gobarcelonatours.com/wp-content/uploads/2016/01/pa-amb-tomaquet.jpg</a:t>
            </a:r>
          </a:p>
          <a:p>
            <a:pPr lvl="0"/>
            <a:r>
              <a:rPr lang="en-US" sz="1200" u="sng" dirty="0">
                <a:solidFill>
                  <a:srgbClr val="00B050"/>
                </a:solidFill>
                <a:ea typeface="Trebuchet MS"/>
                <a:cs typeface="Trebuchet MS"/>
                <a:sym typeface="Trebuchet MS"/>
                <a:hlinkClick r:id="rId10"/>
              </a:rPr>
              <a:t>https://</a:t>
            </a:r>
            <a:r>
              <a:rPr lang="en-US" sz="1200" u="sng" dirty="0" smtClean="0">
                <a:solidFill>
                  <a:srgbClr val="00B050"/>
                </a:solidFill>
                <a:ea typeface="Trebuchet MS"/>
                <a:cs typeface="Trebuchet MS"/>
                <a:sym typeface="Trebuchet MS"/>
                <a:hlinkClick r:id="rId10"/>
              </a:rPr>
              <a:t>lesmainsdanslafarine.files.wordpress.com/2015/02/dsc_1933.jpg</a:t>
            </a:r>
            <a:endParaRPr lang="cs-CZ" sz="1200" dirty="0" smtClean="0"/>
          </a:p>
          <a:p>
            <a:endParaRPr lang="cs-CZ" sz="1200" dirty="0" smtClean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81009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8712" y="1156010"/>
            <a:ext cx="8705290" cy="5431762"/>
          </a:xfrm>
        </p:spPr>
        <p:txBody>
          <a:bodyPr/>
          <a:lstStyle/>
          <a:p>
            <a:r>
              <a:rPr lang="cs-CZ" dirty="0" err="1" smtClean="0"/>
              <a:t>Crema</a:t>
            </a:r>
            <a:r>
              <a:rPr lang="cs-CZ" dirty="0" smtClean="0"/>
              <a:t> </a:t>
            </a:r>
            <a:r>
              <a:rPr lang="cs-CZ" dirty="0" err="1" smtClean="0"/>
              <a:t>catalana</a:t>
            </a:r>
            <a:endParaRPr lang="cs-CZ" dirty="0"/>
          </a:p>
        </p:txBody>
      </p:sp>
      <p:pic>
        <p:nvPicPr>
          <p:cNvPr id="2050" name="Picture 2" descr="http://www.eladerezo.com/wp-content/uploads/2015/04/crema-catalana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12" y="1729678"/>
            <a:ext cx="5728144" cy="321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foodieandtours.com/blog/wp-content/uploads/2015/02/lamasiaPUNT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091" y="2655581"/>
            <a:ext cx="4214484" cy="17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548091" y="2107478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Allioli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4662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411480"/>
            <a:ext cx="8596668" cy="5629883"/>
          </a:xfrm>
        </p:spPr>
        <p:txBody>
          <a:bodyPr/>
          <a:lstStyle/>
          <a:p>
            <a:r>
              <a:rPr lang="cs-CZ" dirty="0" err="1" smtClean="0"/>
              <a:t>Salvitxada</a:t>
            </a:r>
            <a:r>
              <a:rPr lang="cs-CZ" dirty="0" smtClean="0"/>
              <a:t>                                          </a:t>
            </a:r>
            <a:r>
              <a:rPr lang="cs-CZ" dirty="0" err="1" smtClean="0"/>
              <a:t>Fuet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Cava</a:t>
            </a:r>
            <a:r>
              <a:rPr lang="cs-CZ" dirty="0"/>
              <a:t>                                              </a:t>
            </a:r>
            <a:r>
              <a:rPr lang="cs-CZ" dirty="0" smtClean="0"/>
              <a:t>     </a:t>
            </a:r>
            <a:r>
              <a:rPr lang="cs-CZ" dirty="0" err="1" smtClean="0"/>
              <a:t>Calçots</a:t>
            </a:r>
            <a:r>
              <a:rPr lang="cs-CZ" dirty="0"/>
              <a:t> </a:t>
            </a:r>
            <a:r>
              <a:rPr lang="cs-CZ" dirty="0" smtClean="0"/>
              <a:t>(de </a:t>
            </a:r>
            <a:r>
              <a:rPr lang="cs-CZ" dirty="0" err="1" smtClean="0"/>
              <a:t>Valls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3074" name="Picture 2" descr="https://www.eyeonspain.com/userfiles/DSC_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51" y="836699"/>
            <a:ext cx="3392297" cy="232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typicalspanishfoods.com/s/cc_images/cache_16818814.jpg?t=13850364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252" y="836699"/>
            <a:ext cx="3581473" cy="238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thumb/a/ae/Cava_(5303223614).jpg/250px-Cava_(53032236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51" y="4213343"/>
            <a:ext cx="2753040" cy="18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spanelsko.info/img/calcots/Calcots-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252" y="4122123"/>
            <a:ext cx="2558987" cy="19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929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 </a:t>
            </a:r>
            <a:r>
              <a:rPr lang="cs-CZ" dirty="0" err="1"/>
              <a:t>Principat</a:t>
            </a:r>
            <a:r>
              <a:rPr lang="cs-CZ" dirty="0"/>
              <a:t> </a:t>
            </a:r>
            <a:r>
              <a:rPr lang="cs-CZ" dirty="0" err="1"/>
              <a:t>d'Andorra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Ànec</a:t>
            </a:r>
            <a:r>
              <a:rPr lang="cs-CZ" dirty="0"/>
              <a:t> </a:t>
            </a:r>
            <a:r>
              <a:rPr lang="cs-CZ" dirty="0" err="1"/>
              <a:t>amb</a:t>
            </a:r>
            <a:r>
              <a:rPr lang="cs-CZ" dirty="0"/>
              <a:t> pera </a:t>
            </a:r>
            <a:r>
              <a:rPr lang="cs-CZ" dirty="0" err="1" smtClean="0"/>
              <a:t>d'hivern</a:t>
            </a:r>
            <a:r>
              <a:rPr lang="cs-CZ" dirty="0"/>
              <a:t> </a:t>
            </a:r>
            <a:r>
              <a:rPr lang="cs-CZ" dirty="0" smtClean="0"/>
              <a:t>                      </a:t>
            </a:r>
            <a:r>
              <a:rPr lang="cs-CZ" dirty="0" err="1" smtClean="0"/>
              <a:t>Cabrit</a:t>
            </a:r>
            <a:r>
              <a:rPr lang="cs-CZ" dirty="0" smtClean="0"/>
              <a:t> </a:t>
            </a:r>
            <a:r>
              <a:rPr lang="cs-CZ" dirty="0"/>
              <a:t>al </a:t>
            </a:r>
            <a:r>
              <a:rPr lang="cs-CZ" dirty="0" err="1"/>
              <a:t>forn</a:t>
            </a:r>
            <a:r>
              <a:rPr lang="cs-CZ" dirty="0"/>
              <a:t> </a:t>
            </a:r>
            <a:r>
              <a:rPr lang="cs-CZ" dirty="0" err="1"/>
              <a:t>amb</a:t>
            </a:r>
            <a:r>
              <a:rPr lang="cs-CZ" dirty="0"/>
              <a:t> </a:t>
            </a:r>
            <a:r>
              <a:rPr lang="cs-CZ" dirty="0" err="1"/>
              <a:t>picada</a:t>
            </a:r>
            <a:r>
              <a:rPr lang="cs-CZ" dirty="0"/>
              <a:t> de </a:t>
            </a:r>
            <a:r>
              <a:rPr lang="cs-CZ" dirty="0" err="1"/>
              <a:t>fruits</a:t>
            </a:r>
            <a:r>
              <a:rPr lang="cs-CZ" dirty="0"/>
              <a:t> </a:t>
            </a:r>
            <a:r>
              <a:rPr lang="cs-CZ" dirty="0" err="1" smtClean="0"/>
              <a:t>secs</a:t>
            </a:r>
            <a:r>
              <a:rPr lang="cs-CZ" dirty="0"/>
              <a:t> </a:t>
            </a:r>
            <a:r>
              <a:rPr lang="cs-CZ" dirty="0" smtClean="0"/>
              <a:t>                                                                </a:t>
            </a:r>
          </a:p>
        </p:txBody>
      </p:sp>
      <p:pic>
        <p:nvPicPr>
          <p:cNvPr id="4" name="Zástupný symbol pro obsa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19" y="2770345"/>
            <a:ext cx="3252651" cy="266126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975668" y="2689840"/>
            <a:ext cx="1938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/>
              <a:t>Civet</a:t>
            </a:r>
            <a:r>
              <a:rPr lang="cs-CZ" dirty="0" smtClean="0"/>
              <a:t> </a:t>
            </a:r>
            <a:r>
              <a:rPr lang="cs-CZ" dirty="0"/>
              <a:t>de </a:t>
            </a:r>
            <a:r>
              <a:rPr lang="cs-CZ" dirty="0" err="1"/>
              <a:t>porc</a:t>
            </a:r>
            <a:r>
              <a:rPr lang="cs-CZ" dirty="0"/>
              <a:t> </a:t>
            </a:r>
            <a:r>
              <a:rPr lang="cs-CZ" dirty="0" err="1"/>
              <a:t>fer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65" y="3059172"/>
            <a:ext cx="3198107" cy="316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93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51" y="609601"/>
            <a:ext cx="8805651" cy="5431762"/>
          </a:xfrm>
        </p:spPr>
        <p:txBody>
          <a:bodyPr/>
          <a:lstStyle/>
          <a:p>
            <a:r>
              <a:rPr lang="cs-CZ" dirty="0" err="1"/>
              <a:t>E</a:t>
            </a:r>
            <a:r>
              <a:rPr lang="cs-CZ" dirty="0" err="1" smtClean="0"/>
              <a:t>scarola</a:t>
            </a:r>
            <a:r>
              <a:rPr lang="cs-CZ" dirty="0" smtClean="0"/>
              <a:t> </a:t>
            </a:r>
            <a:r>
              <a:rPr lang="cs-CZ" dirty="0" err="1"/>
              <a:t>amb</a:t>
            </a:r>
            <a:r>
              <a:rPr lang="cs-CZ" dirty="0"/>
              <a:t> </a:t>
            </a:r>
            <a:r>
              <a:rPr lang="cs-CZ" dirty="0" err="1"/>
              <a:t>pedrers</a:t>
            </a:r>
            <a:r>
              <a:rPr lang="cs-CZ" dirty="0"/>
              <a:t> </a:t>
            </a:r>
            <a:r>
              <a:rPr lang="cs-CZ" dirty="0" err="1"/>
              <a:t>d'ànec</a:t>
            </a:r>
            <a:r>
              <a:rPr lang="cs-CZ" dirty="0"/>
              <a:t> </a:t>
            </a:r>
            <a:r>
              <a:rPr lang="cs-CZ" dirty="0" err="1"/>
              <a:t>confitat</a:t>
            </a:r>
            <a:r>
              <a:rPr lang="cs-CZ" dirty="0"/>
              <a:t> i </a:t>
            </a:r>
            <a:r>
              <a:rPr lang="cs-CZ" dirty="0" err="1" smtClean="0"/>
              <a:t>bolets</a:t>
            </a:r>
            <a:r>
              <a:rPr lang="cs-CZ" dirty="0"/>
              <a:t>   </a:t>
            </a:r>
            <a:r>
              <a:rPr lang="cs-CZ" dirty="0" smtClean="0"/>
              <a:t>        </a:t>
            </a:r>
            <a:r>
              <a:rPr lang="cs-CZ" dirty="0" err="1" smtClean="0"/>
              <a:t>Truita</a:t>
            </a:r>
            <a:r>
              <a:rPr lang="cs-CZ" dirty="0" smtClean="0"/>
              <a:t> </a:t>
            </a:r>
            <a:r>
              <a:rPr lang="cs-CZ" dirty="0"/>
              <a:t>de </a:t>
            </a:r>
            <a:r>
              <a:rPr lang="cs-CZ" dirty="0" err="1"/>
              <a:t>riu</a:t>
            </a:r>
            <a:r>
              <a:rPr lang="cs-CZ" dirty="0"/>
              <a:t> a </a:t>
            </a:r>
            <a:r>
              <a:rPr lang="cs-CZ" dirty="0" err="1" smtClean="0"/>
              <a:t>l'andorrana</a:t>
            </a:r>
            <a:endParaRPr lang="cs-CZ" dirty="0"/>
          </a:p>
          <a:p>
            <a:r>
              <a:rPr lang="cs-CZ" dirty="0" err="1"/>
              <a:t>M</a:t>
            </a:r>
            <a:r>
              <a:rPr lang="cs-CZ" dirty="0" err="1" smtClean="0"/>
              <a:t>urgues</a:t>
            </a:r>
            <a:r>
              <a:rPr lang="cs-CZ" dirty="0" smtClean="0"/>
              <a:t> </a:t>
            </a:r>
            <a:r>
              <a:rPr lang="cs-CZ" dirty="0" err="1"/>
              <a:t>farcides</a:t>
            </a:r>
            <a:r>
              <a:rPr lang="cs-CZ" dirty="0"/>
              <a:t> </a:t>
            </a:r>
            <a:r>
              <a:rPr lang="cs-CZ" dirty="0" err="1"/>
              <a:t>amb</a:t>
            </a:r>
            <a:r>
              <a:rPr lang="cs-CZ" dirty="0"/>
              <a:t> </a:t>
            </a:r>
            <a:r>
              <a:rPr lang="cs-CZ" dirty="0" err="1"/>
              <a:t>carn</a:t>
            </a:r>
            <a:r>
              <a:rPr lang="cs-CZ" dirty="0"/>
              <a:t> de </a:t>
            </a:r>
            <a:r>
              <a:rPr lang="cs-CZ" dirty="0" err="1"/>
              <a:t>porc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25" y="1670853"/>
            <a:ext cx="4448943" cy="30697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14" y="1445027"/>
            <a:ext cx="3780971" cy="378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7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 </a:t>
            </a:r>
            <a:r>
              <a:rPr lang="cs-CZ" dirty="0" err="1"/>
              <a:t>ciutat</a:t>
            </a:r>
            <a:r>
              <a:rPr lang="cs-CZ" dirty="0"/>
              <a:t> de </a:t>
            </a:r>
            <a:r>
              <a:rPr lang="cs-CZ" dirty="0" err="1"/>
              <a:t>l'Alguer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05415"/>
            <a:ext cx="8596668" cy="4535947"/>
          </a:xfrm>
        </p:spPr>
        <p:txBody>
          <a:bodyPr/>
          <a:lstStyle/>
          <a:p>
            <a:r>
              <a:rPr lang="cs-CZ" dirty="0" err="1"/>
              <a:t>C</a:t>
            </a:r>
            <a:r>
              <a:rPr lang="cs-CZ" dirty="0" err="1" smtClean="0"/>
              <a:t>arxofa</a:t>
            </a:r>
            <a:r>
              <a:rPr lang="cs-CZ" dirty="0" smtClean="0"/>
              <a:t> </a:t>
            </a:r>
            <a:r>
              <a:rPr lang="cs-CZ" dirty="0" err="1" smtClean="0"/>
              <a:t>amb</a:t>
            </a:r>
            <a:r>
              <a:rPr lang="cs-CZ" dirty="0" smtClean="0"/>
              <a:t> </a:t>
            </a:r>
            <a:r>
              <a:rPr lang="cs-CZ" dirty="0" err="1" smtClean="0"/>
              <a:t>botarga</a:t>
            </a:r>
            <a:r>
              <a:rPr lang="cs-CZ" dirty="0"/>
              <a:t>                                  </a:t>
            </a:r>
            <a:r>
              <a:rPr lang="cs-CZ" dirty="0" smtClean="0"/>
              <a:t>  </a:t>
            </a:r>
            <a:r>
              <a:rPr lang="cs-CZ" dirty="0" err="1" smtClean="0"/>
              <a:t>Figues</a:t>
            </a:r>
            <a:r>
              <a:rPr lang="cs-CZ" dirty="0" smtClean="0"/>
              <a:t> </a:t>
            </a:r>
            <a:r>
              <a:rPr lang="cs-CZ" dirty="0" err="1"/>
              <a:t>d’Índia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68" y="2144011"/>
            <a:ext cx="4191000" cy="3429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0" y="2467207"/>
            <a:ext cx="3922466" cy="26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 Franja de </a:t>
            </a:r>
            <a:r>
              <a:rPr lang="cs-CZ" dirty="0" err="1"/>
              <a:t>Ponent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3621" y="1515435"/>
            <a:ext cx="8596668" cy="3880773"/>
          </a:xfrm>
        </p:spPr>
        <p:txBody>
          <a:bodyPr/>
          <a:lstStyle/>
          <a:p>
            <a:r>
              <a:rPr lang="cs-CZ" dirty="0" err="1" smtClean="0"/>
              <a:t>Mostillo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arrop</a:t>
            </a:r>
            <a:r>
              <a:rPr lang="cs-CZ" dirty="0" smtClean="0"/>
              <a:t> </a:t>
            </a:r>
            <a:r>
              <a:rPr lang="cs-CZ" dirty="0"/>
              <a:t>i </a:t>
            </a:r>
            <a:r>
              <a:rPr lang="cs-CZ" dirty="0" err="1" smtClean="0"/>
              <a:t>talladetes</a:t>
            </a:r>
            <a:r>
              <a:rPr lang="cs-CZ" dirty="0" smtClean="0"/>
              <a:t>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6" y="1949707"/>
            <a:ext cx="3133905" cy="235042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112174" y="2105641"/>
            <a:ext cx="2953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Girella</a:t>
            </a:r>
            <a:r>
              <a:rPr lang="cs-CZ" dirty="0"/>
              <a:t>, </a:t>
            </a:r>
            <a:r>
              <a:rPr lang="cs-CZ" dirty="0" err="1"/>
              <a:t>embotits</a:t>
            </a:r>
            <a:r>
              <a:rPr lang="cs-CZ" dirty="0"/>
              <a:t> i </a:t>
            </a:r>
            <a:r>
              <a:rPr lang="cs-CZ" dirty="0" err="1"/>
              <a:t>trumfes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98" y="3248195"/>
            <a:ext cx="2778202" cy="2830621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>
            <a:off x="5582209" y="2546367"/>
            <a:ext cx="814039" cy="532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41" y="211343"/>
            <a:ext cx="1979127" cy="173633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 flipV="1">
            <a:off x="8065227" y="2115282"/>
            <a:ext cx="73713" cy="201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982446" y="4478840"/>
            <a:ext cx="1345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Freginat</a:t>
            </a:r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5072259" y="1515435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Fortmatges</a:t>
            </a:r>
            <a:endParaRPr lang="cs-CZ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6" y="4848172"/>
            <a:ext cx="2809545" cy="18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38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/>
        </p:nvSpPr>
        <p:spPr>
          <a:xfrm>
            <a:off x="619560" y="72000"/>
            <a:ext cx="8596439" cy="1320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strike="noStrik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El País Valencià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360000" y="1008000"/>
            <a:ext cx="10656000" cy="554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Paella                                                                       Arrós al forn</a:t>
            </a: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7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                                                      </a:t>
            </a:r>
          </a:p>
          <a:p>
            <a:pPr marL="343080" marR="0" lvl="0" indent="-343080" algn="l" rtl="0">
              <a:spcBef>
                <a:spcPts val="0"/>
              </a:spcBef>
              <a:buClr>
                <a:srgbClr val="90C226"/>
              </a:buClr>
              <a:buSzPct val="159999"/>
              <a:buFont typeface="Noto Sans Symbols"/>
              <a:buChar char="▶"/>
            </a:pPr>
            <a:r>
              <a:rPr lang="en-US" sz="18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                                                  Fideuà    </a:t>
            </a:r>
            <a:r>
              <a:rPr lang="en-US" sz="3600" b="0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               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000" y="1868759"/>
            <a:ext cx="4914000" cy="353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4000" y="4454639"/>
            <a:ext cx="3503520" cy="216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4000" y="1296000"/>
            <a:ext cx="2857320" cy="275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153306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</TotalTime>
  <Words>354</Words>
  <Application>Microsoft Macintosh PowerPoint</Application>
  <PresentationFormat>Širokoúhlá obrazovka</PresentationFormat>
  <Paragraphs>143</Paragraphs>
  <Slides>23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Calibri</vt:lpstr>
      <vt:lpstr>Noto Sans Symbols</vt:lpstr>
      <vt:lpstr>Trebuchet MS</vt:lpstr>
      <vt:lpstr>Wingdings 3</vt:lpstr>
      <vt:lpstr>Arial</vt:lpstr>
      <vt:lpstr>Fazeta</vt:lpstr>
      <vt:lpstr>Gastronomia dels Països Catalans</vt:lpstr>
      <vt:lpstr>Catalunya</vt:lpstr>
      <vt:lpstr>Prezentace aplikace PowerPoint</vt:lpstr>
      <vt:lpstr>Prezentace aplikace PowerPoint</vt:lpstr>
      <vt:lpstr>El Principat d'Andorra</vt:lpstr>
      <vt:lpstr>Prezentace aplikace PowerPoint</vt:lpstr>
      <vt:lpstr>La ciutat de l'Alguer</vt:lpstr>
      <vt:lpstr>La Franja de Ponent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Fonts</vt:lpstr>
    </vt:vector>
  </TitlesOfParts>
  <Company>Masarykova univerzita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Gastronomia dels Països Catalans</dc:title>
  <dc:creator>Linda Havránková</dc:creator>
  <cp:lastModifiedBy>Linda Havránková</cp:lastModifiedBy>
  <cp:revision>25</cp:revision>
  <dcterms:created xsi:type="dcterms:W3CDTF">2017-03-07T09:52:06Z</dcterms:created>
  <dcterms:modified xsi:type="dcterms:W3CDTF">2017-03-09T10:30:44Z</dcterms:modified>
</cp:coreProperties>
</file>