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8" r:id="rId3"/>
    <p:sldId id="297" r:id="rId4"/>
    <p:sldId id="259" r:id="rId5"/>
    <p:sldId id="298" r:id="rId6"/>
    <p:sldId id="260" r:id="rId7"/>
    <p:sldId id="261" r:id="rId8"/>
    <p:sldId id="262" r:id="rId9"/>
    <p:sldId id="299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00" r:id="rId24"/>
    <p:sldId id="302" r:id="rId25"/>
    <p:sldId id="277" r:id="rId26"/>
    <p:sldId id="301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03" r:id="rId40"/>
    <p:sldId id="304" r:id="rId41"/>
    <p:sldId id="290" r:id="rId42"/>
    <p:sldId id="292" r:id="rId43"/>
    <p:sldId id="293" r:id="rId44"/>
    <p:sldId id="291" r:id="rId45"/>
    <p:sldId id="294" r:id="rId46"/>
    <p:sldId id="295" r:id="rId47"/>
    <p:sldId id="296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8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950AA-AB1D-478B-9B35-81ACF2840752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BC7AD-46E8-4471-AAF2-717E07666C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92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BC7AD-46E8-4471-AAF2-717E07666CAE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55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7CABC55-9084-46D3-B94F-55D4B75ACC97}" type="datetimeFigureOut">
              <a:rPr lang="cs-CZ" smtClean="0"/>
              <a:pPr/>
              <a:t>22.2.2017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A884FA5-6451-4B4E-8E4A-813778C916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Řecko: </a:t>
            </a:r>
          </a:p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vláda  a lid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821953"/>
          </a:xfrm>
        </p:spPr>
        <p:txBody>
          <a:bodyPr/>
          <a:lstStyle/>
          <a:p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395536" y="404664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vláda aristokracie je ve většině měst v 7. – 6. st. nahrazena tyrannidou – v Thessalii,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Boiótii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Spartě však nikdy nebyla nastolena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čele stál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tyrannos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který se dostal k moci státním převratem. Tyranem byl většinou bohatý a ctižádostivý vůdce.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během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tyrannidy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docházelo k významnému hospodářskému a kulturnímu rozkvětu</a:t>
            </a:r>
          </a:p>
          <a:p>
            <a:pPr marL="540000" lvl="1" indent="-180000">
              <a:buFontTx/>
              <a:buChar char="-"/>
            </a:pPr>
            <a:endParaRPr lang="cs-CZ" sz="1600" b="1" dirty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6. st.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tyrannis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mizí a je nahrazena oligarchií nebo demokracií</a:t>
            </a:r>
          </a:p>
        </p:txBody>
      </p:sp>
      <p:pic>
        <p:nvPicPr>
          <p:cNvPr id="9" name="Obrázek 8" descr="IMG_0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645024"/>
            <a:ext cx="3462145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IMG_0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6875" y="3645024"/>
            <a:ext cx="4099655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1560" y="476672"/>
            <a:ext cx="79208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Athény a </a:t>
            </a:r>
            <a:r>
              <a:rPr lang="cs-CZ" sz="2800" b="1" dirty="0" err="1" smtClean="0">
                <a:latin typeface="Calibri" pitchFamily="34" charset="0"/>
                <a:cs typeface="Calibri" pitchFamily="34" charset="0"/>
              </a:rPr>
              <a:t>Attika</a:t>
            </a:r>
            <a:endParaRPr lang="cs-CZ" sz="28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rody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Attice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děleny do 4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 vedením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fýlobasileů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(náčelníků)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Athénách fýly děleny na 12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frátrií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30 rodech a 30 mužích vedených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frátriarchem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-&gt; frátrie spojeny společným kultem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Frátria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Athény Frátrie</a:t>
            </a: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čele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genu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(rodu) - volený správce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tamiás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(pokladník) 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narušování rodového zřízení odchodem obyvatelstva =&gt; reorganizace obecní správy =&gt;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synoikismos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(tj. centralizace správy) =&gt; správa převedena do Athén a jejich obyvatelstvu udělena občanská práva =&gt; rozdělení obyvatelstva podle zaměstnání na tři stáda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ethnos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720000" lvl="1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1)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eupatridy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dobře urozené =&gt; určeni k zastávání úřadů</a:t>
            </a:r>
          </a:p>
          <a:p>
            <a:pPr marL="720000" lvl="1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2)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geómory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vlastníky pozemkových údělů</a:t>
            </a:r>
          </a:p>
          <a:p>
            <a:pPr marL="720000" lvl="1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3)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démiúrgy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pracující pro veřejnost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404664"/>
            <a:ext cx="75608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podle tradice byly Athény spravovány nejdříve několika rody králů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polovině 8. st. byla vláda krále stanovena na 10 let a od roku 683/682 omezena jeho moc vytvořením trvalého sboru 9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archontů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-&gt; vedli obec a vytvářeli zvykové právo na základě zaznamenávání soudních rozhodnutí</a:t>
            </a:r>
          </a:p>
          <a:p>
            <a:pPr marL="180000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úřad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archonta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trval 1 rok =&gt; poté se mohli stát součástí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rady zasedající na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Areově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pahorku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Areios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pagos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-&gt;  v 7. st. se stal hlavním orgánem vlády a měl na starosti soudy týkající se vražd (počet členů asi 200-300)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IMG_0188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645024"/>
            <a:ext cx="4777171" cy="2602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827584" y="4005650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ostatní lid (démos) se shromažďoval v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1560" y="332656"/>
            <a:ext cx="540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2 pol. 7. st. se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Kylón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pokusil neúspěšně nastolit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tyrannis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když využil nespokojenosti lidu -&gt; viditelné známky krize =&gt; sepsání zvykového práva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sepsání práva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Drakónem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r. 621 - rozlišování mezi vraždou a zabitím a stanovení stupně příbuznosti, zavedení nového soudního dvora „51 mužů“ =&gt; oslabení moci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další reformy zavedl r. 594/3 Solón - zakázal dlužní otroctví, udělil občanská práva usedlým cizincům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metoikům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9254" y="399150"/>
            <a:ext cx="2419820" cy="3960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755576" y="4442007"/>
            <a:ext cx="7848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rozdělil obyvatelstvo podle ročního výnosu obilí nebo olivového oleje do 4 majetkových tříd =&gt; vymezení vojenských a finančních povinností a práva na zastávání úřadů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=&gt; změny ve státní správě -&gt; omezení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vytvoření rady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skládající se ze 400 členů (po 100 z každé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lon-t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262284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92696"/>
            <a:ext cx="79208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připravovala návrhy pro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lidový sněm složený s plnoprávných občanů starších 20 let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ekklésie: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schvalovala návrhy na volbu nejvyšších úředníků, návrhy rady, vyřizovala odvolání proti rozhodnutí úřadů -&gt; kontrolovala jejich činnost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zavedení soudního sboru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lidový soud, který se skládal z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héliastů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-&gt; dobrovolní zástupci rodových fýl starší 30 let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soudila trestní žaloby a dávala náhled v oblasti soukromého práva</a:t>
            </a:r>
          </a:p>
          <a:p>
            <a:pPr marL="18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drobné přestupky soudil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diaitétés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Solónovy zákony zůstaly v platnosti i v době tyranidy, kterou v Athénách roku 561/60 nastolil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Peisistratos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do úřadů však byly dosazováni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Peisistratovi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stoupenci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zavedl soudce jezdících na venkov (soudcové po obvodech –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kata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démús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dikastai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ol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2"/>
            <a:ext cx="7200800" cy="5842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548680"/>
            <a:ext cx="8208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 svržení tyranidy r. 510 a krátké vládě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pediaků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(statkáři z rovin) se dostává k moci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Kleisthenés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, který r. 508/7 zavádí novou ústavu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rozdělení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Attiky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3 oblasti:</a:t>
            </a:r>
          </a:p>
          <a:p>
            <a:pPr marL="720000" lvl="2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město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asty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– zahrnovalo Athény a okolí</a:t>
            </a:r>
          </a:p>
          <a:p>
            <a:pPr marL="720000" lvl="2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vnitrozemí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mesogeion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720000" lvl="2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pobřeží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paraliá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každá z těchto oblastí se skládala z několika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démů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(asi 139/140 později až 170) =&gt;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10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tryttií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=&gt; 3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tryttie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 každá z jiné oblasti tvořily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fýlu =&gt;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vzniká 10 administrativních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</a:t>
            </a:r>
          </a:p>
          <a:p>
            <a:pPr marL="180000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zvýšení počtu členů rady na 500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zavedení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ostrakismu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střepinového soudu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změna přístupu občanů k úřadům</a:t>
            </a:r>
          </a:p>
          <a:p>
            <a:pPr marL="180000" indent="-180000"/>
            <a:endParaRPr lang="cs-CZ" sz="1600" b="1" dirty="0"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  =&gt; vznik athénské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demokracie</a:t>
            </a:r>
          </a:p>
        </p:txBody>
      </p:sp>
      <p:pic>
        <p:nvPicPr>
          <p:cNvPr id="3" name="Obrázek 2" descr="kleishenes - rozdeleni atti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717032"/>
            <a:ext cx="3384376" cy="2677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leisthene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200800" cy="5815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1560" y="476672"/>
            <a:ext cx="799288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Společenské uspořádání v klasickém období v Athénách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Občané/občanství 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občanem se mohl stát pouze člověk zrozený z athénského otce, od r. 451 i athénské matky, a dosáhnout věku 18 let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narození syna musel otec složit přísahu =&gt; frátrie hlasovala o přijetí potomka za občana =&gt; zapsání do fýly – získání titulu občana a dědické právo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18 letech je otec  povinen nechat zapsat svého syna do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čímž získává athénské občanství - tento zápis je ještě stvrzen hlasováním občanů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dému  =&gt;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muž dostává oficiální jméno (jeho součástí bylo i uvedení názvu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dému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) - příslušnost k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dému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byla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dědičná</a:t>
            </a:r>
          </a:p>
          <a:p>
            <a:pPr marL="180000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občany se stávají 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metoikové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propuštěnci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všichni občané mají stejná práva - přístup k úřadům je však omezen výší jejich majetku, který je od 5 st. určován podle výnosu v drachmách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55576" y="280088"/>
            <a:ext cx="79201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formy vlády a dělení společnosti:</a:t>
            </a:r>
          </a:p>
          <a:p>
            <a:endParaRPr lang="cs-CZ" sz="1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Mykénská civilizace:</a:t>
            </a:r>
          </a:p>
          <a:p>
            <a:endParaRPr lang="cs-CZ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 pramen: tabulky s lineárním písmem B</a:t>
            </a:r>
          </a:p>
          <a:p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904682"/>
            <a:ext cx="4687533" cy="4536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04682"/>
            <a:ext cx="3326972" cy="4536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jetkové tri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04664"/>
            <a:ext cx="4784541" cy="257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2123728" y="3140968"/>
            <a:ext cx="64807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práva občana: 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účast na sněmu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vystupování na soudě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uzavírání sňatku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nabývání majetku</a:t>
            </a:r>
          </a:p>
          <a:p>
            <a:pPr marL="540000" lvl="1" indent="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přístup k úřadům (po dovršení 30 let)</a:t>
            </a:r>
          </a:p>
          <a:p>
            <a:pPr lvl="1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povinnosti občana:</a:t>
            </a:r>
          </a:p>
          <a:p>
            <a:pPr marL="72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platit daně</a:t>
            </a:r>
          </a:p>
          <a:p>
            <a:pPr marL="72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vykonávat vojenskou službu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404664"/>
            <a:ext cx="76328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(„spolubydlící“):</a:t>
            </a:r>
          </a:p>
          <a:p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svobodní neobčané (cizinci usazení v Athénách)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neměli žádná občanská práva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nemohli vlastnit půdu nebo domy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Attice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-&gt; většinou řemeslníci 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museli platit daň z hlavy -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metoikion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za války zvláštní daň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eisforá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která byla vyšší než u občanů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povinnosti patřila i vojenská služba a podílení se na všech finančních závazcích občanů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leitúrgiích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zvláštní povinnosti zámožných občanů ve prospěch celé obce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pravidelné patřily např.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chorégie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(vybavení sboru pro státní slavnosti)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architheórie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(vybavení státního poselstva), atd.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mimořádné patřily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trierárchie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(péče o udržování vojenských lodí)</a:t>
            </a:r>
          </a:p>
          <a:p>
            <a:pPr lvl="2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 soudu museli být zastupováni občanem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2" indent="-180000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mohli vlastnit otroky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Otroci: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otrok nebyl právním subjektem, proto byl např. při soudním líčení zastupován svým pánem, sňatky otroků neměly právní charakter (děti otroků patřily pánovi)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obvykle byli využíváni k vykonávání nejtěžší práce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420888"/>
            <a:ext cx="3330293" cy="3505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467544" y="2348880"/>
            <a:ext cx="4680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 typeface="Calibri" panose="020F0502020204030204" pitchFamily="34" charset="0"/>
              <a:buChar char="₋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pán mohl otroka trestat bitím (ne však na veřejnosti) a např. právě v Athénách ho nesměl zabít, nebo ho přeložit na zvláště těžké práce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otrok nesměl navštěvovat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gymnasia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palaistry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 zvlášť neúnosném jednání pána mohl otrok hledat asyl v chrámu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332656"/>
            <a:ext cx="85689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otrok mohl vlastnit movitý majetek, kterým se mohl vykoupit</a:t>
            </a:r>
          </a:p>
          <a:p>
            <a:pPr marL="540000" lvl="1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také mohl být propuštěn (propuštěnec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apeleutheros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): za služby pánovi nebo za mimořádné zásluhy o obec =&gt; získává status jako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jeho pán se stává jeho „ochráncem“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účastnili náboženského života rodiny a obce – někteří mohli být zasvěceni i do mystérií</a:t>
            </a:r>
          </a:p>
        </p:txBody>
      </p:sp>
      <p:pic>
        <p:nvPicPr>
          <p:cNvPr id="4" name="Obrázek 3" descr="wor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212976"/>
            <a:ext cx="3518520" cy="2748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23528" y="2924944"/>
            <a:ext cx="4392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 typeface="Calibri" panose="020F0502020204030204" pitchFamily="34" charset="0"/>
              <a:buChar char="₋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byli zaměstnáváni státem – zřízenci úřadů a soudů, kati, mincíři a příslušníci policie, kterou byli od r. 476 skytští lučištníci (v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Periklově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době jich bylo asi 1000 a sídlily na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aeropagu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 typeface="Calibri" panose="020F0502020204030204" pitchFamily="34" charset="0"/>
              <a:buChar char="₋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 typeface="Calibri" panose="020F0502020204030204" pitchFamily="34" charset="0"/>
              <a:buChar char="₋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vedle státních otroků existovali i otroci chrámoví, kteří sloužili jako chrámoví sluhové nebo „kostelníci“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476672"/>
            <a:ext cx="768085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518457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Instituce a úřady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ekklésiá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lidový sněm – vztahoval se na všechny občany starší 20 let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scházel se na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agoře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pahorku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Pnyx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nebo v Dionýsově divadle pod Akropolí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sněm byl svoláván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prytany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minimálně 40x do roka a to 4 dny předem - vývěskami, při speciálním zasedání trubači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epistatés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prytanů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zasedání zahajuje a nechává předčítat návrhy zákonů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probúleuma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předložené radou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o přijetí návrzích se hlasuje zdvižením ruky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cheirotoniá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nebo tajně tabulkami =&gt; pokud nebyl návrh přijat hlasatel vyzval k diskuzi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iségoriá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právo promluvit měl každý občan</a:t>
            </a:r>
          </a:p>
        </p:txBody>
      </p:sp>
      <p:pic>
        <p:nvPicPr>
          <p:cNvPr id="3" name="Obrázek 2" descr="pny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268760"/>
            <a:ext cx="2939952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284984"/>
            <a:ext cx="4370851" cy="3278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464496" cy="3348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02359"/>
            <a:ext cx="76328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sněm má moc zákonodárnou a výkonnou, kterou může přenést na úředníky; soudní moc může přenášet na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héliaiu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rozhodoval: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zákonech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zahraniční politice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volil nejvyšší vojenské a finanční úředníky -&gt; dohlížel na jejich činnost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určoval výši daní a cla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dohlížel na státní finance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dozíral na státní kult</a:t>
            </a:r>
          </a:p>
          <a:p>
            <a:pPr marL="144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soudní moc =&gt;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ostrakismos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endParaRPr lang="cs-CZ" sz="16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rada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do rady byly losováni občané starší 30 let –  50 z každé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prvních 3 majetkových tříd na dobu jednoho roku =&gt; 500 členů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rada zasedá každý den - během 1/10 roku předsedalo radě nebo tvořilo její výbor 50 zástupců z každé z 10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pratyneis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fc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období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prytaneiá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každý den byl z těchto 50 členů vylosován jeden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epistatés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předsedal schůzím rady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schromáždění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střeží pečeť a klíče od státního pokladu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epistatem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se mohl člověk stát pouze 1 za život, členem rady 2x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vždy 1/3 z nich musela být přítomna v úřadě i v noci</a:t>
            </a:r>
          </a:p>
          <a:p>
            <a:pPr marL="18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zasedání rady se konají v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búleutériu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stravování hradí stát – členové se stravují v kruhové stavbě zvané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tholos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ago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348879"/>
            <a:ext cx="4464496" cy="406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1" indent="-180000">
              <a:buFont typeface="Calibri" panose="020F0502020204030204" pitchFamily="34" charset="0"/>
              <a:buChar char="‐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úkoly rady: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připravují program sněmů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přijímají naléhavá opatření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svolává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i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ekklésii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studuje návrhy dekretů, které následně předává k hlasování ekklésii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kontroluje zahraniční politiku i vnitřní správu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realizuje rozhodnutí sněmu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přijímala vyslance</a:t>
            </a:r>
          </a:p>
          <a:p>
            <a:pPr marL="54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zodpovídala za některé náboženské slavnosti</a:t>
            </a:r>
          </a:p>
        </p:txBody>
      </p:sp>
      <p:pic>
        <p:nvPicPr>
          <p:cNvPr id="3" name="Obrázek 2" descr="athens_agora_tholo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284984"/>
            <a:ext cx="3812188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332656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Vládnoucí třída: lze ji rozdělit na dvě složky</a:t>
            </a:r>
          </a:p>
          <a:p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arenR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Centrální moc: </a:t>
            </a:r>
          </a:p>
          <a:p>
            <a:pPr marL="457200" indent="-4572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	- reprezentována vladařem, který se nazývá 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WA-NA-KA,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wanax</a:t>
            </a:r>
            <a:endParaRPr lang="cs-CZ" b="1" dirty="0">
              <a:latin typeface="Calibri" pitchFamily="34" charset="0"/>
              <a:cs typeface="Calibri" pitchFamily="34" charset="0"/>
            </a:endParaRPr>
          </a:p>
          <a:p>
            <a:pPr marL="457200" indent="-457200"/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	- „1. ministrem: 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RA-WA-KE-TA,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lawagetas</a:t>
            </a:r>
            <a:endParaRPr lang="cs-CZ" b="1" dirty="0">
              <a:latin typeface="Calibri" pitchFamily="34" charset="0"/>
              <a:cs typeface="Calibri" pitchFamily="34" charset="0"/>
            </a:endParaRPr>
          </a:p>
          <a:p>
            <a:pPr marL="457200" indent="-457200"/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	-  vladařovou družinou tzv. 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E-QE-TA,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heqetas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 / mn.č. </a:t>
            </a:r>
            <a:r>
              <a:rPr lang="cs-CZ" b="1" dirty="0" err="1">
                <a:latin typeface="Calibri" pitchFamily="34" charset="0"/>
                <a:cs typeface="Calibri" pitchFamily="34" charset="0"/>
              </a:rPr>
              <a:t>heqetai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 - </a:t>
            </a:r>
            <a:r>
              <a:rPr lang="cs-CZ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cs-CZ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pravděpodobně </a:t>
            </a: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představitelé rodové šlechty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12976"/>
            <a:ext cx="3840427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09120"/>
            <a:ext cx="4133113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708920"/>
            <a:ext cx="2903785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14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Úřady: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byly dostupné všem občanům bez rozdílu majetku nebo původu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úřadu byli občané voleni na 1 rok a nesměli být voleni znovu - úřady se nesměly akumulovat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demokracii neměli úředníci skutečnou politickou moc – pouze výkonnou funkci =&gt; jejich povinností bylo uskutečňovat usnesení lidu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Athénách je velké množství úřadů =&gt; stovky úředníků ve vícečlenných sborech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úředníci jsou si navzájem rovni =&gt; neexistuje hierarchie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před nástupem do funkce prochází kandidáti prověrkou způsobilosti, 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dokimasiá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skládají přísahu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konci funkčního období museli účetním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logistai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doložit přehled své činnosti –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euthýna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rady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136904" cy="4975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rady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878451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476672"/>
            <a:ext cx="75608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Archonti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sbor 9 úředníků v Athénách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klasickém období mají funkci náboženskou a soudní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sbor se skládal:</a:t>
            </a: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eponymos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předseda sboru – dává jméno roku, dbá o kalendář, soudce ve věcech rodinných a dědických</a:t>
            </a:r>
          </a:p>
          <a:p>
            <a:pPr marL="54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řídí náboženský život, konal státní oběti, soudil sakrální provinění</a:t>
            </a:r>
          </a:p>
          <a:p>
            <a:pPr marL="54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archón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polemarchos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řídil pohřební obřady za padlé ve válce, dohlížel na soudní procesy s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cizinci</a:t>
            </a:r>
          </a:p>
          <a:p>
            <a:pPr marL="54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thesmothetai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(„zákonodárci“) – zkoumali zákony a jejich nedostatky předkládali sněmu k opravě, určovali poroty a předsedali trestním soudům - spor však jen vyšetřili =&gt; rozsudek vynášel soudní sbor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heliaiá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548680"/>
            <a:ext cx="48245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Stratégové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stratégoi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voleni v počtu 10 – 1 z každé fýly na 1 rok všeobecným hlasováním – mohli být voleni znovu (např.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Periklés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15x)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jako vojenští poradci – od r. 487 jako vojenští velitelé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jsou považováni za nejdůležitější úředníky ve státě =&gt; mají výkonnou moc a jsou skutečnými představiteli státu – jeden z nich má vždy vedoucí postavení =&gt; v době míru vedli s radou zahraniční politiku, starali se o bezpečnost státu, řídili obvody, ….</a:t>
            </a:r>
          </a:p>
          <a:p>
            <a:pPr marL="180000" indent="-180000">
              <a:buFontTx/>
              <a:buChar char="-"/>
            </a:pPr>
            <a:endParaRPr lang="cs-CZ" sz="16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 skončení války jednali o míru a podepisovali smlouvy</a:t>
            </a:r>
          </a:p>
        </p:txBody>
      </p:sp>
      <p:pic>
        <p:nvPicPr>
          <p:cNvPr id="3" name="Obrázek 2" descr="Pericles_Pio-Clementino_Inv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620688"/>
            <a:ext cx="2744823" cy="5517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476672"/>
            <a:ext cx="74168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Soudy a soudnictví: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Athénách je soudní moc vykonávána mnoha soudy, radami nebo úředníky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areopag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soudil úmyslné vraždy – mohl vynést rozsudek smrti nebo vyhnanství spojené s konfiskací majetku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efetové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- 51 členů</a:t>
            </a:r>
          </a:p>
          <a:p>
            <a:pPr marL="90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řešili kriminální případy ve třech sborech:</a:t>
            </a:r>
          </a:p>
          <a:p>
            <a:pPr marL="126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palladion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neúmyslná zabití nebo nabádání k vraždě</a:t>
            </a:r>
          </a:p>
          <a:p>
            <a:pPr marL="126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delfinion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případy, kdy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archón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rozhodl, že zabití bylo omluvitelné či zákonné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260000" lvl="2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freattys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zasedal u moře - soudil ty vyhnance, kteří se dopustili opakované úkladné vraždy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ekklésiá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soudila zločiny ohrožující stát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476672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héliaiá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lidový porotní soud - hlavní soudní orgán – s výjimkou hrdelních zločinů měl téměř neomezenou kompetenci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členů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héliastů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 6000 – mohl se jím stát každý občan starší 30 let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rozdělení do různých soudních dvorů – rozdělování bylo provázeno množstvím různých opatření, aby jména soudců nebyla předem známa =&gt; velmi složitý systém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jednom soudním dvoře zasedalo mezi 200 - 1000 ale i více porotců (od 4 st. lichý počet)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 nástupu do funkce skládali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héliásté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přísahu a za svou činnost byli odměňovány</a:t>
            </a:r>
          </a:p>
          <a:p>
            <a:pPr marL="900000" lvl="2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obě strany hájily svou věc ve vymezeném čase, který odpočítávaly vodní hodiny –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klepsydra</a:t>
            </a:r>
          </a:p>
          <a:p>
            <a:pPr marL="900000" lvl="2" indent="-180000">
              <a:buFontTx/>
              <a:buChar char="-"/>
            </a:pPr>
            <a:endParaRPr lang="cs-CZ" sz="1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 vyslechnutí obou stran došlo k hlasování pomocí bronzových koleček - po výroku o vině následovalo ještě druhé hlasování o výši trestu - proti rozsudku nebylo odvolání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lepsyd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548680"/>
            <a:ext cx="2592288" cy="307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ballotdisk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3717032"/>
            <a:ext cx="2398748" cy="2503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467544" y="476672"/>
            <a:ext cx="48245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tresty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peněžní - pokuty, konfiskace majetku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vyhnanství - trvalé / dočasné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zbavení občanských práv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vězení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tělesné tresty - bičování, pranýř a vypálení znamení - vyhrazeny pro otroky a cizoložné ženy </a:t>
            </a: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popravy – podání jedu (bolehlav), připoutání ke kůlu, kamenování</a:t>
            </a:r>
          </a:p>
          <a:p>
            <a:pPr lvl="1">
              <a:buFontTx/>
              <a:buChar char="-"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Ostrakismos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střepinový soud: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zřízen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Kleisthenem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kolem r. 500 k ochraně demokracie - poprvé se konal  r. 487, přestal být využíván po roce 417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umožňuje odstranit z města občana, aniž by byl postaven před soud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každý rok nejméně 6000 občanů v mimořádném shromáždění hlasovalo, je-li nutný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ostrakismos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pokud byl výsledek kladný, sešel se sněm ještě jednou - pomocí hliněných střepů byl označen ten, který byl dle mínění sněmu nebezpečný svobodě občanů</a:t>
            </a:r>
          </a:p>
        </p:txBody>
      </p:sp>
      <p:pic>
        <p:nvPicPr>
          <p:cNvPr id="3" name="Obrázek 2" descr="g_ostrakon_of_themistoc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625865"/>
            <a:ext cx="3168352" cy="2531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467544" y="3789040"/>
            <a:ext cx="46028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ten, jehož jméno se objevilo nejčastěji, musel opustit Athény na dobu 10 let - nepozbýval občanských práv ani majetku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Themistoklés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r. 471</a:t>
            </a:r>
            <a:endParaRPr lang="cs-CZ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952500"/>
            <a:ext cx="7486650" cy="495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764704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2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Místní správa ve správních okrscích (celkem 16):</a:t>
            </a:r>
          </a:p>
          <a:p>
            <a:pPr marL="457200" indent="-457200">
              <a:buAutoNum type="arabicParenR" startAt="2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čele okrsku stál KO-RE-TE,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koreter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jeho zástupce PO-RO-KO-RE-TE,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prokoreter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součástí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byli i tzv. TE-RE-TA,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telestas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vlastníci půdy, kteří byli v podobném postavení 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koreteru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jako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hekwetai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wanaktovi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bylo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jich velké množství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Krétě jsou nazýváni i jako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ktoinookhoi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(„vlastníci půdy“) – ne všichni však museli být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telestové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ktoinookhoi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tvořili zřejmě horní vrstvu obyvatelstva každého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orsku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ozn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jako DA-MO,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damos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občina vlastnící půdu, kterou bylo možno pronajímat jednotlivci. Postavení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damu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wanaktovi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není známo.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0000" lvl="1" indent="-180000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mezi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tuto vrstvu lze zařadit 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hierewes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- kněží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8009880" cy="4316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548680"/>
            <a:ext cx="75608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Calibri" pitchFamily="34" charset="0"/>
                <a:cs typeface="Calibri" pitchFamily="34" charset="0"/>
              </a:rPr>
              <a:t>Sparta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nejstarších dobách se sparťané dělily do tří rodových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fýl</a:t>
            </a:r>
          </a:p>
          <a:p>
            <a:pPr marL="180000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 asi 7.-8. st. došlo k významným změnám, které jsou připisovány legendárnímu zákonodárci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Lykúrgovi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sestavil zákony, které sepsal v tzv.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Velké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rhétře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apellá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sněm všech spartských občanů starší 30 let, který se scházel jednou za měsíc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rozhodovala o návrzích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volila členy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aklamací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volila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efory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jmenovala vojenské velitele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rozhodovala v případech sporů o následnictví, v otázkách války, mírových smluv a schvalovala osvobození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heilótů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schvalovala změny zákonů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620688"/>
            <a:ext cx="763284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rada starších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gerontés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měla 30 členů - 28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gerontů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2 krále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180000" indent="-180000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poradní orgán králů</a:t>
            </a:r>
          </a:p>
          <a:p>
            <a:pPr marL="540000" lvl="1" indent="-180000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geronti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museli být starší 60 let a byli voleni doživotně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moc soudní (nejvyšší soudní dvůr) - hrdelní zločiny, případy týkající se králů, vyhnanství,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atímie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(ztráty občanských práv)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připravovala návrhy pro shromáždění =&gt; mohla vetovat jeho rozhodnutí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 králové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dyarchie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- dědičná hodnost ve dvou rodech –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Ágidovci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Eurypontovci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moc omezena – velení armádě ve válce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konání státních obětí</a:t>
            </a:r>
          </a:p>
          <a:p>
            <a:pPr marL="900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nterpretace státních věšteb</a:t>
            </a:r>
          </a:p>
          <a:p>
            <a:pPr lvl="2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04664"/>
            <a:ext cx="748883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výkonnou moc představují úředníci: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eforoi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(„dozorci“) - 5 členů volených každý rok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apellou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nemohli být zvoleni opakovaně - po skončení úřadu mohli být vedeni k odpovědnosti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první se nazýval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epónymos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původně asi služebníci krále =&gt; v 6. stol vzrostla jejich moc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dohlíželi na celý stát 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trestali úředníky a dohlíželi na krále - mohli je sesadit, věznit a postavit před soud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dohlíželi na chování občanů i mládeže</a:t>
            </a:r>
          </a:p>
          <a:p>
            <a:pPr marL="1260000" lvl="3" indent="-180000">
              <a:buFontTx/>
              <a:buChar char="-"/>
            </a:pP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perioiky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mohli uvěznit bez vyšetření okolností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každoročně vyhlašovali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metoikům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válku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svolávali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apellu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předsedali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gerúsii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rozhodovali o všech mezinárodních otázkách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soudní moc ve věcech trestních i občanských</a:t>
            </a:r>
          </a:p>
          <a:p>
            <a:pPr marL="900000" lvl="2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spravovali státní pokladnu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tavy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7200800" cy="580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476672"/>
            <a:ext cx="777686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Společenské uspořádání</a:t>
            </a: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Obyvatelé byly rozděleni do tří typů postavení: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Spartští občané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za Sparťana byl považován jen ten, kdo prokázal spartský původ a prošel státní výchovou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agógé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vedenou úředním vychovatelem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paidonomos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která byla zaměřena na vojenskou službu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od 7 let vychováván státem</a:t>
            </a:r>
          </a:p>
          <a:p>
            <a:pPr marL="540000" lvl="1" indent="-180000">
              <a:buFontTx/>
              <a:buChar char="-"/>
            </a:pPr>
            <a:endParaRPr lang="cs-CZ" sz="1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 věku 20 let byli zařazeni do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syssítíí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spolků po 15 mužích, kde se společně stravovali a tvořili bojovou jednotku =&gt; tito občané tvořili vojenskou nebo hoplítskou třídu –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homoioi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 podobní, rovní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vojenská služba trvala do 60 let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ženit se mohl až od 30 let – i poté se stravoval v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syssítiích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každému dospělému občanovi byla přidělena půda o asi 30 ha, kterou obdělávali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620688"/>
            <a:ext cx="799288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občan mohl ztratit buď veškerá občanská práva (pro zbabělost), ne však povinnost sloužit v armádě, nebo občanství (po opuštění vojenské řady)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Heilóti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–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heilótes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podrobené obyvatelstvo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Lakónie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Messénie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nevolníci - kolektivní majetek - neměli občanská práva ani nebyli osobně svobodní - společně s půdou byli přidělováni Sparťanům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k půdě byli vázáni - z výnosů odváděli naturální dávky svým pánům (1/2; 4/5)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 vojsku sloužili jako lehkooděnci nebo veslaři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počtem převyšovali občany =&gt; každoroční vyhlašování války;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krypteiá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vraždy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heilótů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 výcviku mladých Sparťanů</a:t>
            </a:r>
          </a:p>
          <a:p>
            <a:pPr marL="540000" lvl="1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mohli být propuštěni na svobodu – pouze státem – za mimořádnou statečnost =&gt; neplnoprávní propuštěnec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neódamódés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80648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Perioikové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perioikoi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(„obyvatelé okolí“) 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patřili mezi ně převážně obyvatelé okrajových částí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Lakónie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Messénie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z části samosprávných měst a obcí</a:t>
            </a:r>
          </a:p>
          <a:p>
            <a:pPr marL="540000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postavením byli mezi Sparťany 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heilóty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=&gt;  neměli politická práva, ale byli svobodní - platili daně</a:t>
            </a:r>
          </a:p>
          <a:p>
            <a:pPr marL="540000" indent="-180000">
              <a:buFontTx/>
              <a:buChar char="-"/>
            </a:pPr>
            <a:endParaRPr lang="cs-CZ" sz="1000" b="1" i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sloužili ve spartské armádě jako těžkooděnci - spolu se Sparťany byli nazýváni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Lakedaimonioi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nepodstupovali však stejný výcvik</a:t>
            </a:r>
          </a:p>
          <a:p>
            <a:pPr marL="540000" indent="-180000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obvykle se zabývali zemědělstvím a řemeslem, což Sparťané nesměli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6763" y="571500"/>
            <a:ext cx="7610475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27584" y="302359"/>
            <a:ext cx="79208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Pod tyto dvě vládnoucí složky patřila </a:t>
            </a:r>
          </a:p>
          <a:p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1) střední vrstva: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na tabulkách spojována se svobodným (není zcela prokázáno) obyvatelstvem vykonávajícím různé pracovní profese (hlavně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ř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emeslné)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jejich velký počet ukazuje na vysokou diferenciaci společnosti</a:t>
            </a:r>
          </a:p>
          <a:p>
            <a:pPr lvl="1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2) spodní vrstva svobodného obyvatelstva a otroci:</a:t>
            </a: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výzkumy ukazují, že mezi těmito dvěma skupinami není jasná dělící čára, jak je tomu v pozdějších obdobích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této vrstvy obyvatelstva patří tzv. DO-E-RO, DO-E-RA,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doeros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doera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) –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jejich postavení je nejisté, ale jistě byli v silně závislém postavení – chybné je zřejmě označení otrok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dúlos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dúlé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540000" lvl="1" indent="-180000">
              <a:buFontTx/>
              <a:buChar char="-"/>
            </a:pPr>
            <a:endParaRPr lang="cs-CZ" sz="1600" b="1" dirty="0" smtClean="0"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problémem je jejich označení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theoio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doeloi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doelai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– na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pylských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tabulkách  se objevují jako nájemci půdy (ukazuje na nižší postavení, nikoliv však na otroka)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55576" y="476672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3) Otroci:</a:t>
            </a:r>
          </a:p>
          <a:p>
            <a:pPr marL="540000" lvl="1" indent="-180000">
              <a:buFont typeface="Calibri" pitchFamily="34" charset="0"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některé tabulky naznačují existenci vrstvy obyvatelstva, které lze za otroky považovat</a:t>
            </a:r>
          </a:p>
          <a:p>
            <a:pPr marL="540000" lvl="1" indent="-180000">
              <a:buFont typeface="Calibri" pitchFamily="34" charset="0"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většinou se jedná o ženy a děti což ukazuje na tradici zotročování pouze žen a dětí, zatímco muži byli pobiti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539552" y="548680"/>
            <a:ext cx="77768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Vývoj od doby mykénské do klasického období:</a:t>
            </a:r>
          </a:p>
          <a:p>
            <a:endParaRPr lang="cs-CZ" sz="1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 pádu mykénských center se dostává k moci rodová aristokracie, která vládne na základě zvykového práva, svými radami omezuje moc krále (</a:t>
            </a:r>
            <a:r>
              <a:rPr lang="cs-CZ" sz="2000" b="1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basileus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), který byl hlavním velitelem, soudcem a knězem</a:t>
            </a:r>
          </a:p>
          <a:p>
            <a:pPr marL="540000" lvl="1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10.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st.př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Kr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dochází k formování nových sídlišť a jejich postupnému zvětšování</a:t>
            </a:r>
          </a:p>
          <a:p>
            <a:pPr marL="540000" lvl="1" indent="-180000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dochází ke stěhování venkovského obyvatelstva do měst, kde někteří dosáhnou velkého majetku =&gt; požadavky na sepsání zvykového práva, omezení trvalé vlády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basileů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 vládu úřednického kolegia a zavedení smírčího úředníka mezi aristokraty a lidem</a:t>
            </a:r>
          </a:p>
          <a:p>
            <a:pPr lvl="1">
              <a:buFontTx/>
              <a:buChar char="-"/>
            </a:pPr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4248472" cy="415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E:\Archeologie\Ph.D\Výuka\Řecká architektura\Bc\Obr\old smyrna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646786" cy="2914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933056"/>
            <a:ext cx="2946648" cy="1188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5883</TotalTime>
  <Words>3104</Words>
  <Application>Microsoft Office PowerPoint</Application>
  <PresentationFormat>Předvádění na obrazovce (4:3)</PresentationFormat>
  <Paragraphs>354</Paragraphs>
  <Slides>47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342</cp:revision>
  <dcterms:created xsi:type="dcterms:W3CDTF">2012-01-08T13:28:57Z</dcterms:created>
  <dcterms:modified xsi:type="dcterms:W3CDTF">2017-02-22T07:50:37Z</dcterms:modified>
</cp:coreProperties>
</file>