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314" r:id="rId3"/>
    <p:sldId id="315" r:id="rId4"/>
    <p:sldId id="343" r:id="rId5"/>
    <p:sldId id="344" r:id="rId6"/>
    <p:sldId id="342" r:id="rId7"/>
    <p:sldId id="346" r:id="rId8"/>
    <p:sldId id="316" r:id="rId9"/>
    <p:sldId id="345" r:id="rId10"/>
    <p:sldId id="347" r:id="rId11"/>
    <p:sldId id="317" r:id="rId12"/>
    <p:sldId id="348" r:id="rId13"/>
    <p:sldId id="349" r:id="rId14"/>
    <p:sldId id="318" r:id="rId15"/>
    <p:sldId id="351" r:id="rId16"/>
    <p:sldId id="319" r:id="rId17"/>
    <p:sldId id="350" r:id="rId18"/>
    <p:sldId id="352" r:id="rId19"/>
    <p:sldId id="321" r:id="rId20"/>
    <p:sldId id="320" r:id="rId21"/>
    <p:sldId id="322" r:id="rId22"/>
    <p:sldId id="353" r:id="rId23"/>
    <p:sldId id="328" r:id="rId24"/>
    <p:sldId id="354" r:id="rId25"/>
    <p:sldId id="323" r:id="rId26"/>
    <p:sldId id="324" r:id="rId27"/>
    <p:sldId id="355" r:id="rId28"/>
    <p:sldId id="326" r:id="rId29"/>
    <p:sldId id="356" r:id="rId30"/>
    <p:sldId id="327" r:id="rId31"/>
    <p:sldId id="357" r:id="rId32"/>
    <p:sldId id="325" r:id="rId33"/>
    <p:sldId id="329" r:id="rId34"/>
    <p:sldId id="330" r:id="rId35"/>
    <p:sldId id="331" r:id="rId36"/>
    <p:sldId id="358" r:id="rId37"/>
    <p:sldId id="362" r:id="rId38"/>
    <p:sldId id="363" r:id="rId39"/>
    <p:sldId id="359" r:id="rId40"/>
    <p:sldId id="360" r:id="rId41"/>
    <p:sldId id="335" r:id="rId42"/>
    <p:sldId id="336" r:id="rId43"/>
    <p:sldId id="332" r:id="rId44"/>
    <p:sldId id="333" r:id="rId45"/>
    <p:sldId id="334" r:id="rId46"/>
    <p:sldId id="364" r:id="rId47"/>
    <p:sldId id="365" r:id="rId4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91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6D7B2-D17E-42F2-B3B6-0AD668FF069F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5373216"/>
            <a:ext cx="7236296" cy="1181993"/>
          </a:xfrm>
          <a:solidFill>
            <a:schemeClr val="bg2">
              <a:lumMod val="90000"/>
              <a:alpha val="83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cs-CZ" sz="6000" b="1" dirty="0" smtClean="0">
                <a:cs typeface="Arial" pitchFamily="34" charset="0"/>
              </a:rPr>
              <a:t> </a:t>
            </a:r>
            <a:r>
              <a:rPr lang="cs-CZ" sz="6000" b="1" dirty="0">
                <a:cs typeface="Arial" pitchFamily="34" charset="0"/>
              </a:rPr>
              <a:t>Architektura </a:t>
            </a:r>
            <a:r>
              <a:rPr lang="cs-CZ" sz="6000" b="1" dirty="0" err="1">
                <a:cs typeface="Arial" pitchFamily="34" charset="0"/>
              </a:rPr>
              <a:t>Egeidy</a:t>
            </a:r>
            <a:r>
              <a:rPr lang="cs-CZ" sz="6000" b="1" dirty="0">
                <a:cs typeface="Arial" pitchFamily="34" charset="0"/>
              </a:rPr>
              <a:t>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4" y="609271"/>
            <a:ext cx="8994353" cy="563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29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500" y="44624"/>
            <a:ext cx="9001000" cy="658641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200" b="1" dirty="0" err="1" smtClean="0"/>
              <a:t>Malia</a:t>
            </a:r>
            <a:r>
              <a:rPr lang="cs-CZ" sz="2200" b="1" dirty="0" smtClean="0"/>
              <a:t> </a:t>
            </a:r>
            <a:r>
              <a:rPr lang="cs-CZ" sz="1200" dirty="0" smtClean="0"/>
              <a:t>(</a:t>
            </a:r>
            <a:r>
              <a:rPr lang="cs-CZ" sz="1200" dirty="0"/>
              <a:t>35.292865, </a:t>
            </a:r>
            <a:r>
              <a:rPr lang="cs-CZ" sz="1200" dirty="0" smtClean="0"/>
              <a:t>25.493189)</a:t>
            </a:r>
          </a:p>
          <a:p>
            <a:endParaRPr lang="cs-CZ" sz="1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/>
              <a:t>p</a:t>
            </a:r>
            <a:r>
              <a:rPr lang="cs-CZ" sz="2000" b="1" dirty="0" smtClean="0"/>
              <a:t>alác se rozkládá na ploché pobřežní pláni asi 5 min chůze od moře – rozdíl oproti Knossu a Faistu</a:t>
            </a:r>
          </a:p>
          <a:p>
            <a:pPr marL="637200" lvl="1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ýstavba fortifikace kolem města – doklady na východ od paláce</a:t>
            </a:r>
          </a:p>
          <a:p>
            <a:pPr marL="1094400" lvl="2" indent="-180000">
              <a:buFontTx/>
              <a:buChar char="-"/>
            </a:pPr>
            <a:r>
              <a:rPr lang="cs-CZ" sz="2000" b="1" dirty="0"/>
              <a:t>p</a:t>
            </a:r>
            <a:r>
              <a:rPr lang="cs-CZ" sz="2000" b="1" dirty="0" smtClean="0"/>
              <a:t>řesný rozsah ani datace není jistá - MM 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problémy i s datováním první fáze paláce</a:t>
            </a:r>
          </a:p>
          <a:p>
            <a:pPr marL="180000" indent="-180000">
              <a:buFontTx/>
              <a:buChar char="-"/>
            </a:pPr>
            <a:endParaRPr lang="cs-CZ" sz="1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důkazy o paláci z období prvních paláců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severozápadní část – odkryty velké části proto-palácové budovy</a:t>
            </a:r>
          </a:p>
          <a:p>
            <a:pPr lvl="2" indent="-180000">
              <a:buFontTx/>
              <a:buChar char="-"/>
            </a:pPr>
            <a:r>
              <a:rPr lang="cs-CZ" sz="2000" b="1" dirty="0"/>
              <a:t>m</a:t>
            </a:r>
            <a:r>
              <a:rPr lang="cs-CZ" sz="2000" b="1" dirty="0" smtClean="0"/>
              <a:t>ístnosti sloužící jako skladiště, místnost Beta, a dílny – spojeny s místnostmi nalezenými v blízkosti novo-palácového polythyronu - nález dvou ceremoniálních mečů - datovány do období prvních paláců</a:t>
            </a:r>
          </a:p>
          <a:p>
            <a:pPr lvl="2" indent="-180000">
              <a:buFontTx/>
              <a:buChar char="-"/>
            </a:pPr>
            <a:r>
              <a:rPr lang="cs-CZ" sz="2000" b="1" dirty="0" smtClean="0"/>
              <a:t>místnost Beta - zvláštní forma - kolem všech stěn a směrem do centra místnosti vytvořeny vyvýšené platformy ze štukové malty na kterých stály zásobnice, další tzv. „zachytávací“ nádoby byly vsazeny do podlahy -&gt; stejným způsoben byly vystavěny i skladiště na východě (také proto-palácové období)</a:t>
            </a:r>
            <a:endParaRPr lang="cs-CZ" sz="2000" b="1" dirty="0"/>
          </a:p>
          <a:p>
            <a:pPr lvl="3" indent="-180000">
              <a:buFontTx/>
              <a:buChar char="-"/>
            </a:pPr>
            <a:r>
              <a:rPr lang="cs-CZ" sz="2000" b="1" dirty="0" smtClean="0"/>
              <a:t>do stejného období  patrně spadá i výstavba severního skladiště</a:t>
            </a:r>
          </a:p>
          <a:p>
            <a:pPr indent="-180000">
              <a:buFontTx/>
              <a:buChar char="-"/>
            </a:pPr>
            <a:r>
              <a:rPr lang="cs-CZ" sz="2000" b="1" dirty="0"/>
              <a:t>p</a:t>
            </a:r>
            <a:r>
              <a:rPr lang="cs-CZ" sz="2000" b="1" dirty="0" smtClean="0"/>
              <a:t>ředpokládá se, že palác měl jak centrální, tak západní nádvoří</a:t>
            </a:r>
          </a:p>
          <a:p>
            <a:pPr lvl="1" indent="-180000">
              <a:buFontTx/>
              <a:buChar char="-"/>
            </a:pPr>
            <a:endParaRPr lang="cs-CZ" sz="2000" b="1" dirty="0"/>
          </a:p>
          <a:p>
            <a:pPr indent="-180000">
              <a:buFontTx/>
              <a:buChar char="-"/>
            </a:pPr>
            <a:r>
              <a:rPr lang="cs-CZ" sz="2000" b="1" dirty="0"/>
              <a:t>s</a:t>
            </a:r>
            <a:r>
              <a:rPr lang="cs-CZ" sz="2000" b="1" dirty="0" smtClean="0"/>
              <a:t>tavěn většinou z místního rezavě červeného pískovce</a:t>
            </a:r>
          </a:p>
        </p:txBody>
      </p:sp>
    </p:spTree>
    <p:extLst>
      <p:ext uri="{BB962C8B-B14F-4D97-AF65-F5344CB8AC3E}">
        <p14:creationId xmlns:p14="http://schemas.microsoft.com/office/powerpoint/2010/main" val="24353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Malia - MM IB - celkový plán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8024" y="120762"/>
            <a:ext cx="4215444" cy="5645189"/>
          </a:xfrm>
          <a:prstGeom prst="rect">
            <a:avLst/>
          </a:prstGeom>
        </p:spPr>
      </p:pic>
      <p:pic>
        <p:nvPicPr>
          <p:cNvPr id="4" name="Obrázek 3" descr="Malia - MM IB - místnost Beta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4293096"/>
            <a:ext cx="4611236" cy="23762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120762"/>
            <a:ext cx="4608512" cy="396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3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8880"/>
            <a:ext cx="6480720" cy="66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94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44624"/>
            <a:ext cx="8928992" cy="458587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200" b="1" dirty="0" smtClean="0"/>
              <a:t>Faistos </a:t>
            </a:r>
            <a:r>
              <a:rPr lang="cs-CZ" sz="1200" dirty="0" smtClean="0"/>
              <a:t>(</a:t>
            </a:r>
            <a:r>
              <a:rPr lang="cs-CZ" sz="1200" dirty="0"/>
              <a:t>35.051183, </a:t>
            </a:r>
            <a:r>
              <a:rPr lang="cs-CZ" sz="1200" dirty="0" smtClean="0"/>
              <a:t>24.814560)</a:t>
            </a:r>
          </a:p>
          <a:p>
            <a:pPr marL="180000" lvl="1" indent="-180000"/>
            <a:endParaRPr lang="cs-CZ" sz="1000" b="1" dirty="0" smtClean="0"/>
          </a:p>
          <a:p>
            <a:pPr marL="180000" lvl="1" indent="-180000">
              <a:buFontTx/>
              <a:buChar char="-"/>
            </a:pPr>
            <a:r>
              <a:rPr lang="cs-CZ" sz="2000" b="1" dirty="0" smtClean="0"/>
              <a:t>na úplném konci dlouhého hřebenu s výhledem na Messarskou pláň</a:t>
            </a:r>
          </a:p>
          <a:p>
            <a:pPr marL="457200" lvl="2" indent="-180000">
              <a:buFontTx/>
              <a:buChar char="-"/>
            </a:pPr>
            <a:r>
              <a:rPr lang="cs-CZ" sz="2000" b="1" dirty="0" smtClean="0"/>
              <a:t>nestabilita podloží jak na východní, tak západní straně vedla k úpravě paláce v pozdějším období a možná byla i důvodem zvýšeného významu </a:t>
            </a:r>
            <a:r>
              <a:rPr lang="cs-CZ" sz="2000" b="1" dirty="0" smtClean="0"/>
              <a:t>paláce/</a:t>
            </a:r>
            <a:r>
              <a:rPr lang="cs-CZ" sz="2000" b="1" dirty="0" err="1" smtClean="0"/>
              <a:t>villy</a:t>
            </a:r>
            <a:r>
              <a:rPr lang="cs-CZ" sz="2000" b="1" dirty="0" smtClean="0"/>
              <a:t> </a:t>
            </a:r>
            <a:r>
              <a:rPr lang="cs-CZ" sz="2000" b="1" dirty="0" smtClean="0"/>
              <a:t>v </a:t>
            </a:r>
            <a:r>
              <a:rPr lang="cs-CZ" sz="2000" b="1" dirty="0" err="1" smtClean="0"/>
              <a:t>Hagia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Triadha</a:t>
            </a:r>
            <a:endParaRPr lang="cs-CZ" sz="2000" b="1" dirty="0" smtClean="0"/>
          </a:p>
          <a:p>
            <a:pPr marL="637200" lvl="2" indent="-180000">
              <a:buFontTx/>
              <a:buChar char="-"/>
            </a:pPr>
            <a:endParaRPr lang="cs-CZ" sz="1000" b="1" dirty="0" smtClean="0"/>
          </a:p>
          <a:p>
            <a:pPr marL="180000" lvl="1" indent="-180000">
              <a:buFontTx/>
              <a:buChar char="-"/>
            </a:pPr>
            <a:r>
              <a:rPr lang="cs-CZ" sz="2000" b="1" dirty="0" smtClean="0"/>
              <a:t>nejlépe </a:t>
            </a:r>
            <a:r>
              <a:rPr lang="cs-CZ" sz="2000" b="1" dirty="0"/>
              <a:t>dochované pozůstatky prvního </a:t>
            </a:r>
            <a:r>
              <a:rPr lang="cs-CZ" sz="2000" b="1" dirty="0" smtClean="0"/>
              <a:t>paláce</a:t>
            </a:r>
          </a:p>
          <a:p>
            <a:pPr marL="457200" lvl="2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ětší než v období druhých paláců - západní průčelí posunuta k východu = dochovalo se původní průčelí a stopy po místnostech za ním</a:t>
            </a:r>
          </a:p>
          <a:p>
            <a:pPr marL="457200" lvl="2" indent="-180000">
              <a:buFontTx/>
              <a:buChar char="-"/>
            </a:pPr>
            <a:endParaRPr lang="cs-CZ" sz="1000" b="1" dirty="0" smtClean="0"/>
          </a:p>
          <a:p>
            <a:pPr marL="0" lvl="1" indent="-180000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oloženy tři dlážděná nádvoří - Horní, Západní a Spodní (Dolní) nádvoří</a:t>
            </a:r>
          </a:p>
          <a:p>
            <a:pPr marL="457200" lvl="2" indent="-180000">
              <a:buFontTx/>
              <a:buChar char="-"/>
            </a:pPr>
            <a:r>
              <a:rPr lang="cs-CZ" sz="2000" b="1" dirty="0"/>
              <a:t>z</a:t>
            </a:r>
            <a:r>
              <a:rPr lang="cs-CZ" sz="2000" b="1" dirty="0" smtClean="0"/>
              <a:t>mírnění svahu terénu a umožnění přístupu do paláce v jeho různých úrovní - není zcela jasné propojení Horního a Spodního nádvoří</a:t>
            </a:r>
          </a:p>
          <a:p>
            <a:pPr marL="0" lvl="1" indent="-180000">
              <a:buFontTx/>
              <a:buChar char="-"/>
            </a:pPr>
            <a:r>
              <a:rPr lang="cs-CZ" sz="2000" b="1" dirty="0" smtClean="0"/>
              <a:t>2 úrovně terénu v samotném západním křídle – linie zdí u obou na sebe navazují</a:t>
            </a:r>
          </a:p>
          <a:p>
            <a:pPr marL="457200" lvl="2" indent="-180000">
              <a:buFontTx/>
              <a:buChar char="-"/>
            </a:pPr>
            <a:r>
              <a:rPr lang="cs-CZ" sz="2000" b="1" dirty="0"/>
              <a:t>s</a:t>
            </a:r>
            <a:r>
              <a:rPr lang="cs-CZ" sz="2000" b="1" dirty="0" smtClean="0"/>
              <a:t>podní patro je umístěno do stěny kopce -&gt; lépe dochováno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25144"/>
            <a:ext cx="8640960" cy="204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439864"/>
            <a:ext cx="9036496" cy="59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69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Faistos - první palác - plán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16632"/>
            <a:ext cx="7019925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44624"/>
            <a:ext cx="4392488" cy="670952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lvl="1" indent="-180000">
              <a:buFontTx/>
              <a:buChar char="-"/>
            </a:pPr>
            <a:r>
              <a:rPr lang="cs-CZ" sz="2000" b="1" dirty="0"/>
              <a:t>doklady o způsobu výstavby - konstrukčních metodách, materiálech a </a:t>
            </a:r>
            <a:r>
              <a:rPr lang="cs-CZ" sz="2000" b="1" dirty="0" smtClean="0"/>
              <a:t>plánování</a:t>
            </a:r>
          </a:p>
          <a:p>
            <a:pPr marL="180000" lvl="1" indent="-180000">
              <a:buFontTx/>
              <a:buChar char="-"/>
            </a:pPr>
            <a:endParaRPr lang="cs-CZ" sz="1000" b="1" dirty="0" smtClean="0"/>
          </a:p>
          <a:p>
            <a:pPr marL="180000" lvl="1" indent="-180000">
              <a:buFontTx/>
              <a:buChar char="-"/>
            </a:pPr>
            <a:r>
              <a:rPr lang="cs-CZ" sz="2000" b="1" dirty="0" smtClean="0"/>
              <a:t>doklady </a:t>
            </a:r>
            <a:r>
              <a:rPr lang="cs-CZ" sz="2000" b="1" dirty="0"/>
              <a:t>o organizované výstavbě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během výstavby bylo odstraněno velké množství zeminy pro vytvoření tří obrovských teras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stavební materiál byl sbírán a dovážen na místo stavby</a:t>
            </a:r>
          </a:p>
          <a:p>
            <a:pPr marL="720000" lvl="2" indent="-180000">
              <a:buFontTx/>
              <a:buChar char="-"/>
            </a:pPr>
            <a:r>
              <a:rPr lang="cs-CZ" sz="2000" b="1" dirty="0"/>
              <a:t>vápenec určený pro opracování byl pravděpodobně těžen ze svahu nedaleko jihozápadního průčelí paláce</a:t>
            </a:r>
          </a:p>
          <a:p>
            <a:pPr marL="720000" lvl="2" indent="-180000">
              <a:buFontTx/>
              <a:buChar char="-"/>
            </a:pPr>
            <a:r>
              <a:rPr lang="cs-CZ" sz="2000" b="1" dirty="0"/>
              <a:t>tvrdší šedý vápenec zvaný </a:t>
            </a:r>
            <a:r>
              <a:rPr lang="cs-CZ" sz="2000" b="1" i="1" dirty="0" err="1"/>
              <a:t>siderópetra</a:t>
            </a:r>
            <a:r>
              <a:rPr lang="cs-CZ" sz="2000" b="1" dirty="0"/>
              <a:t> (železný kámen) byl pravděpodobně dovážen z nedalekého města Peri</a:t>
            </a:r>
          </a:p>
          <a:p>
            <a:pPr marL="720000" lvl="2" indent="-180000">
              <a:buFontTx/>
              <a:buChar char="-"/>
            </a:pPr>
            <a:r>
              <a:rPr lang="cs-CZ" sz="2000" b="1" dirty="0"/>
              <a:t>sádrovec pocházel pravděpodobně z dolů na jihozápadě od paláce</a:t>
            </a:r>
          </a:p>
          <a:p>
            <a:pPr marL="720000" lvl="2" indent="-180000">
              <a:buFontTx/>
              <a:buChar char="-"/>
            </a:pPr>
            <a:r>
              <a:rPr lang="cs-CZ" sz="2000" b="1" dirty="0"/>
              <a:t>stavební </a:t>
            </a:r>
            <a:r>
              <a:rPr lang="cs-CZ" sz="2000" b="1" dirty="0" smtClean="0"/>
              <a:t>dřevo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4623"/>
            <a:ext cx="4493846" cy="626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80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44624"/>
            <a:ext cx="8856984" cy="132343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/>
              <a:t>západní křídlo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zdi byly naddimenzovány - zvláště pak v jihozápadním rohu - síla až 2,8 m</a:t>
            </a:r>
          </a:p>
          <a:p>
            <a:pPr marL="277200" lvl="1"/>
            <a:r>
              <a:rPr lang="cs-CZ" sz="2000" b="1" dirty="0" smtClean="0"/>
              <a:t>-&gt; nejnižší část paláce - základ pro další 3 patra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užší zdi, okna a dveře orientovány na sever a jih -&gt; nižší zátěž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02" y="1484784"/>
            <a:ext cx="7354788" cy="525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82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aistos - první palác - rekonstrukce-foto 01.jpg"/>
          <p:cNvPicPr>
            <a:picLocks noChangeAspect="1"/>
          </p:cNvPicPr>
          <p:nvPr/>
        </p:nvPicPr>
        <p:blipFill>
          <a:blip r:embed="rId2" cstate="print"/>
          <a:srcRect r="56430"/>
          <a:stretch>
            <a:fillRect/>
          </a:stretch>
        </p:blipFill>
        <p:spPr>
          <a:xfrm>
            <a:off x="539552" y="116632"/>
            <a:ext cx="3168352" cy="3548555"/>
          </a:xfrm>
          <a:prstGeom prst="rect">
            <a:avLst/>
          </a:prstGeom>
        </p:spPr>
      </p:pic>
      <p:pic>
        <p:nvPicPr>
          <p:cNvPr id="3" name="Obrázek 2" descr="Faistos - první palác - foto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789040"/>
            <a:ext cx="3343077" cy="2952328"/>
          </a:xfrm>
          <a:prstGeom prst="rect">
            <a:avLst/>
          </a:prstGeom>
        </p:spPr>
      </p:pic>
      <p:pic>
        <p:nvPicPr>
          <p:cNvPr id="4" name="Obrázek 3" descr="Faistos - první palác - plán 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260648"/>
            <a:ext cx="4564757" cy="62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3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88640"/>
            <a:ext cx="8784976" cy="492442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400" b="1" dirty="0" smtClean="0"/>
              <a:t>MM IB - LM IB</a:t>
            </a:r>
          </a:p>
          <a:p>
            <a:pPr fontAlgn="t"/>
            <a:endParaRPr lang="cs-CZ" sz="1000" b="1" dirty="0" smtClean="0"/>
          </a:p>
          <a:p>
            <a:pPr indent="-180000" fontAlgn="t">
              <a:buFontTx/>
              <a:buChar char="-"/>
            </a:pPr>
            <a:r>
              <a:rPr lang="cs-CZ" sz="2000" b="1" dirty="0" smtClean="0"/>
              <a:t>minojské palácové období</a:t>
            </a:r>
          </a:p>
          <a:p>
            <a:pPr lvl="1" indent="-180000" fontAlgn="t">
              <a:buFontTx/>
              <a:buChar char="-"/>
            </a:pPr>
            <a:r>
              <a:rPr lang="cs-CZ" sz="2000" b="1" dirty="0" smtClean="0"/>
              <a:t>dělí se na období prvních paláců (MM IB - MM IIB) a období nových paláců (MM IIIA - LM IB)</a:t>
            </a:r>
          </a:p>
          <a:p>
            <a:pPr lvl="1" indent="-180000" fontAlgn="t">
              <a:buFontTx/>
              <a:buChar char="-"/>
            </a:pPr>
            <a:endParaRPr lang="cs-CZ" sz="2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během tohoto období stability vytvořili obyvatelé Kréty palácovou kulturu s organizovaným úředním a sociálním systémem, psanými záznamy a monumentální architekturou</a:t>
            </a:r>
          </a:p>
          <a:p>
            <a:pPr lvl="1" indent="-180000" fontAlgn="t">
              <a:buFontTx/>
              <a:buChar char="-"/>
            </a:pPr>
            <a:r>
              <a:rPr lang="cs-CZ" sz="2000" b="1" dirty="0" smtClean="0"/>
              <a:t>období stability byly několikrát narušeny destrukcemi, kdy následovalo obnovení</a:t>
            </a:r>
          </a:p>
          <a:p>
            <a:pPr lvl="1" indent="-180000" fontAlgn="t">
              <a:buFontTx/>
              <a:buChar char="-"/>
            </a:pPr>
            <a:r>
              <a:rPr lang="cs-CZ" sz="2000" b="1" dirty="0" smtClean="0"/>
              <a:t>zvláště patrné je to ve výstavbě paláců, které byly poprvé zničeny během zemětřesení a znovu postaveny během MM </a:t>
            </a:r>
            <a:r>
              <a:rPr lang="cs-CZ" sz="2000" b="1" dirty="0" smtClean="0"/>
              <a:t>IIB</a:t>
            </a:r>
            <a:r>
              <a:rPr lang="cs-CZ" sz="2000" b="1" dirty="0" smtClean="0"/>
              <a:t>; další katastrofa následovala v LM I, kdy došlo k erupci vulkánu na ostrově </a:t>
            </a:r>
            <a:r>
              <a:rPr lang="cs-CZ" sz="2000" b="1" dirty="0" err="1" smtClean="0"/>
              <a:t>Théra</a:t>
            </a:r>
            <a:endParaRPr lang="cs-CZ" sz="2000" b="1" dirty="0" smtClean="0"/>
          </a:p>
          <a:p>
            <a:pPr lvl="1" indent="-180000" fontAlgn="t">
              <a:buFontTx/>
              <a:buChar char="-"/>
            </a:pPr>
            <a:r>
              <a:rPr lang="cs-CZ" sz="2000" b="1" dirty="0" smtClean="0"/>
              <a:t>destrukce zaznamenané v archeologických dokladech na konci LM IB toto období ukončují</a:t>
            </a:r>
          </a:p>
        </p:txBody>
      </p:sp>
    </p:spTree>
    <p:extLst>
      <p:ext uri="{BB962C8B-B14F-4D97-AF65-F5344CB8AC3E}">
        <p14:creationId xmlns:p14="http://schemas.microsoft.com/office/powerpoint/2010/main" val="396553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8640960" cy="532453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lvl="1" indent="-180000">
              <a:buFontTx/>
              <a:buChar char="-"/>
            </a:pPr>
            <a:r>
              <a:rPr lang="cs-CZ" sz="2000" b="1" dirty="0" smtClean="0"/>
              <a:t>konstrukce zdí - lomový kámen 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kmeny stromů, malé větvičky, kameny a zemina byly používány pro konstrukci stropů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podlaha byla v některých místnostech vydlážděna vápencem nebo sádrovcem; některé dokonce pomalovány vzory připomínající pletený koberec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zdi byly omítnuty a pomalovány; v některých případech obloženy ve spodní části sádrovcem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vnější fasáda se vyznačovala použitím mnohem komplikovanější konstrukční metody - kolem celé délky paty fasády byly položeny čtvercové bloky sloužící jako podklad pro tzv. </a:t>
            </a:r>
            <a:r>
              <a:rPr lang="cs-CZ" sz="2000" b="1" i="1" dirty="0" err="1" smtClean="0"/>
              <a:t>orthostaty</a:t>
            </a:r>
            <a:r>
              <a:rPr lang="cs-CZ" sz="2000" b="1" dirty="0" smtClean="0"/>
              <a:t> (velké, dobře opracované bloky kamene - vyšší než širší) - na vrcholu </a:t>
            </a:r>
            <a:r>
              <a:rPr lang="cs-CZ" sz="2000" b="1" i="1" dirty="0" smtClean="0"/>
              <a:t>orthostatů</a:t>
            </a:r>
            <a:r>
              <a:rPr lang="cs-CZ" sz="2000" b="1" dirty="0" smtClean="0"/>
              <a:t> se nacházela série pravoúhlých „dlabů“, které sloužily k </a:t>
            </a:r>
            <a:r>
              <a:rPr lang="cs-CZ" sz="2000" b="1" dirty="0" smtClean="0"/>
              <a:t>usazení vodorovných </a:t>
            </a:r>
            <a:r>
              <a:rPr lang="cs-CZ" sz="2000" b="1" dirty="0" smtClean="0"/>
              <a:t>trámů pomocí čepů</a:t>
            </a:r>
          </a:p>
          <a:p>
            <a:pPr marL="180000" indent="-180000">
              <a:buFontTx/>
              <a:buChar char="-"/>
            </a:pPr>
            <a:endParaRPr lang="cs-CZ" sz="2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celkově představuje palác ve </a:t>
            </a:r>
            <a:r>
              <a:rPr lang="cs-CZ" sz="2000" b="1" i="1" dirty="0" smtClean="0"/>
              <a:t>Faistu</a:t>
            </a:r>
            <a:r>
              <a:rPr lang="cs-CZ" sz="2000" b="1" dirty="0" smtClean="0"/>
              <a:t> revoluci jak v použití materiálů, tak v konstrukčních technikách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potřeba nových specializovaných dělníků a nástrojů</a:t>
            </a:r>
          </a:p>
        </p:txBody>
      </p:sp>
    </p:spTree>
    <p:extLst>
      <p:ext uri="{BB962C8B-B14F-4D97-AF65-F5344CB8AC3E}">
        <p14:creationId xmlns:p14="http://schemas.microsoft.com/office/powerpoint/2010/main" val="328080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Faistos - nový palác -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5"/>
            <a:ext cx="8136904" cy="610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16632"/>
            <a:ext cx="8712968" cy="523220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Období nových paláců</a:t>
            </a:r>
          </a:p>
          <a:p>
            <a:endParaRPr lang="cs-CZ" sz="1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na konci MM IIB postihlo Krétu zemětřesení, které zničilo palác v Knossu, Faistu i </a:t>
            </a:r>
            <a:r>
              <a:rPr lang="cs-CZ" sz="2000" b="1" dirty="0" err="1" smtClean="0"/>
              <a:t>Malii</a:t>
            </a:r>
            <a:endParaRPr lang="cs-CZ" sz="2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v MM IIIA byly tyto paláce s přestavbami obnoveny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z</a:t>
            </a:r>
            <a:r>
              <a:rPr lang="cs-CZ" sz="2000" b="1" dirty="0" smtClean="0"/>
              <a:t>ničené pozůstatky starších paláců byly následně začleněny nebo využity pro výstavbu nových</a:t>
            </a:r>
          </a:p>
          <a:p>
            <a:pPr marL="720000" lvl="2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e velkém měřítku se tak dělo v Knossu</a:t>
            </a:r>
          </a:p>
          <a:p>
            <a:pPr marL="720000" lvl="2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e Faistu v menším rozsahu - úprava západního průčelí</a:t>
            </a:r>
          </a:p>
          <a:p>
            <a:pPr marL="720000" lvl="2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Mallii</a:t>
            </a:r>
            <a:r>
              <a:rPr lang="cs-CZ" sz="2000" b="1" dirty="0" smtClean="0"/>
              <a:t> byly starší části začleněny, nicméně došlo k úpravám</a:t>
            </a:r>
          </a:p>
          <a:p>
            <a:pPr marL="720000" lvl="2" indent="-180000">
              <a:buFontTx/>
              <a:buChar char="-"/>
            </a:pPr>
            <a:endParaRPr lang="cs-CZ" sz="2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/>
              <a:t>b</a:t>
            </a:r>
            <a:r>
              <a:rPr lang="cs-CZ" sz="2000" b="1" dirty="0" smtClean="0"/>
              <a:t>ěhem tohoto období dochází k zanikání některých architektonických celků, u kterých byly zaznamenány „palácové“ funkce a vznikají nové</a:t>
            </a:r>
          </a:p>
          <a:p>
            <a:pPr marL="637200" lvl="1" indent="-180000">
              <a:buFontTx/>
              <a:buChar char="-"/>
            </a:pPr>
            <a:r>
              <a:rPr lang="cs-CZ" sz="2000" b="1" dirty="0" smtClean="0"/>
              <a:t>zánik prvně jmenovaných celků ukazuje na větší palácovou centralizaci vlády </a:t>
            </a:r>
          </a:p>
          <a:p>
            <a:pPr marL="637200" lvl="1" indent="-180000">
              <a:buFontTx/>
              <a:buChar char="-"/>
            </a:pPr>
            <a:r>
              <a:rPr lang="cs-CZ" sz="2000" b="1" dirty="0"/>
              <a:t>m</a:t>
            </a:r>
            <a:r>
              <a:rPr lang="cs-CZ" sz="2000" b="1" dirty="0" smtClean="0"/>
              <a:t>ezi nově vznikající celky patří hlavně tzv. villy nebo venkovské domy – od MM III</a:t>
            </a:r>
          </a:p>
        </p:txBody>
      </p:sp>
    </p:spTree>
    <p:extLst>
      <p:ext uri="{BB962C8B-B14F-4D97-AF65-F5344CB8AC3E}">
        <p14:creationId xmlns:p14="http://schemas.microsoft.com/office/powerpoint/2010/main" val="2432418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nossos - letecký pohled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034" y="620688"/>
            <a:ext cx="8957933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44624"/>
            <a:ext cx="8928991" cy="393954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200" b="1" dirty="0" smtClean="0"/>
              <a:t>Knossos</a:t>
            </a:r>
          </a:p>
          <a:p>
            <a:endParaRPr lang="cs-CZ" sz="8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největší ze všech 4 hlavních paláců - asi 135 x 135 m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centrem paláce bylo stejně jako předtím vnitřní nádvoří orientované delší osou severojižně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do vnitřního nádvoří ústily všechny vchody i schodiště - ústily do něj i dva hlavní vstupy do paláce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velmi důležitou součástí bylo západní nádvoří a k němu přiléhající průčelí paláce, které bylo vystavěno v impozantním stylu – jeden z určujících prvků minojské architektury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použití velmi velkých, dobře opracovaných, orthostatů na vystupující krepis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p</a:t>
            </a:r>
            <a:r>
              <a:rPr lang="cs-CZ" sz="2000" b="1" dirty="0" smtClean="0"/>
              <a:t>oužití mělkých výklenků nebo ústupků - možná dekorativní prvek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š</a:t>
            </a:r>
            <a:r>
              <a:rPr lang="cs-CZ" sz="2000" b="1" dirty="0" smtClean="0"/>
              <a:t>iroká okna v několika poschodích nad sebou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95" y="4077072"/>
            <a:ext cx="7272808" cy="27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83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116632"/>
            <a:ext cx="8640960" cy="193899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/>
              <a:t>t</a:t>
            </a:r>
            <a:r>
              <a:rPr lang="cs-CZ" sz="2000" b="1" dirty="0" smtClean="0"/>
              <a:t>ypickým prvkem na západním nádvoří jsou lehce vyvýšené „stezky“ – pravděpodobně ceremoniální charakter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z</a:t>
            </a:r>
            <a:r>
              <a:rPr lang="cs-CZ" sz="2000" b="1" dirty="0" smtClean="0"/>
              <a:t>ápadní nádvoří vytvářelo spojení s okolním městem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s</a:t>
            </a:r>
            <a:r>
              <a:rPr lang="cs-CZ" sz="2000" b="1" dirty="0" smtClean="0"/>
              <a:t>oučástí vnějších prostor byla tzv. divadelní část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na severozápadní straně - tvořena stupňovitým hledištěm a rovným prostranstvím - místo pro slavnosti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812" y="2132856"/>
            <a:ext cx="6174376" cy="463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nossos - nový palác - plán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88640"/>
            <a:ext cx="5574740" cy="640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3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44624"/>
            <a:ext cx="8928992" cy="132343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/>
              <a:t>u paláce převládá horizontální rozměr –&gt; u většiny prvků převládá šířka nad výškou a to jak u jednotlivých konstrukčních a architektonických prvků, tak i u paláce jako celku – narušení „fádní“ jednolitosti výklenky a ústupky -&gt; rozdělení fasády na menší celky – podobné sekvenční dělení i v interiéru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728" y="1736525"/>
            <a:ext cx="4094768" cy="272468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7504" y="1370387"/>
            <a:ext cx="4752528" cy="347787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/>
              <a:t>hlavní vstup do paláce na západě - široký vstupní portál s jedním sloupem - báze sloupu 1,2 m široká, sloup asi 6 m vysoký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s</a:t>
            </a:r>
            <a:r>
              <a:rPr lang="cs-CZ" sz="2000" b="1" dirty="0" smtClean="0"/>
              <a:t>krze vstup a následný koridor se vstupovalo do tzv. jižního </a:t>
            </a:r>
            <a:r>
              <a:rPr lang="cs-CZ" sz="2000" b="1" dirty="0" err="1" smtClean="0"/>
              <a:t>Propylea</a:t>
            </a:r>
            <a:r>
              <a:rPr lang="cs-CZ" sz="2000" b="1" dirty="0" smtClean="0"/>
              <a:t> - pozměněno v LM III -&gt; následně vstup do vyšších pater nebo hlavního nádvoří</a:t>
            </a:r>
          </a:p>
          <a:p>
            <a:pPr marL="720000" lvl="2" indent="-180000">
              <a:buFontTx/>
              <a:buChar char="-"/>
            </a:pPr>
            <a:r>
              <a:rPr lang="cs-CZ" sz="2000" b="1" dirty="0"/>
              <a:t>k</a:t>
            </a:r>
            <a:r>
              <a:rPr lang="cs-CZ" sz="2000" b="1" dirty="0" smtClean="0"/>
              <a:t>oridor zdoben freskami s procesím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alší vstup na hlavní nádvoří Jiho</a:t>
            </a:r>
            <a:r>
              <a:rPr lang="cs-CZ" sz="2000" b="1" dirty="0"/>
              <a:t>-</a:t>
            </a:r>
            <a:r>
              <a:rPr lang="cs-CZ" sz="2000" b="1" dirty="0" smtClean="0"/>
              <a:t>severním koridorem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7504" y="4848262"/>
            <a:ext cx="8928992" cy="193899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/>
              <a:t>Severní vstup - druhý nejdůležitější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m</a:t>
            </a:r>
            <a:r>
              <a:rPr lang="cs-CZ" sz="2000" b="1" dirty="0" smtClean="0"/>
              <a:t>éně spletitý – vstup do vestibulu a následně do Severní sloupové haly a rovné pasáže – Severní vstupní pasáž - vedoucí přímo na centrální nádvoří</a:t>
            </a:r>
          </a:p>
          <a:p>
            <a:pPr marL="720000" lvl="2" indent="-180000">
              <a:buFontTx/>
              <a:buChar char="-"/>
            </a:pPr>
            <a:r>
              <a:rPr lang="cs-CZ" sz="2000" b="1" dirty="0"/>
              <a:t>b</a:t>
            </a:r>
            <a:r>
              <a:rPr lang="cs-CZ" sz="2000" b="1" dirty="0" smtClean="0"/>
              <a:t>ěhem období nových paláců zúžena</a:t>
            </a:r>
          </a:p>
          <a:p>
            <a:pPr marL="720000" lvl="2" indent="-180000">
              <a:buFontTx/>
              <a:buChar char="-"/>
            </a:pPr>
            <a:r>
              <a:rPr lang="cs-CZ" sz="2000" b="1" dirty="0"/>
              <a:t>n</a:t>
            </a:r>
            <a:r>
              <a:rPr lang="cs-CZ" sz="2000" b="1" dirty="0" smtClean="0"/>
              <a:t>ezastřešena</a:t>
            </a:r>
          </a:p>
          <a:p>
            <a:pPr marL="262800" lvl="1" indent="-180000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alší dva vstupy na jihu a východě – pravděpodobně pouze pro soukromé účely</a:t>
            </a:r>
          </a:p>
        </p:txBody>
      </p:sp>
    </p:spTree>
    <p:extLst>
      <p:ext uri="{BB962C8B-B14F-4D97-AF65-F5344CB8AC3E}">
        <p14:creationId xmlns:p14="http://schemas.microsoft.com/office/powerpoint/2010/main" val="1160007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nossos - rekonstrukce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524" y="116633"/>
            <a:ext cx="8568952" cy="441049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14" y="4622489"/>
            <a:ext cx="7210772" cy="211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5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928992" cy="193899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/>
              <a:t>z</a:t>
            </a:r>
            <a:r>
              <a:rPr lang="cs-CZ" sz="2000" b="1" dirty="0" smtClean="0"/>
              <a:t>ápadní křídlo paláce</a:t>
            </a:r>
            <a:endParaRPr lang="cs-CZ" sz="1000" b="1" dirty="0"/>
          </a:p>
          <a:p>
            <a:pPr lvl="1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 nejzápadnější části skladiště </a:t>
            </a:r>
            <a:r>
              <a:rPr lang="cs-CZ" sz="2000" b="1" dirty="0"/>
              <a:t>- dlouhé úzké místnosti s </a:t>
            </a:r>
            <a:r>
              <a:rPr lang="cs-CZ" sz="2000" b="1" dirty="0" smtClean="0"/>
              <a:t>nádobami (pithoi) </a:t>
            </a:r>
            <a:r>
              <a:rPr lang="cs-CZ" sz="2000" b="1" dirty="0"/>
              <a:t>s olejem (podle propočtů </a:t>
            </a:r>
            <a:r>
              <a:rPr lang="cs-CZ" sz="2000" b="1" dirty="0" smtClean="0"/>
              <a:t>mohlo být </a:t>
            </a:r>
            <a:r>
              <a:rPr lang="cs-CZ" sz="2000" b="1" dirty="0"/>
              <a:t>v zásobárnách </a:t>
            </a:r>
            <a:r>
              <a:rPr lang="cs-CZ" sz="2000" b="1" dirty="0" smtClean="0"/>
              <a:t>uloženo až </a:t>
            </a:r>
            <a:r>
              <a:rPr lang="cs-CZ" sz="2000" b="1" dirty="0"/>
              <a:t>2</a:t>
            </a:r>
            <a:r>
              <a:rPr lang="cs-CZ" sz="2000" b="1" dirty="0" smtClean="0"/>
              <a:t>50 </a:t>
            </a:r>
            <a:r>
              <a:rPr lang="cs-CZ" sz="2000" b="1" dirty="0"/>
              <a:t>000 l oleje</a:t>
            </a:r>
            <a:r>
              <a:rPr lang="cs-CZ" sz="2000" b="1" dirty="0" smtClean="0"/>
              <a:t>)</a:t>
            </a:r>
          </a:p>
          <a:p>
            <a:pPr marL="720000" lvl="2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 každé místnosti až 30 nádob o objemu asi 590 l</a:t>
            </a:r>
          </a:p>
          <a:p>
            <a:pPr marL="720000" lvl="2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 některých místnostech vybudovány podpodlažní zásobnice (93) - pečlivě zkonstruovány – stěny a zakrytí obloženo kamennými deskami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676" y="2132856"/>
            <a:ext cx="3157820" cy="341044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6196" y="2055624"/>
            <a:ext cx="5689939" cy="4555093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lvl="1" indent="-180000">
              <a:buFontTx/>
              <a:buChar char="-"/>
            </a:pPr>
            <a:r>
              <a:rPr lang="cs-CZ" sz="2000" b="1" dirty="0" smtClean="0"/>
              <a:t>v přízemí </a:t>
            </a:r>
            <a:r>
              <a:rPr lang="cs-CZ" sz="2000" b="1" dirty="0"/>
              <a:t>a v prvním patře byly reprezentační </a:t>
            </a:r>
            <a:r>
              <a:rPr lang="cs-CZ" sz="2000" b="1" dirty="0" smtClean="0"/>
              <a:t>místnosti</a:t>
            </a:r>
          </a:p>
          <a:p>
            <a:pPr marL="720000" lvl="2" indent="-180000">
              <a:buFontTx/>
              <a:buChar char="-"/>
            </a:pPr>
            <a:r>
              <a:rPr lang="cs-CZ" sz="2000" b="1" dirty="0" smtClean="0"/>
              <a:t>tzv. Piano Nobile - v prvním patře - podle Evanse reprezentační místnosti</a:t>
            </a:r>
          </a:p>
          <a:p>
            <a:pPr marL="1044000" lvl="3" indent="-180000">
              <a:buFontTx/>
              <a:buChar char="-"/>
            </a:pPr>
            <a:r>
              <a:rPr lang="cs-CZ" sz="2000" b="1" dirty="0" smtClean="0"/>
              <a:t>podle </a:t>
            </a:r>
            <a:r>
              <a:rPr lang="cs-CZ" sz="2000" b="1" dirty="0" err="1" smtClean="0"/>
              <a:t>Begga</a:t>
            </a:r>
            <a:r>
              <a:rPr lang="cs-CZ" sz="2000" b="1" dirty="0" smtClean="0"/>
              <a:t> tyto místnosti sloužily také jako skladiště a dílny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při </a:t>
            </a:r>
            <a:r>
              <a:rPr lang="cs-CZ" sz="2000" b="1" dirty="0"/>
              <a:t>severozápadním rohu vnitřního dvora </a:t>
            </a:r>
            <a:r>
              <a:rPr lang="cs-CZ" sz="2000" b="1" dirty="0" smtClean="0"/>
              <a:t>byly 4 dveře vedoucí do trůnního sálu </a:t>
            </a:r>
            <a:r>
              <a:rPr lang="cs-CZ" sz="2000" b="1" dirty="0"/>
              <a:t>s </a:t>
            </a:r>
            <a:r>
              <a:rPr lang="cs-CZ" sz="2000" b="1" dirty="0" smtClean="0"/>
              <a:t>předsíní a očisťující nádrže - </a:t>
            </a:r>
            <a:r>
              <a:rPr lang="cs-CZ" sz="2000" b="1" dirty="0" err="1"/>
              <a:t>L</a:t>
            </a:r>
            <a:r>
              <a:rPr lang="cs-CZ" sz="2000" b="1" dirty="0" err="1" smtClean="0"/>
              <a:t>ustral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Basin</a:t>
            </a:r>
            <a:endParaRPr lang="cs-CZ" sz="2000" b="1" dirty="0" smtClean="0"/>
          </a:p>
          <a:p>
            <a:pPr lvl="1" indent="-180000">
              <a:buFontTx/>
              <a:buChar char="-"/>
            </a:pPr>
            <a:endParaRPr lang="cs-CZ" sz="1000" b="1" dirty="0"/>
          </a:p>
          <a:p>
            <a:pPr lvl="1" indent="-180000">
              <a:buFontTx/>
              <a:buChar char="-"/>
            </a:pPr>
            <a:r>
              <a:rPr lang="cs-CZ" sz="2000" b="1" dirty="0"/>
              <a:t>n</a:t>
            </a:r>
            <a:r>
              <a:rPr lang="cs-CZ" sz="2000" b="1" dirty="0" smtClean="0"/>
              <a:t>a jih od této místnosti schodiště - </a:t>
            </a:r>
            <a:r>
              <a:rPr lang="cs-CZ" sz="2000" b="1" dirty="0" err="1" smtClean="0"/>
              <a:t>Stepped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Portico</a:t>
            </a:r>
            <a:r>
              <a:rPr lang="cs-CZ" sz="2000" b="1" dirty="0" smtClean="0"/>
              <a:t> (pozdní palácové období) - do horního patra - Piano Nobile - a hlavní tzv. hlavní palácová svatyně, skládající se z několika místností / možná však skladiště</a:t>
            </a:r>
          </a:p>
        </p:txBody>
      </p:sp>
    </p:spTree>
    <p:extLst>
      <p:ext uri="{BB962C8B-B14F-4D97-AF65-F5344CB8AC3E}">
        <p14:creationId xmlns:p14="http://schemas.microsoft.com/office/powerpoint/2010/main" val="2565652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188640"/>
            <a:ext cx="8568952" cy="646330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Období prvních paláců</a:t>
            </a:r>
          </a:p>
          <a:p>
            <a:pPr marL="180000" indent="-180000"/>
            <a:endParaRPr lang="cs-CZ" sz="1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první paláce vznikají v MM IB období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Knossos, Faistos a Mallia - první paláce byly také možná postaveny v </a:t>
            </a:r>
            <a:r>
              <a:rPr lang="cs-CZ" sz="2000" b="1" dirty="0" err="1" smtClean="0"/>
              <a:t>Zakru</a:t>
            </a:r>
            <a:r>
              <a:rPr lang="cs-CZ" sz="2000" b="1" dirty="0" smtClean="0"/>
              <a:t> a </a:t>
            </a:r>
            <a:r>
              <a:rPr lang="cs-CZ" sz="2000" b="1" dirty="0" err="1" smtClean="0"/>
              <a:t>Chanii</a:t>
            </a:r>
            <a:endParaRPr lang="cs-CZ" sz="2000" b="1" dirty="0" smtClean="0"/>
          </a:p>
          <a:p>
            <a:pPr lvl="2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Zakru</a:t>
            </a:r>
            <a:r>
              <a:rPr lang="cs-CZ" sz="2000" b="1" dirty="0" smtClean="0"/>
              <a:t> stěží viditelné; v </a:t>
            </a:r>
            <a:r>
              <a:rPr lang="cs-CZ" sz="2000" b="1" dirty="0" err="1" smtClean="0"/>
              <a:t>Chanii</a:t>
            </a:r>
            <a:r>
              <a:rPr lang="cs-CZ" sz="2000" b="1" dirty="0" smtClean="0"/>
              <a:t> brání výzkumu moderní město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vznikají v místech dlouho prosperujících sídlišť</a:t>
            </a:r>
          </a:p>
          <a:p>
            <a:pPr lvl="1" indent="-180000">
              <a:buFontTx/>
              <a:buChar char="-"/>
            </a:pPr>
            <a:endParaRPr lang="cs-CZ" sz="2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/>
              <a:t>p</a:t>
            </a:r>
            <a:r>
              <a:rPr lang="cs-CZ" sz="2000" b="1" dirty="0" smtClean="0"/>
              <a:t>aláce představují význačný prvek ve vývoji nejen architektury, ale také celé minojské společnosti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b</a:t>
            </a:r>
            <a:r>
              <a:rPr lang="cs-CZ" sz="2000" b="1" dirty="0" smtClean="0"/>
              <a:t>yly dobře plánovány a dobře organizovány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j</a:t>
            </a:r>
            <a:r>
              <a:rPr lang="cs-CZ" sz="2000" b="1" dirty="0" smtClean="0"/>
              <a:t>ejich postavení v rámci sídlištní hierarchie ukazuje na rozvrstvení společnosti a zvláště na existenci vrchní společenské elity – pravděpodobně v rámci regionů/„států“ = neexistuje jedno vládnoucí centrum</a:t>
            </a:r>
          </a:p>
          <a:p>
            <a:pPr lvl="1" indent="-180000">
              <a:buFontTx/>
              <a:buChar char="-"/>
            </a:pPr>
            <a:endParaRPr lang="cs-CZ" sz="2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oklady menších center s prvky palácové architektury -&gt; kontrola odlehlejších oblastí - </a:t>
            </a:r>
            <a:r>
              <a:rPr lang="cs-CZ" sz="2000" b="1" dirty="0" err="1" smtClean="0"/>
              <a:t>např</a:t>
            </a:r>
            <a:r>
              <a:rPr lang="cs-CZ" sz="2000" b="1" dirty="0" smtClean="0"/>
              <a:t>: </a:t>
            </a:r>
            <a:r>
              <a:rPr lang="cs-CZ" sz="2000" b="1" dirty="0" err="1" smtClean="0"/>
              <a:t>Petras</a:t>
            </a:r>
            <a:r>
              <a:rPr lang="cs-CZ" sz="2000" b="1" dirty="0" smtClean="0"/>
              <a:t> v zálivu </a:t>
            </a:r>
            <a:r>
              <a:rPr lang="cs-CZ" sz="2000" b="1" dirty="0" err="1" smtClean="0"/>
              <a:t>Siteia</a:t>
            </a:r>
            <a:r>
              <a:rPr lang="cs-CZ" sz="2000" b="1" dirty="0" smtClean="0"/>
              <a:t> a </a:t>
            </a:r>
            <a:r>
              <a:rPr lang="cs-CZ" sz="2000" b="1" dirty="0" err="1" smtClean="0"/>
              <a:t>Monastiraki</a:t>
            </a:r>
            <a:r>
              <a:rPr lang="cs-CZ" sz="2000" b="1" dirty="0" smtClean="0"/>
              <a:t> v údolí </a:t>
            </a:r>
            <a:r>
              <a:rPr lang="cs-CZ" sz="2000" b="1" dirty="0" err="1" smtClean="0"/>
              <a:t>Amari</a:t>
            </a:r>
            <a:endParaRPr lang="cs-CZ" sz="2000" b="1" dirty="0" smtClean="0"/>
          </a:p>
          <a:p>
            <a:pPr marL="180000" indent="-180000">
              <a:buFontTx/>
              <a:buChar char="-"/>
            </a:pPr>
            <a:endParaRPr lang="cs-CZ" sz="2000" b="1" dirty="0" smtClean="0"/>
          </a:p>
          <a:p>
            <a:pPr indent="-180000">
              <a:buFontTx/>
              <a:buChar char="-"/>
            </a:pPr>
            <a:r>
              <a:rPr lang="cs-CZ" sz="2000" b="1" dirty="0" smtClean="0"/>
              <a:t>dělení center </a:t>
            </a:r>
            <a:r>
              <a:rPr lang="cs-CZ" sz="2000" b="1" smtClean="0"/>
              <a:t>na:</a:t>
            </a:r>
          </a:p>
          <a:p>
            <a:pPr lvl="1" indent="-180000">
              <a:buFontTx/>
              <a:buChar char="-"/>
            </a:pPr>
            <a:r>
              <a:rPr lang="cs-CZ" sz="2000" b="1" smtClean="0"/>
              <a:t>centra </a:t>
            </a:r>
            <a:r>
              <a:rPr lang="cs-CZ" sz="2000" b="1" dirty="0" smtClean="0"/>
              <a:t>prvního řádu = paláce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c</a:t>
            </a:r>
            <a:r>
              <a:rPr lang="cs-CZ" sz="2000" b="1" dirty="0" smtClean="0"/>
              <a:t>entra druhého řádu = menší podřízená centra s palácovou funkcí</a:t>
            </a:r>
          </a:p>
        </p:txBody>
      </p:sp>
    </p:spTree>
    <p:extLst>
      <p:ext uri="{BB962C8B-B14F-4D97-AF65-F5344CB8AC3E}">
        <p14:creationId xmlns:p14="http://schemas.microsoft.com/office/powerpoint/2010/main" val="9021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nossos - rekonstrukce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495" y="173270"/>
            <a:ext cx="8713009" cy="651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3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5265" y="4365104"/>
            <a:ext cx="8928992" cy="209288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lvl="1" indent="-180000">
              <a:buFontTx/>
              <a:buChar char="-"/>
            </a:pPr>
            <a:r>
              <a:rPr lang="cs-CZ" sz="2000" b="1" dirty="0" smtClean="0"/>
              <a:t>východní křídlo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v </a:t>
            </a:r>
            <a:r>
              <a:rPr lang="cs-CZ" sz="2000" b="1" dirty="0"/>
              <a:t>severní </a:t>
            </a:r>
            <a:r>
              <a:rPr lang="cs-CZ" sz="2000" b="1" dirty="0" smtClean="0"/>
              <a:t>části </a:t>
            </a:r>
            <a:r>
              <a:rPr lang="cs-CZ" sz="2000" b="1" dirty="0"/>
              <a:t>sklady zboží a řemeslnické </a:t>
            </a:r>
            <a:r>
              <a:rPr lang="cs-CZ" sz="2000" b="1" dirty="0" smtClean="0"/>
              <a:t>dílny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ále na jih dochovány pouze spodní místnosti – skladiště (Royal Pottery Stores a </a:t>
            </a:r>
            <a:r>
              <a:rPr lang="cs-CZ" sz="2000" b="1" dirty="0" err="1" smtClean="0"/>
              <a:t>Loomweight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Basement</a:t>
            </a:r>
            <a:r>
              <a:rPr lang="cs-CZ" sz="2000" b="1" dirty="0" smtClean="0"/>
              <a:t>) – nad nimi tzv. Velká východní hala</a:t>
            </a:r>
            <a:endParaRPr lang="cs-CZ" sz="2000" b="1" dirty="0"/>
          </a:p>
          <a:p>
            <a:pPr lvl="1" indent="-180000">
              <a:buFontTx/>
              <a:buChar char="-"/>
            </a:pPr>
            <a:endParaRPr lang="cs-CZ" sz="1000" b="1" dirty="0" smtClean="0"/>
          </a:p>
          <a:p>
            <a:pPr lvl="1" indent="-180000">
              <a:buFontTx/>
              <a:buChar char="-"/>
            </a:pPr>
            <a:r>
              <a:rPr lang="cs-CZ" sz="2000" b="1" dirty="0" smtClean="0"/>
              <a:t>dále na jih tzv. </a:t>
            </a:r>
            <a:r>
              <a:rPr lang="cs-CZ" sz="2000" b="1" dirty="0" err="1" smtClean="0"/>
              <a:t>Residential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Quarter</a:t>
            </a:r>
            <a:r>
              <a:rPr lang="cs-CZ" sz="2000" b="1" dirty="0" smtClean="0"/>
              <a:t> – hlavní místnost, Sál dvojitých seker, leží dvě patra pod úrovní centrálního nádvoří</a:t>
            </a:r>
            <a:endParaRPr lang="cs-CZ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3"/>
            <a:ext cx="5688632" cy="42039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845" y="116633"/>
            <a:ext cx="31824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93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nossos - obytná část - plán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3908" y="3140968"/>
            <a:ext cx="5292588" cy="32992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44624"/>
            <a:ext cx="8928992" cy="301621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indent="-180000">
              <a:buFontTx/>
              <a:buChar char="-"/>
            </a:pPr>
            <a:r>
              <a:rPr lang="cs-CZ" sz="2000" b="1" dirty="0"/>
              <a:t>m</a:t>
            </a:r>
            <a:r>
              <a:rPr lang="cs-CZ" sz="2000" b="1" dirty="0" smtClean="0"/>
              <a:t>ístnost se skládá z několika částí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c</a:t>
            </a:r>
            <a:r>
              <a:rPr lang="cs-CZ" sz="2000" b="1" dirty="0" smtClean="0"/>
              <a:t>entrální haly – ze tří stan tvořena </a:t>
            </a:r>
            <a:r>
              <a:rPr lang="cs-CZ" sz="2000" b="1" i="1" dirty="0" err="1" smtClean="0"/>
              <a:t>polythyrem</a:t>
            </a:r>
            <a:endParaRPr lang="cs-CZ" sz="2000" b="1" i="1" dirty="0" smtClean="0"/>
          </a:p>
          <a:p>
            <a:pPr lvl="1" indent="-180000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vou předsíní se sloupy - na východě vytváří předsíň společně se sloupy na jihu kolonádu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s</a:t>
            </a:r>
            <a:r>
              <a:rPr lang="cs-CZ" sz="2000" b="1" dirty="0" smtClean="0"/>
              <a:t>větlík na východní straně</a:t>
            </a:r>
          </a:p>
          <a:p>
            <a:pPr lvl="1" indent="-180000">
              <a:buFontTx/>
              <a:buChar char="-"/>
            </a:pPr>
            <a:endParaRPr lang="cs-CZ" sz="1000" b="1" dirty="0"/>
          </a:p>
          <a:p>
            <a:pPr indent="-180000">
              <a:buFontTx/>
              <a:buChar char="-"/>
            </a:pPr>
            <a:r>
              <a:rPr lang="cs-CZ" sz="2000" b="1" dirty="0"/>
              <a:t>n</a:t>
            </a:r>
            <a:r>
              <a:rPr lang="cs-CZ" sz="2000" b="1" dirty="0" smtClean="0"/>
              <a:t>a jih od této haly tzv. Královnino </a:t>
            </a:r>
            <a:r>
              <a:rPr lang="cs-CZ" sz="2000" b="1" dirty="0" err="1" smtClean="0"/>
              <a:t>megaron</a:t>
            </a:r>
            <a:endParaRPr lang="cs-CZ" sz="2000" b="1" dirty="0" smtClean="0"/>
          </a:p>
          <a:p>
            <a:pPr lvl="1" indent="-180000">
              <a:buFontTx/>
              <a:buChar char="-"/>
            </a:pPr>
            <a:r>
              <a:rPr lang="cs-CZ" sz="2000" b="1" dirty="0"/>
              <a:t>p</a:t>
            </a:r>
            <a:r>
              <a:rPr lang="cs-CZ" sz="2000" b="1" dirty="0" smtClean="0"/>
              <a:t>odobná forma jako u předchozí haly - v menším měřítku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va světlíky ohraničené </a:t>
            </a:r>
            <a:r>
              <a:rPr lang="cs-CZ" sz="2000" b="1" i="1" dirty="0" err="1" smtClean="0"/>
              <a:t>polythyrem</a:t>
            </a:r>
            <a:endParaRPr lang="cs-CZ" sz="2000" b="1" i="1" dirty="0"/>
          </a:p>
          <a:p>
            <a:pPr lvl="1" indent="-180000">
              <a:buFontTx/>
              <a:buChar char="-"/>
            </a:pPr>
            <a:r>
              <a:rPr lang="cs-CZ" sz="2000" b="1" dirty="0"/>
              <a:t>n</a:t>
            </a:r>
            <a:r>
              <a:rPr lang="cs-CZ" sz="2000" b="1" dirty="0" smtClean="0"/>
              <a:t>a západě koupelna - původně </a:t>
            </a:r>
            <a:r>
              <a:rPr lang="cs-CZ" sz="2000" b="1" dirty="0" err="1" smtClean="0"/>
              <a:t>lustral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basin</a:t>
            </a:r>
            <a:endParaRPr lang="cs-CZ" sz="2000" b="1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104556" y="3060834"/>
            <a:ext cx="3531340" cy="286232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lvl="1" indent="-180000">
              <a:buFontTx/>
              <a:buChar char="-"/>
            </a:pPr>
            <a:r>
              <a:rPr lang="cs-CZ" sz="2000" b="1" dirty="0" smtClean="0"/>
              <a:t>dále na západ byly skladiště, další menší schodiště a toaleta napojená na hlavní drenážní systém paláce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stup do této části paláce z nádvoří skrze Velké schodiště - jeho součástí světlík</a:t>
            </a:r>
          </a:p>
        </p:txBody>
      </p:sp>
    </p:spTree>
    <p:extLst>
      <p:ext uri="{BB962C8B-B14F-4D97-AF65-F5344CB8AC3E}">
        <p14:creationId xmlns:p14="http://schemas.microsoft.com/office/powerpoint/2010/main" val="168396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nossos - královnino megaron - foto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6632"/>
            <a:ext cx="3895526" cy="4104456"/>
          </a:xfrm>
          <a:prstGeom prst="rect">
            <a:avLst/>
          </a:prstGeom>
        </p:spPr>
      </p:pic>
      <p:pic>
        <p:nvPicPr>
          <p:cNvPr id="3" name="Obrázek 2" descr="Knossos - velké schodiště - foto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6632"/>
            <a:ext cx="3895755" cy="410445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9512" y="4365104"/>
            <a:ext cx="8640960" cy="2400657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Stavební techniky</a:t>
            </a:r>
          </a:p>
          <a:p>
            <a:endParaRPr lang="cs-CZ" sz="1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/>
              <a:t>hlavním materiálem byl lomový kámen, v menší míře sušené </a:t>
            </a:r>
            <a:r>
              <a:rPr lang="cs-CZ" sz="2000" b="1" dirty="0" smtClean="0"/>
              <a:t>cihly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u výstavby paláce se uplatnily pokročilejší způsoby výstavby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v mnohem větší míře došlo k používání opracovaného zdiva –&gt; větší variabilita tvarů (desky, bloky, patky sloupů…) pro větší množství využití - podlahy, schodiště, stylobaty, římsy …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pro podlahy byly většinou použity desky ze sádrovce</a:t>
            </a:r>
          </a:p>
        </p:txBody>
      </p:sp>
    </p:spTree>
    <p:extLst>
      <p:ext uri="{BB962C8B-B14F-4D97-AF65-F5344CB8AC3E}">
        <p14:creationId xmlns:p14="http://schemas.microsoft.com/office/powerpoint/2010/main" val="102149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260648"/>
            <a:ext cx="8640960" cy="563231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 smtClean="0"/>
              <a:t>mnohem důležitějším pokrokem je však využití dřeva - zpracování dřeva pokročilo mnohem více než je tomu u zdiva -&gt; používáno v mnohem větším měřítku - zvláště pak dřevěných trámů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t</a:t>
            </a:r>
            <a:r>
              <a:rPr lang="cs-CZ" sz="2000" b="1" dirty="0" smtClean="0"/>
              <a:t>rámy byly mnohem masivnější a lépe opracované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dřevo bylo použito pro různé konstrukce - horizontální i vertikální </a:t>
            </a:r>
            <a:r>
              <a:rPr lang="cs-CZ" sz="2000" b="1" dirty="0"/>
              <a:t>-</a:t>
            </a:r>
            <a:r>
              <a:rPr lang="cs-CZ" sz="2000" b="1" dirty="0" smtClean="0"/>
              <a:t> stropy, sloupy, pilíře, architrávy, okenní a dveřní příčky, ostění, </a:t>
            </a:r>
            <a:r>
              <a:rPr lang="cs-CZ" sz="2000" b="1" i="1" dirty="0" smtClean="0"/>
              <a:t>polythyra</a:t>
            </a:r>
            <a:r>
              <a:rPr lang="cs-CZ" sz="2000" b="1" dirty="0" smtClean="0"/>
              <a:t>, hrázděné zdivo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použití dřeva ve větším měřítku vedlo k celkovému odlehčení stavebních konstrukcí -&gt; stěny byly budovány užší</a:t>
            </a:r>
          </a:p>
          <a:p>
            <a:pPr lvl="1">
              <a:buFontTx/>
              <a:buChar char="-"/>
            </a:pPr>
            <a:endParaRPr lang="cs-CZ" sz="2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v nových palácích bylo použito nového druhu omítky/malty s vyšším podílem vápna -&gt; tenčí než z jílu</a:t>
            </a:r>
          </a:p>
          <a:p>
            <a:pPr marL="180000" indent="-180000">
              <a:buFontTx/>
              <a:buChar char="-"/>
            </a:pPr>
            <a:endParaRPr lang="cs-CZ" sz="2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kombinace všech těchto změn znamenaly zcela nové pojetí architektury než tomu bylo u předchozích paláců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stěny byly užší -&gt; zvětšení prostoru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některé stěny byly odstraněny a nahrazeny kolonádami nebo děleny </a:t>
            </a:r>
            <a:r>
              <a:rPr lang="cs-CZ" sz="2000" b="1" i="1" dirty="0" err="1" smtClean="0"/>
              <a:t>polythyry</a:t>
            </a:r>
            <a:r>
              <a:rPr lang="cs-CZ" sz="2000" b="1" i="1" dirty="0" smtClean="0"/>
              <a:t> </a:t>
            </a:r>
            <a:r>
              <a:rPr lang="cs-CZ" sz="2000" b="1" dirty="0" smtClean="0"/>
              <a:t>-&gt; což dovolovalo mnohem volněji nakládat s prostorem</a:t>
            </a:r>
          </a:p>
        </p:txBody>
      </p:sp>
    </p:spTree>
    <p:extLst>
      <p:ext uri="{BB962C8B-B14F-4D97-AF65-F5344CB8AC3E}">
        <p14:creationId xmlns:p14="http://schemas.microsoft.com/office/powerpoint/2010/main" val="32775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79512" y="260648"/>
            <a:ext cx="8640960" cy="40011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Ostatní paláce</a:t>
            </a:r>
          </a:p>
        </p:txBody>
      </p:sp>
      <p:pic>
        <p:nvPicPr>
          <p:cNvPr id="4" name="Obrázek 3" descr="Faistos - nový palác - plán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017854" cy="5798094"/>
          </a:xfrm>
          <a:prstGeom prst="rect">
            <a:avLst/>
          </a:prstGeom>
        </p:spPr>
      </p:pic>
      <p:pic>
        <p:nvPicPr>
          <p:cNvPr id="5" name="Obrázek 4" descr="Malia LM - plá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764704"/>
            <a:ext cx="4320480" cy="581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5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784976" cy="655564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/>
              <a:t>měli podobnou </a:t>
            </a:r>
            <a:r>
              <a:rPr lang="cs-CZ" sz="2000" b="1" dirty="0" smtClean="0"/>
              <a:t>dispozici, ale rozdílné měřítko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Faistos - cca 120 x 120 m v </a:t>
            </a:r>
            <a:r>
              <a:rPr lang="cs-CZ" sz="2000" b="1" dirty="0" err="1" smtClean="0"/>
              <a:t>protopalácovém</a:t>
            </a:r>
            <a:r>
              <a:rPr lang="cs-CZ" sz="2000" b="1" dirty="0" smtClean="0"/>
              <a:t> období –&gt; v období druhých paláců zmenšen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Mallia - cca 115 x 87 m</a:t>
            </a:r>
          </a:p>
          <a:p>
            <a:pPr lvl="1" indent="-180000">
              <a:buFontTx/>
              <a:buChar char="-"/>
            </a:pPr>
            <a:r>
              <a:rPr lang="cs-CZ" sz="2000" b="1" dirty="0" err="1" smtClean="0"/>
              <a:t>Zakros</a:t>
            </a:r>
            <a:r>
              <a:rPr lang="cs-CZ" sz="2000" b="1" dirty="0" smtClean="0"/>
              <a:t> </a:t>
            </a:r>
            <a:r>
              <a:rPr lang="cs-CZ" sz="2000" b="1" dirty="0"/>
              <a:t>-</a:t>
            </a:r>
            <a:r>
              <a:rPr lang="cs-CZ" sz="2000" b="1" dirty="0" smtClean="0"/>
              <a:t> cca 80 x 80 m</a:t>
            </a:r>
            <a:endParaRPr lang="cs-CZ" sz="2000" b="1" dirty="0"/>
          </a:p>
          <a:p>
            <a:pPr marL="637200" lvl="1" indent="-180000">
              <a:buFontTx/>
              <a:buChar char="-"/>
            </a:pPr>
            <a:endParaRPr lang="cs-CZ" sz="2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středem bylo obdélné nádvoří s přibližně severojižní orientací delší osy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p</a:t>
            </a:r>
            <a:r>
              <a:rPr lang="cs-CZ" sz="2000" b="1" dirty="0" smtClean="0"/>
              <a:t>odobně jako u Knossu byla dávána velká pozornost průčelím jednotlivých křídel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Malii</a:t>
            </a:r>
            <a:r>
              <a:rPr lang="cs-CZ" sz="2000" b="1" dirty="0" smtClean="0"/>
              <a:t> probíhal na východě a severu krytý portikus s pilíři a sloupy, na západě vstup do kultovních místností a široké schodiště vedoucí do Piano Nobile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e Faistu podobné portiky na východní a západní straně, severní strana byla tvořena vstupem s dvěma polosloupy nikami a výklenky</a:t>
            </a:r>
          </a:p>
          <a:p>
            <a:pPr marL="637200" lvl="1" indent="-180000">
              <a:buFontTx/>
              <a:buChar char="-"/>
            </a:pPr>
            <a:endParaRPr lang="cs-CZ" sz="2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s</a:t>
            </a:r>
            <a:r>
              <a:rPr lang="cs-CZ" sz="2000" b="1" dirty="0" smtClean="0"/>
              <a:t>kladiště byly odděleny od rezidenčních částí, poskytovaly podporu pro horní patra paláce</a:t>
            </a:r>
          </a:p>
          <a:p>
            <a:pPr marL="637200" lvl="1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e všech palácích konstrukční podobnost – úzké, dlouhé místnosti v řadě s přístupovým koridorem</a:t>
            </a:r>
          </a:p>
          <a:p>
            <a:pPr marL="637200" lvl="1" indent="-180000">
              <a:buFontTx/>
              <a:buChar char="-"/>
            </a:pPr>
            <a:r>
              <a:rPr lang="cs-CZ" sz="2000" b="1" dirty="0" smtClean="0"/>
              <a:t>obvykle na západě - přístup k západnímu nádvoří</a:t>
            </a:r>
          </a:p>
          <a:p>
            <a:pPr marL="1094400" lvl="2" indent="-180000">
              <a:buFontTx/>
              <a:buChar char="-"/>
            </a:pPr>
            <a:r>
              <a:rPr lang="cs-CZ" sz="2000" b="1" dirty="0" smtClean="0"/>
              <a:t>V </a:t>
            </a:r>
            <a:r>
              <a:rPr lang="cs-CZ" sz="2000" b="1" dirty="0" err="1" smtClean="0"/>
              <a:t>Mallii</a:t>
            </a:r>
            <a:r>
              <a:rPr lang="cs-CZ" sz="2000" b="1" dirty="0" smtClean="0"/>
              <a:t> na třech stranách</a:t>
            </a:r>
          </a:p>
        </p:txBody>
      </p:sp>
    </p:spTree>
    <p:extLst>
      <p:ext uri="{BB962C8B-B14F-4D97-AF65-F5344CB8AC3E}">
        <p14:creationId xmlns:p14="http://schemas.microsoft.com/office/powerpoint/2010/main" val="2888250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aláce - porovnán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303491" cy="532859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13221"/>
            <a:ext cx="438600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16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93385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478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74236"/>
            <a:ext cx="8928992" cy="670952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Z</a:t>
            </a:r>
            <a:r>
              <a:rPr lang="cs-CZ" sz="2000" b="1" dirty="0" smtClean="0"/>
              <a:t>ápadní křídlo 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místnosti určené kultu  / místnosti určené pro správu skladišť</a:t>
            </a:r>
          </a:p>
          <a:p>
            <a:pPr marL="720000" lvl="2" indent="-180000">
              <a:buFontTx/>
              <a:buChar char="-"/>
            </a:pPr>
            <a:r>
              <a:rPr lang="cs-CZ" sz="2000" b="1" dirty="0" err="1" smtClean="0"/>
              <a:t>Hallager</a:t>
            </a:r>
            <a:r>
              <a:rPr lang="cs-CZ" sz="2000" b="1" dirty="0" smtClean="0"/>
              <a:t> - místnosti pro správu skladišť - spojení mezi skladišti a centrálním nádvořím; příležitostně mohly sloužit jako ceremoniální místa</a:t>
            </a:r>
          </a:p>
          <a:p>
            <a:pPr marL="1260000" lvl="3" indent="-180000">
              <a:buFontTx/>
              <a:buChar char="-"/>
            </a:pPr>
            <a:r>
              <a:rPr lang="cs-CZ" sz="2000" b="1" dirty="0" err="1" smtClean="0"/>
              <a:t>Faistos</a:t>
            </a:r>
            <a:r>
              <a:rPr lang="cs-CZ" sz="2000" b="1" dirty="0" smtClean="0"/>
              <a:t> - místnost 25</a:t>
            </a:r>
          </a:p>
          <a:p>
            <a:pPr marL="1260000" lvl="3" indent="-180000">
              <a:buFontTx/>
              <a:buChar char="-"/>
            </a:pPr>
            <a:r>
              <a:rPr lang="cs-CZ" sz="2000" b="1" dirty="0" err="1" smtClean="0"/>
              <a:t>Mallia</a:t>
            </a:r>
            <a:r>
              <a:rPr lang="cs-CZ" sz="2000" b="1" dirty="0" smtClean="0"/>
              <a:t> - místnost VII</a:t>
            </a:r>
            <a:r>
              <a:rPr lang="cs-CZ" sz="2000" b="1" baseline="-25000" dirty="0" smtClean="0"/>
              <a:t>3</a:t>
            </a:r>
          </a:p>
          <a:p>
            <a:pPr marL="1260000" lvl="3" indent="-180000">
              <a:buFontTx/>
              <a:buChar char="-"/>
            </a:pPr>
            <a:r>
              <a:rPr lang="cs-CZ" sz="2000" b="1" dirty="0" err="1" smtClean="0"/>
              <a:t>Zakros</a:t>
            </a:r>
            <a:r>
              <a:rPr lang="cs-CZ" sz="2000" b="1" dirty="0" smtClean="0"/>
              <a:t> - místnost IX</a:t>
            </a:r>
          </a:p>
          <a:p>
            <a:pPr marL="1260000" lvl="3" indent="-180000">
              <a:buFontTx/>
              <a:buChar char="-"/>
            </a:pPr>
            <a:r>
              <a:rPr lang="cs-CZ" sz="2000" b="1" dirty="0" err="1" smtClean="0"/>
              <a:t>Galatas</a:t>
            </a:r>
            <a:r>
              <a:rPr lang="cs-CZ" sz="2000" b="1" dirty="0" smtClean="0"/>
              <a:t> - místnost 17</a:t>
            </a:r>
            <a:endParaRPr lang="cs-CZ" sz="2000" b="1" dirty="0"/>
          </a:p>
          <a:p>
            <a:pPr marL="1094400" lvl="2" indent="-180000">
              <a:buFontTx/>
              <a:buChar char="-"/>
            </a:pPr>
            <a:endParaRPr lang="cs-CZ" sz="1000" b="1" dirty="0" smtClean="0"/>
          </a:p>
          <a:p>
            <a:pPr lvl="1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 horních patrech se předpokládá systém přijímacích místností - nedochováno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V </a:t>
            </a:r>
            <a:r>
              <a:rPr lang="cs-CZ" sz="2000" b="1" dirty="0" err="1" smtClean="0"/>
              <a:t>Zakru</a:t>
            </a:r>
            <a:r>
              <a:rPr lang="cs-CZ" sz="2000" b="1" dirty="0" smtClean="0"/>
              <a:t> dochovány přijímací místnosti na spodním podlaží</a:t>
            </a:r>
          </a:p>
          <a:p>
            <a:pPr marL="720000" lvl="2" indent="-180000">
              <a:buFontTx/>
              <a:buChar char="-"/>
            </a:pPr>
            <a:r>
              <a:rPr lang="cs-CZ" sz="2000" b="1" dirty="0" smtClean="0"/>
              <a:t>místnost XXIX - rituální jídelna</a:t>
            </a:r>
          </a:p>
          <a:p>
            <a:pPr marL="720000" lvl="2" indent="-180000">
              <a:buFontTx/>
              <a:buChar char="-"/>
            </a:pPr>
            <a:r>
              <a:rPr lang="cs-CZ" sz="2000" b="1" dirty="0" smtClean="0"/>
              <a:t>XXVIII – nazývána </a:t>
            </a:r>
            <a:r>
              <a:rPr lang="cs-CZ" sz="2000" b="1" dirty="0" err="1" smtClean="0"/>
              <a:t>Hall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Ceremonies</a:t>
            </a:r>
            <a:r>
              <a:rPr lang="cs-CZ" sz="2000" b="1" dirty="0" smtClean="0"/>
              <a:t> - sestává z 5 částí - světlíku na SZ, další části byly od sebe odděleny sloupy, podlahovou výzdobou a přístupy světla</a:t>
            </a:r>
          </a:p>
          <a:p>
            <a:pPr lvl="1" indent="-180000">
              <a:buFontTx/>
              <a:buChar char="-"/>
            </a:pPr>
            <a:r>
              <a:rPr lang="cs-CZ" sz="2000" b="1" dirty="0" smtClean="0"/>
              <a:t>Graham předpokládá jídelní místnosti v jiné části paláce – tzv. </a:t>
            </a:r>
            <a:r>
              <a:rPr lang="cs-CZ" sz="2000" b="1" dirty="0" err="1" smtClean="0"/>
              <a:t>Banquet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Rooms</a:t>
            </a:r>
            <a:r>
              <a:rPr lang="cs-CZ" sz="2000" b="1" dirty="0" smtClean="0"/>
              <a:t> – pravděpodobně v prvním podlaží nad místnostmi v severních částech paláců</a:t>
            </a:r>
          </a:p>
          <a:p>
            <a:pPr marL="1260000" lvl="2" indent="-180000">
              <a:buFontTx/>
              <a:buChar char="-"/>
            </a:pPr>
            <a:r>
              <a:rPr lang="cs-CZ" sz="2000" b="1" dirty="0" err="1" smtClean="0"/>
              <a:t>Knossos</a:t>
            </a:r>
            <a:r>
              <a:rPr lang="cs-CZ" sz="2000" b="1" dirty="0" smtClean="0"/>
              <a:t>:  Severní sloupová hala</a:t>
            </a:r>
          </a:p>
          <a:p>
            <a:pPr marL="1260000" lvl="2" indent="-180000">
              <a:buFontTx/>
              <a:buChar char="-"/>
            </a:pPr>
            <a:r>
              <a:rPr lang="cs-CZ" sz="2000" b="1" dirty="0" err="1" smtClean="0"/>
              <a:t>Mallia</a:t>
            </a:r>
            <a:r>
              <a:rPr lang="cs-CZ" sz="2000" b="1" dirty="0" smtClean="0"/>
              <a:t>: místnosti IX</a:t>
            </a:r>
            <a:r>
              <a:rPr lang="cs-CZ" sz="1600" b="1" dirty="0" smtClean="0"/>
              <a:t>1</a:t>
            </a:r>
            <a:r>
              <a:rPr lang="cs-CZ" sz="2000" b="1" dirty="0" smtClean="0"/>
              <a:t> - IX</a:t>
            </a:r>
            <a:r>
              <a:rPr lang="cs-CZ" sz="1600" b="1" dirty="0" smtClean="0"/>
              <a:t>2</a:t>
            </a:r>
            <a:endParaRPr lang="cs-CZ" sz="2000" b="1" dirty="0" smtClean="0"/>
          </a:p>
          <a:p>
            <a:pPr marL="1260000" lvl="2" indent="-180000">
              <a:buFontTx/>
              <a:buChar char="-"/>
            </a:pPr>
            <a:r>
              <a:rPr lang="cs-CZ" sz="2000" b="1" dirty="0" err="1" smtClean="0"/>
              <a:t>Faistos</a:t>
            </a:r>
            <a:r>
              <a:rPr lang="cs-CZ" sz="2000" b="1" dirty="0" smtClean="0"/>
              <a:t>: místnosti 58-61 a 91-92</a:t>
            </a:r>
          </a:p>
          <a:p>
            <a:pPr marL="1260000" lvl="2" indent="-180000">
              <a:buFontTx/>
              <a:buChar char="-"/>
            </a:pPr>
            <a:r>
              <a:rPr lang="cs-CZ" sz="2000" b="1" dirty="0" err="1" smtClean="0"/>
              <a:t>Zakros</a:t>
            </a:r>
            <a:r>
              <a:rPr lang="cs-CZ" sz="2000" b="1" dirty="0" smtClean="0"/>
              <a:t>: místnost XXXII</a:t>
            </a:r>
          </a:p>
          <a:p>
            <a:pPr marL="540000" lvl="2"/>
            <a:endParaRPr lang="cs-CZ" sz="1000" b="1" dirty="0" smtClean="0"/>
          </a:p>
          <a:p>
            <a:pPr marL="720000" lvl="2" indent="-180000">
              <a:buFontTx/>
              <a:buChar char="-"/>
            </a:pPr>
            <a:r>
              <a:rPr lang="cs-CZ" sz="2000" b="1" dirty="0"/>
              <a:t>u</a:t>
            </a:r>
            <a:r>
              <a:rPr lang="cs-CZ" sz="2000" b="1" dirty="0" smtClean="0"/>
              <a:t>rčení místností jako jídelen na základě podobnosti s Egyptem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215814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51" y="656692"/>
            <a:ext cx="897509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41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928992" cy="4247317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Obytné prostory</a:t>
            </a:r>
          </a:p>
          <a:p>
            <a:endParaRPr lang="cs-CZ" sz="1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 různých částech paláce – nikdy však na jihu, nebo západě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n</a:t>
            </a:r>
            <a:r>
              <a:rPr lang="cs-CZ" sz="2000" b="1" dirty="0" smtClean="0"/>
              <a:t>ěkolik podlaží – </a:t>
            </a:r>
            <a:r>
              <a:rPr lang="cs-CZ" sz="2000" b="1" dirty="0" err="1" smtClean="0"/>
              <a:t>Faistos</a:t>
            </a:r>
            <a:r>
              <a:rPr lang="cs-CZ" sz="2000" b="1" dirty="0" smtClean="0"/>
              <a:t> a </a:t>
            </a:r>
            <a:r>
              <a:rPr lang="cs-CZ" sz="2000" b="1" dirty="0" err="1" smtClean="0"/>
              <a:t>Mallia</a:t>
            </a:r>
            <a:r>
              <a:rPr lang="cs-CZ" sz="2000" b="1" dirty="0" smtClean="0"/>
              <a:t> pravděpodobně 2; </a:t>
            </a:r>
            <a:r>
              <a:rPr lang="cs-CZ" sz="2000" b="1" dirty="0" err="1" smtClean="0"/>
              <a:t>Zakros</a:t>
            </a:r>
            <a:r>
              <a:rPr lang="cs-CZ" sz="2000" b="1" dirty="0" smtClean="0"/>
              <a:t> a </a:t>
            </a:r>
            <a:r>
              <a:rPr lang="cs-CZ" sz="2000" b="1" dirty="0" err="1" smtClean="0"/>
              <a:t>Galatea</a:t>
            </a:r>
            <a:r>
              <a:rPr lang="cs-CZ" sz="2000" b="1" dirty="0" smtClean="0"/>
              <a:t> asi pouze jedno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j</a:t>
            </a:r>
            <a:r>
              <a:rPr lang="cs-CZ" sz="2000" b="1" dirty="0" smtClean="0"/>
              <a:t>edna z nejlépe vystavěných částí paláce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s</a:t>
            </a:r>
            <a:r>
              <a:rPr lang="cs-CZ" sz="2000" b="1" dirty="0" smtClean="0"/>
              <a:t>ystém několika místností</a:t>
            </a:r>
          </a:p>
          <a:p>
            <a:pPr marL="457200" indent="-180000">
              <a:buFontTx/>
              <a:buChar char="-"/>
            </a:pPr>
            <a:r>
              <a:rPr lang="cs-CZ" sz="2000" b="1" dirty="0"/>
              <a:t>m</a:t>
            </a:r>
            <a:r>
              <a:rPr lang="cs-CZ" sz="2000" b="1" dirty="0" smtClean="0"/>
              <a:t>ístnost nazývaná </a:t>
            </a:r>
            <a:r>
              <a:rPr lang="cs-CZ" sz="2000" b="1" dirty="0" err="1" smtClean="0"/>
              <a:t>Evansem</a:t>
            </a:r>
            <a:r>
              <a:rPr lang="cs-CZ" sz="2000" b="1" dirty="0" smtClean="0"/>
              <a:t> Královnino </a:t>
            </a:r>
            <a:r>
              <a:rPr lang="cs-CZ" sz="2000" b="1" dirty="0" err="1" smtClean="0"/>
              <a:t>megaron</a:t>
            </a:r>
            <a:r>
              <a:rPr lang="cs-CZ" sz="2000" b="1" dirty="0" smtClean="0"/>
              <a:t>, Grahamem Ženská hala</a:t>
            </a:r>
          </a:p>
          <a:p>
            <a:pPr marL="457200" indent="-180000">
              <a:buFontTx/>
              <a:buChar char="-"/>
            </a:pPr>
            <a:r>
              <a:rPr lang="cs-CZ" sz="2000" b="1" dirty="0" smtClean="0"/>
              <a:t>součástí každého obytného prostoru byla toaleta, skladiště, systém koridorů a schodišť spojující jednotlivé části nebo poschodí, bazén (</a:t>
            </a:r>
            <a:r>
              <a:rPr lang="cs-CZ" sz="2000" b="1" dirty="0" err="1" smtClean="0"/>
              <a:t>lustral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basin</a:t>
            </a:r>
            <a:r>
              <a:rPr lang="cs-CZ" sz="2000" b="1" dirty="0" smtClean="0"/>
              <a:t>)</a:t>
            </a:r>
          </a:p>
          <a:p>
            <a:pPr marL="457200" indent="-180000">
              <a:buFontTx/>
              <a:buChar char="-"/>
            </a:pPr>
            <a:r>
              <a:rPr lang="cs-CZ" sz="2000" b="1" dirty="0"/>
              <a:t>centrem je tzv. Minojská hala – prostor tvořený </a:t>
            </a:r>
            <a:r>
              <a:rPr lang="cs-CZ" sz="2000" b="1" dirty="0" smtClean="0"/>
              <a:t>světlíky/</a:t>
            </a:r>
            <a:r>
              <a:rPr lang="cs-CZ" sz="2000" b="1" dirty="0" err="1" smtClean="0"/>
              <a:t>em</a:t>
            </a:r>
            <a:r>
              <a:rPr lang="cs-CZ" sz="2000" b="1" dirty="0"/>
              <a:t>, předsíní a na dvou nebo třech stranách s </a:t>
            </a:r>
            <a:r>
              <a:rPr lang="cs-CZ" sz="2000" b="1" dirty="0" err="1" smtClean="0"/>
              <a:t>polythyrem</a:t>
            </a:r>
            <a:endParaRPr lang="cs-CZ" sz="2000" b="1" dirty="0" smtClean="0"/>
          </a:p>
          <a:p>
            <a:pPr marL="914400" lvl="1" indent="-180000">
              <a:buFontTx/>
              <a:buChar char="-"/>
            </a:pPr>
            <a:r>
              <a:rPr lang="cs-CZ" sz="2000" b="1" dirty="0"/>
              <a:t>c</a:t>
            </a:r>
            <a:r>
              <a:rPr lang="cs-CZ" sz="2000" b="1" dirty="0" smtClean="0"/>
              <a:t>elý tento komplex se pak na jedné nebo více stranách otvírá sloupovým portikem k přilehlému nádvoří – zajišťuje světlo, vzduch a výhled z paláce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683742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akros - LM - plá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83710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7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akros - foto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260648"/>
            <a:ext cx="4824537" cy="3041720"/>
          </a:xfrm>
          <a:prstGeom prst="rect">
            <a:avLst/>
          </a:prstGeom>
        </p:spPr>
      </p:pic>
      <p:pic>
        <p:nvPicPr>
          <p:cNvPr id="3" name="Obrázek 2" descr="Zakros - foto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429000"/>
            <a:ext cx="4824536" cy="320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0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lia - rekonstrukce 01.jpg"/>
          <p:cNvPicPr>
            <a:picLocks noChangeAspect="1"/>
          </p:cNvPicPr>
          <p:nvPr/>
        </p:nvPicPr>
        <p:blipFill>
          <a:blip r:embed="rId2" cstate="print"/>
          <a:srcRect l="819" t="1235"/>
          <a:stretch>
            <a:fillRect/>
          </a:stretch>
        </p:blipFill>
        <p:spPr>
          <a:xfrm>
            <a:off x="251520" y="404664"/>
            <a:ext cx="8715435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lia - Velké schodiště - f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7"/>
            <a:ext cx="8352928" cy="626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3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aistos - foto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748464" cy="652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1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4392488" cy="54497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88639"/>
            <a:ext cx="4248472" cy="627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539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72825"/>
            <a:ext cx="5040560" cy="651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26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928992" cy="440120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Architektura prvních paláců</a:t>
            </a:r>
          </a:p>
          <a:p>
            <a:endParaRPr lang="cs-CZ" sz="2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/>
              <a:t>p</a:t>
            </a:r>
            <a:r>
              <a:rPr lang="cs-CZ" sz="2000" b="1" dirty="0" smtClean="0"/>
              <a:t>aláce jsou definovány jako komplexy multifunkčních budov s místnostmi uspořádanými kolem velkého centrálního nádvoří obvykle s přibližnou osou S-J a druhým důležitým nádvořím na jeho západní straně</a:t>
            </a:r>
          </a:p>
          <a:p>
            <a:pPr marL="637200" lvl="1" indent="-180000">
              <a:buFontTx/>
              <a:buChar char="-"/>
            </a:pPr>
            <a:r>
              <a:rPr lang="cs-CZ" sz="2000" b="1" dirty="0" smtClean="0"/>
              <a:t>Knossos, Faistos, Mallia</a:t>
            </a:r>
          </a:p>
          <a:p>
            <a:pPr marL="637200" lvl="1" indent="-180000">
              <a:buFontTx/>
              <a:buChar char="-"/>
            </a:pPr>
            <a:r>
              <a:rPr lang="cs-CZ" sz="2000" b="1" dirty="0"/>
              <a:t>m</a:t>
            </a:r>
            <a:r>
              <a:rPr lang="cs-CZ" sz="2000" b="1" dirty="0" smtClean="0"/>
              <a:t>enší centra tomuto uspořádání odpovídat nemusí </a:t>
            </a:r>
            <a:r>
              <a:rPr lang="cs-CZ" sz="2000" b="1" dirty="0"/>
              <a:t>-</a:t>
            </a:r>
            <a:r>
              <a:rPr lang="cs-CZ" sz="2000" b="1" dirty="0" smtClean="0"/>
              <a:t> některý z těchto architektonických prvků chybí</a:t>
            </a:r>
          </a:p>
          <a:p>
            <a:pPr marL="637200" lvl="1" indent="-180000">
              <a:buFontTx/>
              <a:buChar char="-"/>
            </a:pPr>
            <a:endParaRPr lang="cs-CZ" sz="2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k</a:t>
            </a:r>
            <a:r>
              <a:rPr lang="cs-CZ" sz="2000" b="1" dirty="0" smtClean="0"/>
              <a:t>aždý z paláců poskytuje víceméně rozdílné důkazy pro období prvních paláců -&gt; zachováním a mírou odkrytí</a:t>
            </a:r>
            <a:endParaRPr lang="cs-CZ" sz="2000" b="1" dirty="0"/>
          </a:p>
          <a:p>
            <a:endParaRPr lang="cs-CZ" sz="2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/>
              <a:t>stavební materiálem byl kámen - opracovaný/neopracovaný, dřevo, malta, sušené cihly a materiál jako rákos, křoviny a různé typy </a:t>
            </a:r>
            <a:r>
              <a:rPr lang="cs-CZ" sz="2000" b="1" dirty="0" smtClean="0"/>
              <a:t>jílu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172202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4058" y="62616"/>
            <a:ext cx="8931300" cy="3508653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200" b="1" dirty="0" smtClean="0"/>
              <a:t>Knossos </a:t>
            </a:r>
            <a:r>
              <a:rPr lang="cs-CZ" sz="1200" dirty="0" smtClean="0"/>
              <a:t>(</a:t>
            </a:r>
            <a:r>
              <a:rPr lang="cs-CZ" sz="1200" dirty="0"/>
              <a:t>35.297837, </a:t>
            </a:r>
            <a:r>
              <a:rPr lang="cs-CZ" sz="1200" dirty="0" smtClean="0"/>
              <a:t>25.163151)</a:t>
            </a:r>
            <a:endParaRPr lang="cs-CZ" sz="1200" b="1" dirty="0" smtClean="0"/>
          </a:p>
          <a:p>
            <a:endParaRPr lang="cs-CZ" sz="1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/>
              <a:t>r</a:t>
            </a:r>
            <a:r>
              <a:rPr lang="cs-CZ" sz="2000" b="1" dirty="0" smtClean="0"/>
              <a:t>ozkládá se na pahorku </a:t>
            </a:r>
            <a:r>
              <a:rPr lang="cs-CZ" sz="2000" b="1" dirty="0" err="1" smtClean="0"/>
              <a:t>Kefala</a:t>
            </a:r>
            <a:r>
              <a:rPr lang="cs-CZ" sz="2000" b="1" dirty="0" smtClean="0"/>
              <a:t> v </a:t>
            </a:r>
            <a:r>
              <a:rPr lang="cs-CZ" sz="2000" b="1" dirty="0" err="1" smtClean="0"/>
              <a:t>knosském</a:t>
            </a:r>
            <a:r>
              <a:rPr lang="cs-CZ" sz="2000" b="1" dirty="0" smtClean="0"/>
              <a:t> údolí, západně od řeky </a:t>
            </a:r>
            <a:r>
              <a:rPr lang="cs-CZ" sz="2000" b="1" dirty="0" err="1" smtClean="0"/>
              <a:t>Kairatos</a:t>
            </a:r>
            <a:r>
              <a:rPr lang="cs-CZ" sz="2000" b="1" dirty="0" smtClean="0"/>
              <a:t>, asi 6 km od moře</a:t>
            </a:r>
          </a:p>
          <a:p>
            <a:pPr marL="180000" indent="-180000">
              <a:buFontTx/>
              <a:buChar char="-"/>
            </a:pPr>
            <a:endParaRPr lang="cs-CZ" sz="1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většina z prvního paláce byla začleněna do pozdější přestavby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A. Evans datoval počátek paláce do MM IA - z této doby je však o paláci známo velmi málo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Evans se také domníval, že palác se původně skládal z několika oddělených bloků (</a:t>
            </a:r>
            <a:r>
              <a:rPr lang="cs-CZ" sz="2000" b="1" dirty="0" err="1" smtClean="0"/>
              <a:t>insul</a:t>
            </a:r>
            <a:r>
              <a:rPr lang="cs-CZ" sz="2000" b="1" dirty="0" smtClean="0"/>
              <a:t>), které byly později sloučeny do jednoho celku</a:t>
            </a:r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hlavní pozůstatky z prvního paláce se dochovaly z MM IB a MM II - v tomto období dle Evanse dosahuje palác své plné formy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325" y="3571269"/>
            <a:ext cx="4041311" cy="311502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14058" y="3571269"/>
            <a:ext cx="4896544" cy="317009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lvl="1" indent="-180000">
              <a:buFontTx/>
              <a:buChar char="-"/>
            </a:pPr>
            <a:r>
              <a:rPr lang="cs-CZ" sz="2000" b="1" dirty="0" smtClean="0"/>
              <a:t>výstavba západního průčelí a velkého jižního vstupu v MM IB</a:t>
            </a:r>
          </a:p>
          <a:p>
            <a:pPr marL="180000" lvl="1" indent="-180000">
              <a:buFontTx/>
              <a:buChar char="-"/>
            </a:pPr>
            <a:r>
              <a:rPr lang="cs-CZ" sz="2000" b="1" dirty="0" smtClean="0"/>
              <a:t>ustanovení základní linie paláce v MM II - výstavba západního vstupu a skladiště</a:t>
            </a:r>
            <a:endParaRPr lang="cs-CZ" sz="2000" b="1" dirty="0"/>
          </a:p>
          <a:p>
            <a:pPr marL="180000" lvl="1" indent="-180000">
              <a:buFontTx/>
              <a:buChar char="-"/>
            </a:pPr>
            <a:r>
              <a:rPr lang="cs-CZ" sz="2000" b="1" dirty="0" smtClean="0"/>
              <a:t>na severu byla podlahou zakryta strážní věž a postavena vstupní oblast</a:t>
            </a:r>
          </a:p>
          <a:p>
            <a:pPr marL="180000" lvl="1" indent="-180000">
              <a:buFontTx/>
              <a:buChar char="-"/>
            </a:pPr>
            <a:r>
              <a:rPr lang="cs-CZ" sz="2000" b="1" dirty="0"/>
              <a:t>p</a:t>
            </a:r>
            <a:r>
              <a:rPr lang="cs-CZ" sz="2000" b="1" dirty="0" smtClean="0"/>
              <a:t>ředchůdce trůnního komplexu naznačuje, že místa pro rituální a ceremoniální účely byly již integrální a důležitou součástí paláce</a:t>
            </a:r>
          </a:p>
        </p:txBody>
      </p:sp>
    </p:spTree>
    <p:extLst>
      <p:ext uri="{BB962C8B-B14F-4D97-AF65-F5344CB8AC3E}">
        <p14:creationId xmlns:p14="http://schemas.microsoft.com/office/powerpoint/2010/main" val="2261155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10" y="620688"/>
            <a:ext cx="889958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40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3736" y="368368"/>
            <a:ext cx="3744416" cy="486287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lvl="1" indent="-180000">
              <a:buFontTx/>
              <a:buChar char="-"/>
            </a:pPr>
            <a:r>
              <a:rPr lang="cs-CZ" sz="2000" b="1" dirty="0"/>
              <a:t>na severovýchodě byly vybudovány skladiště s pithoi a tzv. Královské sklady keramiky (Royal Pottery Stores</a:t>
            </a:r>
            <a:r>
              <a:rPr lang="cs-CZ" sz="2000" b="1" dirty="0" smtClean="0"/>
              <a:t>)</a:t>
            </a:r>
          </a:p>
          <a:p>
            <a:pPr marL="180000" lvl="1" indent="-180000">
              <a:buFontTx/>
              <a:buChar char="-"/>
            </a:pPr>
            <a:endParaRPr lang="cs-CZ" sz="1000" b="1" dirty="0"/>
          </a:p>
          <a:p>
            <a:pPr marL="180000" lvl="1" indent="-180000">
              <a:buFontTx/>
              <a:buChar char="-"/>
            </a:pPr>
            <a:r>
              <a:rPr lang="cs-CZ" sz="2000" b="1" dirty="0"/>
              <a:t>na východě </a:t>
            </a:r>
            <a:r>
              <a:rPr lang="cs-CZ" sz="2000" b="1" dirty="0" smtClean="0"/>
              <a:t>byla buď </a:t>
            </a:r>
            <a:r>
              <a:rPr lang="cs-CZ" sz="2000" b="1" dirty="0"/>
              <a:t>vybudována velká </a:t>
            </a:r>
            <a:r>
              <a:rPr lang="cs-CZ" sz="2000" b="1" dirty="0" smtClean="0"/>
              <a:t>terasa, nebo, jak naznačují nálezy sádrovcových patek sloupů, sloupová síň, která se nacházela v místech pozdějšího Velkého schodiště, Síně dvojitých seker a přilehlých místností</a:t>
            </a:r>
          </a:p>
          <a:p>
            <a:pPr marL="180000" lvl="1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 místech pozdější tzv. Královnina </a:t>
            </a:r>
            <a:r>
              <a:rPr lang="cs-CZ" sz="2000" b="1" dirty="0" err="1" smtClean="0"/>
              <a:t>megara</a:t>
            </a:r>
            <a:r>
              <a:rPr lang="cs-CZ" sz="2000" b="1" dirty="0" smtClean="0"/>
              <a:t> mohlo být dlážděné nádvoří</a:t>
            </a:r>
          </a:p>
        </p:txBody>
      </p:sp>
      <p:pic>
        <p:nvPicPr>
          <p:cNvPr id="4" name="Obrázek 3" descr="Knossos - první palác - plán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0160" y="692696"/>
            <a:ext cx="5140235" cy="446449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3735" y="5231238"/>
            <a:ext cx="8956659" cy="132343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lvl="1" indent="-180000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renážní systém vedoucí vodu do této části také naznačuje spojení s textilní výrobou</a:t>
            </a:r>
          </a:p>
          <a:p>
            <a:pPr marL="180000" lvl="1" indent="-180000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ýchodní křídlo </a:t>
            </a:r>
            <a:r>
              <a:rPr lang="cs-CZ" sz="2000" b="1" dirty="0" smtClean="0"/>
              <a:t>mohlo mít také </a:t>
            </a:r>
            <a:r>
              <a:rPr lang="cs-CZ" sz="2000" b="1" dirty="0" smtClean="0"/>
              <a:t>rituální a domácí funkci</a:t>
            </a:r>
            <a:endParaRPr lang="cs-CZ" sz="2000" b="1" dirty="0"/>
          </a:p>
          <a:p>
            <a:endParaRPr lang="cs-CZ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89223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956659" cy="6247864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/>
              <a:t>na západě byla </a:t>
            </a:r>
            <a:r>
              <a:rPr lang="cs-CZ" sz="2000" b="1" dirty="0" smtClean="0"/>
              <a:t>rozšířeno </a:t>
            </a:r>
            <a:r>
              <a:rPr lang="cs-CZ" sz="2000" b="1" dirty="0"/>
              <a:t>západní </a:t>
            </a:r>
            <a:r>
              <a:rPr lang="cs-CZ" sz="2000" b="1" dirty="0" smtClean="0"/>
              <a:t>nádvoří, </a:t>
            </a:r>
            <a:r>
              <a:rPr lang="cs-CZ" sz="2000" b="1" dirty="0"/>
              <a:t>kterým byly zakryty dřívější </a:t>
            </a:r>
            <a:r>
              <a:rPr lang="cs-CZ" sz="2000" b="1" dirty="0" smtClean="0"/>
              <a:t>domy</a:t>
            </a:r>
          </a:p>
          <a:p>
            <a:pPr marL="180000" indent="-180000">
              <a:buFontTx/>
              <a:buChar char="-"/>
            </a:pPr>
            <a:endParaRPr lang="cs-CZ" sz="2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/>
              <a:t>b</a:t>
            </a:r>
            <a:r>
              <a:rPr lang="cs-CZ" sz="2000" b="1" dirty="0" smtClean="0"/>
              <a:t>ěhem MM IA byly postaveny tzv. </a:t>
            </a:r>
            <a:r>
              <a:rPr lang="cs-CZ" sz="2000" b="1" dirty="0" err="1" smtClean="0"/>
              <a:t>kouloury</a:t>
            </a:r>
            <a:r>
              <a:rPr lang="cs-CZ" sz="2000" b="1" dirty="0" smtClean="0"/>
              <a:t> (možná pro uskladnění obilí), rozšířeno dláždění západního nádvoří a zvýšena úroveň severozápadního nádvoří</a:t>
            </a:r>
          </a:p>
          <a:p>
            <a:pPr marL="180000" indent="-180000">
              <a:buFontTx/>
              <a:buChar char="-"/>
            </a:pPr>
            <a:endParaRPr lang="cs-CZ" sz="2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m</a:t>
            </a:r>
            <a:r>
              <a:rPr lang="cs-CZ" sz="2000" b="1" dirty="0" smtClean="0"/>
              <a:t>noho oblastí staršího paláce bylo později opuštěno – zvláště skladiště na severovýchodě</a:t>
            </a:r>
          </a:p>
          <a:p>
            <a:endParaRPr lang="cs-CZ" sz="2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 smtClean="0"/>
              <a:t>první výstavba se vyznačovala větší konstrukční </a:t>
            </a:r>
            <a:r>
              <a:rPr lang="cs-CZ" sz="2000" b="1" dirty="0" err="1" smtClean="0"/>
              <a:t>naddimenzovaností</a:t>
            </a:r>
            <a:r>
              <a:rPr lang="cs-CZ" sz="2000" b="1" dirty="0" smtClean="0"/>
              <a:t> - jak v celkovém měřítku, tak v některých stavebních prvcích</a:t>
            </a:r>
          </a:p>
          <a:p>
            <a:pPr marL="180000" indent="-180000">
              <a:buFontTx/>
              <a:buChar char="-"/>
            </a:pPr>
            <a:endParaRPr lang="cs-CZ" sz="2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/>
              <a:t>f</a:t>
            </a:r>
            <a:r>
              <a:rPr lang="cs-CZ" sz="2000" b="1" dirty="0" smtClean="0"/>
              <a:t>asády budov </a:t>
            </a:r>
            <a:r>
              <a:rPr lang="cs-CZ" sz="2000" b="1" dirty="0" smtClean="0"/>
              <a:t>byly patrně provedeny z pečlivě </a:t>
            </a:r>
            <a:r>
              <a:rPr lang="cs-CZ" sz="2000" b="1" dirty="0" smtClean="0"/>
              <a:t>řezaných kvádrů sádrovce</a:t>
            </a:r>
          </a:p>
          <a:p>
            <a:pPr marL="180000" indent="-180000">
              <a:buFontTx/>
              <a:buChar char="-"/>
            </a:pPr>
            <a:endParaRPr lang="cs-CZ" sz="2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/>
              <a:t>j</a:t>
            </a:r>
            <a:r>
              <a:rPr lang="cs-CZ" sz="2000" b="1" dirty="0" smtClean="0"/>
              <a:t>ako další stavební materiál byl používán vápenec, dřevo, kamenná drť/štěrk, sušené cihly a další druhy kamene pro dláždění a báze pro sloupy</a:t>
            </a:r>
            <a:endParaRPr lang="cs-CZ" sz="2000" b="1" dirty="0"/>
          </a:p>
          <a:p>
            <a:pPr marL="180000" indent="-180000">
              <a:buFontTx/>
              <a:buChar char="-"/>
            </a:pPr>
            <a:endParaRPr lang="cs-CZ" sz="2000" b="1" dirty="0" smtClean="0"/>
          </a:p>
          <a:p>
            <a:pPr marL="180000" indent="-180000">
              <a:buFontTx/>
              <a:buChar char="-"/>
            </a:pPr>
            <a:r>
              <a:rPr lang="cs-CZ" sz="2000" b="1" dirty="0"/>
              <a:t>t</a:t>
            </a:r>
            <a:r>
              <a:rPr lang="cs-CZ" sz="2000" b="1" dirty="0" smtClean="0"/>
              <a:t>ěžba, zpracování a doprava materiálu ukazuje na zvýšené dovednosti tehdejších řemeslníků</a:t>
            </a:r>
          </a:p>
          <a:p>
            <a:pPr marL="637200" lvl="1" indent="-180000">
              <a:buFontTx/>
              <a:buChar char="-"/>
            </a:pPr>
            <a:r>
              <a:rPr lang="cs-CZ" sz="2000" b="1" dirty="0"/>
              <a:t>i</a:t>
            </a:r>
            <a:r>
              <a:rPr lang="cs-CZ" sz="2000" b="1" dirty="0" smtClean="0"/>
              <a:t>nženýrské dovednosti také dokládají pozůstatky velkého viaduktu na jižní straně</a:t>
            </a:r>
          </a:p>
        </p:txBody>
      </p:sp>
    </p:spTree>
    <p:extLst>
      <p:ext uri="{BB962C8B-B14F-4D97-AF65-F5344CB8AC3E}">
        <p14:creationId xmlns:p14="http://schemas.microsoft.com/office/powerpoint/2010/main" val="42920493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14476</TotalTime>
  <Words>2590</Words>
  <Application>Microsoft Office PowerPoint</Application>
  <PresentationFormat>Předvádění na obrazovce (4:3)</PresentationFormat>
  <Paragraphs>236</Paragraphs>
  <Slides>47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Motiv sady Office</vt:lpstr>
      <vt:lpstr> Architektura Egeidy 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Tomáš Jirák</cp:lastModifiedBy>
  <cp:revision>1192</cp:revision>
  <dcterms:created xsi:type="dcterms:W3CDTF">2012-09-27T15:46:12Z</dcterms:created>
  <dcterms:modified xsi:type="dcterms:W3CDTF">2017-03-16T16:19:55Z</dcterms:modified>
</cp:coreProperties>
</file>