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0" r:id="rId1"/>
  </p:sldMasterIdLst>
  <p:sldIdLst>
    <p:sldId id="256" r:id="rId2"/>
    <p:sldId id="366" r:id="rId3"/>
    <p:sldId id="419" r:id="rId4"/>
    <p:sldId id="367" r:id="rId5"/>
    <p:sldId id="368" r:id="rId6"/>
    <p:sldId id="394" r:id="rId7"/>
    <p:sldId id="369" r:id="rId8"/>
    <p:sldId id="391" r:id="rId9"/>
    <p:sldId id="371" r:id="rId10"/>
    <p:sldId id="370" r:id="rId11"/>
    <p:sldId id="385" r:id="rId12"/>
    <p:sldId id="372" r:id="rId13"/>
    <p:sldId id="373" r:id="rId14"/>
    <p:sldId id="386" r:id="rId15"/>
    <p:sldId id="374" r:id="rId16"/>
    <p:sldId id="387" r:id="rId17"/>
    <p:sldId id="375" r:id="rId18"/>
    <p:sldId id="388" r:id="rId19"/>
    <p:sldId id="393" r:id="rId20"/>
    <p:sldId id="376" r:id="rId21"/>
    <p:sldId id="377" r:id="rId22"/>
    <p:sldId id="378" r:id="rId23"/>
    <p:sldId id="400" r:id="rId24"/>
    <p:sldId id="382" r:id="rId25"/>
    <p:sldId id="383" r:id="rId26"/>
    <p:sldId id="389" r:id="rId27"/>
    <p:sldId id="390" r:id="rId28"/>
    <p:sldId id="399" r:id="rId29"/>
    <p:sldId id="401" r:id="rId30"/>
    <p:sldId id="397" r:id="rId31"/>
    <p:sldId id="403" r:id="rId32"/>
    <p:sldId id="404" r:id="rId33"/>
    <p:sldId id="405" r:id="rId34"/>
    <p:sldId id="398" r:id="rId35"/>
    <p:sldId id="407" r:id="rId36"/>
    <p:sldId id="406" r:id="rId37"/>
    <p:sldId id="408" r:id="rId38"/>
    <p:sldId id="409" r:id="rId39"/>
    <p:sldId id="337" r:id="rId40"/>
    <p:sldId id="413" r:id="rId41"/>
    <p:sldId id="412" r:id="rId42"/>
    <p:sldId id="411" r:id="rId43"/>
    <p:sldId id="416" r:id="rId44"/>
    <p:sldId id="414" r:id="rId45"/>
    <p:sldId id="417" r:id="rId46"/>
    <p:sldId id="410" r:id="rId47"/>
    <p:sldId id="338" r:id="rId48"/>
    <p:sldId id="339" r:id="rId49"/>
    <p:sldId id="340" r:id="rId50"/>
    <p:sldId id="392" r:id="rId51"/>
    <p:sldId id="395" r:id="rId52"/>
    <p:sldId id="418" r:id="rId53"/>
    <p:sldId id="396" r:id="rId54"/>
  </p:sldIdLst>
  <p:sldSz cx="9144000" cy="6858000" type="screen4x3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4660"/>
  </p:normalViewPr>
  <p:slideViewPr>
    <p:cSldViewPr>
      <p:cViewPr varScale="1">
        <p:scale>
          <a:sx n="114" d="100"/>
          <a:sy n="114" d="100"/>
        </p:scale>
        <p:origin x="-918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Podnadpis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cs-CZ"/>
              <a:t>Klepnutím lze upravit styl předlohy podnadpisů.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svislý text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čás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4" name="Zástupný symbol pro obsah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tex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6" name="Zástupný symbol pro obsah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8" name="Zástupný symbol pro zápatí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Pouze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datum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4" name="Zástupný symbol pro zápatí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3" name="Zástupný symbol pro zápatí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sah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obrázek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symbol pro tex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cs-CZ"/>
              <a:t>Klepnutím lze upravit styly předlohy textu.</a:t>
            </a:r>
          </a:p>
        </p:txBody>
      </p:sp>
      <p:sp>
        <p:nvSpPr>
          <p:cNvPr id="5" name="Zástupný symbol pro datum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6" name="Zástupný symbol pro zápatí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gif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nadpis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Klepnutím lze upravit styl předlohy nadpisů.</a:t>
            </a:r>
          </a:p>
        </p:txBody>
      </p:sp>
      <p:sp>
        <p:nvSpPr>
          <p:cNvPr id="3" name="Zástupný symbol pro text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Klepnutím lze upravit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176D7B2-D17E-42F2-B3B6-0AD668FF069F}" type="datetimeFigureOut">
              <a:rPr lang="cs-CZ" smtClean="0"/>
              <a:pPr/>
              <a:t>30.3.2017</a:t>
            </a:fld>
            <a:endParaRPr lang="cs-CZ"/>
          </a:p>
        </p:txBody>
      </p:sp>
      <p:sp>
        <p:nvSpPr>
          <p:cNvPr id="5" name="Zástupný symbol pro zápatí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5F3C9E-4AC4-4AA3-B469-1120CD13DB7B}" type="slidenum">
              <a:rPr lang="cs-CZ" smtClean="0"/>
              <a:pPr/>
              <a:t>‹#›</a:t>
            </a:fld>
            <a:endParaRPr lang="cs-CZ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81" r:id="rId1"/>
    <p:sldLayoutId id="2147483782" r:id="rId2"/>
    <p:sldLayoutId id="2147483783" r:id="rId3"/>
    <p:sldLayoutId id="2147483784" r:id="rId4"/>
    <p:sldLayoutId id="2147483785" r:id="rId5"/>
    <p:sldLayoutId id="2147483786" r:id="rId6"/>
    <p:sldLayoutId id="2147483787" r:id="rId7"/>
    <p:sldLayoutId id="2147483788" r:id="rId8"/>
    <p:sldLayoutId id="2147483789" r:id="rId9"/>
    <p:sldLayoutId id="2147483790" r:id="rId10"/>
    <p:sldLayoutId id="214748379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9.png"/><Relationship Id="rId4" Type="http://schemas.openxmlformats.org/officeDocument/2006/relationships/image" Target="../media/image38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8.png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eg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stor.org/stable/40855994" TargetMode="External"/><Relationship Id="rId3" Type="http://schemas.openxmlformats.org/officeDocument/2006/relationships/hyperlink" Target="http://www.jstor.org/stable/40856108" TargetMode="External"/><Relationship Id="rId7" Type="http://schemas.openxmlformats.org/officeDocument/2006/relationships/hyperlink" Target="http://www.jstor.org/stable/i40038248" TargetMode="External"/><Relationship Id="rId2" Type="http://schemas.openxmlformats.org/officeDocument/2006/relationships/hyperlink" Target="http://digi.ub.uni-heidelberg.de/diglit/evans1921ga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stor.org/stable/40800524" TargetMode="External"/><Relationship Id="rId5" Type="http://schemas.openxmlformats.org/officeDocument/2006/relationships/hyperlink" Target="http://www.jstor.org/stable/40856051" TargetMode="External"/><Relationship Id="rId4" Type="http://schemas.openxmlformats.org/officeDocument/2006/relationships/hyperlink" Target="http://www.jstor.org/stable/40855976" TargetMode="Externa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jstor.org/stable/504898" TargetMode="External"/><Relationship Id="rId3" Type="http://schemas.openxmlformats.org/officeDocument/2006/relationships/hyperlink" Target="http://www.jstor.org/stable/41363141" TargetMode="External"/><Relationship Id="rId7" Type="http://schemas.openxmlformats.org/officeDocument/2006/relationships/hyperlink" Target="http://digi.ub.uni-heidelberg.de/diglit/hawes1908/0001?sid=43cb55e33b9628547e1a40a4d8297c24" TargetMode="External"/><Relationship Id="rId2" Type="http://schemas.openxmlformats.org/officeDocument/2006/relationships/hyperlink" Target="http://www.jstor.org/stable/i40065833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gournia.org/" TargetMode="External"/><Relationship Id="rId5" Type="http://schemas.openxmlformats.org/officeDocument/2006/relationships/hyperlink" Target="http://cefael.efa.gr/detail.php?site_id=1&amp;actionID=page&amp;serie_id=EtCret&amp;volume_number=17&amp;new_lang=en_US&amp;x=4&amp;y=11&amp;ce=spja3424k34br5k0mughsvq711bfi8em&amp;sp=1" TargetMode="External"/><Relationship Id="rId4" Type="http://schemas.openxmlformats.org/officeDocument/2006/relationships/hyperlink" Target="http://www.jstor.org/stable/504992" TargetMode="Externa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hyperlink" Target="http://eds.a.ebscohost.com/eds/ebookviewer/ebook/bmxlYmtfXzM3Nzc0Ml9fQU41?sid=cff73a69-2121-4bbf-8453-d36c0e1b15b7@sessionmgr4003&amp;vid=4&amp;format=EB&amp;rid=1" TargetMode="External"/><Relationship Id="rId7" Type="http://schemas.openxmlformats.org/officeDocument/2006/relationships/hyperlink" Target="https://journals.cambridge.org/action/displayAbstract?fromPage=online&amp;aid=8440941&amp;fulltextType=RA&amp;fileId=S0068245411000049" TargetMode="External"/><Relationship Id="rId2" Type="http://schemas.openxmlformats.org/officeDocument/2006/relationships/hyperlink" Target="http://www.jstor.org/stable/505157" TargetMode="External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jstor.org/stable/41721706" TargetMode="External"/><Relationship Id="rId5" Type="http://schemas.openxmlformats.org/officeDocument/2006/relationships/hyperlink" Target="http://www.jstor.org/stable/504290" TargetMode="External"/><Relationship Id="rId4" Type="http://schemas.openxmlformats.org/officeDocument/2006/relationships/hyperlink" Target="http://www.jstor.org/action/doBasicResults?acc=on&amp;wc=on&amp;fc=off&amp;group=none&amp;Query=au:%22J.+Walter+Graham%22&amp;hp=10&amp;si=1" TargetMode="Externa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" r="-5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/>
          <p:cNvSpPr>
            <a:spLocks noGrp="1"/>
          </p:cNvSpPr>
          <p:nvPr>
            <p:ph type="ctrTitle"/>
          </p:nvPr>
        </p:nvSpPr>
        <p:spPr>
          <a:xfrm>
            <a:off x="0" y="5373216"/>
            <a:ext cx="7236296" cy="1181993"/>
          </a:xfrm>
          <a:solidFill>
            <a:schemeClr val="bg2">
              <a:lumMod val="90000"/>
              <a:alpha val="83000"/>
            </a:schemeClr>
          </a:solidFill>
        </p:spPr>
        <p:txBody>
          <a:bodyPr>
            <a:noAutofit/>
          </a:bodyPr>
          <a:lstStyle/>
          <a:p>
            <a:pPr algn="l"/>
            <a:r>
              <a:rPr lang="cs-CZ" sz="6000" b="1" dirty="0">
                <a:cs typeface="Arial" pitchFamily="34" charset="0"/>
              </a:rPr>
              <a:t> Architektura </a:t>
            </a:r>
            <a:r>
              <a:rPr lang="cs-CZ" sz="6000" b="1" dirty="0" err="1">
                <a:cs typeface="Arial" pitchFamily="34" charset="0"/>
              </a:rPr>
              <a:t>Egeidy</a:t>
            </a:r>
            <a:r>
              <a:rPr lang="cs-CZ" sz="6000" b="1" dirty="0">
                <a:cs typeface="Arial" pitchFamily="34" charset="0"/>
              </a:rPr>
              <a:t> 4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74236"/>
            <a:ext cx="4838392" cy="470898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Hypostylová krypta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interpretována jako síň rady s přilehlým skladištěm – funkce nicméně neznámá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samotná krypta je podlouhlá úzká budova rozdělená do 4 místností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zapuštěna z části do země 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asi sklepní prostory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budova měla druhé patro - vchod asi z </a:t>
            </a:r>
            <a:r>
              <a:rPr lang="cs-CZ" sz="2000" b="1" dirty="0" err="1"/>
              <a:t>Portique</a:t>
            </a:r>
            <a:r>
              <a:rPr lang="cs-CZ" sz="2000" b="1" dirty="0"/>
              <a:t> </a:t>
            </a:r>
            <a:r>
              <a:rPr lang="cs-CZ" sz="2000" b="1" dirty="0" err="1"/>
              <a:t>Coudé</a:t>
            </a:r>
            <a:endParaRPr lang="cs-CZ" sz="2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pečlivé provedení stavební konstrukce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stavební materiál - opracované  kvádry pískovce, sušené cihly a dřevo - paralely ve způsobu použití dřeva  v druhém palácovém období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dochována velká část omítky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4" y="4781543"/>
            <a:ext cx="8942848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lvl="1" indent="-180000">
              <a:buFontTx/>
              <a:buChar char="-"/>
            </a:pPr>
            <a:endParaRPr lang="cs-CZ" sz="8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v místnosti 1 a 4 nalezeny vybudované lavičky</a:t>
            </a:r>
          </a:p>
          <a:p>
            <a:pPr lvl="1" indent="-180000">
              <a:buFontTx/>
              <a:buChar char="-"/>
            </a:pPr>
            <a:endParaRPr lang="cs-CZ" sz="1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skladiště - stejná orientace jako zbytek budovy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stejný systém sběrných kanálků jako u jiných skladišť</a:t>
            </a:r>
          </a:p>
          <a:p>
            <a:pPr marL="828000" lvl="2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Agora i Hypostylová krypta přestaly být využívány v období druhých paláců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45896" y="74236"/>
            <a:ext cx="4104456" cy="4738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68069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116632"/>
            <a:ext cx="3042025" cy="317135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16632"/>
            <a:ext cx="4392488" cy="661767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3356992"/>
            <a:ext cx="4392134" cy="27728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641452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57498" y="548680"/>
            <a:ext cx="4032448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Quartier</a:t>
            </a:r>
            <a:r>
              <a:rPr lang="cs-CZ" sz="2000" b="1" dirty="0"/>
              <a:t> Mu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sestával z 2 velkých budov – budova A </a:t>
            </a:r>
            <a:r>
              <a:rPr lang="cs-CZ" sz="2000" b="1" dirty="0" err="1"/>
              <a:t>a</a:t>
            </a:r>
            <a:r>
              <a:rPr lang="cs-CZ" sz="2000" b="1" dirty="0"/>
              <a:t> budova B, přilehlých dílen, dvorů a cest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budovy byly postaveny na počátku a zničeny na konci MM II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55976" y="476672"/>
            <a:ext cx="4641446" cy="57310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498" y="2736449"/>
            <a:ext cx="4094228" cy="3070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862361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378565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Budova A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dvě hlavní fáze výstavby - severní část starší (rozloha – původní cca 450 m</a:t>
            </a:r>
            <a:r>
              <a:rPr lang="cs-CZ" sz="2000" b="1" baseline="30000" dirty="0"/>
              <a:t>2</a:t>
            </a:r>
            <a:r>
              <a:rPr lang="cs-CZ" sz="2000" b="1" dirty="0"/>
              <a:t> – později cca 800 m</a:t>
            </a:r>
            <a:r>
              <a:rPr lang="cs-CZ" sz="2000" b="1" baseline="30000" dirty="0"/>
              <a:t>2</a:t>
            </a:r>
            <a:r>
              <a:rPr lang="cs-CZ" sz="2000" b="1" dirty="0"/>
              <a:t>)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různé fáze výstavby nejlépe viditelné na západní straně – vstup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severní část je vystavěna z opracovaných bloků pískovce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jižní, která na ní navazuje, ze sušených cihel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malý dvůr a na něm vyvýšené stezky na západní straně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paralely k architektuře paláce – na západě severní části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předsíň s dvěma sloupy, světlíkem a ranou formou </a:t>
            </a:r>
            <a:r>
              <a:rPr lang="cs-CZ" sz="2000" b="1" dirty="0" err="1"/>
              <a:t>Lustral</a:t>
            </a:r>
            <a:r>
              <a:rPr lang="cs-CZ" sz="2000" b="1" dirty="0"/>
              <a:t> </a:t>
            </a:r>
            <a:r>
              <a:rPr lang="cs-CZ" sz="2000" b="1" dirty="0" err="1"/>
              <a:t>Basin</a:t>
            </a:r>
            <a:r>
              <a:rPr lang="cs-CZ" sz="2000" b="1" dirty="0"/>
              <a:t> (téměř 2 m hluboký) ve vedlejší místnosti; skladiště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 místnosti dále na západě ohniště s kruhovou prohlubní – spojováno se svatyněmi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3573017"/>
            <a:ext cx="4392488" cy="3257626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6684" y="3859888"/>
            <a:ext cx="4537324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jižní část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silné, hrubě postavené zdi na východní straně -&gt; nosné pro druhé patro (druhé patro i nad severní částí - dostupné schodištěm tamtéž)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spodní část možná určena pro zvířata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v horní části „kanceláře“ – nálezy tabulek a otisků pečetidel</a:t>
            </a:r>
          </a:p>
        </p:txBody>
      </p:sp>
    </p:spTree>
    <p:extLst>
      <p:ext uri="{BB962C8B-B14F-4D97-AF65-F5344CB8AC3E}">
        <p14:creationId xmlns:p14="http://schemas.microsoft.com/office/powerpoint/2010/main" val="18039700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32" y="3573016"/>
            <a:ext cx="4824536" cy="3188717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895" y="116472"/>
            <a:ext cx="4435097" cy="33263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0992" y="120302"/>
            <a:ext cx="4429991" cy="33224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96257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Budova B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patrně dřívější než budova A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rozloha asi 570 m</a:t>
            </a:r>
            <a:r>
              <a:rPr lang="cs-CZ" sz="2000" b="1" baseline="30000" dirty="0"/>
              <a:t>2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přístup ze západního dvora – vlastní vstup na jihu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centrem je velká místnost na úrovni země -&gt; přístup do dalších místností a částí budovy, včetně horního patra a sklepa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zdi sklepních místností na jihovýchodě velice dobře dochovány – až do výše 2 m - téměř jejich původní výšky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v místnostech nalezeny prvky, které se dochovají jen velmi výjimečně – zbytky dveří, oken, nik, „skříní“ a dřevěných trámů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722" y="3356992"/>
            <a:ext cx="5210555" cy="3428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828236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286251" cy="32146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562683"/>
            <a:ext cx="4286251" cy="3214689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44008" y="87490"/>
            <a:ext cx="4289244" cy="321693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44008" y="3541904"/>
            <a:ext cx="4289244" cy="3216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771740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547842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Dílny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patrně sloužily nejen jako dílny, ale také jako obydlí pro řemeslníka a jeho rodinu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podobné domy nalezeny i v okolí, ale nebyly prozkoumány celé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jedna z dílen sloužila k výrobě kamenných pečetidel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velikost pracovní místnosti asi 3 x 3 m – odhaduje se, že sloužila pro asi 2-3 dělníky</a:t>
            </a:r>
          </a:p>
          <a:p>
            <a:pPr lvl="1"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v další byla vyráběna keramika -&gt; nález hrnčířského kruhu, ale ne vypalovací pece</a:t>
            </a:r>
          </a:p>
          <a:p>
            <a:pPr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ve třetí byly nalezeny doklady pro výrobu bronzových předmětů – opět nenalezena pec nebo výheň</a:t>
            </a:r>
          </a:p>
          <a:p>
            <a:pPr marL="180000"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v poslední, jižní, dílně doklady výroby kamenných nádob</a:t>
            </a:r>
          </a:p>
          <a:p>
            <a:pPr marL="180000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všechny domy se nijak zásadně neodlišovaly od jiných z tohoto období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sestávaly ze skladišť a obytných prostor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pracovní prostory odděleny od obytných – často s vlastním vchodem</a:t>
            </a:r>
          </a:p>
          <a:p>
            <a:pPr lvl="1" indent="-180000">
              <a:buFontTx/>
              <a:buChar char="-"/>
            </a:pPr>
            <a:endParaRPr lang="cs-CZ" sz="2000" b="1" dirty="0"/>
          </a:p>
          <a:p>
            <a:pPr indent="-180000">
              <a:buFontTx/>
              <a:buChar char="-"/>
            </a:pPr>
            <a:r>
              <a:rPr lang="cs-CZ" sz="2000" b="1" dirty="0"/>
              <a:t>sdružování určitých specializovaných dílen</a:t>
            </a:r>
          </a:p>
        </p:txBody>
      </p:sp>
    </p:spTree>
    <p:extLst>
      <p:ext uri="{BB962C8B-B14F-4D97-AF65-F5344CB8AC3E}">
        <p14:creationId xmlns:p14="http://schemas.microsoft.com/office/powerpoint/2010/main" val="63964660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16632"/>
            <a:ext cx="4286250" cy="3214688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3429001"/>
            <a:ext cx="4430266" cy="3322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598972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400109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Období nových paláců</a:t>
            </a:r>
          </a:p>
          <a:p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dochází k přestavbám nejen zničených paláců, ale i měst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některé budovy nebo části měst z proto-palácového období jsou opuštěny, přestavěny, nebo nejsou nadále využívány</a:t>
            </a:r>
          </a:p>
          <a:p>
            <a:pPr marL="180000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v době nových paláců také nastává období, které </a:t>
            </a:r>
            <a:r>
              <a:rPr lang="cs-CZ" sz="2000" b="1" dirty="0" err="1"/>
              <a:t>McEnroe</a:t>
            </a:r>
            <a:r>
              <a:rPr lang="cs-CZ" sz="2000" b="1" dirty="0"/>
              <a:t> nazývá jako </a:t>
            </a:r>
            <a:r>
              <a:rPr lang="cs-CZ" sz="2000" b="1" dirty="0" err="1"/>
              <a:t>palatialization</a:t>
            </a:r>
            <a:r>
              <a:rPr lang="cs-CZ" sz="2000" b="1" dirty="0"/>
              <a:t> - tedy volně přeloženo asi jako „</a:t>
            </a:r>
            <a:r>
              <a:rPr lang="cs-CZ" sz="2000" b="1" dirty="0" err="1"/>
              <a:t>popalácovací</a:t>
            </a:r>
            <a:r>
              <a:rPr lang="cs-CZ" sz="2000" b="1" dirty="0"/>
              <a:t>“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počátek tohoto období bývá datován do LM IA, přičemž pokračuje až do LM IB 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během této doby přejímají významné domy prvky, které jsou běžně spojovány s tzv. </a:t>
            </a:r>
            <a:r>
              <a:rPr lang="cs-CZ" sz="2000" b="1" dirty="0" err="1"/>
              <a:t>rezidential</a:t>
            </a:r>
            <a:r>
              <a:rPr lang="cs-CZ" sz="2000" b="1" dirty="0"/>
              <a:t> </a:t>
            </a:r>
            <a:r>
              <a:rPr lang="cs-CZ" sz="2000" b="1" dirty="0" err="1"/>
              <a:t>quarter</a:t>
            </a:r>
            <a:r>
              <a:rPr lang="cs-CZ" sz="2000" b="1" dirty="0"/>
              <a:t> minojských paláců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domů s prvky palácové architektury je známo asi 2 desítky (tedy asi méně než 10% z celkového počtu známých domů) a jsou nalézány po celém ostrově</a:t>
            </a:r>
          </a:p>
        </p:txBody>
      </p:sp>
    </p:spTree>
    <p:extLst>
      <p:ext uri="{BB962C8B-B14F-4D97-AF65-F5344CB8AC3E}">
        <p14:creationId xmlns:p14="http://schemas.microsoft.com/office/powerpoint/2010/main" val="301498301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4104456" cy="520142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400" b="1" dirty="0"/>
              <a:t>Minojská města</a:t>
            </a:r>
          </a:p>
          <a:p>
            <a:endParaRPr lang="cs-CZ" sz="1000" b="1" dirty="0"/>
          </a:p>
          <a:p>
            <a:r>
              <a:rPr lang="cs-CZ" sz="2000" b="1" dirty="0"/>
              <a:t>Období prvních paláců</a:t>
            </a:r>
          </a:p>
          <a:p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města prvního </a:t>
            </a:r>
            <a:r>
              <a:rPr lang="cs-CZ" sz="2000" b="1" dirty="0" err="1"/>
              <a:t>protopalácového</a:t>
            </a:r>
            <a:r>
              <a:rPr lang="cs-CZ" sz="2000" b="1" dirty="0"/>
              <a:t> období byla plánována a stavěna ve stejnou dobu jako paláce samotné – vycházely ze starších sídlišť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jejich celková rozloha není zcela známa - pozdější zástavba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někdy určována na základě polohy pohřebišť, která se nacházela po jejich okrajích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poloha a velikost města byly určeny polohou paláce samotného</a:t>
            </a:r>
          </a:p>
          <a:p>
            <a:pPr lvl="1" indent="-180000">
              <a:buFontTx/>
              <a:buChar char="-"/>
            </a:pPr>
            <a:endParaRPr lang="cs-CZ" sz="800" b="1" dirty="0"/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1397" y="87544"/>
            <a:ext cx="4687126" cy="6192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1700131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3888432" cy="412420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/>
              <a:t>Knossos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blízké okolí paláce se od ostatních odlišovalo - zatímco ostatní paláce obklopovaly jejich města, u Knossu stály v jeho blízkosti výstavní domy -&gt; pravděpodobně domy vládnoucí elity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domy nespadají do jediného období - některé byly vystavěny již v počátku MM III, některé do MM IIIB a jiné až do LM IA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67944" y="88286"/>
            <a:ext cx="4908216" cy="66671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239419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na jihu je nejznámějším domem tzv. Jižní dům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dům byl součástí série několika hlavních stavebních struktur ležících podél jižního křídla paláce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leží při jihozápadním rohu paláce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výstavba po zemětřesení v MM IIIB – v průběhu jeho užívání došlo k několika úpravám -&gt; zničen v LM IA a poté již neobýván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půdorysně zasahuje do dřívějšího jižního koridoru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velmi dobře dochován – konstrukce zasahuje hluboko do podloží - sklep, první a druhé podloží mohlo být restaurováno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51648" y="2936558"/>
            <a:ext cx="4184848" cy="3541025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2936558"/>
            <a:ext cx="4744144" cy="30162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lvl="1" indent="-180000">
              <a:buFontTx/>
              <a:buChar char="-"/>
            </a:pPr>
            <a:endParaRPr lang="cs-CZ" sz="1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některé části domu sloužily k náboženským účelům - krypta s pilířem a </a:t>
            </a:r>
            <a:r>
              <a:rPr lang="cs-CZ" sz="2000" b="1" dirty="0" err="1"/>
              <a:t>lustral</a:t>
            </a:r>
            <a:r>
              <a:rPr lang="cs-CZ" sz="2000" b="1" dirty="0"/>
              <a:t> </a:t>
            </a:r>
            <a:r>
              <a:rPr lang="cs-CZ" sz="2000" b="1" dirty="0" err="1"/>
              <a:t>basin</a:t>
            </a:r>
            <a:endParaRPr lang="cs-CZ" sz="2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součástí domu jsou prvky typické pro paláce – minojská hala s předsíní a světlíkem, </a:t>
            </a:r>
            <a:r>
              <a:rPr lang="cs-CZ" sz="2000" b="1" dirty="0" err="1"/>
              <a:t>lustral</a:t>
            </a:r>
            <a:r>
              <a:rPr lang="cs-CZ" sz="2000" b="1" dirty="0"/>
              <a:t> </a:t>
            </a:r>
            <a:r>
              <a:rPr lang="cs-CZ" sz="2000" b="1" dirty="0" err="1"/>
              <a:t>basin</a:t>
            </a:r>
            <a:r>
              <a:rPr lang="cs-CZ" sz="2000" b="1" dirty="0"/>
              <a:t>, polythyra, toaleta, </a:t>
            </a:r>
            <a:r>
              <a:rPr lang="cs-CZ" sz="2000" b="1" dirty="0" err="1"/>
              <a:t>atd</a:t>
            </a:r>
            <a:r>
              <a:rPr lang="cs-CZ" sz="2000" b="1" dirty="0"/>
              <a:t>… - &gt; situování místností do jednoho celku připomíná Královnino megaron v samotném paláci</a:t>
            </a:r>
          </a:p>
        </p:txBody>
      </p:sp>
    </p:spTree>
    <p:extLst>
      <p:ext uri="{BB962C8B-B14F-4D97-AF65-F5344CB8AC3E}">
        <p14:creationId xmlns:p14="http://schemas.microsoft.com/office/powerpoint/2010/main" val="3107384086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indent="-180000">
              <a:buFontTx/>
              <a:buChar char="-"/>
            </a:pPr>
            <a:r>
              <a:rPr lang="cs-CZ" sz="2000" b="1" dirty="0"/>
              <a:t>poloha vstupu není známa - pravděpodobně na západě skrze horní podlaží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místnost s jedním sloupem uprostřed – vestibul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 severozápadním rohu vestibulu schodiště vedoucí na střechu – na západním konci schodiště balustráda se sloupem – paralela k paláci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na opačné straně místnosti – křídlo se schodištěm vedoucím do </a:t>
            </a:r>
            <a:r>
              <a:rPr lang="cs-CZ" sz="2000" b="1" dirty="0" err="1"/>
              <a:t>Pillar</a:t>
            </a:r>
            <a:r>
              <a:rPr lang="cs-CZ" sz="2000" b="1" dirty="0"/>
              <a:t> </a:t>
            </a:r>
            <a:r>
              <a:rPr lang="cs-CZ" sz="2000" b="1" dirty="0" err="1"/>
              <a:t>Crypt</a:t>
            </a:r>
            <a:r>
              <a:rPr lang="cs-CZ" sz="2000" b="1" dirty="0"/>
              <a:t> ležící přímo pod vestibulem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 horním podlaží moha být veranda 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pod centrální částí se nacházel sklep s dvěma místnostmi s třemi pilíři – sloužil jako skladiště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68538" y="3340782"/>
            <a:ext cx="4567958" cy="3096344"/>
          </a:xfrm>
          <a:prstGeom prst="rect">
            <a:avLst/>
          </a:prstGeom>
        </p:spPr>
      </p:pic>
      <p:sp>
        <p:nvSpPr>
          <p:cNvPr id="4" name="TextovéPole 3"/>
          <p:cNvSpPr txBox="1"/>
          <p:nvPr/>
        </p:nvSpPr>
        <p:spPr>
          <a:xfrm>
            <a:off x="107504" y="2936558"/>
            <a:ext cx="4361034" cy="378565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konstrukce domu byla na velmi vysoké úrovni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na severní a východní straně bylo použito kvádrové zdivo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vnitřní zdi v přízemí z kamenné sutě pokryté malovanou omítkou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 horním podlaží použity sušené cihly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většina místností byla ve spodní části obložena deskami ze sádrovce – u některých i podlaha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široké použití dřeva – jako u paláce</a:t>
            </a:r>
          </a:p>
        </p:txBody>
      </p:sp>
    </p:spTree>
    <p:extLst>
      <p:ext uri="{BB962C8B-B14F-4D97-AF65-F5344CB8AC3E}">
        <p14:creationId xmlns:p14="http://schemas.microsoft.com/office/powerpoint/2010/main" val="14422848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037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467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59313"/>
            <a:ext cx="8928992" cy="5939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263800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4392488" cy="329037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2646" y="116632"/>
            <a:ext cx="4392487" cy="3290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04048" y="3530199"/>
            <a:ext cx="3672408" cy="320435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7544" y="3501008"/>
            <a:ext cx="3816424" cy="3164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5488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193899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významné domy neležely pouze v blízkosti paláce – na východ od paláce, dostupné po královské cestě ležely dvě významné budovy tzv. </a:t>
            </a:r>
            <a:r>
              <a:rPr lang="cs-CZ" sz="2000" b="1" dirty="0" err="1"/>
              <a:t>Little</a:t>
            </a:r>
            <a:r>
              <a:rPr lang="cs-CZ" sz="2000" b="1" dirty="0"/>
              <a:t> </a:t>
            </a:r>
            <a:r>
              <a:rPr lang="cs-CZ" sz="2000" b="1" dirty="0" err="1"/>
              <a:t>Palace</a:t>
            </a:r>
            <a:r>
              <a:rPr lang="cs-CZ" sz="2000" b="1" dirty="0"/>
              <a:t> a </a:t>
            </a:r>
            <a:r>
              <a:rPr lang="cs-CZ" sz="2000" b="1" dirty="0" err="1"/>
              <a:t>Unexplored</a:t>
            </a:r>
            <a:r>
              <a:rPr lang="cs-CZ" sz="2000" b="1" dirty="0"/>
              <a:t> </a:t>
            </a:r>
            <a:r>
              <a:rPr lang="cs-CZ" sz="2000" b="1" dirty="0" err="1"/>
              <a:t>Mansion</a:t>
            </a:r>
            <a:r>
              <a:rPr lang="cs-CZ" sz="2000" b="1" dirty="0"/>
              <a:t>, na severu pak Royal </a:t>
            </a:r>
            <a:r>
              <a:rPr lang="cs-CZ" sz="2000" b="1" dirty="0" err="1"/>
              <a:t>Villa</a:t>
            </a:r>
            <a:endParaRPr lang="cs-CZ" sz="2000" b="1" dirty="0"/>
          </a:p>
          <a:p>
            <a:pPr marL="180000" indent="-180000">
              <a:buFontTx/>
              <a:buChar char="-"/>
            </a:pPr>
            <a:endParaRPr lang="cs-CZ" sz="2000" b="1" dirty="0"/>
          </a:p>
          <a:p>
            <a:r>
              <a:rPr lang="cs-CZ" sz="2000" b="1" dirty="0" err="1"/>
              <a:t>Little</a:t>
            </a:r>
            <a:r>
              <a:rPr lang="cs-CZ" sz="2000" b="1" dirty="0"/>
              <a:t> </a:t>
            </a:r>
            <a:r>
              <a:rPr lang="cs-CZ" sz="2000" b="1" dirty="0" err="1"/>
              <a:t>Palace</a:t>
            </a: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po paláci samotném nejmonumentálnější dům v Knossu – rozloha asi 990 m2</a:t>
            </a:r>
          </a:p>
        </p:txBody>
      </p:sp>
      <p:sp>
        <p:nvSpPr>
          <p:cNvPr id="5" name="TextovéPole 4"/>
          <p:cNvSpPr txBox="1"/>
          <p:nvPr/>
        </p:nvSpPr>
        <p:spPr>
          <a:xfrm>
            <a:off x="107504" y="2013228"/>
            <a:ext cx="5256584" cy="470898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postaven v LM IA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stejně jako u Jižního domu a jiných, vnitřek budovy obsahuje sadu místností, které jsou typické pro rezidenční části paláců =&gt; zdvojený </a:t>
            </a:r>
            <a:r>
              <a:rPr lang="cs-CZ" sz="2000" b="1" dirty="0" err="1"/>
              <a:t>polythyron</a:t>
            </a:r>
            <a:r>
              <a:rPr lang="cs-CZ" sz="2000" b="1" dirty="0"/>
              <a:t> = dvě minojské haly, peristylovou halu tvořící světlík a </a:t>
            </a:r>
            <a:r>
              <a:rPr lang="cs-CZ" sz="2000" b="1" dirty="0" err="1"/>
              <a:t>Lustral</a:t>
            </a:r>
            <a:r>
              <a:rPr lang="cs-CZ" sz="2000" b="1" dirty="0"/>
              <a:t> </a:t>
            </a:r>
            <a:r>
              <a:rPr lang="cs-CZ" sz="2000" b="1" dirty="0" err="1"/>
              <a:t>Basin</a:t>
            </a:r>
            <a:endParaRPr lang="cs-CZ" sz="2000" b="1" dirty="0"/>
          </a:p>
          <a:p>
            <a:pPr marL="468000" lvl="1" indent="-180000">
              <a:buFontTx/>
              <a:buChar char="-"/>
            </a:pPr>
            <a:r>
              <a:rPr lang="cs-CZ" sz="2000" b="1" dirty="0"/>
              <a:t>sloupy u </a:t>
            </a:r>
            <a:r>
              <a:rPr lang="cs-CZ" sz="2000" b="1" dirty="0" err="1"/>
              <a:t>Lustral</a:t>
            </a:r>
            <a:r>
              <a:rPr lang="cs-CZ" sz="2000" b="1" dirty="0"/>
              <a:t> </a:t>
            </a:r>
            <a:r>
              <a:rPr lang="cs-CZ" sz="2000" b="1" dirty="0" err="1"/>
              <a:t>Basin</a:t>
            </a:r>
            <a:r>
              <a:rPr lang="cs-CZ" sz="2000" b="1" dirty="0"/>
              <a:t> byly žlábkované jak ukazují obtisky v jílu = velice vzácný typ sloupu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v jižní části domu tři haly s pilíři (ve sklepních prostorách)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na východě kombinace pilířů a cist v podlaze -&gt; náboženské účely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na západě doklady kultu – nalezen rhyton v podobě býčí hlavy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64088" y="2013228"/>
            <a:ext cx="3672408" cy="44907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406056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07504" y="44624"/>
            <a:ext cx="8928992" cy="3170099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Unexplored</a:t>
            </a:r>
            <a:r>
              <a:rPr lang="cs-CZ" sz="2000" b="1" dirty="0"/>
              <a:t> </a:t>
            </a:r>
            <a:r>
              <a:rPr lang="cs-CZ" sz="2000" b="1" dirty="0" err="1"/>
              <a:t>Mansion</a:t>
            </a: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součástí </a:t>
            </a:r>
            <a:r>
              <a:rPr lang="cs-CZ" sz="2000" b="1" dirty="0" err="1"/>
              <a:t>Little</a:t>
            </a:r>
            <a:r>
              <a:rPr lang="cs-CZ" sz="2000" b="1" dirty="0"/>
              <a:t> </a:t>
            </a:r>
            <a:r>
              <a:rPr lang="cs-CZ" sz="2000" b="1" dirty="0" err="1"/>
              <a:t>Palace</a:t>
            </a:r>
            <a:r>
              <a:rPr lang="cs-CZ" sz="2000" b="1" dirty="0"/>
              <a:t>, se kterým je propojena malým mostem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„rezidence“ byla budována až po </a:t>
            </a:r>
            <a:r>
              <a:rPr lang="cs-CZ" sz="2000" b="1" dirty="0" err="1"/>
              <a:t>Little</a:t>
            </a:r>
            <a:r>
              <a:rPr lang="cs-CZ" sz="2000" b="1" dirty="0"/>
              <a:t> </a:t>
            </a:r>
            <a:r>
              <a:rPr lang="cs-CZ" sz="2000" b="1" dirty="0" err="1"/>
              <a:t>palace</a:t>
            </a:r>
            <a:r>
              <a:rPr lang="cs-CZ" sz="2000" b="1" dirty="0"/>
              <a:t> a nikdy nebyla dokončena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centrem budovy je místnost se čtyřmi pilíři - celkově však v budově chybí obvyklé prostory spojované s podobnými domy –&gt; porovnání se samotným </a:t>
            </a:r>
            <a:r>
              <a:rPr lang="cs-CZ" sz="2000" b="1" dirty="0" err="1"/>
              <a:t>Little</a:t>
            </a:r>
            <a:r>
              <a:rPr lang="cs-CZ" sz="2000" b="1" dirty="0"/>
              <a:t> </a:t>
            </a:r>
            <a:r>
              <a:rPr lang="cs-CZ" sz="2000" b="1" dirty="0" err="1"/>
              <a:t>Palace</a:t>
            </a:r>
            <a:r>
              <a:rPr lang="cs-CZ" sz="2000" b="1" dirty="0"/>
              <a:t> =&gt; dvě teorie o funkci domu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pro kultovní / náboženské účely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skladiště a „výrobní komplex“ – pozdější teorie</a:t>
            </a:r>
          </a:p>
          <a:p>
            <a:pPr marL="637200" lvl="1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nálezy fragmentů fresek z horních podlaží =&gt; jiná funkce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3243205"/>
            <a:ext cx="4608512" cy="351250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6216" y="2840939"/>
            <a:ext cx="2390739" cy="3879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751832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81532"/>
            <a:ext cx="3749613" cy="4999484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23928" y="81532"/>
            <a:ext cx="5156485" cy="3419476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283968" y="3573016"/>
            <a:ext cx="4176464" cy="31817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624803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4916"/>
            <a:ext cx="8784976" cy="6608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5180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116632"/>
            <a:ext cx="3888432" cy="486287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Knossos</a:t>
            </a: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město se rozkládalo po celém obvodu paláce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západní část města</a:t>
            </a:r>
          </a:p>
          <a:p>
            <a:pPr marL="457200" indent="-180000">
              <a:buFontTx/>
              <a:buChar char="-"/>
            </a:pPr>
            <a:r>
              <a:rPr lang="cs-CZ" sz="2000" b="1" dirty="0"/>
              <a:t>spojena s palácem Královskou cestou</a:t>
            </a:r>
          </a:p>
          <a:p>
            <a:pPr marL="457200" indent="-180000">
              <a:buFontTx/>
              <a:buChar char="-"/>
            </a:pPr>
            <a:r>
              <a:rPr lang="cs-CZ" sz="2000" b="1" dirty="0"/>
              <a:t>dosahovala až k pahorku, kde se později nacházela akropolis města z klasického období</a:t>
            </a:r>
          </a:p>
          <a:p>
            <a:pPr marL="457200"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východní část</a:t>
            </a:r>
          </a:p>
          <a:p>
            <a:pPr marL="637200" lvl="1" indent="-180000">
              <a:buFontTx/>
              <a:buChar char="-"/>
            </a:pPr>
            <a:r>
              <a:rPr lang="cs-CZ" sz="2000" b="1" dirty="0"/>
              <a:t>dosahovala až za řeku </a:t>
            </a:r>
            <a:r>
              <a:rPr lang="cs-CZ" sz="2000" b="1" dirty="0" err="1"/>
              <a:t>Kairatos</a:t>
            </a:r>
            <a:r>
              <a:rPr lang="cs-CZ" sz="2000" b="1" dirty="0"/>
              <a:t>, kde na svahu kopce </a:t>
            </a:r>
            <a:r>
              <a:rPr lang="cs-CZ" sz="2000" b="1" dirty="0" err="1"/>
              <a:t>Ailias</a:t>
            </a:r>
            <a:r>
              <a:rPr lang="cs-CZ" sz="2000" b="1" dirty="0"/>
              <a:t> byly nalezeny monumentální struktury - možná zdi teras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1215" y="116632"/>
            <a:ext cx="4932519" cy="6624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49834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350865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/>
              <a:t>Faistos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kromě „villy“ v </a:t>
            </a:r>
            <a:r>
              <a:rPr lang="cs-CZ" sz="2000" b="1" dirty="0" err="1"/>
              <a:t>Haghia</a:t>
            </a:r>
            <a:r>
              <a:rPr lang="cs-CZ" sz="2000" b="1" dirty="0"/>
              <a:t> </a:t>
            </a:r>
            <a:r>
              <a:rPr lang="cs-CZ" sz="2000" b="1" dirty="0" err="1"/>
              <a:t>Triada</a:t>
            </a:r>
            <a:r>
              <a:rPr lang="cs-CZ" sz="2000" b="1" dirty="0"/>
              <a:t> nebyly nalezeny další domy podobné těm v Knossu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domy, které patrně patřily k městu byly nalezeny v oblasti </a:t>
            </a:r>
            <a:r>
              <a:rPr lang="cs-CZ" sz="2000" b="1" dirty="0" err="1"/>
              <a:t>Chalara</a:t>
            </a:r>
            <a:r>
              <a:rPr lang="cs-CZ" sz="2000" b="1" dirty="0"/>
              <a:t> na úbočí svahu na jihozápadě paláce a dále v oblasti </a:t>
            </a:r>
            <a:r>
              <a:rPr lang="cs-CZ" sz="2000" b="1" dirty="0" err="1"/>
              <a:t>Hagia</a:t>
            </a:r>
            <a:r>
              <a:rPr lang="cs-CZ" sz="2000" b="1" dirty="0"/>
              <a:t> </a:t>
            </a:r>
            <a:r>
              <a:rPr lang="cs-CZ" sz="2000" b="1" dirty="0" err="1"/>
              <a:t>Fotini</a:t>
            </a:r>
            <a:r>
              <a:rPr lang="cs-CZ" sz="2000" b="1" dirty="0"/>
              <a:t> na severovýchodě</a:t>
            </a:r>
          </a:p>
          <a:p>
            <a:pPr marL="180000" indent="-180000">
              <a:buFontTx/>
              <a:buChar char="-"/>
            </a:pPr>
            <a:endParaRPr lang="cs-CZ" sz="2000" b="1" dirty="0"/>
          </a:p>
          <a:p>
            <a:r>
              <a:rPr lang="cs-CZ" sz="2000" b="1" dirty="0" err="1"/>
              <a:t>Haghia</a:t>
            </a:r>
            <a:r>
              <a:rPr lang="cs-CZ" sz="2000" b="1" dirty="0"/>
              <a:t> </a:t>
            </a:r>
            <a:r>
              <a:rPr lang="cs-CZ" sz="2000" b="1" dirty="0" err="1"/>
              <a:t>Triada</a:t>
            </a:r>
            <a:r>
              <a:rPr lang="cs-CZ" sz="1200" dirty="0"/>
              <a:t> (35.059082, 24.792766)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asi 3 km od paláce ve Faistu na západním konci stejného hřebene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vybudována asi v MM III nebo LM IA – nálezy potvrzují starší osídlení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vila není dochována celá – situaci navíc komplikuje přítomnost pozdějšího využívání oblasti -&gt; v centru vily byly nalezeny základy mykénského </a:t>
            </a:r>
            <a:r>
              <a:rPr lang="cs-CZ" sz="2000" b="1" dirty="0" err="1"/>
              <a:t>megara</a:t>
            </a: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půdorys ve tvaru písmene L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7931" y="3645024"/>
            <a:ext cx="5856129" cy="3096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757778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5760640" cy="378565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budova rozdělena do 4 částí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každá část v horním podlaží zahrnovala prostory, které sloužily specifickému účelu – prostory pro skladiště, kult a obývání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ve vnitřní prostorách jsou opět přítomny místnosti typické pro paláce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vila byla zničena požárem - zčernalé sádrovcové dláždění</a:t>
            </a:r>
          </a:p>
          <a:p>
            <a:pPr marL="468000" lvl="1" indent="-180000">
              <a:buFontTx/>
              <a:buChar char="-"/>
            </a:pPr>
            <a:endParaRPr lang="cs-CZ" sz="2000" b="1" dirty="0"/>
          </a:p>
          <a:p>
            <a:pPr marL="468000" lvl="1" indent="-180000">
              <a:buFontTx/>
              <a:buChar char="-"/>
            </a:pPr>
            <a:r>
              <a:rPr lang="cs-CZ" sz="2000" b="1" dirty="0"/>
              <a:t>nálezy tabulek s lineárním písmem A naznačují minimálně administrativní funkci komplexu -vztahy se sousedním palácem nejsou zcela jasné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0152" y="116632"/>
            <a:ext cx="3096344" cy="6137840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9632" y="4048362"/>
            <a:ext cx="3240360" cy="2786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54252517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8754" y="3368491"/>
            <a:ext cx="5112568" cy="3340335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11322" y="1268759"/>
            <a:ext cx="3721218" cy="544006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0687" y="44624"/>
            <a:ext cx="4306658" cy="3229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1369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897542" cy="5256584"/>
          </a:xfrm>
          <a:prstGeom prst="rect">
            <a:avLst/>
          </a:prstGeom>
        </p:spPr>
      </p:pic>
      <p:sp>
        <p:nvSpPr>
          <p:cNvPr id="3" name="TextovéPole 2"/>
          <p:cNvSpPr txBox="1"/>
          <p:nvPr/>
        </p:nvSpPr>
        <p:spPr>
          <a:xfrm>
            <a:off x="107504" y="5445224"/>
            <a:ext cx="8897542" cy="101566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Místnost na západním konci vily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lavičky a obložení stěn ze sádrovce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v mezerách mezi panely původně dřevěné trámy</a:t>
            </a:r>
          </a:p>
        </p:txBody>
      </p:sp>
    </p:spTree>
    <p:extLst>
      <p:ext uri="{BB962C8B-B14F-4D97-AF65-F5344CB8AC3E}">
        <p14:creationId xmlns:p14="http://schemas.microsoft.com/office/powerpoint/2010/main" val="371930777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6586418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200" b="1" dirty="0"/>
              <a:t>Mallia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stejně jako v předchozím období, i nyní je Mallia nejlepším místem pro poznání palácových měst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několik typů domů v několika oblastech</a:t>
            </a:r>
          </a:p>
          <a:p>
            <a:endParaRPr lang="cs-CZ" sz="2000" b="1" dirty="0"/>
          </a:p>
          <a:p>
            <a:pPr marL="10800" indent="-180000">
              <a:buFontTx/>
              <a:buChar char="-"/>
            </a:pPr>
            <a:r>
              <a:rPr lang="cs-CZ" sz="2000" b="1" dirty="0"/>
              <a:t>největší Dům E(</a:t>
            </a:r>
            <a:r>
              <a:rPr lang="cs-CZ" sz="2000" b="1" dirty="0" err="1"/>
              <a:t>psilon</a:t>
            </a:r>
            <a:r>
              <a:rPr lang="cs-CZ" sz="2000" b="1" dirty="0"/>
              <a:t>) leží asi 170 m jižně od paláce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počátek výstavby v MM III – samotná interpretace domu je nicméně složitá, neboť do budovy je začleněna starší stavební konstrukce z MM I  a několik pozdějších modifikací – nakonec opuštěn během LM IIIB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rozměry asi 50 x 35 m – cca 3000 m</a:t>
            </a:r>
            <a:r>
              <a:rPr lang="cs-CZ" sz="2000" b="1" baseline="30000" dirty="0"/>
              <a:t>2</a:t>
            </a:r>
            <a:r>
              <a:rPr lang="cs-CZ" sz="2000" b="1" dirty="0"/>
              <a:t> -&gt; v literatuře označován také jako </a:t>
            </a:r>
            <a:r>
              <a:rPr lang="cs-CZ" sz="2000" b="1" dirty="0" err="1"/>
              <a:t>Little</a:t>
            </a:r>
            <a:r>
              <a:rPr lang="cs-CZ" sz="2000" b="1" dirty="0"/>
              <a:t> </a:t>
            </a:r>
            <a:r>
              <a:rPr lang="cs-CZ" sz="2000" b="1" dirty="0" err="1"/>
              <a:t>Palace</a:t>
            </a:r>
            <a:r>
              <a:rPr lang="cs-CZ" sz="2000" b="1" dirty="0"/>
              <a:t> = podobnost s budovou stejného jména v Knossu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vnitřní prostor tvoří nepravidelné místnosti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vstup na severu a jihu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ze severu se vstupuje do vestibulu a koridoru vedoucího do velkého dlážděného dvora a menšího dvora na severozápadě s kolonádou ve tvaru L se 4 sloupy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dále na severozápadě dílny a skladiště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na jihozápadě malý dvůr s pilíři po všech čtyř stranách</a:t>
            </a:r>
          </a:p>
          <a:p>
            <a:pPr marL="370800" lvl="1" indent="-180000">
              <a:buFontTx/>
              <a:buChar char="-"/>
            </a:pPr>
            <a:r>
              <a:rPr lang="cs-CZ" sz="2000" b="1" dirty="0"/>
              <a:t>v jižní části obytné prostory zahrnující koupelnu - hlavní obytná místnost nemá typické znaky tzv. </a:t>
            </a:r>
            <a:r>
              <a:rPr lang="cs-CZ" sz="2000" b="1" dirty="0" err="1"/>
              <a:t>Minoan</a:t>
            </a:r>
            <a:r>
              <a:rPr lang="cs-CZ" sz="2000" b="1" dirty="0"/>
              <a:t> </a:t>
            </a:r>
            <a:r>
              <a:rPr lang="cs-CZ" sz="2000" b="1" dirty="0" err="1"/>
              <a:t>Hall</a:t>
            </a:r>
            <a:endParaRPr lang="cs-CZ" sz="2000" b="1" dirty="0"/>
          </a:p>
          <a:p>
            <a:pPr marL="370800" lvl="1" indent="-180000">
              <a:buFontTx/>
              <a:buChar char="-"/>
            </a:pPr>
            <a:r>
              <a:rPr lang="cs-CZ" sz="2000" b="1" dirty="0"/>
              <a:t>nebyly nalezeny stopy po schodišti do horního patra</a:t>
            </a:r>
          </a:p>
        </p:txBody>
      </p:sp>
    </p:spTree>
    <p:extLst>
      <p:ext uri="{BB962C8B-B14F-4D97-AF65-F5344CB8AC3E}">
        <p14:creationId xmlns:p14="http://schemas.microsoft.com/office/powerpoint/2010/main" val="108727610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2"/>
            <a:ext cx="8928992" cy="66074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5408918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04664"/>
            <a:ext cx="4104456" cy="2820932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8" r="7244"/>
          <a:stretch/>
        </p:blipFill>
        <p:spPr>
          <a:xfrm>
            <a:off x="107504" y="3573016"/>
            <a:ext cx="4824535" cy="3235027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55976" y="116632"/>
            <a:ext cx="4646291" cy="3298866"/>
          </a:xfrm>
          <a:prstGeom prst="rect">
            <a:avLst/>
          </a:prstGeom>
        </p:spPr>
      </p:pic>
      <p:pic>
        <p:nvPicPr>
          <p:cNvPr id="6" name="Obrázek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48064" y="3861048"/>
            <a:ext cx="3782194" cy="26937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045736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5472608" cy="624786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další domy byly odkryty na východ od paláce v části nazývané Zeta a Delta</a:t>
            </a:r>
          </a:p>
          <a:p>
            <a:pPr marL="180000" indent="-180000">
              <a:buFontTx/>
              <a:buChar char="-"/>
            </a:pP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domy v těchto částech v sobě zahrnují pouze některé prvky minojských paláců – zvláště pak minojskou halu (v domě </a:t>
            </a:r>
            <a:r>
              <a:rPr lang="cs-CZ" sz="2000" b="1" dirty="0" err="1"/>
              <a:t>Zb</a:t>
            </a:r>
            <a:r>
              <a:rPr lang="cs-CZ" sz="2000" b="1" dirty="0"/>
              <a:t> byla přidána k již stojícímu domu) -&gt; paralely u domů v jiných částech Kréty – např. v </a:t>
            </a:r>
            <a:r>
              <a:rPr lang="cs-CZ" sz="2000" b="1" dirty="0" err="1"/>
              <a:t>Tylissu</a:t>
            </a:r>
            <a:r>
              <a:rPr lang="cs-CZ" sz="2000" b="1" dirty="0"/>
              <a:t>, </a:t>
            </a:r>
            <a:r>
              <a:rPr lang="cs-CZ" sz="2000" b="1" dirty="0" err="1"/>
              <a:t>Nirou</a:t>
            </a:r>
            <a:r>
              <a:rPr lang="cs-CZ" sz="2000" b="1" dirty="0"/>
              <a:t> </a:t>
            </a:r>
            <a:r>
              <a:rPr lang="cs-CZ" sz="2000" b="1" dirty="0" err="1"/>
              <a:t>Chani</a:t>
            </a:r>
            <a:r>
              <a:rPr lang="cs-CZ" sz="2000" b="1" dirty="0"/>
              <a:t> a i v </a:t>
            </a:r>
            <a:r>
              <a:rPr lang="cs-CZ" sz="2000" b="1" dirty="0" err="1"/>
              <a:t>Haghia</a:t>
            </a:r>
            <a:r>
              <a:rPr lang="cs-CZ" sz="2000" b="1" dirty="0"/>
              <a:t> </a:t>
            </a:r>
            <a:r>
              <a:rPr lang="cs-CZ" sz="2000" b="1" dirty="0" err="1"/>
              <a:t>Triada</a:t>
            </a:r>
            <a:r>
              <a:rPr lang="cs-CZ" sz="2000" b="1" dirty="0"/>
              <a:t> 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domy z těchto nalezišť se odlišují od těch budovaných v Knossu dalšími prvky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křídla se zaměřením na zemědělskou výrobu a skladování jsou oddělena od zbytku domu – ve většině případů je přístup do této části možný pouze jedinými dveřmi; navíc byla vybudována v prostším stylu, bez okázalých prvků nalézaných v obytných křídlech - kamenná suť nebo sušené cihly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druhé patro se nalézalo ve velké míře pouze nad skladišti a výrobními prostory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96432" y="116633"/>
            <a:ext cx="3340064" cy="5832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75334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1817"/>
            <a:ext cx="3240360" cy="3574683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99992" y="116632"/>
            <a:ext cx="4053493" cy="357468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71786" y="3691315"/>
            <a:ext cx="3596060" cy="3131303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788024" y="3734144"/>
            <a:ext cx="3262694" cy="308847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8477418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44624"/>
            <a:ext cx="8937794" cy="255454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Města nebo výstavní domy nebyly pouze součástí okolí paláců, ale byly nalezeny v různých částech Kréty. Součástí některých těchto měst byly dominantní budovy, které patrně sloužily jako domov místní elity.</a:t>
            </a:r>
          </a:p>
          <a:p>
            <a:r>
              <a:rPr lang="cs-CZ" sz="2000" b="1" dirty="0"/>
              <a:t>Většina měst ležela v úrodných oblastech, zatímco některá sloužila jako přístavy.</a:t>
            </a:r>
          </a:p>
          <a:p>
            <a:r>
              <a:rPr lang="cs-CZ" sz="2000" b="1" dirty="0"/>
              <a:t>Mezi známá naleziště patří např. </a:t>
            </a:r>
            <a:r>
              <a:rPr lang="cs-CZ" sz="2000" b="1" dirty="0" err="1"/>
              <a:t>Pseira</a:t>
            </a:r>
            <a:r>
              <a:rPr lang="cs-CZ" sz="2000" b="1" dirty="0"/>
              <a:t> na malém ostrově nedaleko severního pobřeží Kréty, </a:t>
            </a:r>
            <a:r>
              <a:rPr lang="cs-CZ" sz="2000" b="1" dirty="0" err="1"/>
              <a:t>Palaikastro</a:t>
            </a:r>
            <a:r>
              <a:rPr lang="cs-CZ" sz="2000" b="1" dirty="0"/>
              <a:t> zcela na východě, dále také </a:t>
            </a:r>
            <a:r>
              <a:rPr lang="cs-CZ" sz="2000" b="1" dirty="0" err="1"/>
              <a:t>Mochlos</a:t>
            </a:r>
            <a:r>
              <a:rPr lang="cs-CZ" sz="2000" b="1" dirty="0"/>
              <a:t> a </a:t>
            </a:r>
            <a:r>
              <a:rPr lang="cs-CZ" sz="2000" b="1" dirty="0" err="1"/>
              <a:t>Kommos</a:t>
            </a:r>
            <a:r>
              <a:rPr lang="cs-CZ" sz="2000" b="1" dirty="0"/>
              <a:t> na jihu v západní části planiny </a:t>
            </a:r>
            <a:r>
              <a:rPr lang="cs-CZ" sz="2000" b="1" dirty="0" err="1"/>
              <a:t>Messara</a:t>
            </a:r>
            <a:r>
              <a:rPr lang="cs-CZ" sz="2000" b="1" dirty="0"/>
              <a:t>.</a:t>
            </a:r>
          </a:p>
          <a:p>
            <a:r>
              <a:rPr lang="cs-CZ" sz="2000" b="1" dirty="0"/>
              <a:t>Nejlepším příkladem Krétského města mimo palácová centra však zůstává </a:t>
            </a:r>
            <a:r>
              <a:rPr lang="cs-CZ" sz="2000" b="1" dirty="0" err="1"/>
              <a:t>Gournia</a:t>
            </a:r>
            <a:r>
              <a:rPr lang="cs-CZ" sz="2000" b="1" dirty="0"/>
              <a:t>.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2636912"/>
            <a:ext cx="3312368" cy="4157021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91880" y="2636912"/>
            <a:ext cx="5553418" cy="41650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76227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8928992" cy="30162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jižní část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na </a:t>
            </a:r>
            <a:r>
              <a:rPr lang="cs-CZ" sz="2000" b="1" dirty="0" err="1"/>
              <a:t>Gypsadhes</a:t>
            </a:r>
            <a:r>
              <a:rPr lang="cs-CZ" sz="2000" b="1" dirty="0"/>
              <a:t> objeveny domy z novo-palácového období – nálezy starší keramiky pod podlahou těchto objektů naznačují dřívější zástavbu</a:t>
            </a:r>
          </a:p>
          <a:p>
            <a:pPr lvl="1" indent="-180000">
              <a:buFontTx/>
              <a:buChar char="-"/>
            </a:pPr>
            <a:endParaRPr lang="cs-CZ" sz="1000" b="1" dirty="0"/>
          </a:p>
          <a:p>
            <a:pPr indent="-180000">
              <a:buFontTx/>
              <a:buChar char="-"/>
            </a:pPr>
            <a:r>
              <a:rPr lang="cs-CZ" sz="2000" b="1" dirty="0"/>
              <a:t>severní část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stopy města z proto-palácového období nejsou známy – zástavba klasickým a římským městem</a:t>
            </a:r>
          </a:p>
          <a:p>
            <a:pPr lvl="1" indent="-180000">
              <a:buFontTx/>
              <a:buChar char="-"/>
            </a:pPr>
            <a:endParaRPr lang="cs-CZ" sz="2000" b="1" dirty="0"/>
          </a:p>
          <a:p>
            <a:pPr marL="180000" lvl="1" indent="-180000">
              <a:buFontTx/>
              <a:buChar char="-"/>
            </a:pPr>
            <a:r>
              <a:rPr lang="cs-CZ" sz="2000" b="1" dirty="0"/>
              <a:t>celková populace města se odhaduje na základě novo-palácového období na asi 12 000 obyvatel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43808" y="2852936"/>
            <a:ext cx="5088565" cy="3816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54415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4624"/>
            <a:ext cx="8880506" cy="56166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977098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 rotWithShape="1">
          <a:blip r:embed="rId2"/>
          <a:srcRect b="6329"/>
          <a:stretch/>
        </p:blipFill>
        <p:spPr>
          <a:xfrm>
            <a:off x="79271" y="116632"/>
            <a:ext cx="8960921" cy="5400600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9271" y="3789040"/>
            <a:ext cx="4428493" cy="295232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84168" y="102749"/>
            <a:ext cx="2956024" cy="2186083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868144" y="5929244"/>
            <a:ext cx="1368152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Palaikastro</a:t>
            </a: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040816017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3600400" cy="655564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 err="1"/>
              <a:t>Gournia</a:t>
            </a:r>
            <a:r>
              <a:rPr lang="cs-CZ" sz="2000" b="1" dirty="0"/>
              <a:t> </a:t>
            </a:r>
            <a:r>
              <a:rPr lang="cs-CZ" sz="1400" dirty="0"/>
              <a:t>(35.109496, 25.792761)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jeden z nejlepších příkladů minojského města – rozkládá se v severní části </a:t>
            </a:r>
            <a:r>
              <a:rPr lang="cs-CZ" sz="2000" b="1" dirty="0" err="1"/>
              <a:t>isthmu</a:t>
            </a:r>
            <a:r>
              <a:rPr lang="cs-CZ" sz="2000" b="1" dirty="0"/>
              <a:t> </a:t>
            </a:r>
            <a:r>
              <a:rPr lang="cs-CZ" sz="2000" b="1" dirty="0" err="1"/>
              <a:t>Ierapetra</a:t>
            </a:r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odkrytá plocha činí asi 25000 m</a:t>
            </a:r>
            <a:r>
              <a:rPr lang="cs-CZ" sz="2000" b="1" baseline="30000" dirty="0"/>
              <a:t>2 </a:t>
            </a:r>
            <a:r>
              <a:rPr lang="cs-CZ" sz="2000" b="1" dirty="0"/>
              <a:t>- odhadovaná populace: asi 1400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nejstarší známky osídlení spadají již do neolitu, postupně pak město rostlo – hlavní vývoj města spadá do EM II – LM III, největší prosperitu zažilo během LM IA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v této době byla postavena budova nazývaná obvykle jako palác (někdy jako sídlo správce/guvernéra)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odkryto více než 40 domů </a:t>
            </a:r>
            <a:r>
              <a:rPr lang="cs-CZ" sz="2000" b="1"/>
              <a:t>– většina </a:t>
            </a:r>
            <a:r>
              <a:rPr lang="cs-CZ" sz="2000" b="1" dirty="0"/>
              <a:t>o užitné ploše kolem 80-100 m</a:t>
            </a:r>
            <a:r>
              <a:rPr lang="cs-CZ" sz="2000" b="1" baseline="30000" dirty="0"/>
              <a:t>2</a:t>
            </a:r>
            <a:endParaRPr lang="cs-CZ" sz="2000" b="1" dirty="0"/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33750" y="106405"/>
            <a:ext cx="5300060" cy="65658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604850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ovéPole 2"/>
          <p:cNvSpPr txBox="1"/>
          <p:nvPr/>
        </p:nvSpPr>
        <p:spPr>
          <a:xfrm>
            <a:off x="107504" y="116632"/>
            <a:ext cx="8856984" cy="255454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68000" indent="-180000">
              <a:buFontTx/>
              <a:buChar char="-"/>
            </a:pPr>
            <a:r>
              <a:rPr lang="cs-CZ" sz="2000" b="1" dirty="0"/>
              <a:t>samotné domy se lišily jeden od druhého</a:t>
            </a:r>
          </a:p>
          <a:p>
            <a:pPr marL="468000" indent="-180000">
              <a:buFontTx/>
              <a:buChar char="-"/>
            </a:pPr>
            <a:r>
              <a:rPr lang="cs-CZ" sz="2000" b="1" dirty="0"/>
              <a:t>konstruovány byly podle potřeb lidí, kteří v nich žily – v základních rysech nicméně podobné</a:t>
            </a:r>
          </a:p>
          <a:p>
            <a:pPr marL="468000" indent="-180000">
              <a:buFontTx/>
              <a:buChar char="-"/>
            </a:pPr>
            <a:r>
              <a:rPr lang="cs-CZ" sz="2000" b="1" dirty="0"/>
              <a:t>konstrukce domů byla podobná předchozím obdobím</a:t>
            </a:r>
          </a:p>
          <a:p>
            <a:pPr marL="828000" lvl="1" indent="-180000">
              <a:buFontTx/>
              <a:buChar char="-"/>
            </a:pPr>
            <a:r>
              <a:rPr lang="cs-CZ" sz="2000" b="1" dirty="0"/>
              <a:t>základ byl vždy postaven z kamene</a:t>
            </a:r>
          </a:p>
          <a:p>
            <a:pPr marL="828000" lvl="1" indent="-180000">
              <a:buFontTx/>
              <a:buChar char="-"/>
            </a:pPr>
            <a:r>
              <a:rPr lang="cs-CZ" sz="2000" b="1" dirty="0"/>
              <a:t> zdi z kamene nebo sušených cihel</a:t>
            </a:r>
          </a:p>
          <a:p>
            <a:pPr marL="828000" lvl="1" indent="-180000">
              <a:buFontTx/>
              <a:buChar char="-"/>
            </a:pPr>
            <a:r>
              <a:rPr lang="cs-CZ" sz="2000" b="1" dirty="0"/>
              <a:t> střechy byly ploché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většina domů měla několik místností a zcela běžná byla horní podlaží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600" y="2780928"/>
            <a:ext cx="7128792" cy="40021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24976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856984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180000" indent="-180000">
              <a:buFontTx/>
              <a:buChar char="-"/>
            </a:pPr>
            <a:r>
              <a:rPr lang="cs-CZ" sz="2000" b="1" dirty="0"/>
              <a:t>typickým příkladem je dům </a:t>
            </a:r>
            <a:r>
              <a:rPr lang="cs-CZ" sz="2000" b="1" dirty="0" err="1"/>
              <a:t>Ck</a:t>
            </a:r>
            <a:endParaRPr lang="cs-CZ" sz="2000" b="1" dirty="0"/>
          </a:p>
          <a:p>
            <a:pPr marL="468000" lvl="1" indent="-180000">
              <a:buFontTx/>
              <a:buChar char="-"/>
            </a:pPr>
            <a:r>
              <a:rPr lang="cs-CZ" sz="2000" b="1" dirty="0"/>
              <a:t>jeden z pozdějších, vybudovaný na východním svahu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před vstupem 4 stupňové schodiště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dále vestibul, který spojoval zbylé místnosti v domě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hlavní a největší místnost v centru budovy - obytná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zbylé místnosti sloužily jako skladiště nebo výrobní prostor</a:t>
            </a:r>
          </a:p>
          <a:p>
            <a:pPr marL="468000" lvl="1" indent="-180000">
              <a:buFontTx/>
              <a:buChar char="-"/>
            </a:pPr>
            <a:r>
              <a:rPr lang="cs-CZ" sz="2000" b="1" dirty="0"/>
              <a:t>součástí domu bylo druhé podlaží přístupné skrze dvoje schodiště</a:t>
            </a:r>
          </a:p>
          <a:p>
            <a:pPr marL="288000" lvl="1"/>
            <a:endParaRPr lang="cs-CZ" sz="2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ulice byly dlážděné a v místech, kde to vyžadoval terén přechází do schodišť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3070816"/>
            <a:ext cx="4499641" cy="3096344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437" y="3070816"/>
            <a:ext cx="4286051" cy="2877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69454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3448" y="116632"/>
            <a:ext cx="6677105" cy="6624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981591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ovéPole 3"/>
          <p:cNvSpPr txBox="1"/>
          <p:nvPr/>
        </p:nvSpPr>
        <p:spPr>
          <a:xfrm>
            <a:off x="179512" y="116632"/>
            <a:ext cx="3960440" cy="5570756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cs-CZ" sz="2000" b="1" dirty="0"/>
              <a:t>Východní stoupání (</a:t>
            </a:r>
            <a:r>
              <a:rPr lang="cs-CZ" sz="2000" b="1" dirty="0" err="1"/>
              <a:t>The</a:t>
            </a:r>
            <a:r>
              <a:rPr lang="cs-CZ" sz="2000" b="1" dirty="0"/>
              <a:t> </a:t>
            </a:r>
            <a:r>
              <a:rPr lang="cs-CZ" sz="2000" b="1" dirty="0" err="1"/>
              <a:t>East</a:t>
            </a:r>
            <a:r>
              <a:rPr lang="cs-CZ" sz="2000" b="1" dirty="0"/>
              <a:t> </a:t>
            </a:r>
            <a:r>
              <a:rPr lang="cs-CZ" sz="2000" b="1" dirty="0" err="1"/>
              <a:t>Ascent</a:t>
            </a:r>
            <a:r>
              <a:rPr lang="cs-CZ" sz="2000" b="1" dirty="0"/>
              <a:t>) - ulice, která poskytovala přístup k veřejnému prostranství od východu - použito schodiště</a:t>
            </a:r>
          </a:p>
          <a:p>
            <a:pPr marL="457200" indent="-457200">
              <a:buAutoNum type="arabicPeriod"/>
            </a:pPr>
            <a:endParaRPr lang="cs-CZ" sz="1400" b="1" dirty="0"/>
          </a:p>
          <a:p>
            <a:pPr marL="457200" indent="-457200">
              <a:buAutoNum type="arabicPeriod"/>
            </a:pPr>
            <a:r>
              <a:rPr lang="cs-CZ" sz="2000" b="1" dirty="0"/>
              <a:t>Dlážděná cesta (</a:t>
            </a:r>
            <a:r>
              <a:rPr lang="cs-CZ" sz="2000" b="1" dirty="0" err="1"/>
              <a:t>Valley</a:t>
            </a:r>
            <a:r>
              <a:rPr lang="cs-CZ" sz="2000" b="1" dirty="0"/>
              <a:t> </a:t>
            </a:r>
            <a:r>
              <a:rPr lang="cs-CZ" sz="2000" b="1" dirty="0" err="1"/>
              <a:t>Road</a:t>
            </a:r>
            <a:r>
              <a:rPr lang="cs-CZ" sz="2000" b="1" dirty="0"/>
              <a:t>) podél východní strany města</a:t>
            </a:r>
          </a:p>
          <a:p>
            <a:pPr marL="457200" indent="-457200">
              <a:buAutoNum type="arabicPeriod"/>
            </a:pPr>
            <a:endParaRPr lang="cs-CZ" sz="1400" b="1" dirty="0"/>
          </a:p>
          <a:p>
            <a:pPr marL="457200" indent="-457200">
              <a:buAutoNum type="arabicPeriod"/>
            </a:pPr>
            <a:r>
              <a:rPr lang="cs-CZ" sz="2000" b="1" dirty="0"/>
              <a:t>Veřejné prostranství</a:t>
            </a:r>
          </a:p>
          <a:p>
            <a:pPr marL="457200" indent="-457200">
              <a:buAutoNum type="arabicPeriod"/>
            </a:pPr>
            <a:endParaRPr lang="cs-CZ" sz="1400" b="1" dirty="0"/>
          </a:p>
          <a:p>
            <a:pPr marL="457200" indent="-457200">
              <a:buAutoNum type="arabicPeriod"/>
            </a:pPr>
            <a:r>
              <a:rPr lang="cs-CZ" sz="2000" b="1" dirty="0"/>
              <a:t>Schodiště - možná menší obdoba schodišťového hlediště jako u velkých paláců - schodiště vedlo do paláce</a:t>
            </a:r>
          </a:p>
          <a:p>
            <a:pPr marL="457200" indent="-457200">
              <a:buAutoNum type="arabicPeriod"/>
            </a:pPr>
            <a:endParaRPr lang="cs-CZ" sz="1400" b="1" dirty="0"/>
          </a:p>
          <a:p>
            <a:pPr marL="457200" indent="-457200">
              <a:buAutoNum type="arabicPeriod"/>
            </a:pPr>
            <a:r>
              <a:rPr lang="cs-CZ" sz="2000" b="1" dirty="0"/>
              <a:t>Palác - zachovaly se pouze spodní části; použito kvádrového zdiva</a:t>
            </a:r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 rotWithShape="1">
          <a:blip r:embed="rId2"/>
          <a:srcRect l="3573" t="2325" r="4728" b="2325"/>
          <a:stretch/>
        </p:blipFill>
        <p:spPr>
          <a:xfrm>
            <a:off x="4190249" y="100066"/>
            <a:ext cx="4846247" cy="62092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9752648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87622" y="44624"/>
            <a:ext cx="8948873" cy="310854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 startAt="6"/>
            </a:pPr>
            <a:r>
              <a:rPr lang="cs-CZ" sz="2000" b="1" dirty="0"/>
              <a:t>Skladiště - nálezy pithoi; dlouhé a úzké zásobnice přiléhají na západě</a:t>
            </a:r>
          </a:p>
          <a:p>
            <a:pPr marL="457200" indent="-457200">
              <a:buAutoNum type="arabicPeriod" startAt="6"/>
            </a:pPr>
            <a:endParaRPr lang="cs-CZ" sz="1400" b="1" dirty="0"/>
          </a:p>
          <a:p>
            <a:pPr marL="457200" indent="-457200">
              <a:buAutoNum type="arabicPeriod" startAt="6"/>
            </a:pPr>
            <a:r>
              <a:rPr lang="cs-CZ" sz="2000" b="1" dirty="0"/>
              <a:t>Západní cesta (</a:t>
            </a:r>
            <a:r>
              <a:rPr lang="cs-CZ" sz="2000" b="1" dirty="0" err="1"/>
              <a:t>West</a:t>
            </a:r>
            <a:r>
              <a:rPr lang="cs-CZ" sz="2000" b="1" dirty="0"/>
              <a:t> </a:t>
            </a:r>
            <a:r>
              <a:rPr lang="cs-CZ" sz="2000" b="1" dirty="0" err="1"/>
              <a:t>Ridge</a:t>
            </a:r>
            <a:r>
              <a:rPr lang="cs-CZ" sz="2000" b="1" dirty="0"/>
              <a:t> </a:t>
            </a:r>
            <a:r>
              <a:rPr lang="cs-CZ" sz="2000" b="1" dirty="0" err="1"/>
              <a:t>Road</a:t>
            </a:r>
            <a:r>
              <a:rPr lang="cs-CZ" sz="2000" b="1" dirty="0"/>
              <a:t>)</a:t>
            </a:r>
          </a:p>
          <a:p>
            <a:pPr marL="457200" indent="-457200">
              <a:buAutoNum type="arabicPeriod" startAt="6"/>
            </a:pPr>
            <a:endParaRPr lang="cs-CZ" sz="1400" b="1" dirty="0"/>
          </a:p>
          <a:p>
            <a:pPr marL="457200" indent="-457200">
              <a:buAutoNum type="arabicPeriod" startAt="6"/>
            </a:pPr>
            <a:r>
              <a:rPr lang="cs-CZ" sz="2000" b="1" dirty="0"/>
              <a:t>Svatyně - postavena v LM III. Malá místnost se soškami bohyň</a:t>
            </a:r>
          </a:p>
          <a:p>
            <a:pPr marL="457200" indent="-457200">
              <a:buAutoNum type="arabicPeriod" startAt="6"/>
            </a:pPr>
            <a:endParaRPr lang="cs-CZ" sz="1400" b="1" dirty="0"/>
          </a:p>
          <a:p>
            <a:pPr marL="457200" indent="-457200">
              <a:buAutoNum type="arabicPeriod" startAt="6"/>
            </a:pPr>
            <a:r>
              <a:rPr lang="cs-CZ" sz="2000" b="1" dirty="0"/>
              <a:t>Severní příkop - skládka pro keramiku - od EM III do MM IA (umístěna zde po zničení města)</a:t>
            </a:r>
          </a:p>
          <a:p>
            <a:pPr marL="457200" indent="-457200">
              <a:buAutoNum type="arabicPeriod" startAt="6"/>
            </a:pPr>
            <a:endParaRPr lang="cs-CZ" sz="1400" b="1" dirty="0"/>
          </a:p>
          <a:p>
            <a:pPr marL="457200" indent="-457200">
              <a:buAutoNum type="arabicPeriod" startAt="6"/>
            </a:pPr>
            <a:r>
              <a:rPr lang="cs-CZ" sz="2000" b="1" dirty="0"/>
              <a:t>Vnitřní cesta (</a:t>
            </a:r>
            <a:r>
              <a:rPr lang="cs-CZ" sz="2000" b="1" dirty="0" err="1"/>
              <a:t>East</a:t>
            </a:r>
            <a:r>
              <a:rPr lang="cs-CZ" sz="2000" b="1" dirty="0"/>
              <a:t> </a:t>
            </a:r>
            <a:r>
              <a:rPr lang="cs-CZ" sz="2000" b="1" dirty="0" err="1"/>
              <a:t>Ridge</a:t>
            </a:r>
            <a:r>
              <a:rPr lang="cs-CZ" sz="2000" b="1" dirty="0"/>
              <a:t> </a:t>
            </a:r>
            <a:r>
              <a:rPr lang="cs-CZ" sz="2000" b="1" dirty="0" err="1"/>
              <a:t>Road</a:t>
            </a:r>
            <a:r>
              <a:rPr lang="cs-CZ" sz="2000" b="1" dirty="0"/>
              <a:t>) - řídí dopravu mezi bloky domů a centrem města</a:t>
            </a:r>
          </a:p>
        </p:txBody>
      </p:sp>
      <p:pic>
        <p:nvPicPr>
          <p:cNvPr id="3" name="Obrázek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5896" y="3313465"/>
            <a:ext cx="5400599" cy="3425599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120392" y="5877272"/>
            <a:ext cx="781396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Palác</a:t>
            </a:r>
          </a:p>
        </p:txBody>
      </p:sp>
      <p:pic>
        <p:nvPicPr>
          <p:cNvPr id="6" name="Obrázek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8196" y="3313465"/>
            <a:ext cx="3405175" cy="24515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7638862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ázek 2" descr="Gurnia - foto 0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476672"/>
            <a:ext cx="8586333" cy="54726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59161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 descr="Gurnia - foto 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7504" y="93003"/>
            <a:ext cx="4464496" cy="3173978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504" y="3385326"/>
            <a:ext cx="4464496" cy="3348372"/>
          </a:xfrm>
          <a:prstGeom prst="rect">
            <a:avLst/>
          </a:prstGeom>
        </p:spPr>
      </p:pic>
      <p:pic>
        <p:nvPicPr>
          <p:cNvPr id="5" name="Obrázek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9104" y="3468633"/>
            <a:ext cx="4358258" cy="3265065"/>
          </a:xfrm>
          <a:prstGeom prst="rect">
            <a:avLst/>
          </a:prstGeom>
        </p:spPr>
      </p:pic>
      <p:pic>
        <p:nvPicPr>
          <p:cNvPr id="7" name="Obrázek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69103" y="88298"/>
            <a:ext cx="4358258" cy="3268694"/>
          </a:xfrm>
          <a:prstGeom prst="rect">
            <a:avLst/>
          </a:prstGeom>
        </p:spPr>
      </p:pic>
      <p:sp>
        <p:nvSpPr>
          <p:cNvPr id="8" name="TextovéPole 7"/>
          <p:cNvSpPr txBox="1"/>
          <p:nvPr/>
        </p:nvSpPr>
        <p:spPr>
          <a:xfrm>
            <a:off x="130695" y="2847959"/>
            <a:ext cx="2350612" cy="33855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1600" b="1" dirty="0"/>
              <a:t>Palác – vstupní schodiště</a:t>
            </a:r>
          </a:p>
        </p:txBody>
      </p:sp>
      <p:sp>
        <p:nvSpPr>
          <p:cNvPr id="9" name="TextovéPole 8"/>
          <p:cNvSpPr txBox="1"/>
          <p:nvPr/>
        </p:nvSpPr>
        <p:spPr>
          <a:xfrm>
            <a:off x="4788024" y="188640"/>
            <a:ext cx="2808312" cy="33855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1600" b="1" dirty="0"/>
              <a:t>Palác západní nádvoří a fasáda</a:t>
            </a:r>
          </a:p>
        </p:txBody>
      </p:sp>
      <p:sp>
        <p:nvSpPr>
          <p:cNvPr id="10" name="TextovéPole 9"/>
          <p:cNvSpPr txBox="1"/>
          <p:nvPr/>
        </p:nvSpPr>
        <p:spPr>
          <a:xfrm>
            <a:off x="2481306" y="3468633"/>
            <a:ext cx="1993033" cy="33855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1600" b="1" dirty="0"/>
              <a:t>severovýchodní ulice</a:t>
            </a:r>
          </a:p>
        </p:txBody>
      </p:sp>
      <p:sp>
        <p:nvSpPr>
          <p:cNvPr id="11" name="TextovéPole 10"/>
          <p:cNvSpPr txBox="1"/>
          <p:nvPr/>
        </p:nvSpPr>
        <p:spPr>
          <a:xfrm>
            <a:off x="7308304" y="3513679"/>
            <a:ext cx="1664317" cy="338554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1600" b="1" dirty="0"/>
              <a:t>ulice na východě</a:t>
            </a:r>
          </a:p>
        </p:txBody>
      </p:sp>
    </p:spTree>
    <p:extLst>
      <p:ext uri="{BB962C8B-B14F-4D97-AF65-F5344CB8AC3E}">
        <p14:creationId xmlns:p14="http://schemas.microsoft.com/office/powerpoint/2010/main" val="22098415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74236"/>
            <a:ext cx="4032448" cy="5632311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Faistos</a:t>
            </a:r>
          </a:p>
          <a:p>
            <a:pPr marL="180000"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poloha paláce naznačuje větší separaci od jeho města – spojení s městem skrze západní nádvoří</a:t>
            </a:r>
          </a:p>
          <a:p>
            <a:pPr marL="180000"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stopy po proto-palácovém městě byly nalezeny na západě, severu a v oblasti </a:t>
            </a:r>
            <a:r>
              <a:rPr lang="cs-CZ" sz="2000" b="1" dirty="0" err="1"/>
              <a:t>Hagia</a:t>
            </a:r>
            <a:r>
              <a:rPr lang="cs-CZ" sz="2000" b="1" dirty="0"/>
              <a:t> </a:t>
            </a:r>
            <a:r>
              <a:rPr lang="cs-CZ" sz="2000" b="1" dirty="0" err="1"/>
              <a:t>Fotini</a:t>
            </a:r>
            <a:r>
              <a:rPr lang="cs-CZ" sz="2000" b="1" dirty="0"/>
              <a:t> na severovýchodě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na těchto stranách mohla být plocha města větší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pravděpodobně však na všech stranách</a:t>
            </a:r>
          </a:p>
          <a:p>
            <a:pPr lvl="1" indent="-180000">
              <a:buFontTx/>
              <a:buChar char="-"/>
            </a:pPr>
            <a:endParaRPr lang="cs-CZ" sz="1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domy na západě dlouhé a úzké - paralely v </a:t>
            </a:r>
            <a:r>
              <a:rPr lang="cs-CZ" sz="2000" b="1" dirty="0" err="1"/>
              <a:t>Malii</a:t>
            </a:r>
            <a:endParaRPr lang="cs-CZ" sz="2000" b="1" dirty="0"/>
          </a:p>
          <a:p>
            <a:pPr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domy špatně dochovány = problém s určením jejich funkce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11960" y="74235"/>
            <a:ext cx="4842621" cy="6674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0885882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00164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 anchor="t">
            <a:spAutoFit/>
          </a:bodyPr>
          <a:lstStyle/>
          <a:p>
            <a:pPr fontAlgn="t"/>
            <a:r>
              <a:rPr lang="cs-CZ" sz="2400" b="1" dirty="0"/>
              <a:t>Bibliografie:</a:t>
            </a:r>
          </a:p>
          <a:p>
            <a:pPr fontAlgn="t"/>
            <a:endParaRPr lang="cs-CZ" sz="1000" b="1" dirty="0"/>
          </a:p>
          <a:p>
            <a:pPr fontAlgn="t"/>
            <a:r>
              <a:rPr lang="cs-CZ" sz="1600" b="1" dirty="0"/>
              <a:t>Poznámka: literatura uvedená v prezentaci </a:t>
            </a:r>
            <a:r>
              <a:rPr lang="cs-CZ" sz="1600" b="1" dirty="0" err="1"/>
              <a:t>Egeida</a:t>
            </a:r>
            <a:r>
              <a:rPr lang="cs-CZ" sz="1600" b="1" dirty="0"/>
              <a:t> 2 zde není uvedena, i když obsahuje texty použité pro tuto a předchozí prezentaci – zvláště pak z položky Obecná !!!</a:t>
            </a:r>
          </a:p>
          <a:p>
            <a:pPr fontAlgn="t"/>
            <a:endParaRPr lang="cs-CZ" sz="1000" b="1" dirty="0"/>
          </a:p>
          <a:p>
            <a:pPr fontAlgn="t"/>
            <a:r>
              <a:rPr lang="cs-CZ" sz="2000" b="1" dirty="0"/>
              <a:t>Knossos:</a:t>
            </a:r>
          </a:p>
          <a:p>
            <a:pPr fontAlgn="t"/>
            <a:endParaRPr lang="cs-CZ" sz="800" b="1" dirty="0"/>
          </a:p>
          <a:p>
            <a:pPr fontAlgn="t"/>
            <a:r>
              <a:rPr lang="cs-CZ" sz="1400" dirty="0"/>
              <a:t>Evans, A. J. 1921–1936. </a:t>
            </a:r>
            <a:r>
              <a:rPr lang="en-US" sz="1400" i="1" dirty="0"/>
              <a:t>The Palace Of Minos: A Comparative Account Of The Successive Stages Of The Early Cretan Civilization As </a:t>
            </a:r>
            <a:r>
              <a:rPr lang="en-US" sz="1400" i="1" dirty="0" err="1"/>
              <a:t>Illustred</a:t>
            </a:r>
            <a:r>
              <a:rPr lang="en-US" sz="1400" i="1" dirty="0"/>
              <a:t> By The Discoveries At Knossos</a:t>
            </a:r>
            <a:r>
              <a:rPr lang="cs-CZ" sz="1400" i="1" dirty="0"/>
              <a:t>. </a:t>
            </a:r>
            <a:r>
              <a:rPr lang="cs-CZ" sz="1400" dirty="0" err="1"/>
              <a:t>Macmillan</a:t>
            </a:r>
            <a:r>
              <a:rPr lang="cs-CZ" sz="1400" dirty="0"/>
              <a:t>, London. (online: </a:t>
            </a:r>
            <a:r>
              <a:rPr lang="cs-CZ" sz="1400" dirty="0">
                <a:hlinkClick r:id="rId2"/>
              </a:rPr>
              <a:t>http://digi.ub.uni-heidelberg.de/diglit/evans1921ga</a:t>
            </a:r>
            <a:r>
              <a:rPr lang="cs-CZ" sz="1400" dirty="0"/>
              <a:t> )</a:t>
            </a:r>
          </a:p>
          <a:p>
            <a:pPr fontAlgn="t"/>
            <a:endParaRPr lang="cs-CZ" sz="1400" i="1" dirty="0"/>
          </a:p>
          <a:p>
            <a:pPr fontAlgn="t"/>
            <a:r>
              <a:rPr lang="cs-CZ" sz="1400" dirty="0" err="1"/>
              <a:t>Hatzaki</a:t>
            </a:r>
            <a:r>
              <a:rPr lang="cs-CZ" sz="1400" dirty="0"/>
              <a:t>, E. M. 2005. </a:t>
            </a:r>
            <a:r>
              <a:rPr lang="cs-CZ" sz="1400" i="1" dirty="0"/>
              <a:t>Knossos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Little</a:t>
            </a:r>
            <a:r>
              <a:rPr lang="cs-CZ" sz="1400" i="1" dirty="0"/>
              <a:t> </a:t>
            </a:r>
            <a:r>
              <a:rPr lang="cs-CZ" sz="1400" i="1" dirty="0" err="1"/>
              <a:t>Palace</a:t>
            </a:r>
            <a:r>
              <a:rPr lang="cs-CZ" sz="1400" dirty="0"/>
              <a:t>. </a:t>
            </a:r>
            <a:r>
              <a:rPr lang="en-US" sz="1400" dirty="0"/>
              <a:t>B.S.A. Supplementary Volume </a:t>
            </a:r>
            <a:r>
              <a:rPr lang="cs-CZ" sz="1400" dirty="0"/>
              <a:t>38</a:t>
            </a:r>
            <a:r>
              <a:rPr lang="en-US" sz="1400" dirty="0"/>
              <a:t>.</a:t>
            </a:r>
            <a:r>
              <a:rPr lang="cs-CZ" sz="1400" dirty="0"/>
              <a:t>, </a:t>
            </a:r>
            <a:r>
              <a:rPr lang="en-US" sz="1400" dirty="0"/>
              <a:t>Thames and Hudson</a:t>
            </a:r>
            <a:r>
              <a:rPr lang="cs-CZ" sz="1400" dirty="0"/>
              <a:t>, </a:t>
            </a:r>
            <a:r>
              <a:rPr lang="en-US" sz="1400" dirty="0"/>
              <a:t>London</a:t>
            </a:r>
            <a:r>
              <a:rPr lang="cs-CZ" sz="1400" dirty="0"/>
              <a:t>. (online: </a:t>
            </a:r>
            <a:r>
              <a:rPr lang="cs-CZ" sz="1400" dirty="0">
                <a:hlinkClick r:id="rId3"/>
              </a:rPr>
              <a:t>http://www.jstor.org/stable/40856108</a:t>
            </a:r>
            <a:r>
              <a:rPr lang="cs-CZ" sz="1400" dirty="0"/>
              <a:t> )</a:t>
            </a:r>
          </a:p>
          <a:p>
            <a:pPr fontAlgn="t"/>
            <a:endParaRPr lang="cs-CZ" sz="1400" i="1" dirty="0"/>
          </a:p>
          <a:p>
            <a:pPr fontAlgn="t"/>
            <a:r>
              <a:rPr lang="en-US" sz="1400" dirty="0"/>
              <a:t>Hood</a:t>
            </a:r>
            <a:r>
              <a:rPr lang="cs-CZ" sz="1400" dirty="0"/>
              <a:t>, </a:t>
            </a:r>
            <a:r>
              <a:rPr lang="en-US" sz="1400" dirty="0"/>
              <a:t>S</a:t>
            </a:r>
            <a:r>
              <a:rPr lang="cs-CZ" sz="1400" dirty="0"/>
              <a:t>.</a:t>
            </a:r>
            <a:r>
              <a:rPr lang="en-US" sz="1400" dirty="0"/>
              <a:t> </a:t>
            </a:r>
            <a:r>
              <a:rPr lang="cs-CZ" sz="1400" dirty="0"/>
              <a:t>– </a:t>
            </a:r>
            <a:r>
              <a:rPr lang="en-US" sz="1400" dirty="0"/>
              <a:t>Taylor</a:t>
            </a:r>
            <a:r>
              <a:rPr lang="cs-CZ" sz="1400" dirty="0"/>
              <a:t>, </a:t>
            </a:r>
            <a:r>
              <a:rPr lang="en-US" sz="1400" dirty="0"/>
              <a:t>W</a:t>
            </a:r>
            <a:r>
              <a:rPr lang="cs-CZ" sz="1400" dirty="0"/>
              <a:t>. 1981. </a:t>
            </a:r>
            <a:r>
              <a:rPr lang="en-US" sz="1400" i="1" dirty="0"/>
              <a:t>The Bronze Age Palace At Knossos: Plan And Sections</a:t>
            </a:r>
            <a:r>
              <a:rPr lang="cs-CZ" sz="1400" dirty="0"/>
              <a:t>. </a:t>
            </a:r>
            <a:r>
              <a:rPr lang="en-US" sz="1400" dirty="0"/>
              <a:t>B.S.A. Supplementary Volume </a:t>
            </a:r>
            <a:r>
              <a:rPr lang="cs-CZ" sz="1400" dirty="0"/>
              <a:t>13</a:t>
            </a:r>
            <a:r>
              <a:rPr lang="en-US" sz="1400" dirty="0"/>
              <a:t>.</a:t>
            </a:r>
            <a:r>
              <a:rPr lang="cs-CZ" sz="1400" dirty="0"/>
              <a:t>, </a:t>
            </a:r>
            <a:r>
              <a:rPr lang="en-US" sz="1400" dirty="0"/>
              <a:t>Thames and Hudson</a:t>
            </a:r>
            <a:r>
              <a:rPr lang="cs-CZ" sz="1400" dirty="0"/>
              <a:t>, </a:t>
            </a:r>
            <a:r>
              <a:rPr lang="en-US" sz="1400" dirty="0"/>
              <a:t>London</a:t>
            </a:r>
            <a:r>
              <a:rPr lang="cs-CZ" sz="1400" dirty="0"/>
              <a:t>. (online: </a:t>
            </a:r>
            <a:r>
              <a:rPr lang="cs-CZ" sz="1400" dirty="0">
                <a:hlinkClick r:id="rId4"/>
              </a:rPr>
              <a:t>http://www.jstor.org/stable/40855976</a:t>
            </a:r>
            <a:r>
              <a:rPr lang="cs-CZ" sz="1400" dirty="0"/>
              <a:t> )</a:t>
            </a:r>
            <a:endParaRPr lang="cs-CZ" sz="1400" i="1" dirty="0"/>
          </a:p>
          <a:p>
            <a:pPr fontAlgn="t"/>
            <a:endParaRPr lang="cs-CZ" sz="1400" dirty="0"/>
          </a:p>
          <a:p>
            <a:pPr fontAlgn="t"/>
            <a:r>
              <a:rPr lang="cs-CZ" sz="1400" dirty="0" err="1"/>
              <a:t>Mountjoy</a:t>
            </a:r>
            <a:r>
              <a:rPr lang="cs-CZ" sz="1400" dirty="0"/>
              <a:t>, P. A. – </a:t>
            </a:r>
            <a:r>
              <a:rPr lang="cs-CZ" sz="1400" dirty="0" err="1"/>
              <a:t>Burke</a:t>
            </a:r>
            <a:r>
              <a:rPr lang="cs-CZ" sz="1400" dirty="0"/>
              <a:t>, B. – </a:t>
            </a:r>
            <a:r>
              <a:rPr lang="cs-CZ" sz="1400" dirty="0" err="1"/>
              <a:t>Christakis</a:t>
            </a:r>
            <a:r>
              <a:rPr lang="cs-CZ" sz="1400" dirty="0"/>
              <a:t>, K. S. – </a:t>
            </a:r>
            <a:r>
              <a:rPr lang="cs-CZ" sz="1400" dirty="0" err="1"/>
              <a:t>Driessen</a:t>
            </a:r>
            <a:r>
              <a:rPr lang="cs-CZ" sz="1400" dirty="0"/>
              <a:t>, J. M. – </a:t>
            </a:r>
            <a:r>
              <a:rPr lang="cs-CZ" sz="1400" dirty="0" err="1"/>
              <a:t>Evely</a:t>
            </a:r>
            <a:r>
              <a:rPr lang="cs-CZ" sz="1400" dirty="0"/>
              <a:t>, R. D. G. – </a:t>
            </a:r>
            <a:r>
              <a:rPr lang="cs-CZ" sz="1400" dirty="0" err="1"/>
              <a:t>Knappett</a:t>
            </a:r>
            <a:r>
              <a:rPr lang="cs-CZ" sz="1400" dirty="0"/>
              <a:t>, C. – </a:t>
            </a:r>
            <a:r>
              <a:rPr lang="cs-CZ" sz="1400" dirty="0" err="1"/>
              <a:t>Krzyszkowska</a:t>
            </a:r>
            <a:r>
              <a:rPr lang="cs-CZ" sz="1400" dirty="0"/>
              <a:t>, O. H. 2003. </a:t>
            </a:r>
            <a:r>
              <a:rPr lang="cs-CZ" sz="1400" i="1" dirty="0"/>
              <a:t>Knossos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South</a:t>
            </a:r>
            <a:r>
              <a:rPr lang="cs-CZ" sz="1400" i="1" dirty="0"/>
              <a:t> House</a:t>
            </a:r>
            <a:r>
              <a:rPr lang="cs-CZ" sz="1400" dirty="0"/>
              <a:t>. </a:t>
            </a:r>
            <a:r>
              <a:rPr lang="en-US" sz="1400" dirty="0"/>
              <a:t>B.S.A. Supplementary Volume </a:t>
            </a:r>
            <a:r>
              <a:rPr lang="cs-CZ" sz="1400" dirty="0"/>
              <a:t>34</a:t>
            </a:r>
            <a:r>
              <a:rPr lang="en-US" sz="1400" dirty="0"/>
              <a:t>.</a:t>
            </a:r>
            <a:r>
              <a:rPr lang="cs-CZ" sz="1400" dirty="0"/>
              <a:t>, </a:t>
            </a:r>
            <a:r>
              <a:rPr lang="en-US" sz="1400" dirty="0"/>
              <a:t>Thames and Hudson</a:t>
            </a:r>
            <a:r>
              <a:rPr lang="cs-CZ" sz="1400" dirty="0"/>
              <a:t>, </a:t>
            </a:r>
            <a:r>
              <a:rPr lang="en-US" sz="1400" dirty="0"/>
              <a:t>London</a:t>
            </a:r>
            <a:r>
              <a:rPr lang="cs-CZ" sz="1400" dirty="0"/>
              <a:t>. (online: </a:t>
            </a:r>
            <a:r>
              <a:rPr lang="cs-CZ" sz="1400" dirty="0">
                <a:hlinkClick r:id="rId5"/>
              </a:rPr>
              <a:t>http://www.jstor.org/stable/40856051</a:t>
            </a:r>
            <a:r>
              <a:rPr lang="cs-CZ" sz="1400" dirty="0"/>
              <a:t> )</a:t>
            </a:r>
          </a:p>
          <a:p>
            <a:pPr fontAlgn="t"/>
            <a:endParaRPr lang="cs-CZ" sz="1400" i="1" dirty="0"/>
          </a:p>
          <a:p>
            <a:pPr fontAlgn="t"/>
            <a:r>
              <a:rPr lang="cs-CZ" sz="1400" dirty="0" err="1"/>
              <a:t>Panagiotaki</a:t>
            </a:r>
            <a:r>
              <a:rPr lang="cs-CZ" sz="1400" dirty="0"/>
              <a:t>, M. 1999. </a:t>
            </a:r>
            <a:r>
              <a:rPr lang="en-US" sz="1400" i="1" dirty="0"/>
              <a:t>The Central Palace Sanctuary At Knossos</a:t>
            </a:r>
            <a:r>
              <a:rPr lang="cs-CZ" sz="1400" dirty="0"/>
              <a:t>. </a:t>
            </a:r>
            <a:r>
              <a:rPr lang="en-US" sz="1400" dirty="0"/>
              <a:t>B.S.A. Supplementary Volume </a:t>
            </a:r>
            <a:r>
              <a:rPr lang="cs-CZ" sz="1400" dirty="0"/>
              <a:t>31</a:t>
            </a:r>
            <a:r>
              <a:rPr lang="en-US" sz="1400" dirty="0"/>
              <a:t>.</a:t>
            </a:r>
            <a:r>
              <a:rPr lang="cs-CZ" sz="1400" dirty="0"/>
              <a:t>, </a:t>
            </a:r>
            <a:r>
              <a:rPr lang="en-US" sz="1400" dirty="0"/>
              <a:t>Thames and Hudson</a:t>
            </a:r>
            <a:r>
              <a:rPr lang="cs-CZ" sz="1400" dirty="0"/>
              <a:t>, </a:t>
            </a:r>
            <a:r>
              <a:rPr lang="en-US" sz="1400" dirty="0"/>
              <a:t>London</a:t>
            </a:r>
            <a:r>
              <a:rPr lang="cs-CZ" sz="1400" dirty="0"/>
              <a:t>. (online: </a:t>
            </a:r>
            <a:r>
              <a:rPr lang="cs-CZ" sz="1400" dirty="0">
                <a:hlinkClick r:id="rId6"/>
              </a:rPr>
              <a:t>http://www.jstor.org/stable/40800524</a:t>
            </a:r>
            <a:r>
              <a:rPr lang="cs-CZ" sz="1400" dirty="0"/>
              <a:t> )</a:t>
            </a:r>
          </a:p>
          <a:p>
            <a:pPr fontAlgn="t"/>
            <a:endParaRPr lang="cs-CZ" sz="1400" dirty="0"/>
          </a:p>
          <a:p>
            <a:pPr fontAlgn="t"/>
            <a:r>
              <a:rPr lang="en-US" sz="1400" dirty="0" err="1"/>
              <a:t>Popham</a:t>
            </a:r>
            <a:r>
              <a:rPr lang="en-US" sz="1400" dirty="0"/>
              <a:t>,</a:t>
            </a:r>
            <a:r>
              <a:rPr lang="cs-CZ" sz="1400" dirty="0"/>
              <a:t> </a:t>
            </a:r>
            <a:r>
              <a:rPr lang="en-US" sz="1400" dirty="0"/>
              <a:t>M.R.</a:t>
            </a:r>
            <a:r>
              <a:rPr lang="cs-CZ" sz="1400" dirty="0"/>
              <a:t> –</a:t>
            </a:r>
            <a:r>
              <a:rPr lang="en-US" sz="1400" dirty="0"/>
              <a:t> Betts,</a:t>
            </a:r>
            <a:r>
              <a:rPr lang="cs-CZ" sz="1400" dirty="0"/>
              <a:t> </a:t>
            </a:r>
            <a:r>
              <a:rPr lang="en-US" sz="1400" dirty="0"/>
              <a:t>J. H.</a:t>
            </a:r>
            <a:r>
              <a:rPr lang="cs-CZ" sz="1400" dirty="0"/>
              <a:t> –</a:t>
            </a:r>
            <a:r>
              <a:rPr lang="en-US" sz="1400" dirty="0"/>
              <a:t> Cameron,</a:t>
            </a:r>
            <a:r>
              <a:rPr lang="cs-CZ" sz="1400" dirty="0"/>
              <a:t> </a:t>
            </a:r>
            <a:r>
              <a:rPr lang="en-US" sz="1400" dirty="0"/>
              <a:t>M.</a:t>
            </a:r>
            <a:r>
              <a:rPr lang="cs-CZ" sz="1400" dirty="0"/>
              <a:t> –</a:t>
            </a:r>
            <a:r>
              <a:rPr lang="en-US" sz="1400" dirty="0"/>
              <a:t> </a:t>
            </a:r>
            <a:r>
              <a:rPr lang="en-US" sz="1400" dirty="0" err="1"/>
              <a:t>Catling</a:t>
            </a:r>
            <a:r>
              <a:rPr lang="en-US" sz="1400" dirty="0"/>
              <a:t>, H. W.</a:t>
            </a:r>
            <a:r>
              <a:rPr lang="cs-CZ" sz="1400" dirty="0"/>
              <a:t> – </a:t>
            </a:r>
            <a:r>
              <a:rPr lang="en-US" sz="1400" dirty="0" err="1"/>
              <a:t>Evely</a:t>
            </a:r>
            <a:r>
              <a:rPr lang="en-US" sz="1400" dirty="0"/>
              <a:t>, D.</a:t>
            </a:r>
            <a:r>
              <a:rPr lang="cs-CZ" sz="1400" dirty="0"/>
              <a:t> –</a:t>
            </a:r>
            <a:r>
              <a:rPr lang="en-US" sz="1400" dirty="0"/>
              <a:t> Higgins</a:t>
            </a:r>
            <a:r>
              <a:rPr lang="cs-CZ" sz="1400" dirty="0"/>
              <a:t>, </a:t>
            </a:r>
            <a:r>
              <a:rPr lang="en-US" sz="1400" dirty="0"/>
              <a:t>R. A. </a:t>
            </a:r>
            <a:r>
              <a:rPr lang="cs-CZ" sz="1400" dirty="0"/>
              <a:t>–</a:t>
            </a:r>
            <a:r>
              <a:rPr lang="en-US" sz="1400" dirty="0"/>
              <a:t> Smyth</a:t>
            </a:r>
            <a:r>
              <a:rPr lang="cs-CZ" sz="1400" dirty="0"/>
              <a:t>, </a:t>
            </a:r>
            <a:r>
              <a:rPr lang="en-US" sz="1400" dirty="0"/>
              <a:t>D. </a:t>
            </a:r>
            <a:r>
              <a:rPr lang="cs-CZ" sz="1400" dirty="0"/>
              <a:t>1984. </a:t>
            </a:r>
            <a:r>
              <a:rPr lang="en-US" sz="1400" i="1" dirty="0"/>
              <a:t>The Minoan Unexplored Mansion At Knossos</a:t>
            </a:r>
            <a:r>
              <a:rPr lang="cs-CZ" sz="1400" dirty="0"/>
              <a:t>. </a:t>
            </a:r>
            <a:r>
              <a:rPr lang="en-US" sz="1400" dirty="0"/>
              <a:t>B.S.A. Supplementary Volume </a:t>
            </a:r>
            <a:r>
              <a:rPr lang="cs-CZ" sz="1400" dirty="0"/>
              <a:t>17</a:t>
            </a:r>
            <a:r>
              <a:rPr lang="en-US" sz="1400" dirty="0"/>
              <a:t>.</a:t>
            </a:r>
            <a:r>
              <a:rPr lang="cs-CZ" sz="1400" dirty="0"/>
              <a:t>, </a:t>
            </a:r>
            <a:r>
              <a:rPr lang="en-US" sz="1400" dirty="0"/>
              <a:t>Thames and Hudson</a:t>
            </a:r>
            <a:r>
              <a:rPr lang="cs-CZ" sz="1400" dirty="0"/>
              <a:t>, </a:t>
            </a:r>
            <a:r>
              <a:rPr lang="en-US" sz="1400" dirty="0"/>
              <a:t>London</a:t>
            </a:r>
            <a:r>
              <a:rPr lang="cs-CZ" sz="1400" dirty="0"/>
              <a:t>. (online: </a:t>
            </a:r>
            <a:r>
              <a:rPr lang="cs-CZ" sz="1400" b="1" dirty="0"/>
              <a:t>text: </a:t>
            </a:r>
            <a:r>
              <a:rPr lang="cs-CZ" sz="1400" dirty="0">
                <a:hlinkClick r:id="rId7"/>
              </a:rPr>
              <a:t>http://www.jstor.org/stable/i40038248</a:t>
            </a:r>
            <a:r>
              <a:rPr lang="cs-CZ" sz="1400" dirty="0"/>
              <a:t> ; </a:t>
            </a:r>
            <a:r>
              <a:rPr lang="cs-CZ" sz="1400" b="1" dirty="0"/>
              <a:t>obrázky:</a:t>
            </a:r>
            <a:r>
              <a:rPr lang="cs-CZ" sz="1400" dirty="0"/>
              <a:t> </a:t>
            </a:r>
            <a:r>
              <a:rPr lang="cs-CZ" sz="1400" dirty="0">
                <a:hlinkClick r:id="rId8"/>
              </a:rPr>
              <a:t>http://www.jstor.org/stable/40855994</a:t>
            </a:r>
            <a:r>
              <a:rPr lang="cs-CZ" sz="1400" dirty="0"/>
              <a:t> )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12272116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52486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fontAlgn="t"/>
            <a:r>
              <a:rPr lang="cs-CZ" sz="2000" b="1" dirty="0"/>
              <a:t>Faistos a vila v </a:t>
            </a:r>
            <a:r>
              <a:rPr lang="cs-CZ" sz="2000" b="1" dirty="0" err="1"/>
              <a:t>Haghia</a:t>
            </a:r>
            <a:r>
              <a:rPr lang="cs-CZ" sz="2000" b="1" dirty="0"/>
              <a:t> </a:t>
            </a:r>
            <a:r>
              <a:rPr lang="cs-CZ" sz="2000" b="1" dirty="0" err="1"/>
              <a:t>Triada</a:t>
            </a:r>
            <a:r>
              <a:rPr lang="cs-CZ" sz="2000" b="1" dirty="0"/>
              <a:t>:</a:t>
            </a:r>
          </a:p>
          <a:p>
            <a:pPr fontAlgn="t"/>
            <a:endParaRPr lang="cs-CZ" sz="800" b="1" dirty="0"/>
          </a:p>
          <a:p>
            <a:pPr marL="0" lvl="2" fontAlgn="t"/>
            <a:r>
              <a:rPr lang="cs-CZ" sz="1400" dirty="0" err="1"/>
              <a:t>Caloi</a:t>
            </a:r>
            <a:r>
              <a:rPr lang="cs-CZ" sz="1400" dirty="0"/>
              <a:t>, I. 2011. </a:t>
            </a:r>
            <a:r>
              <a:rPr lang="en-US" sz="1400" i="1" dirty="0"/>
              <a:t>Middle Minoan IB Houses at Phaistos: Function and Relationship to the Community Palace</a:t>
            </a:r>
            <a:r>
              <a:rPr lang="cs-CZ" sz="1400" dirty="0"/>
              <a:t>. In: </a:t>
            </a:r>
            <a:r>
              <a:rPr lang="cs-CZ" sz="1400" dirty="0" err="1"/>
              <a:t>Glowacki</a:t>
            </a:r>
            <a:r>
              <a:rPr lang="cs-CZ" sz="1400" dirty="0"/>
              <a:t>, K. T. - </a:t>
            </a:r>
            <a:r>
              <a:rPr lang="cs-CZ" sz="1400" dirty="0" err="1"/>
              <a:t>Vogeikoff-Brogan</a:t>
            </a:r>
            <a:r>
              <a:rPr lang="cs-CZ" sz="1400" dirty="0"/>
              <a:t>, N. (</a:t>
            </a:r>
            <a:r>
              <a:rPr lang="cs-CZ" sz="1400" dirty="0" err="1"/>
              <a:t>eds</a:t>
            </a:r>
            <a:r>
              <a:rPr lang="cs-CZ" sz="1400" dirty="0"/>
              <a:t>.) </a:t>
            </a:r>
            <a:r>
              <a:rPr lang="en-US" sz="1400" i="1" dirty="0"/>
              <a:t>ΣТΕГА: The Archaeology of Houses and Households in Ancient Crete</a:t>
            </a:r>
            <a:r>
              <a:rPr lang="cs-CZ" sz="1400" b="1" dirty="0"/>
              <a:t>. </a:t>
            </a:r>
            <a:r>
              <a:rPr lang="cs-CZ" sz="1400" dirty="0" err="1"/>
              <a:t>Hesperia</a:t>
            </a:r>
            <a:r>
              <a:rPr lang="cs-CZ" sz="1400" dirty="0"/>
              <a:t> </a:t>
            </a:r>
            <a:r>
              <a:rPr lang="cs-CZ" sz="1400" dirty="0" err="1"/>
              <a:t>Supplements</a:t>
            </a:r>
            <a:r>
              <a:rPr lang="cs-CZ" sz="1400" dirty="0"/>
              <a:t> 44, </a:t>
            </a:r>
            <a:r>
              <a:rPr lang="en-US" sz="1400" dirty="0"/>
              <a:t>American School of Classical Studies at Athens</a:t>
            </a:r>
            <a:r>
              <a:rPr lang="cs-CZ" sz="1400" dirty="0"/>
              <a:t>, </a:t>
            </a:r>
            <a:r>
              <a:rPr lang="cs-CZ" sz="1400" dirty="0" err="1"/>
              <a:t>Princeton</a:t>
            </a:r>
            <a:r>
              <a:rPr lang="cs-CZ" sz="1400" dirty="0"/>
              <a:t>, New Jersey, s. 71-80. (online: </a:t>
            </a:r>
            <a:r>
              <a:rPr lang="cs-CZ" sz="1400" dirty="0">
                <a:hlinkClick r:id="rId2"/>
              </a:rPr>
              <a:t>http://www.jstor.org/stable/i40065833</a:t>
            </a:r>
            <a:r>
              <a:rPr lang="cs-CZ" sz="1400" dirty="0"/>
              <a:t> -  </a:t>
            </a:r>
            <a:r>
              <a:rPr lang="cs-CZ" sz="1400" dirty="0">
                <a:hlinkClick r:id="rId3"/>
              </a:rPr>
              <a:t>http://www.jstor.org/stable/41363141</a:t>
            </a:r>
            <a:r>
              <a:rPr lang="cs-CZ" sz="1400" dirty="0"/>
              <a:t> )</a:t>
            </a:r>
          </a:p>
          <a:p>
            <a:pPr marL="0" lvl="2" fontAlgn="t"/>
            <a:endParaRPr lang="cs-CZ" sz="1400" dirty="0"/>
          </a:p>
          <a:p>
            <a:pPr marL="0" lvl="2" fontAlgn="t"/>
            <a:r>
              <a:rPr lang="cs-CZ" sz="1400" dirty="0" err="1"/>
              <a:t>Watrous</a:t>
            </a:r>
            <a:r>
              <a:rPr lang="cs-CZ" sz="1400" dirty="0"/>
              <a:t>, L. V. 1984. </a:t>
            </a:r>
            <a:r>
              <a:rPr lang="en-US" sz="1400" i="1" dirty="0" err="1"/>
              <a:t>Ayia</a:t>
            </a:r>
            <a:r>
              <a:rPr lang="en-US" sz="1400" i="1" dirty="0"/>
              <a:t> </a:t>
            </a:r>
            <a:r>
              <a:rPr lang="en-US" sz="1400" i="1" dirty="0" err="1"/>
              <a:t>Triada</a:t>
            </a:r>
            <a:r>
              <a:rPr lang="en-US" sz="1400" i="1" dirty="0"/>
              <a:t>: A New Perspective on the Minoan Villa</a:t>
            </a:r>
            <a:r>
              <a:rPr lang="cs-CZ" sz="1400" dirty="0"/>
              <a:t>. AJA Vol. 88, No. 2, s. 123-134. (online: </a:t>
            </a:r>
            <a:r>
              <a:rPr lang="cs-CZ" sz="1400" dirty="0">
                <a:hlinkClick r:id="rId4"/>
              </a:rPr>
              <a:t>http://www.jstor.org/stable/504992</a:t>
            </a:r>
            <a:r>
              <a:rPr lang="cs-CZ" sz="1400" dirty="0"/>
              <a:t> )</a:t>
            </a:r>
          </a:p>
          <a:p>
            <a:pPr marL="0" lvl="2" fontAlgn="t"/>
            <a:endParaRPr lang="cs-CZ" sz="1400" b="1" dirty="0"/>
          </a:p>
          <a:p>
            <a:pPr marL="0" lvl="2" fontAlgn="t"/>
            <a:r>
              <a:rPr lang="cs-CZ" sz="2000" b="1" dirty="0"/>
              <a:t>Mallia:</a:t>
            </a:r>
          </a:p>
          <a:p>
            <a:pPr marL="0" lvl="2" fontAlgn="t"/>
            <a:endParaRPr lang="cs-CZ" sz="1400" b="1" dirty="0"/>
          </a:p>
          <a:p>
            <a:pPr marL="0" lvl="2" fontAlgn="t"/>
            <a:r>
              <a:rPr lang="cs-CZ" sz="1400" dirty="0" err="1"/>
              <a:t>Effenterre</a:t>
            </a:r>
            <a:r>
              <a:rPr lang="cs-CZ" sz="1400" dirty="0"/>
              <a:t>, H. van – </a:t>
            </a:r>
            <a:r>
              <a:rPr lang="cs-CZ" sz="1400" dirty="0" err="1"/>
              <a:t>Effenterre</a:t>
            </a:r>
            <a:r>
              <a:rPr lang="cs-CZ" sz="1400" dirty="0"/>
              <a:t>, M. van 1969. </a:t>
            </a:r>
            <a:r>
              <a:rPr lang="fr-FR" sz="1400" i="1" dirty="0"/>
              <a:t>Fouilles exécutées à Mallia. Le centre politique. I : </a:t>
            </a:r>
            <a:r>
              <a:rPr lang="cs-CZ" sz="1400" i="1" dirty="0"/>
              <a:t>L‘A</a:t>
            </a:r>
            <a:r>
              <a:rPr lang="fr-FR" sz="1400" i="1" dirty="0"/>
              <a:t>gora (1960-1966)</a:t>
            </a:r>
            <a:r>
              <a:rPr lang="cs-CZ" sz="1400" dirty="0"/>
              <a:t>. </a:t>
            </a:r>
            <a:r>
              <a:rPr lang="cs-CZ" sz="1400" dirty="0" err="1"/>
              <a:t>Études</a:t>
            </a:r>
            <a:r>
              <a:rPr lang="cs-CZ" sz="1400" dirty="0"/>
              <a:t> </a:t>
            </a:r>
            <a:r>
              <a:rPr lang="cs-CZ" sz="1400" dirty="0" err="1"/>
              <a:t>crétoises</a:t>
            </a:r>
            <a:r>
              <a:rPr lang="cs-CZ" sz="1400" dirty="0"/>
              <a:t> 17, </a:t>
            </a:r>
            <a:r>
              <a:rPr lang="cs-CZ" sz="1400" dirty="0" err="1"/>
              <a:t>École</a:t>
            </a:r>
            <a:r>
              <a:rPr lang="cs-CZ" sz="1400" dirty="0"/>
              <a:t> </a:t>
            </a:r>
            <a:r>
              <a:rPr lang="cs-CZ" sz="1400" dirty="0" err="1"/>
              <a:t>Française</a:t>
            </a:r>
            <a:r>
              <a:rPr lang="cs-CZ" sz="1400" dirty="0"/>
              <a:t> </a:t>
            </a:r>
            <a:r>
              <a:rPr lang="cs-CZ" sz="1400" dirty="0" err="1"/>
              <a:t>d'Athènes</a:t>
            </a:r>
            <a:r>
              <a:rPr lang="cs-CZ" sz="1400" dirty="0"/>
              <a:t>, Paris. (online: </a:t>
            </a:r>
            <a:r>
              <a:rPr lang="cs-CZ" sz="1400" dirty="0">
                <a:hlinkClick r:id="rId5"/>
              </a:rPr>
              <a:t>http://cefael.efa.gr/detail.php?site_id=1&amp;actionID=page&amp;serie_id=EtCret&amp;volume_number=17&amp;new_lang=en_US&amp;x=4&amp;y=11&amp;ce=spja3424k34br5k0mughsvq711bfi8em&amp;sp=1</a:t>
            </a:r>
            <a:r>
              <a:rPr lang="cs-CZ" sz="1400" dirty="0"/>
              <a:t> – </a:t>
            </a:r>
            <a:r>
              <a:rPr lang="cs-CZ" sz="1400" b="1" u="sng" dirty="0"/>
              <a:t>na této stránce jsou k dohledání další materiály, bohužel ne všechny</a:t>
            </a:r>
            <a:r>
              <a:rPr lang="cs-CZ" sz="1400" dirty="0"/>
              <a:t>)</a:t>
            </a:r>
          </a:p>
          <a:p>
            <a:pPr marL="0" lvl="2" fontAlgn="t"/>
            <a:endParaRPr lang="cs-CZ" sz="1400" i="1" dirty="0"/>
          </a:p>
          <a:p>
            <a:pPr marL="0" lvl="2" fontAlgn="t"/>
            <a:r>
              <a:rPr lang="cs-CZ" sz="2000" b="1" dirty="0" err="1"/>
              <a:t>Gournia</a:t>
            </a:r>
            <a:r>
              <a:rPr lang="cs-CZ" sz="2000" b="1" dirty="0"/>
              <a:t>:</a:t>
            </a:r>
          </a:p>
          <a:p>
            <a:pPr marL="0" lvl="2" fontAlgn="t"/>
            <a:endParaRPr lang="cs-CZ" sz="1400" i="1" dirty="0"/>
          </a:p>
          <a:p>
            <a:pPr marL="0" lvl="2" fontAlgn="t"/>
            <a:r>
              <a:rPr lang="cs-CZ" sz="1400" b="1" dirty="0"/>
              <a:t>Veškerá dostupná bibliografie k této lokalitě je vypsána na oficiálních stránkách projektu:</a:t>
            </a:r>
          </a:p>
          <a:p>
            <a:pPr marL="0" lvl="2" fontAlgn="t"/>
            <a:r>
              <a:rPr lang="cs-CZ" sz="1400" dirty="0">
                <a:hlinkClick r:id="rId6"/>
              </a:rPr>
              <a:t>http://www.gournia.org/</a:t>
            </a:r>
            <a:r>
              <a:rPr lang="cs-CZ" sz="1400" dirty="0"/>
              <a:t> (4.4.2015)</a:t>
            </a:r>
          </a:p>
          <a:p>
            <a:pPr marL="0" lvl="2" fontAlgn="t"/>
            <a:r>
              <a:rPr lang="cs-CZ" sz="1400" dirty="0"/>
              <a:t>Jelikož je té literatury opravdu hodně, vyhledání dostupnosti nechám na vás. Víceméně:</a:t>
            </a:r>
          </a:p>
          <a:p>
            <a:pPr marL="0" lvl="2" fontAlgn="t"/>
            <a:endParaRPr lang="cs-CZ" sz="1400" dirty="0"/>
          </a:p>
          <a:p>
            <a:pPr marL="0" lvl="2" fontAlgn="t"/>
            <a:r>
              <a:rPr lang="cs-CZ" sz="1400" dirty="0" err="1"/>
              <a:t>Hawes</a:t>
            </a:r>
            <a:r>
              <a:rPr lang="cs-CZ" sz="1400" dirty="0"/>
              <a:t>, H. B. 1908. </a:t>
            </a:r>
            <a:r>
              <a:rPr lang="en-US" sz="1400" i="1" dirty="0" err="1"/>
              <a:t>Gournia</a:t>
            </a:r>
            <a:r>
              <a:rPr lang="en-US" sz="1400" i="1" dirty="0"/>
              <a:t>: </a:t>
            </a:r>
            <a:r>
              <a:rPr lang="en-US" sz="1400" i="1" dirty="0" err="1"/>
              <a:t>Vasiliki</a:t>
            </a:r>
            <a:r>
              <a:rPr lang="en-US" sz="1400" i="1" dirty="0"/>
              <a:t> and other prehistoric sites on the isthmus of </a:t>
            </a:r>
            <a:r>
              <a:rPr lang="en-US" sz="1400" i="1" dirty="0" err="1"/>
              <a:t>Hierapetra</a:t>
            </a:r>
            <a:r>
              <a:rPr lang="en-US" sz="1400" i="1" dirty="0"/>
              <a:t>, Crete ; excavations of the Wells-Houston-Cramp expeditions, 1901, 1903, 1904</a:t>
            </a:r>
            <a:r>
              <a:rPr lang="cs-CZ" sz="1400" dirty="0"/>
              <a:t>. </a:t>
            </a:r>
            <a:r>
              <a:rPr lang="cs-CZ" sz="1400" dirty="0" err="1"/>
              <a:t>American</a:t>
            </a:r>
            <a:r>
              <a:rPr lang="cs-CZ" sz="1400" dirty="0"/>
              <a:t> </a:t>
            </a:r>
            <a:r>
              <a:rPr lang="cs-CZ" sz="1400" dirty="0" err="1"/>
              <a:t>Exploration</a:t>
            </a:r>
            <a:r>
              <a:rPr lang="cs-CZ" sz="1400" dirty="0"/>
              <a:t> Society, Philadelphia. (online: </a:t>
            </a:r>
            <a:r>
              <a:rPr lang="cs-CZ" sz="1400" dirty="0">
                <a:hlinkClick r:id="rId7"/>
              </a:rPr>
              <a:t>http://digi.ub.uni-heidelberg.de/diglit/hawes1908/0001?sid=43cb55e33b9628547e1a40a4d8297c24</a:t>
            </a:r>
            <a:r>
              <a:rPr lang="cs-CZ" sz="1400" dirty="0"/>
              <a:t> )</a:t>
            </a:r>
          </a:p>
          <a:p>
            <a:pPr marL="0" lvl="2" fontAlgn="t"/>
            <a:endParaRPr lang="cs-CZ" sz="1400" dirty="0"/>
          </a:p>
          <a:p>
            <a:pPr marL="0" lvl="2" fontAlgn="t"/>
            <a:r>
              <a:rPr lang="cs-CZ" sz="1400" dirty="0" err="1"/>
              <a:t>Soles</a:t>
            </a:r>
            <a:r>
              <a:rPr lang="cs-CZ" sz="1400" dirty="0"/>
              <a:t>, J. S. 1979. </a:t>
            </a:r>
            <a:r>
              <a:rPr lang="cs-CZ" sz="1400" i="1" dirty="0" err="1"/>
              <a:t>The</a:t>
            </a:r>
            <a:r>
              <a:rPr lang="cs-CZ" sz="1400" i="1" dirty="0"/>
              <a:t> Early </a:t>
            </a:r>
            <a:r>
              <a:rPr lang="cs-CZ" sz="1400" i="1" dirty="0" err="1"/>
              <a:t>Gournia</a:t>
            </a:r>
            <a:r>
              <a:rPr lang="cs-CZ" sz="1400" i="1" dirty="0"/>
              <a:t> </a:t>
            </a:r>
            <a:r>
              <a:rPr lang="cs-CZ" sz="1400" i="1" dirty="0" err="1"/>
              <a:t>Town</a:t>
            </a:r>
            <a:r>
              <a:rPr lang="cs-CZ" sz="1400" i="1" dirty="0"/>
              <a:t>. </a:t>
            </a:r>
            <a:r>
              <a:rPr lang="cs-CZ" sz="1400" dirty="0"/>
              <a:t>AJA Vol. 83, No. 2, s. 149-167. (online: </a:t>
            </a:r>
            <a:r>
              <a:rPr lang="cs-CZ" sz="1400" dirty="0">
                <a:hlinkClick r:id="rId8"/>
              </a:rPr>
              <a:t>http://www.jstor.org/stable/504898</a:t>
            </a:r>
            <a:r>
              <a:rPr lang="cs-CZ" sz="1400" dirty="0"/>
              <a:t> )</a:t>
            </a:r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3959046704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630942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marL="0" lvl="2" fontAlgn="t"/>
            <a:r>
              <a:rPr lang="cs-CZ" sz="2000" b="1" dirty="0" err="1"/>
              <a:t>Gournia</a:t>
            </a:r>
            <a:r>
              <a:rPr lang="cs-CZ" sz="2000" b="1" dirty="0"/>
              <a:t> (pokračování):</a:t>
            </a:r>
          </a:p>
          <a:p>
            <a:pPr marL="0" lvl="2" fontAlgn="t"/>
            <a:endParaRPr lang="cs-CZ" sz="1400" dirty="0"/>
          </a:p>
          <a:p>
            <a:pPr marL="0" lvl="2" fontAlgn="t"/>
            <a:r>
              <a:rPr lang="cs-CZ" sz="1400" dirty="0" err="1"/>
              <a:t>Soles</a:t>
            </a:r>
            <a:r>
              <a:rPr lang="cs-CZ" sz="1400" dirty="0"/>
              <a:t>, J. S. 1991.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Gournia</a:t>
            </a:r>
            <a:r>
              <a:rPr lang="cs-CZ" sz="1400" i="1" dirty="0"/>
              <a:t> </a:t>
            </a:r>
            <a:r>
              <a:rPr lang="cs-CZ" sz="1400" i="1" dirty="0" err="1"/>
              <a:t>Palace</a:t>
            </a:r>
            <a:r>
              <a:rPr lang="cs-CZ" sz="1400" dirty="0"/>
              <a:t>. AJA Vol. 95, No. 1, s. 17-78. (online: </a:t>
            </a:r>
            <a:r>
              <a:rPr lang="cs-CZ" sz="1400" dirty="0">
                <a:hlinkClick r:id="rId2"/>
              </a:rPr>
              <a:t>http://www.jstor.org/stable/505157</a:t>
            </a:r>
            <a:r>
              <a:rPr lang="cs-CZ" sz="1400" dirty="0"/>
              <a:t> )</a:t>
            </a:r>
          </a:p>
          <a:p>
            <a:pPr marL="0" lvl="2" fontAlgn="t"/>
            <a:endParaRPr lang="cs-CZ" sz="1400" b="1" dirty="0"/>
          </a:p>
          <a:p>
            <a:pPr lvl="0" fontAlgn="t"/>
            <a:r>
              <a:rPr lang="cs-CZ" sz="2000" b="1" dirty="0">
                <a:solidFill>
                  <a:prstClr val="black"/>
                </a:solidFill>
              </a:rPr>
              <a:t>Obecná/přehledy k palácům, architektuře a urbanismu:</a:t>
            </a:r>
          </a:p>
          <a:p>
            <a:pPr fontAlgn="t"/>
            <a:endParaRPr lang="cs-CZ" sz="1400" dirty="0"/>
          </a:p>
          <a:p>
            <a:pPr fontAlgn="t"/>
            <a:r>
              <a:rPr lang="en-US" sz="1400" dirty="0" err="1"/>
              <a:t>Branigan</a:t>
            </a:r>
            <a:r>
              <a:rPr lang="en-US" sz="1400" dirty="0"/>
              <a:t>, K. (ed.) 2002. </a:t>
            </a:r>
            <a:r>
              <a:rPr lang="en-US" sz="1400" i="1" dirty="0"/>
              <a:t>Urbanism In The Aegean Bronze Age</a:t>
            </a:r>
            <a:r>
              <a:rPr lang="en-US" sz="1400" dirty="0"/>
              <a:t>. Sheffield Academic Press, London.</a:t>
            </a:r>
            <a:r>
              <a:rPr lang="cs-CZ" sz="1400" dirty="0"/>
              <a:t> (online: </a:t>
            </a:r>
            <a:r>
              <a:rPr lang="cs-CZ" sz="1400" dirty="0">
                <a:hlinkClick r:id="rId3"/>
              </a:rPr>
              <a:t>http://eds.a.ebscohost.com/eds/ebookviewer/ebook/bmxlYmtfXzM3Nzc0Ml9fQU41?sid=cff73a69-2121-4bbf-8453-d36c0e1b15b7@sessionmgr4003&amp;vid=4&amp;format=EB&amp;rid=1</a:t>
            </a:r>
            <a:r>
              <a:rPr lang="cs-CZ" sz="1400" dirty="0"/>
              <a:t> )</a:t>
            </a:r>
          </a:p>
          <a:p>
            <a:pPr fontAlgn="t"/>
            <a:endParaRPr lang="cs-CZ" sz="1400" dirty="0"/>
          </a:p>
          <a:p>
            <a:pPr fontAlgn="t"/>
            <a:r>
              <a:rPr lang="cs-CZ" sz="1400" dirty="0"/>
              <a:t>Graham, J. W. 1987. </a:t>
            </a:r>
            <a:r>
              <a:rPr lang="cs-CZ" sz="1400" i="1" dirty="0" err="1"/>
              <a:t>The</a:t>
            </a:r>
            <a:r>
              <a:rPr lang="cs-CZ" sz="1400" i="1" dirty="0"/>
              <a:t> </a:t>
            </a:r>
            <a:r>
              <a:rPr lang="cs-CZ" sz="1400" i="1" dirty="0" err="1"/>
              <a:t>Palaces</a:t>
            </a:r>
            <a:r>
              <a:rPr lang="cs-CZ" sz="1400" i="1" dirty="0"/>
              <a:t> </a:t>
            </a:r>
            <a:r>
              <a:rPr lang="cs-CZ" sz="1400" i="1" dirty="0" err="1"/>
              <a:t>of</a:t>
            </a:r>
            <a:r>
              <a:rPr lang="cs-CZ" sz="1400" i="1" dirty="0"/>
              <a:t> </a:t>
            </a:r>
            <a:r>
              <a:rPr lang="cs-CZ" sz="1400" i="1" dirty="0" err="1"/>
              <a:t>Crete</a:t>
            </a:r>
            <a:r>
              <a:rPr lang="cs-CZ" sz="1400" i="1" dirty="0"/>
              <a:t>: </a:t>
            </a:r>
            <a:r>
              <a:rPr lang="cs-CZ" sz="1400" i="1" dirty="0" err="1"/>
              <a:t>Revised</a:t>
            </a:r>
            <a:r>
              <a:rPr lang="cs-CZ" sz="1400" i="1" dirty="0"/>
              <a:t> </a:t>
            </a:r>
            <a:r>
              <a:rPr lang="cs-CZ" sz="1400" i="1" dirty="0" err="1"/>
              <a:t>Edition</a:t>
            </a:r>
            <a:r>
              <a:rPr lang="cs-CZ" sz="1400" dirty="0"/>
              <a:t>. </a:t>
            </a:r>
            <a:r>
              <a:rPr lang="cs-CZ" sz="1400" dirty="0" err="1"/>
              <a:t>Princeton</a:t>
            </a:r>
            <a:r>
              <a:rPr lang="cs-CZ" sz="1400" dirty="0"/>
              <a:t> University </a:t>
            </a:r>
            <a:r>
              <a:rPr lang="cs-CZ" sz="1400" dirty="0" err="1"/>
              <a:t>Press</a:t>
            </a:r>
            <a:r>
              <a:rPr lang="cs-CZ" sz="1400" dirty="0"/>
              <a:t>, </a:t>
            </a:r>
            <a:r>
              <a:rPr lang="cs-CZ" sz="1400" dirty="0" err="1"/>
              <a:t>Princeton</a:t>
            </a:r>
            <a:r>
              <a:rPr lang="cs-CZ" sz="1400" dirty="0"/>
              <a:t>, New Jersey. (v osobním vlastnictví – na požádání </a:t>
            </a:r>
            <a:r>
              <a:rPr lang="cs-CZ" sz="1400" b="1" u="sng" dirty="0"/>
              <a:t>možná</a:t>
            </a:r>
            <a:r>
              <a:rPr lang="cs-CZ" sz="1400" dirty="0"/>
              <a:t> půjčím :-))</a:t>
            </a:r>
          </a:p>
          <a:p>
            <a:pPr marL="468000" lvl="1" indent="-180000" fontAlgn="t">
              <a:buFontTx/>
              <a:buChar char="-"/>
            </a:pPr>
            <a:r>
              <a:rPr lang="cs-CZ" sz="1400" dirty="0"/>
              <a:t>Graham také publikoval několik článků ohledně paláců v </a:t>
            </a:r>
            <a:r>
              <a:rPr lang="cs-CZ" sz="1400" dirty="0" err="1"/>
              <a:t>American</a:t>
            </a:r>
            <a:r>
              <a:rPr lang="cs-CZ" sz="1400" dirty="0"/>
              <a:t> </a:t>
            </a:r>
            <a:r>
              <a:rPr lang="cs-CZ" sz="1400" dirty="0" err="1"/>
              <a:t>Journal</a:t>
            </a:r>
            <a:r>
              <a:rPr lang="cs-CZ" sz="1400" dirty="0"/>
              <a:t> </a:t>
            </a:r>
            <a:r>
              <a:rPr lang="cs-CZ" sz="1400" dirty="0" err="1"/>
              <a:t>of</a:t>
            </a:r>
            <a:r>
              <a:rPr lang="cs-CZ" sz="1400" dirty="0"/>
              <a:t> </a:t>
            </a:r>
            <a:r>
              <a:rPr lang="cs-CZ" sz="1400" dirty="0" err="1"/>
              <a:t>Archaeology</a:t>
            </a:r>
            <a:r>
              <a:rPr lang="cs-CZ" sz="1400" dirty="0"/>
              <a:t>, které tady nebudu vypisovat, naleznete je online: </a:t>
            </a:r>
            <a:r>
              <a:rPr lang="cs-CZ" sz="1400" dirty="0">
                <a:hlinkClick r:id="rId4"/>
              </a:rPr>
              <a:t>http://www.jstor.org/action/doBasicResults?acc=on&amp;wc=on&amp;fc=off&amp;group=none&amp;Query=au:%22J.+Walter+Graham%22&amp;hp=10&amp;si=1</a:t>
            </a:r>
            <a:endParaRPr lang="cs-CZ" sz="1400" dirty="0"/>
          </a:p>
          <a:p>
            <a:pPr marL="468000" lvl="1" indent="-180000" fontAlgn="t">
              <a:buFontTx/>
              <a:buChar char="-"/>
            </a:pPr>
            <a:endParaRPr lang="cs-CZ" sz="1400" dirty="0"/>
          </a:p>
          <a:p>
            <a:pPr fontAlgn="t"/>
            <a:r>
              <a:rPr lang="cs-CZ" sz="1400" dirty="0" err="1"/>
              <a:t>McEnroe</a:t>
            </a:r>
            <a:r>
              <a:rPr lang="cs-CZ" sz="1400" dirty="0"/>
              <a:t>, J. 1982. </a:t>
            </a:r>
            <a:r>
              <a:rPr lang="en-US" sz="1400" dirty="0"/>
              <a:t>A Typology of Minoan </a:t>
            </a:r>
            <a:r>
              <a:rPr lang="en-US" sz="1400" dirty="0" err="1"/>
              <a:t>Neopalatial</a:t>
            </a:r>
            <a:r>
              <a:rPr lang="en-US" sz="1400" dirty="0"/>
              <a:t> Houses</a:t>
            </a:r>
            <a:r>
              <a:rPr lang="cs-CZ" sz="1400" dirty="0"/>
              <a:t>. AJA Vol. 86, No. 1, s. 3-19. (online: </a:t>
            </a:r>
            <a:r>
              <a:rPr lang="cs-CZ" sz="1400" dirty="0">
                <a:hlinkClick r:id="rId5"/>
              </a:rPr>
              <a:t>http://www.jstor.org/stable/504290</a:t>
            </a:r>
            <a:r>
              <a:rPr lang="cs-CZ" sz="1400" dirty="0"/>
              <a:t> )</a:t>
            </a:r>
          </a:p>
          <a:p>
            <a:pPr fontAlgn="t"/>
            <a:endParaRPr lang="cs-CZ" sz="1400" dirty="0"/>
          </a:p>
          <a:p>
            <a:pPr fontAlgn="t"/>
            <a:r>
              <a:rPr lang="cs-CZ" sz="1400" dirty="0"/>
              <a:t>Shaw, J. W. 2009. </a:t>
            </a:r>
            <a:r>
              <a:rPr lang="cs-CZ" sz="1400" i="1" dirty="0" err="1"/>
              <a:t>Minoan</a:t>
            </a:r>
            <a:r>
              <a:rPr lang="cs-CZ" sz="1400" i="1" dirty="0"/>
              <a:t> </a:t>
            </a:r>
            <a:r>
              <a:rPr lang="cs-CZ" sz="1400" i="1" dirty="0" err="1"/>
              <a:t>Architecture</a:t>
            </a:r>
            <a:r>
              <a:rPr lang="cs-CZ" sz="1400" i="1" dirty="0"/>
              <a:t>: </a:t>
            </a:r>
            <a:r>
              <a:rPr lang="cs-CZ" sz="1400" i="1" dirty="0" err="1"/>
              <a:t>Materials</a:t>
            </a:r>
            <a:r>
              <a:rPr lang="cs-CZ" sz="1400" i="1" dirty="0"/>
              <a:t> and </a:t>
            </a:r>
            <a:r>
              <a:rPr lang="cs-CZ" sz="1400" i="1" dirty="0" err="1"/>
              <a:t>Techniques</a:t>
            </a:r>
            <a:r>
              <a:rPr lang="cs-CZ" sz="1400" dirty="0"/>
              <a:t>. </a:t>
            </a:r>
            <a:r>
              <a:rPr lang="cs-CZ" sz="1400" dirty="0" err="1"/>
              <a:t>Studi</a:t>
            </a:r>
            <a:r>
              <a:rPr lang="cs-CZ" sz="1400" dirty="0"/>
              <a:t> di </a:t>
            </a:r>
            <a:r>
              <a:rPr lang="cs-CZ" sz="1400" dirty="0" err="1"/>
              <a:t>Archeologia</a:t>
            </a:r>
            <a:r>
              <a:rPr lang="cs-CZ" sz="1400" dirty="0"/>
              <a:t> </a:t>
            </a:r>
            <a:r>
              <a:rPr lang="cs-CZ" sz="1400" dirty="0" err="1"/>
              <a:t>Cretese</a:t>
            </a:r>
            <a:r>
              <a:rPr lang="cs-CZ" sz="1400" dirty="0"/>
              <a:t> VII. </a:t>
            </a:r>
            <a:r>
              <a:rPr lang="cs-CZ" sz="1400" dirty="0" err="1"/>
              <a:t>Bottega</a:t>
            </a:r>
            <a:r>
              <a:rPr lang="cs-CZ" sz="1400" dirty="0"/>
              <a:t> </a:t>
            </a:r>
            <a:r>
              <a:rPr lang="cs-CZ" sz="1400" dirty="0" err="1"/>
              <a:t>d’Erasmo</a:t>
            </a:r>
            <a:r>
              <a:rPr lang="cs-CZ" sz="1400" dirty="0"/>
              <a:t>, Padova. (mám nafoceno = kdo bude mít zájem mohu poskytnou)</a:t>
            </a:r>
          </a:p>
          <a:p>
            <a:pPr fontAlgn="t"/>
            <a:endParaRPr lang="cs-CZ" sz="1400" dirty="0"/>
          </a:p>
          <a:p>
            <a:r>
              <a:rPr lang="cs-CZ" sz="1400" dirty="0"/>
              <a:t>Shaw, J. W. 2011. </a:t>
            </a:r>
            <a:r>
              <a:rPr lang="en-US" sz="1400" i="1" dirty="0"/>
              <a:t>Tracing </a:t>
            </a:r>
            <a:r>
              <a:rPr lang="cs-CZ" sz="1400" i="1" dirty="0"/>
              <a:t>t</a:t>
            </a:r>
            <a:r>
              <a:rPr lang="en-US" sz="1400" i="1" dirty="0"/>
              <a:t>he Ancestry </a:t>
            </a:r>
            <a:r>
              <a:rPr lang="cs-CZ" sz="1400" i="1" dirty="0"/>
              <a:t>o</a:t>
            </a:r>
            <a:r>
              <a:rPr lang="en-US" sz="1400" i="1" dirty="0"/>
              <a:t>f </a:t>
            </a:r>
            <a:r>
              <a:rPr lang="cs-CZ" sz="1400" i="1" dirty="0"/>
              <a:t>t</a:t>
            </a:r>
            <a:r>
              <a:rPr lang="en-US" sz="1400" i="1" dirty="0"/>
              <a:t>he Minoan Hall System</a:t>
            </a:r>
            <a:r>
              <a:rPr lang="cs-CZ" sz="1400" dirty="0"/>
              <a:t>. </a:t>
            </a:r>
            <a:r>
              <a:rPr lang="cs-CZ" sz="1400" i="1" dirty="0"/>
              <a:t>BSA</a:t>
            </a:r>
            <a:r>
              <a:rPr lang="cs-CZ" sz="1400" dirty="0"/>
              <a:t> </a:t>
            </a:r>
            <a:r>
              <a:rPr lang="en-US" sz="1400" dirty="0"/>
              <a:t>106</a:t>
            </a:r>
            <a:r>
              <a:rPr lang="cs-CZ" sz="1400" dirty="0"/>
              <a:t>, s</a:t>
            </a:r>
            <a:r>
              <a:rPr lang="en-US" sz="1400" dirty="0"/>
              <a:t>. 141-165</a:t>
            </a:r>
            <a:r>
              <a:rPr lang="cs-CZ" sz="1400" dirty="0"/>
              <a:t>. (online: </a:t>
            </a:r>
            <a:r>
              <a:rPr lang="cs-CZ" sz="1400" dirty="0">
                <a:hlinkClick r:id="rId6"/>
              </a:rPr>
              <a:t>http://www.jstor.org/stable/41721706</a:t>
            </a:r>
            <a:r>
              <a:rPr lang="cs-CZ" sz="1400" dirty="0"/>
              <a:t> nebo </a:t>
            </a:r>
            <a:r>
              <a:rPr lang="cs-CZ" sz="1400" dirty="0">
                <a:hlinkClick r:id="rId7"/>
              </a:rPr>
              <a:t>https://journals.cambridge.org/action/displayAbstract?fromPage=online&amp;aid=8440941&amp;fulltextType=RA&amp;fileId=S0068245411000049</a:t>
            </a:r>
            <a:r>
              <a:rPr lang="cs-CZ" sz="1400" dirty="0"/>
              <a:t> )</a:t>
            </a:r>
          </a:p>
          <a:p>
            <a:pPr marL="0" lvl="2" fontAlgn="t"/>
            <a:endParaRPr lang="cs-CZ" sz="1400" b="1" dirty="0"/>
          </a:p>
        </p:txBody>
      </p:sp>
    </p:spTree>
    <p:extLst>
      <p:ext uri="{BB962C8B-B14F-4D97-AF65-F5344CB8AC3E}">
        <p14:creationId xmlns:p14="http://schemas.microsoft.com/office/powerpoint/2010/main" val="2012608275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79512" y="116632"/>
            <a:ext cx="8784976" cy="1354217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Literatura navíc – tzn. pro zájemce o téma ;-)</a:t>
            </a:r>
          </a:p>
          <a:p>
            <a:endParaRPr lang="cs-CZ" sz="1400" b="1" dirty="0"/>
          </a:p>
          <a:p>
            <a:r>
              <a:rPr lang="cs-CZ" sz="2000" b="1" dirty="0" err="1"/>
              <a:t>Palaikastro</a:t>
            </a:r>
            <a:r>
              <a:rPr lang="cs-CZ" sz="2000" b="1" dirty="0"/>
              <a:t>:</a:t>
            </a:r>
          </a:p>
          <a:p>
            <a:endParaRPr lang="cs-CZ" sz="1400" b="1" dirty="0"/>
          </a:p>
          <a:p>
            <a:r>
              <a:rPr lang="cs-CZ" sz="1400" dirty="0"/>
              <a:t>Velké množství literatury, zvláště zprávy o výzkumech na </a:t>
            </a:r>
            <a:r>
              <a:rPr lang="cs-CZ" sz="1400" dirty="0" err="1"/>
              <a:t>Jstor</a:t>
            </a:r>
            <a:r>
              <a:rPr lang="cs-CZ" sz="1400" dirty="0"/>
              <a:t>.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4527784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116633"/>
            <a:ext cx="4552311" cy="3888432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35130" y="116633"/>
            <a:ext cx="4325055" cy="5616623"/>
          </a:xfrm>
          <a:prstGeom prst="rect">
            <a:avLst/>
          </a:prstGeom>
        </p:spPr>
      </p:pic>
      <p:pic>
        <p:nvPicPr>
          <p:cNvPr id="4" name="Obrázek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419" y="4077072"/>
            <a:ext cx="4320480" cy="2675911"/>
          </a:xfrm>
          <a:prstGeom prst="rect">
            <a:avLst/>
          </a:prstGeom>
        </p:spPr>
      </p:pic>
      <p:sp>
        <p:nvSpPr>
          <p:cNvPr id="5" name="TextovéPole 4"/>
          <p:cNvSpPr txBox="1"/>
          <p:nvPr/>
        </p:nvSpPr>
        <p:spPr>
          <a:xfrm>
            <a:off x="5925549" y="6021288"/>
            <a:ext cx="1944216" cy="400110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domy na západě</a:t>
            </a:r>
          </a:p>
        </p:txBody>
      </p:sp>
    </p:spTree>
    <p:extLst>
      <p:ext uri="{BB962C8B-B14F-4D97-AF65-F5344CB8AC3E}">
        <p14:creationId xmlns:p14="http://schemas.microsoft.com/office/powerpoint/2010/main" val="415859958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251520" y="72237"/>
            <a:ext cx="4608512" cy="3631763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2000" b="1" dirty="0"/>
              <a:t>Mallia</a:t>
            </a:r>
          </a:p>
          <a:p>
            <a:pPr marL="180000" indent="-180000">
              <a:buFontTx/>
              <a:buChar char="-"/>
            </a:pPr>
            <a:endParaRPr lang="cs-CZ" sz="1000" b="1" dirty="0"/>
          </a:p>
          <a:p>
            <a:pPr marL="180000" indent="-180000">
              <a:buFontTx/>
              <a:buChar char="-"/>
            </a:pPr>
            <a:r>
              <a:rPr lang="cs-CZ" sz="2000" b="1" dirty="0"/>
              <a:t>z města odkryto více než v Knossu a Faistu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v některých částech města doloženy aktivy spojované s palácem - </a:t>
            </a:r>
            <a:r>
              <a:rPr lang="cs-CZ" sz="2000" b="1" dirty="0" err="1"/>
              <a:t>Quartier</a:t>
            </a:r>
            <a:r>
              <a:rPr lang="cs-CZ" sz="2000" b="1" dirty="0"/>
              <a:t> Mu</a:t>
            </a:r>
          </a:p>
          <a:p>
            <a:pPr marL="180000" indent="-180000">
              <a:buFontTx/>
              <a:buChar char="-"/>
            </a:pPr>
            <a:r>
              <a:rPr lang="cs-CZ" sz="2000" b="1" dirty="0"/>
              <a:t>v některých částech, které přiléhaly k paláci možná veřejné funkce -&gt; budovy na severozápadě - tzv. Centre </a:t>
            </a:r>
            <a:r>
              <a:rPr lang="cs-CZ" sz="2000" b="1" dirty="0" err="1"/>
              <a:t>Politique</a:t>
            </a:r>
            <a:endParaRPr lang="cs-CZ" sz="2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dvě části - tzv. Hypostyle </a:t>
            </a:r>
            <a:r>
              <a:rPr lang="cs-CZ" sz="2000" b="1" dirty="0" err="1"/>
              <a:t>crypt</a:t>
            </a:r>
            <a:r>
              <a:rPr lang="cs-CZ" sz="2000" b="1" dirty="0"/>
              <a:t> a </a:t>
            </a:r>
            <a:r>
              <a:rPr lang="cs-CZ" sz="2000" b="1" dirty="0" err="1"/>
              <a:t>L‘Agora</a:t>
            </a:r>
            <a:endParaRPr lang="cs-CZ" sz="2000" b="1" dirty="0"/>
          </a:p>
        </p:txBody>
      </p:sp>
      <p:pic>
        <p:nvPicPr>
          <p:cNvPr id="5" name="Obrázek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76056" y="72237"/>
            <a:ext cx="3816424" cy="6664501"/>
          </a:xfrm>
          <a:prstGeom prst="rect">
            <a:avLst/>
          </a:prstGeom>
        </p:spPr>
      </p:pic>
      <p:pic>
        <p:nvPicPr>
          <p:cNvPr id="3" name="Obrázek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704000"/>
            <a:ext cx="4464496" cy="3044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35485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15616" y="106377"/>
            <a:ext cx="6912768" cy="6645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5350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ovéPole 1"/>
          <p:cNvSpPr txBox="1"/>
          <p:nvPr/>
        </p:nvSpPr>
        <p:spPr>
          <a:xfrm>
            <a:off x="107504" y="116632"/>
            <a:ext cx="8928992" cy="2862322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indent="-180000">
              <a:buFontTx/>
              <a:buChar char="-"/>
            </a:pPr>
            <a:r>
              <a:rPr lang="cs-CZ" sz="2000" b="1" dirty="0"/>
              <a:t>Agora - otevřené prostranství – 39,1 x 39,8 m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vystavěna v MM IB nebo MM II</a:t>
            </a:r>
          </a:p>
          <a:p>
            <a:pPr lvl="1" indent="-180000">
              <a:buFontTx/>
              <a:buChar char="-"/>
            </a:pPr>
            <a:r>
              <a:rPr lang="cs-CZ" sz="2000" b="1" dirty="0"/>
              <a:t>hranice prostranství na několika stranách ohraničeno bílými </a:t>
            </a:r>
            <a:r>
              <a:rPr lang="cs-CZ" sz="2000" b="1" dirty="0" err="1"/>
              <a:t>orthostaty</a:t>
            </a:r>
            <a:r>
              <a:rPr lang="cs-CZ" sz="2000" b="1" dirty="0"/>
              <a:t> a základy pro sedadla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v několika rysech je agora podobná „divadelním oblastem“ u jiných paláců -&gt; portik (zde na západě), leží na spojnici cest, </a:t>
            </a:r>
            <a:r>
              <a:rPr lang="cs-CZ" sz="2000" b="1" i="1" dirty="0" err="1"/>
              <a:t>kernos</a:t>
            </a:r>
            <a:endParaRPr lang="cs-CZ" sz="2000" b="1" i="1" dirty="0"/>
          </a:p>
          <a:p>
            <a:pPr lvl="1" indent="-180000">
              <a:buFontTx/>
              <a:buChar char="-"/>
            </a:pPr>
            <a:r>
              <a:rPr lang="cs-CZ" sz="2000" b="1" dirty="0"/>
              <a:t>přístup skrze široký vstup na jihovýchodě a užším vstupem na severu - na severu křižovatka cest vedoucích k moři, do dalších částí města a patrně k pohřebištím na severu</a:t>
            </a:r>
          </a:p>
        </p:txBody>
      </p:sp>
      <p:pic>
        <p:nvPicPr>
          <p:cNvPr id="4" name="Obrázek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07905" y="2978954"/>
            <a:ext cx="5332116" cy="3775900"/>
          </a:xfrm>
          <a:prstGeom prst="rect">
            <a:avLst/>
          </a:prstGeom>
        </p:spPr>
      </p:pic>
      <p:sp>
        <p:nvSpPr>
          <p:cNvPr id="6" name="TextovéPole 5"/>
          <p:cNvSpPr txBox="1"/>
          <p:nvPr/>
        </p:nvSpPr>
        <p:spPr>
          <a:xfrm>
            <a:off x="107504" y="2978954"/>
            <a:ext cx="3600400" cy="3477875"/>
          </a:xfrm>
          <a:prstGeom prst="rect">
            <a:avLst/>
          </a:prstGeom>
          <a:solidFill>
            <a:schemeClr val="bg2">
              <a:lumMod val="90000"/>
              <a:alpha val="83000"/>
            </a:schemeClr>
          </a:solidFill>
        </p:spPr>
        <p:txBody>
          <a:bodyPr wrap="square" rtlCol="0">
            <a:spAutoFit/>
          </a:bodyPr>
          <a:lstStyle/>
          <a:p>
            <a:pPr lvl="1" indent="-180000">
              <a:buFontTx/>
              <a:buChar char="-"/>
            </a:pPr>
            <a:r>
              <a:rPr lang="cs-CZ" sz="2000" b="1" dirty="0"/>
              <a:t>na východě a jihu od agory městské domy z MM III, na západě přístup k „Hypostylové kryptě“ skrze oblast s (patrně) obchody</a:t>
            </a:r>
          </a:p>
          <a:p>
            <a:pPr marL="370800" lvl="1" indent="-180000">
              <a:buFontTx/>
              <a:buChar char="-"/>
            </a:pPr>
            <a:endParaRPr lang="cs-CZ" sz="2000" b="1" dirty="0"/>
          </a:p>
          <a:p>
            <a:pPr lvl="1" indent="-180000">
              <a:buFontTx/>
              <a:buChar char="-"/>
            </a:pPr>
            <a:r>
              <a:rPr lang="cs-CZ" sz="2000" b="1" dirty="0"/>
              <a:t>přesná funkce agory není známa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politická - místo pro shromáždění</a:t>
            </a:r>
          </a:p>
          <a:p>
            <a:pPr marL="828000" lvl="2" indent="-180000">
              <a:buFontTx/>
              <a:buChar char="-"/>
            </a:pPr>
            <a:r>
              <a:rPr lang="cs-CZ" sz="2000" b="1" dirty="0"/>
              <a:t>místo konání her s býky</a:t>
            </a:r>
          </a:p>
        </p:txBody>
      </p:sp>
    </p:spTree>
    <p:extLst>
      <p:ext uri="{BB962C8B-B14F-4D97-AF65-F5344CB8AC3E}">
        <p14:creationId xmlns:p14="http://schemas.microsoft.com/office/powerpoint/2010/main" val="3800304121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sady Office">
  <a:themeElements>
    <a:clrScheme name="Kancelář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Kancelář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Vrchol">
      <a:fillStyleLst>
        <a:solidFill>
          <a:schemeClr val="phClr"/>
        </a:solidFill>
        <a:gradFill rotWithShape="1">
          <a:gsLst>
            <a:gs pos="20000">
              <a:schemeClr val="phClr">
                <a:tint val="9000"/>
              </a:schemeClr>
            </a:gs>
            <a:gs pos="100000">
              <a:schemeClr val="phClr">
                <a:tint val="70000"/>
                <a:satMod val="100000"/>
              </a:schemeClr>
            </a:gs>
          </a:gsLst>
          <a:path path="circle">
            <a:fillToRect l="-15000" t="-15000" r="115000" b="115000"/>
          </a:path>
        </a:gradFill>
        <a:gradFill rotWithShape="1">
          <a:gsLst>
            <a:gs pos="0">
              <a:schemeClr val="phClr">
                <a:shade val="60000"/>
              </a:schemeClr>
            </a:gs>
            <a:gs pos="33000">
              <a:schemeClr val="phClr">
                <a:tint val="86500"/>
              </a:schemeClr>
            </a:gs>
            <a:gs pos="46750">
              <a:schemeClr val="phClr">
                <a:tint val="71000"/>
                <a:satMod val="112000"/>
              </a:schemeClr>
            </a:gs>
            <a:gs pos="53000">
              <a:schemeClr val="phClr">
                <a:tint val="71000"/>
                <a:satMod val="112000"/>
              </a:schemeClr>
            </a:gs>
            <a:gs pos="68000">
              <a:schemeClr val="phClr">
                <a:tint val="86000"/>
              </a:schemeClr>
            </a:gs>
            <a:gs pos="100000">
              <a:schemeClr val="phClr">
                <a:shade val="60000"/>
              </a:schemeClr>
            </a:gs>
          </a:gsLst>
          <a:lin ang="8350000" scaled="1"/>
        </a:gradFill>
      </a:fillStyleLst>
      <a:lnStyleLst>
        <a:ln w="9525" cap="flat" cmpd="sng" algn="ctr">
          <a:solidFill>
            <a:schemeClr val="phClr">
              <a:shade val="48000"/>
              <a:satMod val="11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130000" dist="101600" dir="2700000" algn="tl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</a:effectStyle>
        <a:effectStyle>
          <a:effectLst>
            <a:outerShdw blurRad="190500" dist="228600" dir="2700000" sy="90000" rotWithShape="0">
              <a:srgbClr val="000000">
                <a:alpha val="25500"/>
              </a:srgbClr>
            </a:outerShdw>
          </a:effectLst>
          <a:scene3d>
            <a:camera prst="orthographicFront" fov="0">
              <a:rot lat="0" lon="0" rev="0"/>
            </a:camera>
            <a:lightRig rig="soft" dir="tl">
              <a:rot lat="0" lon="0" rev="20100000"/>
            </a:lightRig>
          </a:scene3d>
          <a:sp3d>
            <a:bevelT w="50800" h="508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19027</TotalTime>
  <Words>3322</Words>
  <Application>Microsoft Office PowerPoint</Application>
  <PresentationFormat>Předvádění na obrazovce (4:3)</PresentationFormat>
  <Paragraphs>304</Paragraphs>
  <Slides>53</Slides>
  <Notes>0</Notes>
  <HiddenSlides>0</HiddenSlides>
  <MMClips>0</MMClips>
  <ScaleCrop>false</ScaleCrop>
  <HeadingPairs>
    <vt:vector size="4" baseType="variant">
      <vt:variant>
        <vt:lpstr>Motiv</vt:lpstr>
      </vt:variant>
      <vt:variant>
        <vt:i4>1</vt:i4>
      </vt:variant>
      <vt:variant>
        <vt:lpstr>Nadpisy snímků</vt:lpstr>
      </vt:variant>
      <vt:variant>
        <vt:i4>53</vt:i4>
      </vt:variant>
    </vt:vector>
  </HeadingPairs>
  <TitlesOfParts>
    <vt:vector size="54" baseType="lpstr">
      <vt:lpstr>Motiv sady Office</vt:lpstr>
      <vt:lpstr> Architektura Egeidy 4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Snímek 1</dc:title>
  <dc:creator>Toram</dc:creator>
  <cp:lastModifiedBy>Tomáš Jirák</cp:lastModifiedBy>
  <cp:revision>1428</cp:revision>
  <dcterms:created xsi:type="dcterms:W3CDTF">2012-09-27T15:46:12Z</dcterms:created>
  <dcterms:modified xsi:type="dcterms:W3CDTF">2017-03-30T15:09:34Z</dcterms:modified>
</cp:coreProperties>
</file>