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7" r:id="rId3"/>
    <p:sldId id="264" r:id="rId4"/>
    <p:sldId id="258" r:id="rId5"/>
    <p:sldId id="307" r:id="rId6"/>
    <p:sldId id="316" r:id="rId7"/>
    <p:sldId id="320" r:id="rId8"/>
    <p:sldId id="329" r:id="rId9"/>
    <p:sldId id="287" r:id="rId10"/>
    <p:sldId id="259" r:id="rId11"/>
    <p:sldId id="322" r:id="rId12"/>
    <p:sldId id="323" r:id="rId13"/>
    <p:sldId id="301" r:id="rId14"/>
    <p:sldId id="265" r:id="rId15"/>
    <p:sldId id="314" r:id="rId16"/>
    <p:sldId id="315" r:id="rId17"/>
    <p:sldId id="317" r:id="rId18"/>
    <p:sldId id="266" r:id="rId19"/>
    <p:sldId id="318" r:id="rId20"/>
    <p:sldId id="319" r:id="rId21"/>
    <p:sldId id="267" r:id="rId22"/>
    <p:sldId id="268" r:id="rId23"/>
    <p:sldId id="299" r:id="rId24"/>
    <p:sldId id="285" r:id="rId25"/>
    <p:sldId id="286" r:id="rId26"/>
    <p:sldId id="297" r:id="rId27"/>
    <p:sldId id="298" r:id="rId28"/>
    <p:sldId id="269" r:id="rId29"/>
    <p:sldId id="292" r:id="rId30"/>
    <p:sldId id="293" r:id="rId31"/>
    <p:sldId id="294" r:id="rId32"/>
    <p:sldId id="270" r:id="rId33"/>
    <p:sldId id="308" r:id="rId34"/>
    <p:sldId id="295" r:id="rId35"/>
    <p:sldId id="271" r:id="rId36"/>
    <p:sldId id="325" r:id="rId37"/>
    <p:sldId id="326" r:id="rId38"/>
    <p:sldId id="327" r:id="rId39"/>
    <p:sldId id="328" r:id="rId40"/>
    <p:sldId id="272" r:id="rId41"/>
    <p:sldId id="300" r:id="rId42"/>
    <p:sldId id="273" r:id="rId43"/>
    <p:sldId id="330" r:id="rId44"/>
    <p:sldId id="313" r:id="rId45"/>
    <p:sldId id="324" r:id="rId46"/>
    <p:sldId id="331" r:id="rId4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146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D7B2-D17E-42F2-B3B6-0AD668FF069F}" type="datetimeFigureOut">
              <a:rPr lang="cs-CZ" smtClean="0"/>
              <a:pPr/>
              <a:t>25.04.2017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D7B2-D17E-42F2-B3B6-0AD668FF069F}" type="datetimeFigureOut">
              <a:rPr lang="cs-CZ" smtClean="0"/>
              <a:pPr/>
              <a:t>25.04.2017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D7B2-D17E-42F2-B3B6-0AD668FF069F}" type="datetimeFigureOut">
              <a:rPr lang="cs-CZ" smtClean="0"/>
              <a:pPr/>
              <a:t>25.04.2017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D7B2-D17E-42F2-B3B6-0AD668FF069F}" type="datetimeFigureOut">
              <a:rPr lang="cs-CZ" smtClean="0"/>
              <a:pPr/>
              <a:t>25.04.2017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D7B2-D17E-42F2-B3B6-0AD668FF069F}" type="datetimeFigureOut">
              <a:rPr lang="cs-CZ" smtClean="0"/>
              <a:pPr/>
              <a:t>25.04.2017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D7B2-D17E-42F2-B3B6-0AD668FF069F}" type="datetimeFigureOut">
              <a:rPr lang="cs-CZ" smtClean="0"/>
              <a:pPr/>
              <a:t>25.04.2017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D7B2-D17E-42F2-B3B6-0AD668FF069F}" type="datetimeFigureOut">
              <a:rPr lang="cs-CZ" smtClean="0"/>
              <a:pPr/>
              <a:t>25.04.2017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D7B2-D17E-42F2-B3B6-0AD668FF069F}" type="datetimeFigureOut">
              <a:rPr lang="cs-CZ" smtClean="0"/>
              <a:pPr/>
              <a:t>25.04.2017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D7B2-D17E-42F2-B3B6-0AD668FF069F}" type="datetimeFigureOut">
              <a:rPr lang="cs-CZ" smtClean="0"/>
              <a:pPr/>
              <a:t>25.04.2017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D7B2-D17E-42F2-B3B6-0AD668FF069F}" type="datetimeFigureOut">
              <a:rPr lang="cs-CZ" smtClean="0"/>
              <a:pPr/>
              <a:t>25.04.2017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D7B2-D17E-42F2-B3B6-0AD668FF069F}" type="datetimeFigureOut">
              <a:rPr lang="cs-CZ" smtClean="0"/>
              <a:pPr/>
              <a:t>25.04.2017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6D7B2-D17E-42F2-B3B6-0AD668FF069F}" type="datetimeFigureOut">
              <a:rPr lang="cs-CZ" smtClean="0"/>
              <a:pPr/>
              <a:t>25.04.2017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stor.org/stable/4300843" TargetMode="External"/><Relationship Id="rId2" Type="http://schemas.openxmlformats.org/officeDocument/2006/relationships/hyperlink" Target="http://www.archaeopress.com/Public/displayProductDetail.asp?id=%7BF49284A7-168A-42DC-817C-D898433E9498%7D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jstor.org/stable/147061" TargetMode="External"/><Relationship Id="rId5" Type="http://schemas.openxmlformats.org/officeDocument/2006/relationships/hyperlink" Target="http://www.jstor.org/stable/146722" TargetMode="External"/><Relationship Id="rId4" Type="http://schemas.openxmlformats.org/officeDocument/2006/relationships/hyperlink" Target="http://ezdroje.muni.cz/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cademia.edu/1095193/Aegina-Kolonna_in_the_Middle_Bronze_Age" TargetMode="External"/><Relationship Id="rId3" Type="http://schemas.openxmlformats.org/officeDocument/2006/relationships/hyperlink" Target="http://www.jstor.org/stable/147347" TargetMode="External"/><Relationship Id="rId7" Type="http://schemas.openxmlformats.org/officeDocument/2006/relationships/hyperlink" Target="http://www.oeai.at/index.php/aegina-320.html" TargetMode="External"/><Relationship Id="rId2" Type="http://schemas.openxmlformats.org/officeDocument/2006/relationships/hyperlink" Target="http://www.jstor.org/stable/147051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jstor.org/stable/503823" TargetMode="External"/><Relationship Id="rId5" Type="http://schemas.openxmlformats.org/officeDocument/2006/relationships/hyperlink" Target="http://www.jstor.org/stable/10.2972/hesperia.83.3.0383" TargetMode="External"/><Relationship Id="rId4" Type="http://schemas.openxmlformats.org/officeDocument/2006/relationships/hyperlink" Target="http://www.jstor.org/stable/147056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5373216"/>
            <a:ext cx="7236296" cy="1181993"/>
          </a:xfrm>
          <a:solidFill>
            <a:schemeClr val="bg2">
              <a:lumMod val="90000"/>
              <a:alpha val="83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cs-CZ" sz="6000" b="1" dirty="0">
                <a:cs typeface="Arial" pitchFamily="34" charset="0"/>
              </a:rPr>
              <a:t> Architektura </a:t>
            </a:r>
            <a:r>
              <a:rPr lang="cs-CZ" sz="6000" b="1" dirty="0" err="1">
                <a:cs typeface="Arial" pitchFamily="34" charset="0"/>
              </a:rPr>
              <a:t>Egeidy</a:t>
            </a:r>
            <a:r>
              <a:rPr lang="cs-CZ" sz="6000" b="1" dirty="0">
                <a:cs typeface="Arial" pitchFamily="34" charset="0"/>
              </a:rPr>
              <a:t> 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188640"/>
            <a:ext cx="8568952" cy="5355312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fontAlgn="t"/>
            <a:r>
              <a:rPr lang="cs-CZ" sz="2200" b="1" dirty="0" err="1"/>
              <a:t>Eutresis</a:t>
            </a:r>
            <a:r>
              <a:rPr lang="cs-CZ" sz="2200" b="1" dirty="0"/>
              <a:t> v EH II</a:t>
            </a:r>
          </a:p>
          <a:p>
            <a:pPr marL="540000" lvl="1" indent="-180000" fontAlgn="t">
              <a:buFontTx/>
              <a:buChar char="-"/>
            </a:pPr>
            <a:r>
              <a:rPr lang="cs-CZ" sz="2000" b="1" dirty="0"/>
              <a:t>konstrukce domů se v EH II mění</a:t>
            </a:r>
          </a:p>
          <a:p>
            <a:pPr marL="1080000" lvl="1" indent="-180000" fontAlgn="t">
              <a:buFontTx/>
              <a:buChar char="-"/>
            </a:pPr>
            <a:r>
              <a:rPr lang="cs-CZ" sz="2000" b="1" dirty="0"/>
              <a:t>kamenná podezdívka je mohutnější - průměrná šířka cca 70 cm a výška 60 cm vystavěny z malých kamenů spojených jílem</a:t>
            </a:r>
          </a:p>
          <a:p>
            <a:pPr marL="1080000" lvl="1" indent="-180000" fontAlgn="t">
              <a:buFontTx/>
              <a:buChar char="-"/>
            </a:pPr>
            <a:endParaRPr lang="cs-CZ" sz="2000" b="1" dirty="0"/>
          </a:p>
          <a:p>
            <a:pPr marL="540000" lvl="1" indent="-180000" fontAlgn="t">
              <a:buFontTx/>
              <a:buChar char="-"/>
            </a:pPr>
            <a:r>
              <a:rPr lang="cs-CZ" sz="2000" b="1" dirty="0"/>
              <a:t>příkladem takové výstavby je Dům L</a:t>
            </a:r>
          </a:p>
          <a:p>
            <a:pPr marL="1080000" lvl="1" indent="-180000" fontAlgn="t">
              <a:buFontTx/>
              <a:buChar char="-"/>
            </a:pPr>
            <a:r>
              <a:rPr lang="cs-CZ" sz="2000" b="1" dirty="0"/>
              <a:t>orientován v ose východ-západ</a:t>
            </a:r>
          </a:p>
          <a:p>
            <a:pPr marL="1080000" lvl="1" indent="-180000" fontAlgn="t">
              <a:buFontTx/>
              <a:buChar char="-"/>
            </a:pPr>
            <a:r>
              <a:rPr lang="cs-CZ" sz="2000" b="1" dirty="0"/>
              <a:t>nalezeny dvě úrovně podlahy - &gt; dlouhá doba používání -&gt; nakonec poničen asi přírodní katastrofou</a:t>
            </a:r>
          </a:p>
          <a:p>
            <a:pPr marL="1080000" lvl="1" indent="-180000" fontAlgn="t">
              <a:buFontTx/>
              <a:buChar char="-"/>
            </a:pPr>
            <a:r>
              <a:rPr lang="cs-CZ" sz="2000" b="1" dirty="0"/>
              <a:t>sestává ze 3 místností -&gt; v některých aspektech připomíná Dům I.</a:t>
            </a:r>
          </a:p>
          <a:p>
            <a:pPr marL="1080000" lvl="1" indent="-180000" fontAlgn="t">
              <a:buFontTx/>
              <a:buChar char="-"/>
            </a:pPr>
            <a:r>
              <a:rPr lang="cs-CZ" sz="2000" b="1" dirty="0"/>
              <a:t>Vstup do domu skrze místnost I -&gt; místnost III možná pozdější přístavba -&gt; původní vstup přes místnost II</a:t>
            </a:r>
          </a:p>
          <a:p>
            <a:pPr marL="1080000" lvl="1" indent="-180000" fontAlgn="t">
              <a:buFontTx/>
              <a:buChar char="-"/>
            </a:pPr>
            <a:r>
              <a:rPr lang="cs-CZ" sz="2000" b="1" dirty="0"/>
              <a:t>během druhé fáze byla podlaha menší místnosti pravděpodobně vydlážděna </a:t>
            </a:r>
          </a:p>
          <a:p>
            <a:pPr marL="1080000" lvl="1" indent="-180000" fontAlgn="t">
              <a:buFontTx/>
              <a:buChar char="-"/>
            </a:pPr>
            <a:endParaRPr lang="cs-CZ" sz="2000" b="1" dirty="0"/>
          </a:p>
          <a:p>
            <a:pPr marL="1080000" lvl="1" indent="-180000" fontAlgn="t">
              <a:buFontTx/>
              <a:buChar char="-"/>
            </a:pPr>
            <a:r>
              <a:rPr lang="cs-CZ" sz="2000" b="1" dirty="0"/>
              <a:t>stejně jako u domu I. je ohniště v místnosti II umístěno u stěny v blízkosti rohu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1433" y="116632"/>
            <a:ext cx="3430604" cy="647947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79512" y="116632"/>
            <a:ext cx="5112568" cy="6494085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0" lvl="1" fontAlgn="t"/>
            <a:endParaRPr lang="cs-CZ" sz="1200" b="1" dirty="0"/>
          </a:p>
          <a:p>
            <a:pPr marL="180000" lvl="1" indent="-180000" fontAlgn="t">
              <a:buFontTx/>
              <a:buChar char="-"/>
            </a:pPr>
            <a:r>
              <a:rPr lang="cs-CZ" sz="2000" b="1" dirty="0"/>
              <a:t>místnost III</a:t>
            </a:r>
          </a:p>
          <a:p>
            <a:pPr marL="540000" lvl="1" indent="-180000" fontAlgn="t">
              <a:buFontTx/>
              <a:buChar char="-"/>
            </a:pPr>
            <a:r>
              <a:rPr lang="cs-CZ" sz="2000" b="1" dirty="0"/>
              <a:t>větší než předchozí – přibližně 6,5/7,5 x 5,5 m</a:t>
            </a:r>
          </a:p>
          <a:p>
            <a:pPr marL="540000" lvl="1" indent="-180000" fontAlgn="t">
              <a:buFontTx/>
              <a:buChar char="-"/>
            </a:pPr>
            <a:r>
              <a:rPr lang="cs-CZ" sz="2000" b="1" dirty="0"/>
              <a:t>ohniště opět u zdi v blízkosti rohu</a:t>
            </a:r>
          </a:p>
          <a:p>
            <a:pPr marL="540000" lvl="1" indent="-180000" fontAlgn="t">
              <a:buFontTx/>
              <a:buChar char="-"/>
            </a:pPr>
            <a:r>
              <a:rPr lang="cs-CZ" sz="2000" b="1" dirty="0"/>
              <a:t>obsahuje netypické prvky</a:t>
            </a:r>
          </a:p>
          <a:p>
            <a:pPr marL="1080000" lvl="1" indent="-180000" fontAlgn="t">
              <a:buFontTx/>
              <a:buChar char="-"/>
            </a:pPr>
            <a:r>
              <a:rPr lang="cs-CZ" sz="2000" b="1" dirty="0"/>
              <a:t>struktura A – 1,4 x 0,6 x 0,5 m – identifikována jako „lavice“</a:t>
            </a:r>
          </a:p>
          <a:p>
            <a:pPr marL="1620000" lvl="1" indent="-180000" fontAlgn="t">
              <a:buFontTx/>
              <a:buChar char="-"/>
            </a:pPr>
            <a:r>
              <a:rPr lang="cs-CZ" sz="2000" b="1" dirty="0"/>
              <a:t>postavena z malých kamenů pospojovaných hlínou a jílem</a:t>
            </a:r>
          </a:p>
          <a:p>
            <a:pPr marL="1620000" lvl="1" indent="-180000" fontAlgn="t">
              <a:buFontTx/>
              <a:buChar char="-"/>
            </a:pPr>
            <a:endParaRPr lang="cs-CZ" sz="1200" b="1" dirty="0"/>
          </a:p>
          <a:p>
            <a:pPr marL="1080000" lvl="1" indent="-180000" fontAlgn="t">
              <a:buFontTx/>
              <a:buChar char="-"/>
            </a:pPr>
            <a:r>
              <a:rPr lang="cs-CZ" sz="2000" b="1" dirty="0"/>
              <a:t>kruhový disk z jílu – B - o průměru 1 m s lehce vystouplým okrajem</a:t>
            </a:r>
          </a:p>
          <a:p>
            <a:pPr marL="1620000" lvl="1" indent="-180000" fontAlgn="t">
              <a:buFontTx/>
              <a:buChar char="-"/>
            </a:pPr>
            <a:r>
              <a:rPr lang="cs-CZ" sz="2000" b="1" dirty="0"/>
              <a:t>zasazen do podlahy</a:t>
            </a:r>
          </a:p>
          <a:p>
            <a:pPr marL="1620000" lvl="1" indent="-180000" fontAlgn="t">
              <a:buFontTx/>
              <a:buChar char="-"/>
            </a:pPr>
            <a:r>
              <a:rPr lang="cs-CZ" sz="2000" b="1" dirty="0"/>
              <a:t>nese znaky po ohni / nálezy zvířecích kostí</a:t>
            </a:r>
          </a:p>
          <a:p>
            <a:pPr marL="1620000" lvl="1" indent="-180000" fontAlgn="t">
              <a:buFontTx/>
              <a:buChar char="-"/>
            </a:pPr>
            <a:endParaRPr lang="cs-CZ" sz="1200" b="1" dirty="0"/>
          </a:p>
          <a:p>
            <a:pPr marL="1080000" lvl="1" indent="-180000" fontAlgn="t">
              <a:buFontTx/>
              <a:buChar char="-"/>
            </a:pPr>
            <a:r>
              <a:rPr lang="cs-CZ" sz="2000" b="1" dirty="0"/>
              <a:t>mezi diskem a lavicí odkryta jáma o průměru 0,5 m a hloubce 0,3 m – tzv. </a:t>
            </a:r>
            <a:r>
              <a:rPr lang="cs-CZ" sz="2000" b="1" i="1" dirty="0" err="1"/>
              <a:t>bothros</a:t>
            </a:r>
            <a:r>
              <a:rPr lang="cs-CZ" sz="2000" b="1" i="1" dirty="0"/>
              <a:t>/</a:t>
            </a:r>
            <a:r>
              <a:rPr lang="cs-CZ" sz="2000" b="1" i="1" dirty="0" err="1"/>
              <a:t>oi</a:t>
            </a:r>
            <a:endParaRPr lang="cs-CZ" sz="2000" b="1" i="1" dirty="0"/>
          </a:p>
          <a:p>
            <a:pPr marL="540000" lvl="1" indent="-180000" fontAlgn="t">
              <a:buFontTx/>
              <a:buChar char="-"/>
            </a:pPr>
            <a:r>
              <a:rPr lang="cs-CZ" sz="2000" b="1" dirty="0"/>
              <a:t>místnost asi sloužila pro náboženské účely</a:t>
            </a:r>
          </a:p>
        </p:txBody>
      </p:sp>
    </p:spTree>
    <p:extLst>
      <p:ext uri="{BB962C8B-B14F-4D97-AF65-F5344CB8AC3E}">
        <p14:creationId xmlns:p14="http://schemas.microsoft.com/office/powerpoint/2010/main" val="3509762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4562328" cy="381642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3119421"/>
            <a:ext cx="4176167" cy="348562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857" y="4260514"/>
            <a:ext cx="4049638" cy="234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034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yios Kosmas - plan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4262151" cy="4968552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395536" y="404664"/>
            <a:ext cx="1480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err="1"/>
              <a:t>Ayios</a:t>
            </a:r>
            <a:r>
              <a:rPr lang="cs-CZ" b="1" dirty="0"/>
              <a:t> Kosmas</a:t>
            </a:r>
            <a:endParaRPr lang="cs-CZ" dirty="0"/>
          </a:p>
        </p:txBody>
      </p:sp>
      <p:pic>
        <p:nvPicPr>
          <p:cNvPr id="4" name="Obrázek 3" descr="Zyguries - plan 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60648"/>
            <a:ext cx="4356398" cy="4968552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4716016" y="404664"/>
            <a:ext cx="9751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Zyguries</a:t>
            </a:r>
            <a:endParaRPr lang="cs-CZ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116632"/>
            <a:ext cx="8928992" cy="2893100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fontAlgn="t"/>
            <a:r>
              <a:rPr lang="cs-CZ" sz="2200" b="1" dirty="0" err="1"/>
              <a:t>Lithares</a:t>
            </a:r>
            <a:endParaRPr lang="cs-CZ" sz="2200" b="1" dirty="0"/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sídliště organizováno podél ulice vedoucí přibližně V-Z směrem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šířka ulice se pohybuje od 1,7 do 3,5 m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nejméně jedna ulička – délka 9 m, šířka 0,75-1,75 m - na mapce č. 9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pravděpodobně několik dvorů – č. 13, 17, 29, 40 a 50</a:t>
            </a:r>
          </a:p>
          <a:p>
            <a:pPr marL="468000" lvl="1" indent="-180000" fontAlgn="t">
              <a:buFontTx/>
              <a:buChar char="-"/>
            </a:pPr>
            <a:endParaRPr lang="cs-CZ" sz="2000" b="1" dirty="0"/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nesnadné určení jednotlivých domů</a:t>
            </a:r>
          </a:p>
          <a:p>
            <a:pPr marL="637200" lvl="1" indent="-180000" fontAlgn="t">
              <a:buFontTx/>
              <a:buChar char="-"/>
            </a:pPr>
            <a:r>
              <a:rPr lang="cs-CZ" sz="2000" b="1" dirty="0"/>
              <a:t>dochovaly pouze spodní části zdí -&gt; nelze určit ve všech budovách vchody do jednotlivých místností nebo domů a tedy jejich vzájemnou provázanost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504" y="3212976"/>
            <a:ext cx="8928992" cy="352199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9512" y="116632"/>
            <a:ext cx="8856984" cy="6555641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468000" lvl="1" indent="-180000" fontAlgn="t">
              <a:buFontTx/>
              <a:buChar char="-"/>
            </a:pPr>
            <a:r>
              <a:rPr lang="cs-CZ" sz="2000" b="1" dirty="0"/>
              <a:t>místnosti měly společné stěny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nálezy uvnitř místností jsou příliš uniformní -&gt; nelze určit jejich funkci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 err="1"/>
              <a:t>Tzanela-Evjen</a:t>
            </a:r>
            <a:r>
              <a:rPr lang="cs-CZ" sz="2000" b="1" dirty="0"/>
              <a:t> odlišila asi 20 domů s plochou od 24 do 44 m</a:t>
            </a:r>
            <a:r>
              <a:rPr lang="cs-CZ" sz="2000" b="1" baseline="10000" dirty="0"/>
              <a:t>2</a:t>
            </a:r>
          </a:p>
          <a:p>
            <a:pPr marL="828000" indent="-180000" fontAlgn="t">
              <a:buFontTx/>
              <a:buChar char="-"/>
            </a:pPr>
            <a:r>
              <a:rPr lang="cs-CZ" sz="2000" b="1" dirty="0"/>
              <a:t>domy pravoúhlé nebo lichoběžníkové</a:t>
            </a:r>
          </a:p>
          <a:p>
            <a:pPr marL="828000" indent="-180000" fontAlgn="t">
              <a:buFontTx/>
              <a:buChar char="-"/>
            </a:pPr>
            <a:r>
              <a:rPr lang="cs-CZ" sz="2000" b="1" dirty="0"/>
              <a:t>určeny na základě směru zdí, nebo přerušení jejich konstrukční kontinuity</a:t>
            </a:r>
          </a:p>
          <a:p>
            <a:pPr marL="828000" indent="-180000" fontAlgn="t">
              <a:buFontTx/>
              <a:buChar char="-"/>
            </a:pPr>
            <a:r>
              <a:rPr lang="cs-CZ" sz="2000" b="1" dirty="0"/>
              <a:t>děleny do 4 kategorií</a:t>
            </a:r>
          </a:p>
          <a:p>
            <a:pPr marL="1285200" lvl="1" indent="-180000" fontAlgn="t">
              <a:buFontTx/>
              <a:buChar char="-"/>
            </a:pPr>
            <a:r>
              <a:rPr lang="cs-CZ" sz="2000" b="1" dirty="0"/>
              <a:t>o 1 velké místnosti – dům N a asi O</a:t>
            </a:r>
          </a:p>
          <a:p>
            <a:pPr marL="1285200" lvl="1" indent="-180000" fontAlgn="t">
              <a:buFontTx/>
              <a:buChar char="-"/>
            </a:pPr>
            <a:r>
              <a:rPr lang="cs-CZ" sz="2000" b="1" dirty="0"/>
              <a:t>o 2 místnostech – např. dům B nebo TH – místnosti mohou být buď stejné velikosti (M), nebo jedna větší a druhá menší (ve formě vestibulu) (TH a X)</a:t>
            </a:r>
          </a:p>
          <a:p>
            <a:pPr marL="1285200" lvl="1" indent="-180000" fontAlgn="t">
              <a:buFontTx/>
              <a:buChar char="-"/>
            </a:pPr>
            <a:r>
              <a:rPr lang="cs-CZ" sz="2000" b="1" dirty="0"/>
              <a:t>o 3 místnostech v řadě – dům D, nebo s jiným uspořádáním – dům L</a:t>
            </a:r>
          </a:p>
          <a:p>
            <a:pPr marL="1285200" lvl="1" indent="-180000" fontAlgn="t">
              <a:buFontTx/>
              <a:buChar char="-"/>
            </a:pPr>
            <a:r>
              <a:rPr lang="cs-CZ" sz="2000" b="1" dirty="0"/>
              <a:t>o 4 a více místnostech – dům C a Z</a:t>
            </a:r>
          </a:p>
          <a:p>
            <a:pPr marL="468000" indent="-180000" fontAlgn="t">
              <a:buFontTx/>
              <a:buChar char="-"/>
            </a:pPr>
            <a:endParaRPr lang="cs-CZ" sz="2000" b="1" dirty="0"/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v několika domech byly vybudovány kamenné lavice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pouze v 6 místnostech byly nalezeny ohniště – 3 typy – polokruhové, v rohu místnosti a uprostřed místnosti</a:t>
            </a:r>
          </a:p>
          <a:p>
            <a:pPr marL="468000" lvl="1" indent="-180000" fontAlgn="t">
              <a:buFontTx/>
              <a:buChar char="-"/>
            </a:pPr>
            <a:endParaRPr lang="cs-CZ" sz="2000" b="1" dirty="0"/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Dům Z - v jedné z místností bylo nalezeno 16 terakotových sošek býků -&gt; možná svatyně (Svatyně býků)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jediná místnost, u které se dochovaly zdi dostatečně vysoko -&gt; vchod do místnosti přímo z ulice</a:t>
            </a:r>
          </a:p>
        </p:txBody>
      </p:sp>
    </p:spTree>
    <p:extLst>
      <p:ext uri="{BB962C8B-B14F-4D97-AF65-F5344CB8AC3E}">
        <p14:creationId xmlns:p14="http://schemas.microsoft.com/office/powerpoint/2010/main" val="319953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44624"/>
            <a:ext cx="8928992" cy="3477875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10800" indent="-180000" fontAlgn="t">
              <a:buFontTx/>
              <a:buChar char="-"/>
            </a:pPr>
            <a:r>
              <a:rPr lang="cs-CZ" sz="2000" b="1" dirty="0"/>
              <a:t>kamenné zdivo bylo rozděleno do 3 typů – popis viz. obrázek dole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a - nejběžnější typ – síla zdí nejčastěji 0,5-0,6 m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b - síla zdí kolem 0,55 m – nejčastěji se tento typ objevuje v nejranějších fázích výstavby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c - síla zdi závisí na počtu kamenů kladených vedle sebe - 2-3 řady</a:t>
            </a:r>
          </a:p>
          <a:p>
            <a:pPr marL="468000" lvl="1" indent="-180000" fontAlgn="t">
              <a:buFontTx/>
              <a:buChar char="-"/>
            </a:pPr>
            <a:endParaRPr lang="cs-CZ" sz="2000" b="1" dirty="0"/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nikde nebyly nalezeny doklady o omítnutí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doklady použití sušených cihel</a:t>
            </a:r>
          </a:p>
          <a:p>
            <a:pPr marL="468000" lvl="1" indent="-180000" fontAlgn="t">
              <a:buFontTx/>
              <a:buChar char="-"/>
            </a:pPr>
            <a:endParaRPr lang="cs-CZ" sz="2000" b="1" dirty="0"/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podlahy vydlážděny malými kameny nebo směsí kamenů a střepů</a:t>
            </a:r>
            <a:r>
              <a:rPr lang="cs-CZ" sz="2000" b="1"/>
              <a:t>, zřídka udusanou </a:t>
            </a:r>
            <a:r>
              <a:rPr lang="cs-CZ" sz="2000" b="1" dirty="0"/>
              <a:t>hlínou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644" y="3645024"/>
            <a:ext cx="6408712" cy="314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4878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16632"/>
            <a:ext cx="4896543" cy="314140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3284984"/>
            <a:ext cx="5192440" cy="3485336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148064" y="168528"/>
            <a:ext cx="3168352" cy="400110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fontAlgn="t"/>
            <a:r>
              <a:rPr lang="cs-CZ" sz="2000" b="1" dirty="0"/>
              <a:t>a) místnost 1 – pohled z jihu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51520" y="4581128"/>
            <a:ext cx="3384376" cy="707886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fontAlgn="t"/>
            <a:r>
              <a:rPr lang="cs-CZ" sz="2000" b="1" dirty="0"/>
              <a:t>e) ulička; místnost 6 a vestibul 5 - pohled z jihovýchodu</a:t>
            </a:r>
          </a:p>
        </p:txBody>
      </p:sp>
    </p:spTree>
    <p:extLst>
      <p:ext uri="{BB962C8B-B14F-4D97-AF65-F5344CB8AC3E}">
        <p14:creationId xmlns:p14="http://schemas.microsoft.com/office/powerpoint/2010/main" val="3326317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188640"/>
            <a:ext cx="8496944" cy="2277547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fontAlgn="t"/>
            <a:r>
              <a:rPr lang="cs-CZ" sz="2200" b="1" dirty="0" err="1"/>
              <a:t>Tsungiza</a:t>
            </a:r>
            <a:endParaRPr lang="cs-CZ" sz="2200" b="1" dirty="0"/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Dům A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doklad počátků monumentální architektury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jednalo se o ne příliš velkou budovu - 9,15 x 6,10 m - důležitý je však půdorys a konstrukce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postaven na vrcholu kopce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na dvou stranách budovy se nalézaly poměrně čisté otevřené oblasti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630" y="2564904"/>
            <a:ext cx="5785027" cy="3836834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18938" y="2466187"/>
            <a:ext cx="2596878" cy="3170099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468000" lvl="1" indent="-180000" fontAlgn="t">
              <a:buFontTx/>
              <a:buChar char="-"/>
            </a:pPr>
            <a:r>
              <a:rPr lang="cs-CZ" sz="2000" b="1" dirty="0"/>
              <a:t>stěny byly 1 - 1,1 m široké - podobně jako u pozdějšího dvoupatrového Domu tašek v Lerně - ale silnější než bylo běžné u jednopatrových budov - 0,6-0,7 m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116632"/>
            <a:ext cx="8928992" cy="1631216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468000" lvl="1" indent="-180000" fontAlgn="t">
              <a:buFontTx/>
              <a:buChar char="-"/>
            </a:pPr>
            <a:r>
              <a:rPr lang="cs-CZ" sz="2000" b="1" dirty="0"/>
              <a:t>na rozdíl od předchozích staveb se tato vyznačovala na jedné straně vybudovaným mělkým krytým vchodem s jedním sloupem uprostřed, úzkým koridorem nebo vestibulem a velkou téměř čtvercovou hlavní místností</a:t>
            </a:r>
          </a:p>
          <a:p>
            <a:pPr marL="828000" lvl="2" indent="-180000" fontAlgn="t">
              <a:buFontTx/>
              <a:buChar char="-"/>
            </a:pPr>
            <a:r>
              <a:rPr lang="cs-CZ" sz="2000" b="1" dirty="0"/>
              <a:t>v úzkém koridoru se předpokládá umístění schodiště nebo žebříku vedoucího do druhého patra -&gt; nad krytým vchodem mohl být „balkon“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07504" y="1747848"/>
            <a:ext cx="3024336" cy="3785652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828000" lvl="2" indent="-180000" fontAlgn="t">
              <a:buFontTx/>
              <a:buChar char="-"/>
            </a:pPr>
            <a:r>
              <a:rPr lang="cs-CZ" sz="2000" b="1" dirty="0"/>
              <a:t>pokud by budova neměla patro předpokládá se, že takto silné zdi mohly nést střechu z terakotových tašek, nebo terasu (budova stála z části ve svahu – zadní kamenná stěna dosahuje šíře 1,75 m)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1844824"/>
            <a:ext cx="5400600" cy="492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31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9512" y="260648"/>
            <a:ext cx="8712968" cy="815608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3600" b="1" dirty="0"/>
              <a:t>Pevninské Řecko</a:t>
            </a:r>
            <a:endParaRPr lang="cs-CZ" sz="2000" b="1" dirty="0"/>
          </a:p>
          <a:p>
            <a:endParaRPr lang="cs-CZ" sz="1100" b="1" dirty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6436048"/>
              </p:ext>
            </p:extLst>
          </p:nvPr>
        </p:nvGraphicFramePr>
        <p:xfrm>
          <a:off x="1255483" y="1268760"/>
          <a:ext cx="6633035" cy="34858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85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22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51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8989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Early Bronze Age or Early Helladic period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EH I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3100+ - 2650 BC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898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EH II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2650 - 2500 BC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98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Later EH II / Lefkandi 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2500 - 2200 BC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898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EH III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2250 - 2100/2050 BC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98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Middle Bronze Age or Middle Helladic period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>
                          <a:effectLst/>
                        </a:rPr>
                        <a:t>MH I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2100/2050 - 1900 BC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898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>
                          <a:effectLst/>
                        </a:rPr>
                        <a:t>MH II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1900 - 1800 BC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898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>
                          <a:effectLst/>
                        </a:rPr>
                        <a:t>MH III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>
                          <a:effectLst/>
                        </a:rPr>
                        <a:t>1800 - 1700 BC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8989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Late Bronze Age or Late Helladic period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>
                          <a:effectLst/>
                        </a:rPr>
                        <a:t>LH I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1700/1675 - 1635/1600 BC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898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>
                          <a:effectLst/>
                        </a:rPr>
                        <a:t>L H IIA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>
                          <a:effectLst/>
                        </a:rPr>
                        <a:t>1635/1600 - 1480/1470 BC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898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>
                          <a:effectLst/>
                        </a:rPr>
                        <a:t>L H IIA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>
                          <a:effectLst/>
                        </a:rPr>
                        <a:t>1480/1470 - 1420/1410 Bc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898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>
                          <a:effectLst/>
                        </a:rPr>
                        <a:t>LH IIIA1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>
                          <a:effectLst/>
                        </a:rPr>
                        <a:t>1420/1410 - 1390/1370 BC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898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>
                          <a:effectLst/>
                        </a:rPr>
                        <a:t>LH IIIA2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>
                          <a:effectLst/>
                        </a:rPr>
                        <a:t>1390/1370 - 1330/1315 BC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898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>
                          <a:effectLst/>
                        </a:rPr>
                        <a:t>LH IIIB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>
                          <a:effectLst/>
                        </a:rPr>
                        <a:t>1330/1315 - 1200/1190 BC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898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LH IIIC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>
                          <a:effectLst/>
                        </a:rPr>
                        <a:t>1200/1190  - 1075/1050 BC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50" y="5010452"/>
            <a:ext cx="8769701" cy="1567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IMG_67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332656"/>
            <a:ext cx="7560840" cy="631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7504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188640"/>
            <a:ext cx="8928992" cy="1323439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468000" lvl="1" indent="-180000" fontAlgn="t">
              <a:buFontTx/>
              <a:buChar char="-"/>
            </a:pPr>
            <a:r>
              <a:rPr lang="cs-CZ" sz="2000" b="1" dirty="0"/>
              <a:t>hlavní vchod není orientovaný na střední ose budovy</a:t>
            </a:r>
          </a:p>
          <a:p>
            <a:pPr lvl="1" fontAlgn="t">
              <a:buFontTx/>
              <a:buChar char="-"/>
            </a:pPr>
            <a:endParaRPr lang="cs-CZ" sz="2000" b="1" dirty="0"/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Dům A představuje jakousi ranou formu pozdějších tzv. koridorových domů, se kterými má několik společných znaků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1638024"/>
            <a:ext cx="4596213" cy="344716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0528" y="1638024"/>
            <a:ext cx="4285968" cy="344716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188640"/>
            <a:ext cx="8496944" cy="5724644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fontAlgn="t"/>
            <a:r>
              <a:rPr lang="cs-CZ" sz="2400" b="1" dirty="0"/>
              <a:t>EH IIB - kultura </a:t>
            </a:r>
            <a:r>
              <a:rPr lang="cs-CZ" sz="2400" b="1" dirty="0" err="1"/>
              <a:t>Lefkandi</a:t>
            </a:r>
            <a:r>
              <a:rPr lang="cs-CZ" sz="2400" b="1" dirty="0"/>
              <a:t> I</a:t>
            </a:r>
          </a:p>
          <a:p>
            <a:pPr fontAlgn="t"/>
            <a:endParaRPr lang="cs-CZ" sz="2000" b="1" dirty="0"/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toto období se vyznačuje vývojem a výstavbou koridorových domů, fortifikací a konsolidací osídlení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nachází se důkazy pro shlukování sídlišť -&gt; některá menší místa byla opuštěna -&gt; náznaky přesunu do jiných lokalit</a:t>
            </a:r>
          </a:p>
          <a:p>
            <a:pPr lvl="1" fontAlgn="t">
              <a:buFontTx/>
              <a:buChar char="-"/>
            </a:pPr>
            <a:endParaRPr lang="cs-CZ" sz="2000" b="1" dirty="0"/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architektura je mnohem sofistikovanější než dříve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objevují se mohutné fortifikace i u malých sídlišť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všeobecně rozšířené se stávají koridorové domy</a:t>
            </a:r>
          </a:p>
          <a:p>
            <a:pPr lvl="1" fontAlgn="t">
              <a:buFontTx/>
              <a:buChar char="-"/>
            </a:pPr>
            <a:endParaRPr lang="cs-CZ" sz="2000" b="1" dirty="0"/>
          </a:p>
          <a:p>
            <a:pPr fontAlgn="t"/>
            <a:r>
              <a:rPr lang="cs-CZ" sz="2200" b="1" dirty="0"/>
              <a:t>Fortifikace</a:t>
            </a:r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jsou zaznamenány na mnoha sídlištích EBA po celé egejské oblasti, zvláště na pobřeží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z pobřeží jsou známy z </a:t>
            </a:r>
            <a:r>
              <a:rPr lang="cs-CZ" sz="2000" b="1" dirty="0" err="1"/>
              <a:t>Attiky</a:t>
            </a:r>
            <a:r>
              <a:rPr lang="cs-CZ" sz="2000" b="1" dirty="0"/>
              <a:t> - </a:t>
            </a:r>
            <a:r>
              <a:rPr lang="cs-CZ" sz="2000" b="1" dirty="0" err="1"/>
              <a:t>Asketario</a:t>
            </a:r>
            <a:r>
              <a:rPr lang="cs-CZ" sz="2000" b="1" dirty="0"/>
              <a:t> a </a:t>
            </a:r>
            <a:r>
              <a:rPr lang="cs-CZ" sz="2000" b="1" dirty="0" err="1"/>
              <a:t>Rafina</a:t>
            </a:r>
            <a:r>
              <a:rPr lang="cs-CZ" sz="2000" b="1" dirty="0"/>
              <a:t>; z Euboi - </a:t>
            </a:r>
            <a:r>
              <a:rPr lang="cs-CZ" sz="2000" b="1" dirty="0" err="1"/>
              <a:t>Manika</a:t>
            </a:r>
            <a:r>
              <a:rPr lang="cs-CZ" sz="2000" b="1" dirty="0"/>
              <a:t> a </a:t>
            </a:r>
            <a:r>
              <a:rPr lang="cs-CZ" sz="2000" b="1" dirty="0" err="1"/>
              <a:t>Karystu</a:t>
            </a:r>
            <a:r>
              <a:rPr lang="cs-CZ" sz="2000" b="1" dirty="0"/>
              <a:t>; z </a:t>
            </a:r>
            <a:r>
              <a:rPr lang="cs-CZ" sz="2000" b="1" dirty="0" err="1"/>
              <a:t>Aiginy</a:t>
            </a:r>
            <a:r>
              <a:rPr lang="cs-CZ" sz="2000" b="1" dirty="0"/>
              <a:t> - Kolonna; z </a:t>
            </a:r>
            <a:r>
              <a:rPr lang="cs-CZ" sz="2000" b="1" dirty="0" err="1"/>
              <a:t>Korinthie</a:t>
            </a:r>
            <a:r>
              <a:rPr lang="cs-CZ" sz="2000" b="1" dirty="0"/>
              <a:t> v </a:t>
            </a:r>
            <a:r>
              <a:rPr lang="cs-CZ" sz="2000" b="1" dirty="0" err="1"/>
              <a:t>Perachora</a:t>
            </a:r>
            <a:r>
              <a:rPr lang="cs-CZ" sz="2000" b="1" dirty="0"/>
              <a:t> a </a:t>
            </a:r>
            <a:r>
              <a:rPr lang="cs-CZ" sz="2000" b="1" dirty="0" err="1"/>
              <a:t>Vayia</a:t>
            </a:r>
            <a:r>
              <a:rPr lang="cs-CZ" sz="2000" b="1" dirty="0"/>
              <a:t>; z </a:t>
            </a:r>
            <a:r>
              <a:rPr lang="cs-CZ" sz="2000" b="1" dirty="0" err="1"/>
              <a:t>Argolidy</a:t>
            </a:r>
            <a:r>
              <a:rPr lang="cs-CZ" sz="2000" b="1" dirty="0"/>
              <a:t> - Lerna a </a:t>
            </a:r>
            <a:r>
              <a:rPr lang="cs-CZ" sz="2000" b="1" dirty="0" err="1"/>
              <a:t>Vasse</a:t>
            </a:r>
            <a:endParaRPr lang="cs-CZ" sz="2000" b="1" dirty="0"/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jediným vnitrozemským sídlištěm se zaznamenanou fortifikací jsou Théby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Théby - fortifikace - plan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3543515" cy="6264696"/>
          </a:xfrm>
          <a:prstGeom prst="rect">
            <a:avLst/>
          </a:prstGeom>
        </p:spPr>
      </p:pic>
      <p:pic>
        <p:nvPicPr>
          <p:cNvPr id="3" name="Obrázek 2" descr="Askitario - plan 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188640"/>
            <a:ext cx="4776870" cy="5256584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4427984" y="404664"/>
            <a:ext cx="1086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err="1"/>
              <a:t>Asketario</a:t>
            </a:r>
            <a:endParaRPr lang="cs-CZ" b="1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188640"/>
            <a:ext cx="8496944" cy="5816977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fontAlgn="t"/>
            <a:r>
              <a:rPr lang="cs-CZ" sz="2200" b="1" dirty="0"/>
              <a:t>Koridorové domy</a:t>
            </a:r>
          </a:p>
          <a:p>
            <a:pPr fontAlgn="t"/>
            <a:endParaRPr lang="cs-CZ" sz="1000" b="1" dirty="0"/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koridorové domy jsou jedním z nejznámějších prvků EH II architektury -&gt; představují první monumentální architekturu v pevninském Řecku</a:t>
            </a:r>
          </a:p>
          <a:p>
            <a:pPr marL="180000" indent="-180000" fontAlgn="t">
              <a:buFontTx/>
              <a:buChar char="-"/>
            </a:pPr>
            <a:endParaRPr lang="cs-CZ" sz="2000" b="1" dirty="0"/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 charakteristika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pravoúhlý, volně stojící, dvoupatrový dům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vnitřní prostor zabírají čtvercové nebo obdélníkové místnosti, které jsou po stranách lemovány koridory, které slouží i jako schodišťové šachty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většina těchto budov je zastřešena terakotovými taškami a to buď zcela, nebo v kombinaci s břidlicí</a:t>
            </a:r>
          </a:p>
          <a:p>
            <a:pPr marL="828000" lvl="2" indent="-180000" fontAlgn="t">
              <a:buFontTx/>
              <a:buChar char="-"/>
            </a:pPr>
            <a:r>
              <a:rPr lang="cs-CZ" sz="2000" b="1" dirty="0"/>
              <a:t>použití této krytiny naznačuje, že střechy byly šikmé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nápadným rysem jsou také dveře, které jsou umístěny mimo osu místnosti, absence tesaných kamenů a použití hrázděného zdiva</a:t>
            </a:r>
          </a:p>
          <a:p>
            <a:pPr lvl="1" fontAlgn="t">
              <a:buFontTx/>
              <a:buChar char="-"/>
            </a:pPr>
            <a:endParaRPr lang="cs-CZ" sz="2000" b="1" dirty="0"/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funkce těchto domů není ještě zcela vyjasněna - předpokládá se však funkce veřejná</a:t>
            </a:r>
          </a:p>
          <a:p>
            <a:pPr marL="180000" indent="-180000" fontAlgn="t">
              <a:buFontTx/>
              <a:buChar char="-"/>
            </a:pPr>
            <a:endParaRPr lang="cs-CZ" sz="2000" b="1" dirty="0"/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jejich výstavba, stejně jako používání terakotových tašek, mizí na konci EH II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188640"/>
            <a:ext cx="8496944" cy="6247864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180000" indent="-180000" fontAlgn="t"/>
            <a:r>
              <a:rPr lang="cs-CZ" sz="2000" b="1" dirty="0"/>
              <a:t>- nálezy bezpečně identifikovaných koridorových domů: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 err="1"/>
              <a:t>Akotivika</a:t>
            </a:r>
            <a:r>
              <a:rPr lang="cs-CZ" sz="2000" b="1" dirty="0"/>
              <a:t> v </a:t>
            </a:r>
            <a:r>
              <a:rPr lang="cs-CZ" sz="2000" b="1" dirty="0" err="1"/>
              <a:t>Messénii</a:t>
            </a:r>
            <a:r>
              <a:rPr lang="cs-CZ" sz="2000" b="1" dirty="0"/>
              <a:t> - budova A </a:t>
            </a:r>
            <a:r>
              <a:rPr lang="cs-CZ" sz="2000" b="1" dirty="0" err="1"/>
              <a:t>a</a:t>
            </a:r>
            <a:r>
              <a:rPr lang="cs-CZ" sz="2000" b="1" dirty="0"/>
              <a:t> B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Kolonna na </a:t>
            </a:r>
            <a:r>
              <a:rPr lang="cs-CZ" sz="2000" b="1" dirty="0" err="1"/>
              <a:t>Aigině</a:t>
            </a:r>
            <a:r>
              <a:rPr lang="cs-CZ" sz="2000" b="1" dirty="0"/>
              <a:t> - </a:t>
            </a:r>
            <a:r>
              <a:rPr lang="cs-CZ" sz="2000" b="1" dirty="0" err="1"/>
              <a:t>Haus</a:t>
            </a:r>
            <a:r>
              <a:rPr lang="cs-CZ" sz="2000" b="1" dirty="0"/>
              <a:t> </a:t>
            </a:r>
            <a:r>
              <a:rPr lang="cs-CZ" sz="2000" b="1" dirty="0" err="1"/>
              <a:t>am</a:t>
            </a:r>
            <a:r>
              <a:rPr lang="cs-CZ" sz="2000" b="1" dirty="0"/>
              <a:t> </a:t>
            </a:r>
            <a:r>
              <a:rPr lang="cs-CZ" sz="2000" b="1" dirty="0" err="1"/>
              <a:t>Felsrand</a:t>
            </a:r>
            <a:r>
              <a:rPr lang="cs-CZ" sz="2000" b="1" dirty="0"/>
              <a:t> a </a:t>
            </a:r>
            <a:r>
              <a:rPr lang="cs-CZ" sz="2000" b="1" dirty="0" err="1"/>
              <a:t>Weisses</a:t>
            </a:r>
            <a:r>
              <a:rPr lang="cs-CZ" sz="2000" b="1" dirty="0"/>
              <a:t> </a:t>
            </a:r>
            <a:r>
              <a:rPr lang="cs-CZ" sz="2000" b="1" dirty="0" err="1"/>
              <a:t>Haus</a:t>
            </a:r>
            <a:endParaRPr lang="cs-CZ" sz="2000" b="1" dirty="0"/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Théby v </a:t>
            </a:r>
            <a:r>
              <a:rPr lang="cs-CZ" sz="2000" b="1" dirty="0" err="1"/>
              <a:t>Boiótii</a:t>
            </a:r>
            <a:r>
              <a:rPr lang="cs-CZ" sz="2000" b="1" dirty="0"/>
              <a:t> - </a:t>
            </a:r>
            <a:r>
              <a:rPr lang="cs-CZ" sz="2000" b="1" dirty="0" err="1"/>
              <a:t>Fortified</a:t>
            </a:r>
            <a:r>
              <a:rPr lang="cs-CZ" sz="2000" b="1" dirty="0"/>
              <a:t> Building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Lerna v Argolidě - budovy BG a Dům tašek</a:t>
            </a:r>
          </a:p>
          <a:p>
            <a:pPr lvl="1" fontAlgn="t">
              <a:buFontTx/>
              <a:buChar char="-"/>
            </a:pPr>
            <a:endParaRPr lang="cs-CZ" sz="2000" b="1" dirty="0"/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nálezy předpokládaných koridorových domů: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 err="1"/>
              <a:t>Zyguries</a:t>
            </a:r>
            <a:endParaRPr lang="cs-CZ" sz="2000" b="1" dirty="0"/>
          </a:p>
          <a:p>
            <a:pPr marL="468000" lvl="1" indent="-180000" fontAlgn="t">
              <a:buFontTx/>
              <a:buChar char="-"/>
            </a:pPr>
            <a:r>
              <a:rPr lang="cs-CZ" sz="2000" b="1" dirty="0" err="1"/>
              <a:t>Perachora</a:t>
            </a:r>
            <a:endParaRPr lang="cs-CZ" sz="2000" b="1" dirty="0"/>
          </a:p>
          <a:p>
            <a:pPr marL="468000" lvl="1" indent="-180000" fontAlgn="t">
              <a:buFontTx/>
              <a:buChar char="-"/>
            </a:pPr>
            <a:r>
              <a:rPr lang="cs-CZ" sz="2000" b="1" dirty="0" err="1"/>
              <a:t>Asea</a:t>
            </a:r>
            <a:endParaRPr lang="cs-CZ" sz="2000" b="1" dirty="0"/>
          </a:p>
          <a:p>
            <a:pPr marL="468000" lvl="1" indent="-180000" fontAlgn="t">
              <a:buFontTx/>
              <a:buChar char="-"/>
            </a:pPr>
            <a:r>
              <a:rPr lang="cs-CZ" sz="2000" b="1" dirty="0" err="1"/>
              <a:t>argejské</a:t>
            </a:r>
            <a:r>
              <a:rPr lang="cs-CZ" sz="2000" b="1" dirty="0"/>
              <a:t> </a:t>
            </a:r>
            <a:r>
              <a:rPr lang="cs-CZ" sz="2000" b="1" dirty="0" err="1"/>
              <a:t>Heraion</a:t>
            </a:r>
            <a:endParaRPr lang="cs-CZ" sz="2000" b="1" dirty="0"/>
          </a:p>
          <a:p>
            <a:pPr marL="468000" lvl="1" indent="-180000" fontAlgn="t">
              <a:buFontTx/>
              <a:buChar char="-"/>
            </a:pPr>
            <a:r>
              <a:rPr lang="cs-CZ" sz="2000" b="1" dirty="0" err="1"/>
              <a:t>Eutresis</a:t>
            </a:r>
            <a:endParaRPr lang="cs-CZ" sz="2000" b="1" dirty="0"/>
          </a:p>
          <a:p>
            <a:pPr lvl="1" fontAlgn="t">
              <a:buFontTx/>
              <a:buChar char="-"/>
            </a:pPr>
            <a:endParaRPr lang="cs-CZ" sz="2000" b="1" dirty="0"/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zvláštním příkladem je tzv. </a:t>
            </a:r>
            <a:r>
              <a:rPr lang="cs-CZ" sz="2000" b="1" dirty="0" err="1"/>
              <a:t>Rundbau</a:t>
            </a:r>
            <a:r>
              <a:rPr lang="cs-CZ" sz="2000" b="1" dirty="0"/>
              <a:t> z Tirynthu - i když je stavba kruhová, je na základě konstrukčních rysů řazena ke stejné architektonické tradici koridorových domů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identifikována byla jako sýpka - neexistují však dostatečné důkazy pro toto tvrzení</a:t>
            </a:r>
          </a:p>
          <a:p>
            <a:pPr lvl="1" fontAlgn="t">
              <a:buFontTx/>
              <a:buChar char="-"/>
            </a:pPr>
            <a:endParaRPr lang="cs-CZ" sz="2000" b="1" dirty="0"/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nejlépe dochované pozůstatky těchto konstrukcí se dochovali v Lerně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Kolonna - White House - plan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88640"/>
            <a:ext cx="4194853" cy="5544616"/>
          </a:xfrm>
          <a:prstGeom prst="rect">
            <a:avLst/>
          </a:prstGeom>
        </p:spPr>
      </p:pic>
      <p:pic>
        <p:nvPicPr>
          <p:cNvPr id="4" name="Obrázek 3" descr="Koridorové domy - plán - 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88640"/>
            <a:ext cx="4078632" cy="645333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Tirynth - Rundbau - plan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4237166" cy="5301208"/>
          </a:xfrm>
          <a:prstGeom prst="rect">
            <a:avLst/>
          </a:prstGeom>
        </p:spPr>
      </p:pic>
      <p:pic>
        <p:nvPicPr>
          <p:cNvPr id="4" name="Obrázek 3" descr="Tirynt - plan - 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60648"/>
            <a:ext cx="4453272" cy="532859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116632"/>
            <a:ext cx="8496944" cy="6408712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fontAlgn="t"/>
            <a:r>
              <a:rPr lang="cs-CZ" sz="2400" b="1" dirty="0"/>
              <a:t>Lerna</a:t>
            </a:r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fortifikace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po dobu osídlení tohoto sídliště proběhlo u fortifikačních zdí k  mnoha přestavbám a úpravám - základní forma však je stejná</a:t>
            </a:r>
          </a:p>
          <a:p>
            <a:pPr marL="828000" lvl="2" indent="-180000" fontAlgn="t">
              <a:buFontTx/>
              <a:buChar char="-"/>
            </a:pPr>
            <a:r>
              <a:rPr lang="cs-CZ" sz="2000" b="1" dirty="0"/>
              <a:t>fortifikace je tvořena dvěma paralelními zdmi vzdálenými od sebe málo přes 2 m. Tyto hradby jsou pak na několika místech spojeny příčnými zdmi, které prostor mezi nimi dělí do několika místností.</a:t>
            </a:r>
          </a:p>
          <a:p>
            <a:pPr marL="828000" lvl="2" indent="-180000" fontAlgn="t">
              <a:buFontTx/>
              <a:buChar char="-"/>
            </a:pPr>
            <a:r>
              <a:rPr lang="cs-CZ" sz="2000" b="1" dirty="0"/>
              <a:t>z hradeb vystupuje několik bastionů různé konstrukce - plné / duté, které chránily nízké schodiště vedoucí ke vstupu</a:t>
            </a:r>
          </a:p>
          <a:p>
            <a:pPr marL="828000" lvl="2" indent="-180000" fontAlgn="t">
              <a:buFontTx/>
              <a:buChar char="-"/>
            </a:pPr>
            <a:r>
              <a:rPr lang="cs-CZ" sz="2000" b="1" dirty="0"/>
              <a:t>vstup byl zřejmě tvořen prostými dveřmi, které vedly skrze jednu z místností</a:t>
            </a:r>
          </a:p>
          <a:p>
            <a:pPr fontAlgn="t">
              <a:buFontTx/>
              <a:buChar char="-"/>
            </a:pPr>
            <a:endParaRPr lang="cs-CZ" sz="1000" b="1" dirty="0"/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koridorové domy - BG a Dům tašek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tzv. Dům tašek patří mezi nejlépe dochovaný příklad koridorového domu 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tento dům byl z části vystavěn na dřívější budově stejného typu tzv. Budově BG, která byla vystavěna společně s hradbami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celkové rozměry jsou asi 25 x 12 m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do největší místnosti na východní straně (XII) se vstupovalo monumentálním vchodem s otevřeným průchodem v průčelí a dvojitými dveřmi v jeho zadní části - oba vchody byly uprostřed pravděpodobně podepírány sloupy (podpěrami) podobně jako v </a:t>
            </a:r>
            <a:r>
              <a:rPr lang="cs-CZ" sz="2000" b="1" dirty="0" err="1"/>
              <a:t>Tsungize</a:t>
            </a:r>
            <a:endParaRPr lang="cs-CZ" sz="2000" b="1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Lerna - celkový plán -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260648"/>
            <a:ext cx="7560840" cy="612218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rázek000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188640"/>
            <a:ext cx="5561985" cy="6422221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Lerna - dům tašek - plán -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260648"/>
            <a:ext cx="4014405" cy="6211528"/>
          </a:xfrm>
          <a:prstGeom prst="rect">
            <a:avLst/>
          </a:prstGeom>
        </p:spPr>
      </p:pic>
      <p:pic>
        <p:nvPicPr>
          <p:cNvPr id="4" name="Obrázek 3" descr="Lerna - fortifikace - plán - 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260648"/>
            <a:ext cx="3816424" cy="463979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Lerna - fortifikace - foto - 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4252442" cy="6165304"/>
          </a:xfrm>
          <a:prstGeom prst="rect">
            <a:avLst/>
          </a:prstGeom>
        </p:spPr>
      </p:pic>
      <p:pic>
        <p:nvPicPr>
          <p:cNvPr id="3" name="Obrázek 2" descr="Lerna - fortifikace - foto - 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88640"/>
            <a:ext cx="4366134" cy="3054370"/>
          </a:xfrm>
          <a:prstGeom prst="rect">
            <a:avLst/>
          </a:prstGeom>
        </p:spPr>
      </p:pic>
      <p:pic>
        <p:nvPicPr>
          <p:cNvPr id="4" name="Obrázek 3" descr="Lerna - dům tašek - foto - 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3429000"/>
            <a:ext cx="4392488" cy="293698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404664"/>
            <a:ext cx="8496944" cy="5940088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180000" indent="-180000" fontAlgn="t">
              <a:buFontTx/>
              <a:buChar char="-"/>
            </a:pPr>
            <a:r>
              <a:rPr lang="cs-CZ" sz="2000" b="1" dirty="0"/>
              <a:t>ostění vchodů byly obloženy dřevěnými sloupky; podobným způsobem byly vystavěny i dveře na severní straně budovy - ty vedly do jednoho z koridorů sloužící jako schodišťová šachta</a:t>
            </a:r>
          </a:p>
          <a:p>
            <a:pPr marL="180000" indent="-180000" fontAlgn="t"/>
            <a:endParaRPr lang="cs-CZ" sz="2000" b="1" dirty="0"/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stěny východní místnosti se vyznačovaly dvěma rozdílnými vrstvami blátěné omítky - do pozdější byly vroubkováním vytvořeny panely</a:t>
            </a:r>
          </a:p>
          <a:p>
            <a:pPr marL="180000" indent="-180000" fontAlgn="t"/>
            <a:endParaRPr lang="cs-CZ" sz="2000" b="1" dirty="0"/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druhé schodiště (X) přístupné pouze ze zadní velké místnosti (VI) vedly do prostoru nad ní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budova byla takto rozdělena na veřejnou východní část a privátní západní část, kde byl přístup více omezen</a:t>
            </a:r>
          </a:p>
          <a:p>
            <a:pPr lvl="1" fontAlgn="t"/>
            <a:endParaRPr lang="cs-CZ" sz="2000" b="1" dirty="0"/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střecha byla pokryta terakotovými taškami (nalezeny byly i břidlicové)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terakotové tašky, které se široce používaly v EH II, nebyly v tomto období dosud jinde ve středomoří nalezeny</a:t>
            </a:r>
          </a:p>
          <a:p>
            <a:pPr lvl="1" fontAlgn="t">
              <a:buFontTx/>
              <a:buChar char="-"/>
            </a:pPr>
            <a:endParaRPr lang="cs-CZ" sz="2000" b="1" dirty="0"/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počet nálezů z tohoto domu je velmi nízký – předpokládá se, že v době jeho zničení nebyl buď ještě dokončen, byl renovován, nebo procházel rekonstrukcí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67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116632"/>
            <a:ext cx="6048672" cy="3398012"/>
          </a:xfrm>
          <a:prstGeom prst="rect">
            <a:avLst/>
          </a:prstGeom>
        </p:spPr>
      </p:pic>
      <p:pic>
        <p:nvPicPr>
          <p:cNvPr id="3" name="Obrázek 2" descr="IMG_67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717032"/>
            <a:ext cx="8341360" cy="2921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Lerna - dům tašek - foto -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1" y="548680"/>
            <a:ext cx="8694965" cy="4968552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188640"/>
            <a:ext cx="8496944" cy="4154984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fontAlgn="t"/>
            <a:r>
              <a:rPr lang="cs-CZ" sz="2400" b="1" dirty="0"/>
              <a:t>EH III - kultura </a:t>
            </a:r>
            <a:r>
              <a:rPr lang="cs-CZ" sz="2400" b="1" dirty="0" err="1"/>
              <a:t>Tirynth</a:t>
            </a:r>
            <a:endParaRPr lang="cs-CZ" sz="2400" b="1" dirty="0"/>
          </a:p>
          <a:p>
            <a:pPr fontAlgn="t"/>
            <a:endParaRPr lang="cs-CZ" sz="2000" b="1" dirty="0"/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toto období není dosud příliš dobře prozkoumáno -&gt; EH III je krátké období a archeologický materiál je těžko rozpoznatelný</a:t>
            </a:r>
          </a:p>
          <a:p>
            <a:pPr fontAlgn="t"/>
            <a:endParaRPr lang="cs-CZ" sz="2000" b="1" dirty="0"/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dle povrchových sběrů se soudí, že na mnoha sídlištích, které byly větší a měly přístup k většímu rozsahu zboží než v EH II, pokračovalo osídlení i v EH III -&gt; a dále až do MH</a:t>
            </a:r>
          </a:p>
          <a:p>
            <a:pPr fontAlgn="t">
              <a:buFontTx/>
              <a:buChar char="-"/>
            </a:pPr>
            <a:endParaRPr lang="cs-CZ" sz="2000" b="1" dirty="0"/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významné změny v architektuře a keramice, které byly zaznamenány na některých místech, naznačují kulturní a možná sociální změny -&gt; možný příchod nového obyvatelstva –&gt; Řeků</a:t>
            </a:r>
          </a:p>
          <a:p>
            <a:pPr fontAlgn="t">
              <a:buFontTx/>
              <a:buChar char="-"/>
            </a:pPr>
            <a:endParaRPr lang="cs-CZ" sz="2000" b="1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9512" y="188640"/>
            <a:ext cx="5760640" cy="6586418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fontAlgn="t"/>
            <a:r>
              <a:rPr lang="cs-CZ" sz="2200" b="1" dirty="0" err="1"/>
              <a:t>Eutresis</a:t>
            </a:r>
            <a:r>
              <a:rPr lang="cs-CZ" sz="2200" b="1" dirty="0"/>
              <a:t> v EH III</a:t>
            </a:r>
          </a:p>
          <a:p>
            <a:pPr fontAlgn="t"/>
            <a:endParaRPr lang="cs-CZ" sz="800" b="1" dirty="0"/>
          </a:p>
          <a:p>
            <a:pPr marL="180000" lvl="1" indent="-180000" fontAlgn="t">
              <a:buFontTx/>
              <a:buChar char="-"/>
            </a:pPr>
            <a:r>
              <a:rPr lang="cs-CZ" sz="2000" b="1" dirty="0"/>
              <a:t> do tohoto období spadá tzv. Dům H</a:t>
            </a:r>
          </a:p>
          <a:p>
            <a:pPr marL="540000" lvl="1" indent="-180000" fontAlgn="t">
              <a:buFontTx/>
              <a:buChar char="-"/>
            </a:pPr>
            <a:r>
              <a:rPr lang="cs-CZ" sz="2000" b="1" dirty="0"/>
              <a:t>orientován v ose východ-západ</a:t>
            </a:r>
          </a:p>
          <a:p>
            <a:pPr marL="540000" lvl="1" indent="-180000" fontAlgn="t">
              <a:buFontTx/>
              <a:buChar char="-"/>
            </a:pPr>
            <a:r>
              <a:rPr lang="cs-CZ" sz="2000" b="1" dirty="0"/>
              <a:t>půdorys je velmi podobný domům z předchozího období</a:t>
            </a:r>
          </a:p>
          <a:p>
            <a:pPr marL="1080000" lvl="1" indent="-180000" fontAlgn="t">
              <a:buFontTx/>
              <a:buChar char="-"/>
            </a:pPr>
            <a:r>
              <a:rPr lang="cs-CZ" sz="2000" b="1" dirty="0"/>
              <a:t>výjimku tvoří velká místnost, která zde již není více či méně čtvercová, ale obdélná</a:t>
            </a:r>
          </a:p>
          <a:p>
            <a:pPr marL="540000" lvl="1" indent="-180000" fontAlgn="t">
              <a:buFontTx/>
              <a:buChar char="-"/>
            </a:pPr>
            <a:r>
              <a:rPr lang="cs-CZ" sz="2000" b="1" dirty="0"/>
              <a:t>větší 6 x 10 m, menší 5,8 x 2 m</a:t>
            </a:r>
          </a:p>
          <a:p>
            <a:pPr marL="540000" lvl="1" indent="-180000" fontAlgn="t">
              <a:buFontTx/>
              <a:buChar char="-"/>
            </a:pPr>
            <a:r>
              <a:rPr lang="cs-CZ" sz="2000" b="1" dirty="0"/>
              <a:t>konstrukce zdí stejná jako u domu L</a:t>
            </a:r>
          </a:p>
          <a:p>
            <a:pPr marL="540000" lvl="1" indent="-180000" fontAlgn="t">
              <a:buFontTx/>
              <a:buChar char="-"/>
            </a:pPr>
            <a:r>
              <a:rPr lang="cs-CZ" sz="2000" b="1" dirty="0"/>
              <a:t>vstup do domu z dlážděné ulice, ve vstupu dva schody -&gt; zemina a nepravidelné kameny</a:t>
            </a:r>
          </a:p>
          <a:p>
            <a:pPr marL="540000" lvl="1" indent="-180000" fontAlgn="t">
              <a:buFontTx/>
              <a:buChar char="-"/>
            </a:pPr>
            <a:r>
              <a:rPr lang="cs-CZ" sz="2000" b="1" dirty="0"/>
              <a:t>byl zaznamenáno, že pro konstrukci zdí  a dveří v tomto období (a předešlém) byl často využíván bílý jíl -&gt; stopy jílové omítky byly na některých místech stále přítomny</a:t>
            </a:r>
          </a:p>
          <a:p>
            <a:pPr marL="540000" lvl="1" indent="-180000" fontAlgn="t">
              <a:buFontTx/>
              <a:buChar char="-"/>
            </a:pPr>
            <a:r>
              <a:rPr lang="cs-CZ" sz="2000" b="1" dirty="0"/>
              <a:t>ohniště opět u zdi, dveře umístěny </a:t>
            </a:r>
            <a:r>
              <a:rPr lang="cs-CZ" sz="2000" b="1" dirty="0" err="1"/>
              <a:t>mimoosově</a:t>
            </a:r>
            <a:endParaRPr lang="cs-CZ" sz="2000" b="1" dirty="0"/>
          </a:p>
          <a:p>
            <a:pPr marL="540000" lvl="1" indent="-180000" fontAlgn="t">
              <a:buFontTx/>
              <a:buChar char="-"/>
            </a:pPr>
            <a:r>
              <a:rPr lang="cs-CZ" sz="2000" b="1" dirty="0"/>
              <a:t>uprostřed nalezen sloup z cihel o průměru 46 cm – tvořen jádrem z pravoúhlých cihel omítnutých jílem</a:t>
            </a:r>
          </a:p>
          <a:p>
            <a:pPr marL="540000" lvl="1" indent="-180000" fontAlgn="t">
              <a:buFontTx/>
              <a:buChar char="-"/>
            </a:pPr>
            <a:r>
              <a:rPr lang="cs-CZ" sz="2000" b="1" dirty="0"/>
              <a:t>zničen požárem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8640"/>
            <a:ext cx="2886507" cy="5711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97001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116632"/>
            <a:ext cx="4244146" cy="345638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1" y="116632"/>
            <a:ext cx="4268203" cy="345638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121" y="3717032"/>
            <a:ext cx="3551758" cy="307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0620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20346"/>
            <a:ext cx="4600575" cy="541972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8079" y="120346"/>
            <a:ext cx="4295775" cy="248602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2638908"/>
            <a:ext cx="4215830" cy="415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9583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732" y="132986"/>
            <a:ext cx="4824536" cy="659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94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260648"/>
            <a:ext cx="8424936" cy="6155531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fontAlgn="t"/>
            <a:r>
              <a:rPr lang="cs-CZ" sz="2400" b="1" dirty="0"/>
              <a:t>EH I - kultura </a:t>
            </a:r>
            <a:r>
              <a:rPr lang="cs-CZ" sz="2400" b="1" dirty="0" err="1"/>
              <a:t>Eutresis</a:t>
            </a:r>
            <a:endParaRPr lang="cs-CZ" sz="2400" b="1" dirty="0"/>
          </a:p>
          <a:p>
            <a:pPr fontAlgn="t"/>
            <a:endParaRPr lang="cs-CZ" sz="1000" b="1" dirty="0"/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během EH I narůstá počet a rozsah velikostí sídlišť, která je dána regionální diverzitou</a:t>
            </a:r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na mnoha místech pokračuje osídlení již z FN, zatímco některé typy sídlišť byly opuštěny -&gt; změna ekonomické praxe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vzrůstá počet přímořských sídlišť na úkor vnitrozemských; začala být preferována nižší poloha sídliště -&gt; upřednostňování zemědělské produkce před pastevectvím</a:t>
            </a:r>
          </a:p>
          <a:p>
            <a:pPr marL="180000" indent="-180000" fontAlgn="t"/>
            <a:r>
              <a:rPr lang="cs-CZ" sz="2000" b="1" dirty="0"/>
              <a:t>- pravděpodobný začátek sídlištní hierarchie -&gt; některá sídla v určitém regionu jsou větší než ostatní</a:t>
            </a:r>
          </a:p>
          <a:p>
            <a:pPr marL="180000" indent="-180000" fontAlgn="t"/>
            <a:endParaRPr lang="cs-CZ" sz="1000" b="1" dirty="0"/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z této doby je ze sídlištní architektury známo velice málo -&gt; vrstvy byly narušeny nebo jsou velice hluboko pod pozdější zástavbou</a:t>
            </a:r>
          </a:p>
          <a:p>
            <a:pPr marL="180000" indent="-180000" fontAlgn="t">
              <a:buFontTx/>
              <a:buChar char="-"/>
            </a:pPr>
            <a:endParaRPr lang="cs-CZ" sz="2000" b="1" dirty="0"/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nejranější domy byly stavěny z netrvanlivých materiálů, brzy jsou však nahrazeny kamenem a cihlami</a:t>
            </a:r>
          </a:p>
          <a:p>
            <a:pPr marL="180000" indent="-180000" fontAlgn="t">
              <a:buFontTx/>
              <a:buChar char="-"/>
            </a:pPr>
            <a:endParaRPr lang="cs-CZ" sz="1000" b="1" dirty="0"/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známo je např. několik jam a cisterna z </a:t>
            </a:r>
            <a:r>
              <a:rPr lang="cs-CZ" sz="2000" b="1" dirty="0" err="1"/>
              <a:t>Tsungizi</a:t>
            </a:r>
            <a:r>
              <a:rPr lang="cs-CZ" sz="2000" b="1" dirty="0"/>
              <a:t>; části dvou zdí - jedna sloužila k ohraničení velké hluboké jámy a místnosti (House 9) o šířce asi 3,25 m v </a:t>
            </a:r>
            <a:r>
              <a:rPr lang="cs-CZ" sz="2000" b="1" dirty="0" err="1"/>
              <a:t>Eutresis</a:t>
            </a:r>
            <a:r>
              <a:rPr lang="cs-CZ" sz="2000" b="1" dirty="0"/>
              <a:t>; několik zdí z </a:t>
            </a:r>
            <a:r>
              <a:rPr lang="cs-CZ" sz="2000" b="1" dirty="0" err="1"/>
              <a:t>Perachory</a:t>
            </a:r>
            <a:r>
              <a:rPr lang="cs-CZ" sz="2000" b="1" dirty="0"/>
              <a:t>: </a:t>
            </a:r>
            <a:r>
              <a:rPr lang="cs-CZ" sz="2000" b="1" dirty="0" err="1"/>
              <a:t>Vuliagmeni</a:t>
            </a:r>
            <a:endParaRPr lang="cs-CZ" sz="2000" b="1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188640"/>
            <a:ext cx="8496944" cy="6247864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fontAlgn="t"/>
            <a:r>
              <a:rPr lang="cs-CZ" sz="2000" b="1" dirty="0"/>
              <a:t> Lerna</a:t>
            </a:r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změny jsou doloženy v Lerně, kde na místě dřívějšího Domu tašek byl  navršen tumulus obložený kameny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tento tumulus je nejranější známou „stavbou“ tohoto typu</a:t>
            </a:r>
          </a:p>
          <a:p>
            <a:pPr lvl="1" fontAlgn="t">
              <a:buFontTx/>
              <a:buChar char="-"/>
            </a:pPr>
            <a:endParaRPr lang="cs-CZ" sz="2000" b="1" dirty="0"/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nejběžnějším typem budovy se v Lerně staly apsidové domy (známé z jiných míst na </a:t>
            </a:r>
            <a:r>
              <a:rPr lang="cs-CZ" sz="2000" b="1" dirty="0" err="1"/>
              <a:t>Peloponnésu</a:t>
            </a:r>
            <a:r>
              <a:rPr lang="cs-CZ" sz="2000" b="1" dirty="0"/>
              <a:t> již v EH II), i když jsou známy i pravoúhlé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apsidové domy byly samostatně stojící budovy, obvykle o dvou až třech místnostech, které byly propojeny úzkými průchody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vstup, ve středu jedné z kratších stran, byl obvykle řešen mělkým krytým vchodem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nejranější formy těchto budov jsou vystavěny z dřevěné rámové konstrukce vypletené proutím - brzy se však začínají stavět z cihel na kamenné podezdívce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většina takto postavených budov však nebyla pravděpodobně příliš kvalitní konstrukce - nálezy až sedmi stavebních vrstev -&gt; jedna stavební fáze = asi jedna generace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nálezy velkého množství </a:t>
            </a:r>
            <a:r>
              <a:rPr lang="cs-CZ" sz="2000" b="1" i="1" dirty="0" err="1"/>
              <a:t>bothroi</a:t>
            </a:r>
            <a:r>
              <a:rPr lang="cs-CZ" sz="2000" b="1" dirty="0"/>
              <a:t> – v první fázi sloužily jako skladiště poté jako odpadní jámy</a:t>
            </a:r>
          </a:p>
          <a:p>
            <a:pPr marL="828000" lvl="2" indent="-180000" fontAlgn="t">
              <a:buFontTx/>
              <a:buChar char="-"/>
            </a:pPr>
            <a:r>
              <a:rPr lang="cs-CZ" sz="2000" b="1" dirty="0" err="1"/>
              <a:t>bothroi</a:t>
            </a:r>
            <a:r>
              <a:rPr lang="cs-CZ" sz="2000" b="1" dirty="0"/>
              <a:t> jsou známy v EH III z mnoha míst v Argolidě a </a:t>
            </a:r>
            <a:r>
              <a:rPr lang="cs-CZ" sz="2000" b="1" dirty="0" err="1"/>
              <a:t>Korinthii</a:t>
            </a:r>
            <a:endParaRPr lang="cs-CZ" sz="2000" b="1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Lerna - celkový plán EH III -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5245658" cy="6192688"/>
          </a:xfrm>
          <a:prstGeom prst="rect">
            <a:avLst/>
          </a:prstGeom>
        </p:spPr>
      </p:pic>
      <p:pic>
        <p:nvPicPr>
          <p:cNvPr id="3" name="Obrázek 2" descr="Théby - EH III dům - plan 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260648"/>
            <a:ext cx="3392244" cy="4752528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116632"/>
            <a:ext cx="8856984" cy="2708434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180000" indent="-180000" fontAlgn="t"/>
            <a:r>
              <a:rPr lang="cs-CZ" sz="2000" b="1" dirty="0" err="1"/>
              <a:t>Kolonna</a:t>
            </a:r>
            <a:r>
              <a:rPr lang="cs-CZ" sz="2000" b="1" dirty="0"/>
              <a:t> na </a:t>
            </a:r>
            <a:r>
              <a:rPr lang="cs-CZ" sz="2000" b="1" dirty="0" err="1"/>
              <a:t>Aigině</a:t>
            </a:r>
            <a:endParaRPr lang="cs-CZ" sz="2000" b="1" dirty="0"/>
          </a:p>
          <a:p>
            <a:pPr marL="180000" indent="-180000" fontAlgn="t"/>
            <a:endParaRPr lang="cs-CZ" sz="1000" b="1" dirty="0"/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architektura a celková stratigrafie se od Lerny liší - nebyly zde zaznamenány žádné změny ve vrstvách mezi EH II (</a:t>
            </a:r>
            <a:r>
              <a:rPr lang="cs-CZ" sz="2000" b="1" dirty="0" err="1"/>
              <a:t>Stadt</a:t>
            </a:r>
            <a:r>
              <a:rPr lang="cs-CZ" sz="2000" b="1" dirty="0"/>
              <a:t> III) a EH III (</a:t>
            </a:r>
            <a:r>
              <a:rPr lang="cs-CZ" sz="2000" b="1" dirty="0" err="1"/>
              <a:t>Stadt</a:t>
            </a:r>
            <a:r>
              <a:rPr lang="cs-CZ" sz="2000" b="1" dirty="0"/>
              <a:t> IV); a ani při destrukci </a:t>
            </a:r>
            <a:r>
              <a:rPr lang="cs-CZ" sz="2000" b="1" dirty="0" err="1"/>
              <a:t>Stadt</a:t>
            </a:r>
            <a:r>
              <a:rPr lang="cs-CZ" sz="2000" b="1" dirty="0"/>
              <a:t> V </a:t>
            </a:r>
            <a:r>
              <a:rPr lang="cs-CZ" sz="2000" b="1" dirty="0" err="1"/>
              <a:t>v</a:t>
            </a:r>
            <a:r>
              <a:rPr lang="cs-CZ" sz="2000" b="1" dirty="0"/>
              <a:t> EH III a následném </a:t>
            </a:r>
            <a:r>
              <a:rPr lang="cs-CZ" sz="2000" b="1" dirty="0" err="1"/>
              <a:t>Stadt</a:t>
            </a:r>
            <a:r>
              <a:rPr lang="cs-CZ" sz="2000" b="1" dirty="0"/>
              <a:t> VI nebyly zjištěny žádné kulturní změny - architektura a použité materiály jsou stejné</a:t>
            </a:r>
          </a:p>
          <a:p>
            <a:pPr marL="180000" indent="-180000" fontAlgn="t">
              <a:buFontTx/>
              <a:buChar char="-"/>
            </a:pPr>
            <a:endParaRPr lang="cs-CZ" sz="2000" b="1" dirty="0"/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velikost ani přesný půdorys sídliště v horizontu </a:t>
            </a:r>
            <a:r>
              <a:rPr lang="cs-CZ" sz="2000" b="1" dirty="0" err="1"/>
              <a:t>Stadt</a:t>
            </a:r>
            <a:r>
              <a:rPr lang="cs-CZ" sz="2000" b="1" dirty="0"/>
              <a:t> IV není znám -&gt; možná existence pouze několika domů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07504" y="2825066"/>
            <a:ext cx="8856984" cy="3847207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180000" indent="-180000" fontAlgn="t">
              <a:buFontTx/>
              <a:buChar char="-"/>
            </a:pPr>
            <a:endParaRPr lang="cs-CZ" sz="400" b="1" dirty="0"/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v horizontu </a:t>
            </a:r>
            <a:r>
              <a:rPr lang="cs-CZ" sz="2000" b="1" dirty="0" err="1"/>
              <a:t>Stadt</a:t>
            </a:r>
            <a:r>
              <a:rPr lang="cs-CZ" sz="2000" b="1" dirty="0"/>
              <a:t> V byly postaveny první hradby, které byly poté několikrát přestavovány – je to dosud jediné známé opevněné sídliště z EH III</a:t>
            </a:r>
          </a:p>
          <a:p>
            <a:pPr marL="540000" indent="-180000" fontAlgn="t">
              <a:buFontTx/>
              <a:buChar char="-"/>
            </a:pPr>
            <a:r>
              <a:rPr lang="cs-CZ" sz="2000" b="1" dirty="0"/>
              <a:t>sídliště bylo tvořeno z bloků pravoúhlých domů, které částečně sdílely některé stěny - domy měly v půdoryse tvar </a:t>
            </a:r>
            <a:r>
              <a:rPr lang="cs-CZ" sz="2000" b="1" dirty="0" err="1"/>
              <a:t>megara</a:t>
            </a:r>
            <a:r>
              <a:rPr lang="cs-CZ" sz="2000" b="1" dirty="0"/>
              <a:t> -&gt; rozložení domů ukazuje na komunitní plánování</a:t>
            </a:r>
          </a:p>
          <a:p>
            <a:pPr marL="1080000" lvl="1" indent="-180000" fontAlgn="t">
              <a:buFontTx/>
              <a:buChar char="-"/>
            </a:pPr>
            <a:r>
              <a:rPr lang="cs-CZ" sz="2000" b="1" dirty="0"/>
              <a:t>podobnost s domy v severní </a:t>
            </a:r>
            <a:r>
              <a:rPr lang="cs-CZ" sz="2000" b="1" dirty="0" err="1"/>
              <a:t>Egejdě</a:t>
            </a:r>
            <a:r>
              <a:rPr lang="cs-CZ" sz="2000" b="1" dirty="0"/>
              <a:t> a severozápadní Anatolii (Trója) </a:t>
            </a:r>
          </a:p>
          <a:p>
            <a:pPr marL="1080000" lvl="1" indent="-180000" fontAlgn="t">
              <a:buFontTx/>
              <a:buChar char="-"/>
            </a:pPr>
            <a:r>
              <a:rPr lang="cs-CZ" sz="2000" b="1" dirty="0"/>
              <a:t>počet domů je odhadován na 60-70</a:t>
            </a:r>
          </a:p>
          <a:p>
            <a:pPr marL="540000" lvl="1" indent="-180000" fontAlgn="t">
              <a:buFontTx/>
              <a:buChar char="-"/>
            </a:pPr>
            <a:r>
              <a:rPr lang="cs-CZ" sz="2000" b="1" dirty="0"/>
              <a:t>nakonec zničeno požárem</a:t>
            </a:r>
          </a:p>
          <a:p>
            <a:pPr marL="540000" lvl="1" indent="-180000" fontAlgn="t">
              <a:buFontTx/>
              <a:buChar char="-"/>
            </a:pPr>
            <a:endParaRPr lang="cs-CZ" sz="2000" b="1" dirty="0"/>
          </a:p>
          <a:p>
            <a:pPr marL="180000" lvl="1" indent="-180000" fontAlgn="t">
              <a:buFontTx/>
              <a:buChar char="-"/>
            </a:pPr>
            <a:r>
              <a:rPr lang="cs-CZ" sz="2000" b="1" dirty="0"/>
              <a:t>v horizontu VI byly hradby přestavěny (sloužily až do MH), přičemž byly využity ruiny předchozích domů -&gt; zmenšení prostoru v nejhornější části sídliště</a:t>
            </a:r>
          </a:p>
          <a:p>
            <a:pPr marL="540000" lvl="1" indent="-180000" fontAlgn="t">
              <a:buFontTx/>
              <a:buChar char="-"/>
            </a:pPr>
            <a:r>
              <a:rPr lang="cs-CZ" sz="2000" b="1" dirty="0"/>
              <a:t>počet domů je odhadován na 45-55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Kollona - Aegina - mapa - 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5743" y="188640"/>
            <a:ext cx="6652515" cy="288032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84985"/>
            <a:ext cx="4320714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999" y="3284985"/>
            <a:ext cx="4320714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7938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8422596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427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63976"/>
            <a:ext cx="8928992" cy="6350456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 anchor="t">
            <a:spAutoFit/>
          </a:bodyPr>
          <a:lstStyle/>
          <a:p>
            <a:pPr fontAlgn="t"/>
            <a:r>
              <a:rPr lang="cs-CZ" sz="2400" b="1" dirty="0"/>
              <a:t>Bibliografie:</a:t>
            </a:r>
          </a:p>
          <a:p>
            <a:pPr fontAlgn="t"/>
            <a:endParaRPr lang="cs-CZ" sz="1000" b="1" dirty="0"/>
          </a:p>
          <a:p>
            <a:pPr fontAlgn="t">
              <a:spcAft>
                <a:spcPts val="800"/>
              </a:spcAft>
            </a:pPr>
            <a:r>
              <a:rPr lang="cs-CZ" sz="2000" b="1" dirty="0"/>
              <a:t>Všeobecná – přehledy:</a:t>
            </a:r>
          </a:p>
          <a:p>
            <a:pPr fontAlgn="t">
              <a:spcAft>
                <a:spcPts val="800"/>
              </a:spcAft>
            </a:pPr>
            <a:r>
              <a:rPr lang="cs-CZ" sz="1400" dirty="0" err="1"/>
              <a:t>Wiersma</a:t>
            </a:r>
            <a:r>
              <a:rPr lang="cs-CZ" sz="1400" dirty="0"/>
              <a:t>, C. 2014. </a:t>
            </a:r>
            <a:r>
              <a:rPr lang="en-US" sz="1400" dirty="0"/>
              <a:t>Building the Bronze Age: Architectural and Social Change on the Greek Mainland during Early Helladic III, Middle Helladic and Late Helladic I</a:t>
            </a:r>
            <a:r>
              <a:rPr lang="cs-CZ" sz="1400" dirty="0"/>
              <a:t>. </a:t>
            </a:r>
            <a:r>
              <a:rPr lang="en-US" sz="1400" dirty="0" err="1"/>
              <a:t>Archaeopress</a:t>
            </a:r>
            <a:r>
              <a:rPr lang="cs-CZ" sz="1400" dirty="0"/>
              <a:t> </a:t>
            </a:r>
            <a:r>
              <a:rPr lang="en-US" sz="1400" dirty="0"/>
              <a:t>Archaeology</a:t>
            </a:r>
            <a:r>
              <a:rPr lang="cs-CZ" sz="1400" dirty="0"/>
              <a:t>. Oxford. (možno zakoupit knihu, nebo e-</a:t>
            </a:r>
            <a:r>
              <a:rPr lang="cs-CZ" sz="1400" dirty="0" err="1"/>
              <a:t>book</a:t>
            </a:r>
            <a:r>
              <a:rPr lang="cs-CZ" sz="1400" dirty="0"/>
              <a:t> na stránce vydavatele - </a:t>
            </a:r>
            <a:r>
              <a:rPr lang="cs-CZ" sz="1400" dirty="0">
                <a:hlinkClick r:id="rId2"/>
              </a:rPr>
              <a:t>http://www.archaeopress.com/Public/displayProductDetail.asp?id=%7BF49284A7-168A-42DC-817C-D898433E9498%7D</a:t>
            </a:r>
            <a:r>
              <a:rPr lang="cs-CZ" sz="1400" dirty="0"/>
              <a:t> )</a:t>
            </a:r>
            <a:endParaRPr lang="cs-CZ" sz="1400" b="1" dirty="0"/>
          </a:p>
          <a:p>
            <a:pPr fontAlgn="t">
              <a:spcAft>
                <a:spcPts val="800"/>
              </a:spcAft>
            </a:pPr>
            <a:r>
              <a:rPr lang="cs-CZ" sz="2000" b="1" dirty="0" err="1"/>
              <a:t>Eutresis</a:t>
            </a:r>
            <a:r>
              <a:rPr lang="cs-CZ" sz="2000" b="1" dirty="0"/>
              <a:t>:</a:t>
            </a:r>
            <a:endParaRPr lang="cs-CZ" sz="2000" dirty="0"/>
          </a:p>
          <a:p>
            <a:pPr>
              <a:spcAft>
                <a:spcPts val="800"/>
              </a:spcAft>
            </a:pPr>
            <a:r>
              <a:rPr lang="cs-CZ" sz="1400" dirty="0" err="1"/>
              <a:t>Goldman</a:t>
            </a:r>
            <a:r>
              <a:rPr lang="cs-CZ" sz="1400" dirty="0"/>
              <a:t>. H. 1927.</a:t>
            </a:r>
            <a:r>
              <a:rPr lang="en-US" sz="1400" dirty="0"/>
              <a:t> </a:t>
            </a:r>
            <a:r>
              <a:rPr lang="en-US" sz="1400" i="1" dirty="0"/>
              <a:t>Preliminary Report on the Excavations at </a:t>
            </a:r>
            <a:r>
              <a:rPr lang="en-US" sz="1400" i="1" dirty="0" err="1"/>
              <a:t>Eutresis</a:t>
            </a:r>
            <a:r>
              <a:rPr lang="en-US" sz="1400" i="1" dirty="0"/>
              <a:t> in Boeotia</a:t>
            </a:r>
            <a:r>
              <a:rPr lang="cs-CZ" sz="1400" dirty="0"/>
              <a:t>. N</a:t>
            </a:r>
            <a:r>
              <a:rPr lang="en-US" sz="1400" dirty="0" err="1"/>
              <a:t>otes</a:t>
            </a:r>
            <a:r>
              <a:rPr lang="en-US" sz="1400" dirty="0"/>
              <a:t> (Fogg Art Museum), Vol. 2, Special Number: Excavations at </a:t>
            </a:r>
            <a:r>
              <a:rPr lang="en-US" sz="1400" dirty="0" err="1"/>
              <a:t>Eutresis</a:t>
            </a:r>
            <a:r>
              <a:rPr lang="en-US" sz="1400" dirty="0"/>
              <a:t>, </a:t>
            </a:r>
            <a:r>
              <a:rPr lang="cs-CZ" sz="1400" dirty="0"/>
              <a:t>s</a:t>
            </a:r>
            <a:r>
              <a:rPr lang="en-US" sz="1400" dirty="0"/>
              <a:t>. 3-91  </a:t>
            </a:r>
            <a:r>
              <a:rPr lang="cs-CZ" sz="1400" dirty="0"/>
              <a:t>. (online: </a:t>
            </a:r>
            <a:r>
              <a:rPr lang="cs-CZ" sz="1400" dirty="0">
                <a:hlinkClick r:id="rId3"/>
              </a:rPr>
              <a:t>http://www.jstor.org/</a:t>
            </a:r>
            <a:r>
              <a:rPr lang="cs-CZ" sz="1400" dirty="0" err="1">
                <a:hlinkClick r:id="rId3"/>
              </a:rPr>
              <a:t>stable</a:t>
            </a:r>
            <a:r>
              <a:rPr lang="cs-CZ" sz="1400" dirty="0">
                <a:hlinkClick r:id="rId3"/>
              </a:rPr>
              <a:t>/4300843</a:t>
            </a:r>
            <a:r>
              <a:rPr lang="cs-CZ" sz="1400" dirty="0"/>
              <a:t>)</a:t>
            </a:r>
          </a:p>
          <a:p>
            <a:pPr>
              <a:spcAft>
                <a:spcPts val="800"/>
              </a:spcAft>
            </a:pPr>
            <a:r>
              <a:rPr lang="cs-CZ" sz="2000" b="1" dirty="0" err="1"/>
              <a:t>Lithares</a:t>
            </a:r>
            <a:r>
              <a:rPr lang="cs-CZ" sz="2000" b="1" dirty="0"/>
              <a:t>:</a:t>
            </a:r>
            <a:endParaRPr lang="cs-CZ" sz="2000" dirty="0"/>
          </a:p>
          <a:p>
            <a:pPr>
              <a:spcAft>
                <a:spcPts val="800"/>
              </a:spcAft>
            </a:pPr>
            <a:r>
              <a:rPr lang="en-US" sz="1400" dirty="0" err="1"/>
              <a:t>Tzavella-Evjen</a:t>
            </a:r>
            <a:r>
              <a:rPr lang="en-US" sz="1400" dirty="0"/>
              <a:t>, H. 1985. </a:t>
            </a:r>
            <a:r>
              <a:rPr lang="en-US" sz="1400" i="1" dirty="0" err="1"/>
              <a:t>Lithares</a:t>
            </a:r>
            <a:r>
              <a:rPr lang="en-US" sz="1400" i="1" dirty="0"/>
              <a:t>- An Early Bronze Age Settlement in Boeotia</a:t>
            </a:r>
            <a:r>
              <a:rPr lang="en-US" sz="1400" dirty="0"/>
              <a:t>. University of California Press, Los Angeles. (</a:t>
            </a:r>
            <a:r>
              <a:rPr lang="cs-CZ" sz="1400" dirty="0"/>
              <a:t>mám nafoceno, zájemci mohu nakopírovat</a:t>
            </a:r>
            <a:r>
              <a:rPr lang="en-US" sz="1400" dirty="0"/>
              <a:t>)</a:t>
            </a:r>
            <a:endParaRPr lang="cs-CZ" sz="1400" dirty="0"/>
          </a:p>
          <a:p>
            <a:pPr>
              <a:spcAft>
                <a:spcPts val="800"/>
              </a:spcAft>
            </a:pPr>
            <a:r>
              <a:rPr lang="cs-CZ" sz="2000" b="1" dirty="0" err="1"/>
              <a:t>Tsungiza</a:t>
            </a:r>
            <a:r>
              <a:rPr lang="cs-CZ" sz="2000" b="1" dirty="0"/>
              <a:t>:</a:t>
            </a:r>
          </a:p>
          <a:p>
            <a:pPr>
              <a:spcAft>
                <a:spcPts val="800"/>
              </a:spcAft>
            </a:pPr>
            <a:r>
              <a:rPr lang="en-US" sz="1400" dirty="0"/>
              <a:t>Pullen, D. J. 2011. </a:t>
            </a:r>
            <a:r>
              <a:rPr lang="en-US" sz="1400" i="1" dirty="0"/>
              <a:t>Nemea Valley Archaeological Project. Vol. 1, The Early Bronze Age Village on </a:t>
            </a:r>
            <a:r>
              <a:rPr lang="en-US" sz="1400" i="1" dirty="0" err="1"/>
              <a:t>Tsoungiza</a:t>
            </a:r>
            <a:r>
              <a:rPr lang="en-US" sz="1400" i="1" dirty="0"/>
              <a:t> Hill</a:t>
            </a:r>
            <a:r>
              <a:rPr lang="en-US" sz="1400" dirty="0"/>
              <a:t>. The American School of Classical Studies at Athens, Princeton, New Jersey</a:t>
            </a:r>
            <a:r>
              <a:rPr lang="cs-CZ" sz="1400" dirty="0"/>
              <a:t>. (celou knihu je možné stáhnout přes Elektronické informační zdroje MU: </a:t>
            </a:r>
            <a:r>
              <a:rPr lang="cs-CZ" sz="1400" dirty="0">
                <a:hlinkClick r:id="rId4"/>
              </a:rPr>
              <a:t>http://ezdroje.muni.cz/</a:t>
            </a:r>
            <a:r>
              <a:rPr lang="cs-CZ" sz="1400" dirty="0"/>
              <a:t> , kontrolováno 22.4.2017)</a:t>
            </a:r>
            <a:endParaRPr lang="cs-CZ" sz="1400" b="1" dirty="0"/>
          </a:p>
          <a:p>
            <a:pPr fontAlgn="t">
              <a:spcAft>
                <a:spcPts val="800"/>
              </a:spcAft>
            </a:pPr>
            <a:r>
              <a:rPr lang="cs-CZ" sz="2000" b="1" dirty="0"/>
              <a:t>Lerna:</a:t>
            </a:r>
          </a:p>
          <a:p>
            <a:pPr fontAlgn="t">
              <a:spcAft>
                <a:spcPts val="800"/>
              </a:spcAft>
            </a:pPr>
            <a:r>
              <a:rPr lang="cs-CZ" sz="1400" dirty="0" err="1"/>
              <a:t>Caskey</a:t>
            </a:r>
            <a:r>
              <a:rPr lang="cs-CZ" sz="1400" dirty="0"/>
              <a:t>, J. L. 1954. </a:t>
            </a:r>
            <a:r>
              <a:rPr lang="cs-CZ" sz="1400" i="1" dirty="0" err="1"/>
              <a:t>Excavations</a:t>
            </a:r>
            <a:r>
              <a:rPr lang="cs-CZ" sz="1400" i="1" dirty="0"/>
              <a:t> </a:t>
            </a:r>
            <a:r>
              <a:rPr lang="cs-CZ" sz="1400" i="1" dirty="0" err="1"/>
              <a:t>at</a:t>
            </a:r>
            <a:r>
              <a:rPr lang="cs-CZ" sz="1400" i="1" dirty="0"/>
              <a:t> Lerna, 1952-1953</a:t>
            </a:r>
            <a:r>
              <a:rPr lang="cs-CZ" sz="1400" dirty="0"/>
              <a:t>. </a:t>
            </a:r>
            <a:r>
              <a:rPr lang="cs-CZ" sz="1400" dirty="0" err="1"/>
              <a:t>Hesperia</a:t>
            </a:r>
            <a:r>
              <a:rPr lang="cs-CZ" sz="1400" dirty="0"/>
              <a:t> Vol. 23, No. 1, s. 3-30. (online: </a:t>
            </a:r>
            <a:r>
              <a:rPr lang="cs-CZ" sz="1400" dirty="0">
                <a:hlinkClick r:id="rId5"/>
              </a:rPr>
              <a:t>http://www.jstor.org/stable/146722</a:t>
            </a:r>
            <a:r>
              <a:rPr lang="cs-CZ" sz="1400" dirty="0"/>
              <a:t> )</a:t>
            </a:r>
          </a:p>
          <a:p>
            <a:pPr fontAlgn="t">
              <a:spcAft>
                <a:spcPts val="800"/>
              </a:spcAft>
            </a:pPr>
            <a:r>
              <a:rPr lang="cs-CZ" sz="1400" dirty="0" err="1"/>
              <a:t>Caskey</a:t>
            </a:r>
            <a:r>
              <a:rPr lang="cs-CZ" sz="1400" dirty="0"/>
              <a:t>, J. L. 1955. </a:t>
            </a:r>
            <a:r>
              <a:rPr lang="cs-CZ" sz="1400" i="1" dirty="0" err="1"/>
              <a:t>Excavations</a:t>
            </a:r>
            <a:r>
              <a:rPr lang="cs-CZ" sz="1400" i="1" dirty="0"/>
              <a:t> </a:t>
            </a:r>
            <a:r>
              <a:rPr lang="cs-CZ" sz="1400" i="1" dirty="0" err="1"/>
              <a:t>at</a:t>
            </a:r>
            <a:r>
              <a:rPr lang="cs-CZ" sz="1400" i="1" dirty="0"/>
              <a:t> Lerna, 1954</a:t>
            </a:r>
            <a:r>
              <a:rPr lang="cs-CZ" sz="1400" dirty="0"/>
              <a:t>. </a:t>
            </a:r>
            <a:r>
              <a:rPr lang="cs-CZ" sz="1400" dirty="0" err="1"/>
              <a:t>Hesperia</a:t>
            </a:r>
            <a:r>
              <a:rPr lang="cs-CZ" sz="1400" dirty="0"/>
              <a:t> Vol. 24, No. 1, s. 25-49. (online: </a:t>
            </a:r>
            <a:r>
              <a:rPr lang="cs-CZ" sz="1400" dirty="0">
                <a:hlinkClick r:id="rId6"/>
              </a:rPr>
              <a:t>http://www.jstor.org/stable/147061</a:t>
            </a:r>
            <a:r>
              <a:rPr lang="cs-CZ" sz="1400" dirty="0"/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31746858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33199"/>
            <a:ext cx="8928992" cy="6791603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 anchor="t">
            <a:spAutoFit/>
          </a:bodyPr>
          <a:lstStyle/>
          <a:p>
            <a:pPr fontAlgn="t">
              <a:spcAft>
                <a:spcPts val="800"/>
              </a:spcAft>
            </a:pPr>
            <a:r>
              <a:rPr lang="cs-CZ" sz="2000" b="1" dirty="0"/>
              <a:t>Lerna - pokračování:</a:t>
            </a:r>
          </a:p>
          <a:p>
            <a:pPr fontAlgn="t">
              <a:spcAft>
                <a:spcPts val="800"/>
              </a:spcAft>
            </a:pPr>
            <a:r>
              <a:rPr lang="cs-CZ" sz="1400" dirty="0" err="1"/>
              <a:t>Caskey</a:t>
            </a:r>
            <a:r>
              <a:rPr lang="cs-CZ" sz="1400" dirty="0"/>
              <a:t>, J. L. 1956. </a:t>
            </a:r>
            <a:r>
              <a:rPr lang="cs-CZ" sz="1400" i="1" dirty="0" err="1"/>
              <a:t>Excavations</a:t>
            </a:r>
            <a:r>
              <a:rPr lang="cs-CZ" sz="1400" i="1" dirty="0"/>
              <a:t> </a:t>
            </a:r>
            <a:r>
              <a:rPr lang="cs-CZ" sz="1400" i="1" dirty="0" err="1"/>
              <a:t>at</a:t>
            </a:r>
            <a:r>
              <a:rPr lang="cs-CZ" sz="1400" i="1" dirty="0"/>
              <a:t> Lerna, 1955</a:t>
            </a:r>
            <a:r>
              <a:rPr lang="cs-CZ" sz="1400" dirty="0"/>
              <a:t>. </a:t>
            </a:r>
            <a:r>
              <a:rPr lang="cs-CZ" sz="1400" dirty="0" err="1"/>
              <a:t>Hesperia</a:t>
            </a:r>
            <a:r>
              <a:rPr lang="cs-CZ" sz="1400" dirty="0"/>
              <a:t> Vol. 25, No. 2, s. 147-173. (online: </a:t>
            </a:r>
            <a:r>
              <a:rPr lang="cs-CZ" sz="1400" dirty="0">
                <a:hlinkClick r:id="rId2"/>
              </a:rPr>
              <a:t>http://www.jstor.org/stable/147051</a:t>
            </a:r>
            <a:r>
              <a:rPr lang="cs-CZ" sz="1400" dirty="0"/>
              <a:t> )</a:t>
            </a:r>
          </a:p>
          <a:p>
            <a:pPr fontAlgn="t">
              <a:spcAft>
                <a:spcPts val="800"/>
              </a:spcAft>
            </a:pPr>
            <a:r>
              <a:rPr lang="cs-CZ" sz="1400" dirty="0" err="1"/>
              <a:t>Caskey</a:t>
            </a:r>
            <a:r>
              <a:rPr lang="cs-CZ" sz="1400" dirty="0"/>
              <a:t>, J. L. 1957. </a:t>
            </a:r>
            <a:r>
              <a:rPr lang="cs-CZ" sz="1400" i="1" dirty="0" err="1"/>
              <a:t>Excavations</a:t>
            </a:r>
            <a:r>
              <a:rPr lang="cs-CZ" sz="1400" i="1" dirty="0"/>
              <a:t> </a:t>
            </a:r>
            <a:r>
              <a:rPr lang="cs-CZ" sz="1400" i="1" dirty="0" err="1"/>
              <a:t>at</a:t>
            </a:r>
            <a:r>
              <a:rPr lang="cs-CZ" sz="1400" i="1" dirty="0"/>
              <a:t> Lerna, 1956</a:t>
            </a:r>
            <a:r>
              <a:rPr lang="cs-CZ" sz="1400" dirty="0"/>
              <a:t>. </a:t>
            </a:r>
            <a:r>
              <a:rPr lang="cs-CZ" sz="1400" dirty="0" err="1"/>
              <a:t>Hesperia</a:t>
            </a:r>
            <a:r>
              <a:rPr lang="cs-CZ" sz="1400" dirty="0"/>
              <a:t> Vol. 26, No. 2, s. 142-162. (online: </a:t>
            </a:r>
            <a:r>
              <a:rPr lang="cs-CZ" sz="1400" dirty="0">
                <a:hlinkClick r:id="rId3"/>
              </a:rPr>
              <a:t>http://www.jstor.org/stable/147347</a:t>
            </a:r>
            <a:r>
              <a:rPr lang="cs-CZ" sz="1400" dirty="0"/>
              <a:t> )</a:t>
            </a:r>
            <a:endParaRPr lang="cs-CZ" sz="1400" b="1" dirty="0"/>
          </a:p>
          <a:p>
            <a:pPr fontAlgn="t">
              <a:spcAft>
                <a:spcPts val="800"/>
              </a:spcAft>
            </a:pPr>
            <a:r>
              <a:rPr lang="cs-CZ" sz="1400" dirty="0" err="1"/>
              <a:t>Caskey</a:t>
            </a:r>
            <a:r>
              <a:rPr lang="cs-CZ" sz="1400" dirty="0"/>
              <a:t>, J. L. 1958. </a:t>
            </a:r>
            <a:r>
              <a:rPr lang="cs-CZ" sz="1400" i="1" dirty="0" err="1"/>
              <a:t>Excavations</a:t>
            </a:r>
            <a:r>
              <a:rPr lang="cs-CZ" sz="1400" i="1" dirty="0"/>
              <a:t> </a:t>
            </a:r>
            <a:r>
              <a:rPr lang="cs-CZ" sz="1400" i="1" dirty="0" err="1"/>
              <a:t>at</a:t>
            </a:r>
            <a:r>
              <a:rPr lang="cs-CZ" sz="1400" i="1" dirty="0"/>
              <a:t> Lerna, 1957</a:t>
            </a:r>
            <a:r>
              <a:rPr lang="cs-CZ" sz="1400" dirty="0"/>
              <a:t>. </a:t>
            </a:r>
            <a:r>
              <a:rPr lang="cs-CZ" sz="1400" dirty="0" err="1"/>
              <a:t>Hesperia</a:t>
            </a:r>
            <a:r>
              <a:rPr lang="cs-CZ" sz="1400" dirty="0"/>
              <a:t> Vol. 27, No. 2, s. 125-144. (online: </a:t>
            </a:r>
            <a:r>
              <a:rPr lang="cs-CZ" sz="1400" dirty="0">
                <a:hlinkClick r:id="rId4"/>
              </a:rPr>
              <a:t>http://www.jstor.org/stable/147056</a:t>
            </a:r>
            <a:r>
              <a:rPr lang="cs-CZ" sz="1400" dirty="0"/>
              <a:t> )</a:t>
            </a:r>
          </a:p>
          <a:p>
            <a:pPr fontAlgn="t">
              <a:spcAft>
                <a:spcPts val="800"/>
              </a:spcAft>
            </a:pPr>
            <a:r>
              <a:rPr lang="cs-CZ" sz="1400" dirty="0" err="1"/>
              <a:t>Caskey</a:t>
            </a:r>
            <a:r>
              <a:rPr lang="cs-CZ" sz="1400" dirty="0"/>
              <a:t>, J. L. 1968. </a:t>
            </a:r>
            <a:r>
              <a:rPr lang="en-US" sz="1400" i="1" dirty="0" err="1"/>
              <a:t>Lerna</a:t>
            </a:r>
            <a:r>
              <a:rPr lang="en-US" sz="1400" i="1" dirty="0"/>
              <a:t> in the Early Bronze Age</a:t>
            </a:r>
            <a:r>
              <a:rPr lang="cs-CZ" sz="1400" dirty="0"/>
              <a:t>. AJA 72.4, s. 313-316. (online: </a:t>
            </a:r>
            <a:r>
              <a:rPr lang="cs-CZ" sz="1400" dirty="0">
                <a:hlinkClick r:id="rId5"/>
              </a:rPr>
              <a:t>http://www.jstor.org/stable/10.2972/hesperia.83.3.0383</a:t>
            </a:r>
            <a:r>
              <a:rPr lang="cs-CZ" sz="1400" dirty="0"/>
              <a:t> ) </a:t>
            </a:r>
          </a:p>
          <a:p>
            <a:pPr fontAlgn="t">
              <a:spcAft>
                <a:spcPts val="800"/>
              </a:spcAft>
            </a:pPr>
            <a:r>
              <a:rPr lang="de-DE" sz="1400" dirty="0" err="1"/>
              <a:t>Weiberg</a:t>
            </a:r>
            <a:r>
              <a:rPr lang="cs-CZ" sz="1400" dirty="0"/>
              <a:t>, </a:t>
            </a:r>
            <a:r>
              <a:rPr lang="de-DE" sz="1400" dirty="0"/>
              <a:t>E</a:t>
            </a:r>
            <a:r>
              <a:rPr lang="cs-CZ" sz="1400" dirty="0"/>
              <a:t>.</a:t>
            </a:r>
            <a:r>
              <a:rPr lang="de-DE" sz="1400" dirty="0"/>
              <a:t> </a:t>
            </a:r>
            <a:r>
              <a:rPr lang="cs-CZ" sz="1400" dirty="0"/>
              <a:t>–</a:t>
            </a:r>
            <a:r>
              <a:rPr lang="de-DE" sz="1400" dirty="0"/>
              <a:t> </a:t>
            </a:r>
            <a:r>
              <a:rPr lang="de-DE" sz="1400" dirty="0" err="1"/>
              <a:t>Lindblom</a:t>
            </a:r>
            <a:r>
              <a:rPr lang="cs-CZ" sz="1400" dirty="0"/>
              <a:t>, M. 2014. </a:t>
            </a:r>
            <a:r>
              <a:rPr lang="en-US" sz="1400" i="1" dirty="0"/>
              <a:t>The Early Helladic II–III Transition at </a:t>
            </a:r>
            <a:r>
              <a:rPr lang="en-US" sz="1400" i="1" dirty="0" err="1"/>
              <a:t>Lerna</a:t>
            </a:r>
            <a:r>
              <a:rPr lang="en-US" sz="1400" i="1" dirty="0"/>
              <a:t> and Tiryns Revisited: Chronological Difference or Synchronous Variability?</a:t>
            </a:r>
            <a:r>
              <a:rPr lang="cs-CZ" sz="1400" dirty="0"/>
              <a:t>. </a:t>
            </a:r>
            <a:r>
              <a:rPr lang="cs-CZ" sz="1400" dirty="0" err="1"/>
              <a:t>Hesperia</a:t>
            </a:r>
            <a:r>
              <a:rPr lang="cs-CZ" sz="1400" dirty="0"/>
              <a:t> Vol. 83, No. 3, s. 383-407. (online: </a:t>
            </a:r>
            <a:r>
              <a:rPr lang="cs-CZ" sz="1400" dirty="0">
                <a:hlinkClick r:id="rId6"/>
              </a:rPr>
              <a:t>http://www.jstor.org/stable/503823</a:t>
            </a:r>
            <a:r>
              <a:rPr lang="cs-CZ" sz="1400" dirty="0"/>
              <a:t> )</a:t>
            </a:r>
            <a:endParaRPr lang="en-US" sz="1400" dirty="0"/>
          </a:p>
          <a:p>
            <a:pPr>
              <a:spcAft>
                <a:spcPts val="800"/>
              </a:spcAft>
            </a:pPr>
            <a:r>
              <a:rPr lang="cs-CZ" sz="1400" dirty="0" err="1"/>
              <a:t>Wiencke</a:t>
            </a:r>
            <a:r>
              <a:rPr lang="cs-CZ" sz="1400" dirty="0"/>
              <a:t>, M. H. 2000. </a:t>
            </a:r>
            <a:r>
              <a:rPr lang="en-US" sz="1400" i="1" dirty="0" err="1"/>
              <a:t>Lerna</a:t>
            </a:r>
            <a:r>
              <a:rPr lang="en-US" sz="1400" i="1" dirty="0"/>
              <a:t>: A </a:t>
            </a:r>
            <a:r>
              <a:rPr lang="en-US" sz="1400" i="1" dirty="0" err="1"/>
              <a:t>Preclassical</a:t>
            </a:r>
            <a:r>
              <a:rPr lang="en-US" sz="1400" i="1" dirty="0"/>
              <a:t> Site in the </a:t>
            </a:r>
            <a:r>
              <a:rPr lang="en-US" sz="1400" i="1" dirty="0" err="1"/>
              <a:t>Argolid</a:t>
            </a:r>
            <a:r>
              <a:rPr lang="cs-CZ" sz="1400" i="1" dirty="0"/>
              <a:t>, Vol.</a:t>
            </a:r>
            <a:r>
              <a:rPr lang="en-US" sz="1400" i="1" dirty="0"/>
              <a:t> </a:t>
            </a:r>
            <a:r>
              <a:rPr lang="cs-CZ" sz="1400" i="1" dirty="0"/>
              <a:t>IV</a:t>
            </a:r>
            <a:r>
              <a:rPr lang="en-US" sz="1400" i="1" dirty="0"/>
              <a:t>: The Architecture, Stratification, and Pottery of </a:t>
            </a:r>
            <a:r>
              <a:rPr lang="en-US" sz="1400" i="1" dirty="0" err="1"/>
              <a:t>Lerna</a:t>
            </a:r>
            <a:r>
              <a:rPr lang="en-US" sz="1400" i="1" dirty="0"/>
              <a:t> III</a:t>
            </a:r>
            <a:r>
              <a:rPr lang="cs-CZ" sz="1400" dirty="0"/>
              <a:t>. </a:t>
            </a:r>
            <a:r>
              <a:rPr lang="cs-CZ" sz="1400" dirty="0" err="1"/>
              <a:t>Princeton</a:t>
            </a:r>
            <a:r>
              <a:rPr lang="cs-CZ" sz="1400" dirty="0"/>
              <a:t>, New Jersey.</a:t>
            </a:r>
          </a:p>
          <a:p>
            <a:pPr>
              <a:spcAft>
                <a:spcPts val="800"/>
              </a:spcAft>
            </a:pPr>
            <a:endParaRPr lang="cs-CZ" sz="1400" dirty="0"/>
          </a:p>
          <a:p>
            <a:pPr>
              <a:spcAft>
                <a:spcPts val="800"/>
              </a:spcAft>
            </a:pPr>
            <a:r>
              <a:rPr lang="cs-CZ" sz="2000" b="1" dirty="0" err="1"/>
              <a:t>Kolonna</a:t>
            </a:r>
            <a:r>
              <a:rPr lang="cs-CZ" sz="2000" b="1" dirty="0"/>
              <a:t> na </a:t>
            </a:r>
            <a:r>
              <a:rPr lang="cs-CZ" sz="2000" b="1" dirty="0" err="1"/>
              <a:t>Aigině</a:t>
            </a:r>
            <a:endParaRPr lang="cs-CZ" sz="2000" b="1" dirty="0"/>
          </a:p>
          <a:p>
            <a:pPr>
              <a:spcAft>
                <a:spcPts val="800"/>
              </a:spcAft>
            </a:pPr>
            <a:r>
              <a:rPr lang="cs-CZ" sz="1400" b="1" dirty="0" err="1"/>
              <a:t>The</a:t>
            </a:r>
            <a:r>
              <a:rPr lang="cs-CZ" sz="1400" b="1" dirty="0"/>
              <a:t> </a:t>
            </a:r>
            <a:r>
              <a:rPr lang="cs-CZ" sz="1400" b="1" dirty="0" err="1"/>
              <a:t>Austrian</a:t>
            </a:r>
            <a:r>
              <a:rPr lang="cs-CZ" sz="1400" b="1" dirty="0"/>
              <a:t> </a:t>
            </a:r>
            <a:r>
              <a:rPr lang="cs-CZ" sz="1400" b="1" dirty="0" err="1"/>
              <a:t>Archaeological</a:t>
            </a:r>
            <a:r>
              <a:rPr lang="cs-CZ" sz="1400" b="1" dirty="0"/>
              <a:t> Institute: </a:t>
            </a:r>
            <a:r>
              <a:rPr lang="cs-CZ" sz="1400" i="1" dirty="0" err="1"/>
              <a:t>Stratigraphic</a:t>
            </a:r>
            <a:r>
              <a:rPr lang="cs-CZ" sz="1400" i="1" dirty="0"/>
              <a:t> Project </a:t>
            </a:r>
            <a:r>
              <a:rPr lang="cs-CZ" sz="1400" i="1" dirty="0" err="1"/>
              <a:t>at</a:t>
            </a:r>
            <a:r>
              <a:rPr lang="cs-CZ" sz="1400" i="1" dirty="0"/>
              <a:t> </a:t>
            </a:r>
            <a:r>
              <a:rPr lang="cs-CZ" sz="1400" i="1" dirty="0" err="1"/>
              <a:t>Aegina-Kolonna</a:t>
            </a:r>
            <a:r>
              <a:rPr lang="cs-CZ" sz="1400" i="1" dirty="0"/>
              <a:t> </a:t>
            </a:r>
            <a:r>
              <a:rPr lang="cs-CZ" sz="1400" dirty="0"/>
              <a:t>(informace online: </a:t>
            </a:r>
            <a:r>
              <a:rPr lang="cs-CZ" sz="1400" dirty="0">
                <a:hlinkClick r:id="rId7"/>
              </a:rPr>
              <a:t>http://www.oeai.at/index.php/aegina-320.html</a:t>
            </a:r>
            <a:r>
              <a:rPr lang="cs-CZ" sz="1400" dirty="0"/>
              <a:t> )</a:t>
            </a:r>
          </a:p>
          <a:p>
            <a:pPr>
              <a:spcAft>
                <a:spcPts val="800"/>
              </a:spcAft>
            </a:pPr>
            <a:r>
              <a:rPr lang="cs-CZ" sz="1400" dirty="0" err="1"/>
              <a:t>Gauß</a:t>
            </a:r>
            <a:r>
              <a:rPr lang="cs-CZ" sz="1400" dirty="0"/>
              <a:t>, W. – </a:t>
            </a:r>
            <a:r>
              <a:rPr lang="cs-CZ" sz="1400" dirty="0" err="1"/>
              <a:t>Lindblom</a:t>
            </a:r>
            <a:r>
              <a:rPr lang="cs-CZ" sz="1400" dirty="0"/>
              <a:t>, M. – Smetana, R. 2011. </a:t>
            </a:r>
            <a:r>
              <a:rPr lang="en-US" sz="1400" i="1" dirty="0"/>
              <a:t>The Middle Helladic Large Building Complex at </a:t>
            </a:r>
            <a:r>
              <a:rPr lang="en-US" sz="1400" i="1" dirty="0" err="1"/>
              <a:t>Kolonna</a:t>
            </a:r>
            <a:r>
              <a:rPr lang="en-US" sz="1400" i="1" dirty="0"/>
              <a:t>.</a:t>
            </a:r>
            <a:r>
              <a:rPr lang="cs-CZ" sz="1400" i="1" dirty="0"/>
              <a:t> A </a:t>
            </a:r>
            <a:r>
              <a:rPr lang="cs-CZ" sz="1400" i="1" dirty="0" err="1"/>
              <a:t>Preliminary</a:t>
            </a:r>
            <a:r>
              <a:rPr lang="cs-CZ" sz="1400" i="1" dirty="0"/>
              <a:t> </a:t>
            </a:r>
            <a:r>
              <a:rPr lang="cs-CZ" sz="1400" i="1" dirty="0" err="1"/>
              <a:t>View</a:t>
            </a:r>
            <a:r>
              <a:rPr lang="cs-CZ" sz="1400" i="1" dirty="0"/>
              <a:t>.</a:t>
            </a:r>
            <a:r>
              <a:rPr lang="cs-CZ" sz="1400" dirty="0"/>
              <a:t> In: </a:t>
            </a:r>
            <a:r>
              <a:rPr lang="cs-CZ" sz="1400" dirty="0" err="1"/>
              <a:t>Gauß</a:t>
            </a:r>
            <a:r>
              <a:rPr lang="cs-CZ" sz="1400" dirty="0"/>
              <a:t>, W. – </a:t>
            </a:r>
            <a:r>
              <a:rPr lang="cs-CZ" sz="1400" dirty="0" err="1"/>
              <a:t>Lindblom</a:t>
            </a:r>
            <a:r>
              <a:rPr lang="cs-CZ" sz="1400" dirty="0"/>
              <a:t>, M. – Smith, R. A. K. – </a:t>
            </a:r>
            <a:r>
              <a:rPr lang="cs-CZ" sz="1400" dirty="0" err="1"/>
              <a:t>Wright</a:t>
            </a:r>
            <a:r>
              <a:rPr lang="cs-CZ" sz="1400" dirty="0"/>
              <a:t>, J. C. (</a:t>
            </a:r>
            <a:r>
              <a:rPr lang="cs-CZ" sz="1400" dirty="0" err="1"/>
              <a:t>eds</a:t>
            </a:r>
            <a:r>
              <a:rPr lang="cs-CZ" sz="1400" dirty="0"/>
              <a:t>.). </a:t>
            </a:r>
            <a:r>
              <a:rPr lang="en-US" sz="1400" i="1" dirty="0"/>
              <a:t>Our Cups Are Full: Pottery and Society in the Aegean Bronze Age. Papers Presented to Jeremy B. Rutter on the Occasion of his 65th Birthday</a:t>
            </a:r>
            <a:r>
              <a:rPr lang="cs-CZ" sz="1400" dirty="0"/>
              <a:t>. BAR International </a:t>
            </a:r>
            <a:r>
              <a:rPr lang="cs-CZ" sz="1400" dirty="0" err="1"/>
              <a:t>Series</a:t>
            </a:r>
            <a:r>
              <a:rPr lang="cs-CZ" sz="1400" dirty="0"/>
              <a:t> 2227, Oxford. (mám v PDF, případně možno najít na academia.edu)</a:t>
            </a:r>
          </a:p>
          <a:p>
            <a:pPr>
              <a:spcAft>
                <a:spcPts val="800"/>
              </a:spcAft>
            </a:pPr>
            <a:r>
              <a:rPr lang="cs-CZ" sz="1400" dirty="0"/>
              <a:t>Gauss, W. – Smetana, R. 2010. </a:t>
            </a:r>
            <a:r>
              <a:rPr lang="cs-CZ" sz="1400" i="1" dirty="0" err="1"/>
              <a:t>Aegina-Kolonna</a:t>
            </a:r>
            <a:r>
              <a:rPr lang="cs-CZ" sz="1400" i="1" dirty="0"/>
              <a:t> in </a:t>
            </a:r>
            <a:r>
              <a:rPr lang="cs-CZ" sz="1400" i="1" dirty="0" err="1"/>
              <a:t>the</a:t>
            </a:r>
            <a:r>
              <a:rPr lang="cs-CZ" sz="1400" i="1" dirty="0"/>
              <a:t> </a:t>
            </a:r>
            <a:r>
              <a:rPr lang="cs-CZ" sz="1400" i="1" dirty="0" err="1"/>
              <a:t>Middle</a:t>
            </a:r>
            <a:r>
              <a:rPr lang="cs-CZ" sz="1400" i="1" dirty="0"/>
              <a:t> Bronze Age</a:t>
            </a:r>
            <a:r>
              <a:rPr lang="cs-CZ" sz="1400" dirty="0"/>
              <a:t>. In Philippa-</a:t>
            </a:r>
            <a:r>
              <a:rPr lang="cs-CZ" sz="1400" dirty="0" err="1"/>
              <a:t>Touchais</a:t>
            </a:r>
            <a:r>
              <a:rPr lang="cs-CZ" sz="1400" dirty="0"/>
              <a:t>, A.  – </a:t>
            </a:r>
            <a:r>
              <a:rPr lang="cs-CZ" sz="1400" dirty="0" err="1"/>
              <a:t>Touchais</a:t>
            </a:r>
            <a:r>
              <a:rPr lang="cs-CZ" sz="1400" dirty="0"/>
              <a:t>, G. – </a:t>
            </a:r>
            <a:r>
              <a:rPr lang="cs-CZ" sz="1400" dirty="0" err="1"/>
              <a:t>Voutsaki</a:t>
            </a:r>
            <a:r>
              <a:rPr lang="cs-CZ" sz="1400" dirty="0"/>
              <a:t>, S. – </a:t>
            </a:r>
            <a:r>
              <a:rPr lang="cs-CZ" sz="1400" dirty="0" err="1"/>
              <a:t>Wright</a:t>
            </a:r>
            <a:r>
              <a:rPr lang="cs-CZ" sz="1400" dirty="0"/>
              <a:t>, J. C. (</a:t>
            </a:r>
            <a:r>
              <a:rPr lang="cs-CZ" sz="1400" dirty="0" err="1"/>
              <a:t>eds</a:t>
            </a:r>
            <a:r>
              <a:rPr lang="cs-CZ" sz="1400" dirty="0"/>
              <a:t>.). </a:t>
            </a:r>
            <a:r>
              <a:rPr lang="fr-FR" sz="1400" dirty="0"/>
              <a:t>Mesohelladica. </a:t>
            </a:r>
            <a:r>
              <a:rPr lang="fr-FR" sz="1400" i="1" dirty="0"/>
              <a:t>La Grèce continentale au Bronze Moyen. Bulletin de Correspondance Hellénique, Suppl. Vol. 52, </a:t>
            </a:r>
            <a:r>
              <a:rPr lang="fr-FR" sz="1400" dirty="0"/>
              <a:t>Bibliothèque des Écoles françaises d’Athènes et de Rome, Paris</a:t>
            </a:r>
            <a:r>
              <a:rPr lang="cs-CZ" sz="1400" dirty="0"/>
              <a:t>. (mám v PDF, případně možno najít na academia.edu - </a:t>
            </a:r>
            <a:r>
              <a:rPr lang="cs-CZ" sz="1400" dirty="0">
                <a:hlinkClick r:id="rId8"/>
              </a:rPr>
              <a:t>https://www.academia.edu/1095193/Aegina-Kolonna_in_the_Middle_Bronze_Age</a:t>
            </a:r>
            <a:r>
              <a:rPr lang="cs-CZ" sz="1400" dirty="0"/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1520216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Eutresis - dům 9 - foto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3724779" cy="6309320"/>
          </a:xfrm>
          <a:prstGeom prst="rect">
            <a:avLst/>
          </a:prstGeom>
        </p:spPr>
      </p:pic>
      <p:pic>
        <p:nvPicPr>
          <p:cNvPr id="3" name="Obrázek 2" descr="Eutresis - dům 9 - foto 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78386" y="260648"/>
            <a:ext cx="4856887" cy="374441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07504" y="116632"/>
            <a:ext cx="8856984" cy="6586418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>
            <a:spAutoFit/>
          </a:bodyPr>
          <a:lstStyle/>
          <a:p>
            <a:pPr fontAlgn="t"/>
            <a:r>
              <a:rPr lang="cs-CZ" sz="2200" b="1" dirty="0" err="1"/>
              <a:t>Eutresis</a:t>
            </a:r>
            <a:endParaRPr lang="cs-CZ" sz="2200" b="1" dirty="0"/>
          </a:p>
          <a:p>
            <a:pPr fontAlgn="t"/>
            <a:endParaRPr lang="cs-CZ" sz="1100" b="1" dirty="0"/>
          </a:p>
          <a:p>
            <a:pPr fontAlgn="t"/>
            <a:r>
              <a:rPr lang="cs-CZ" sz="2000" b="1" dirty="0"/>
              <a:t>Dům I</a:t>
            </a:r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datován do pozdější fáze EH I</a:t>
            </a:r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pravoúhlý dům postavený ze sušených cihel na kamenných základech</a:t>
            </a:r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orientován v ose sever jih</a:t>
            </a:r>
          </a:p>
          <a:p>
            <a:pPr marL="540000" lvl="1" indent="-180000" fontAlgn="t">
              <a:buFontTx/>
              <a:buChar char="-"/>
            </a:pPr>
            <a:r>
              <a:rPr lang="cs-CZ" sz="2000" b="1" dirty="0"/>
              <a:t>2 místnosti - 1 místnost téměř čtvercová (4,97 x 4,32 m); druhá místnost („kuchyně“) byla menší (4,05 x 2,27 m)</a:t>
            </a:r>
          </a:p>
          <a:p>
            <a:pPr marL="1080000" lvl="1" indent="-180000" fontAlgn="t">
              <a:buFontTx/>
              <a:buChar char="-"/>
            </a:pPr>
            <a:r>
              <a:rPr lang="cs-CZ" sz="2000" b="1" dirty="0"/>
              <a:t>vchod o šířce asi 70 cm byl u větší místnosti umístěn asymetricky v jedné z delších stran</a:t>
            </a:r>
          </a:p>
          <a:p>
            <a:pPr marL="1080000" lvl="1" indent="-180000" fontAlgn="t">
              <a:buFontTx/>
              <a:buChar char="-"/>
            </a:pPr>
            <a:r>
              <a:rPr lang="cs-CZ" sz="2000" b="1" dirty="0"/>
              <a:t>poloha vchodu do menší místnosti je nejistá</a:t>
            </a:r>
          </a:p>
          <a:p>
            <a:pPr marL="540000" lvl="1" indent="-180000" fontAlgn="t">
              <a:buFontTx/>
              <a:buChar char="-"/>
            </a:pPr>
            <a:r>
              <a:rPr lang="cs-CZ" sz="2000" b="1" dirty="0"/>
              <a:t>průzkum naznačuje netypickou formu výstavby</a:t>
            </a:r>
          </a:p>
          <a:p>
            <a:pPr marL="1080000" lvl="1" indent="-180000" fontAlgn="t">
              <a:buFontTx/>
              <a:buChar char="-"/>
            </a:pPr>
            <a:r>
              <a:rPr lang="cs-CZ" sz="2000" b="1" dirty="0"/>
              <a:t>v některých částech byla nejdříve udusána podlaha a až poté vystavěny základy pro zdi</a:t>
            </a:r>
          </a:p>
          <a:p>
            <a:pPr marL="540000" lvl="1" indent="-180000" fontAlgn="t">
              <a:buFontTx/>
              <a:buChar char="-"/>
            </a:pPr>
            <a:r>
              <a:rPr lang="cs-CZ" sz="2000" b="1" dirty="0"/>
              <a:t>stěny byly 0,5-0,6 m široké, vystavěné z neopracovaných kamenů – 1 nebo 2 řady</a:t>
            </a:r>
          </a:p>
          <a:p>
            <a:pPr marL="540000" lvl="1" indent="-180000" fontAlgn="t">
              <a:buFontTx/>
              <a:buChar char="-"/>
            </a:pPr>
            <a:r>
              <a:rPr lang="cs-CZ" sz="2000" b="1" dirty="0"/>
              <a:t>uvnitř obou místností se nacházely vystavěná ohniště - ve větší místnosti v rohu</a:t>
            </a:r>
          </a:p>
          <a:p>
            <a:pPr marL="1080000" lvl="2" indent="-180000" fontAlgn="t">
              <a:buFontTx/>
              <a:buChar char="-"/>
            </a:pPr>
            <a:r>
              <a:rPr lang="cs-CZ" sz="2000" b="1" dirty="0"/>
              <a:t>v menší místnosti bylo horší konstrukce</a:t>
            </a:r>
          </a:p>
          <a:p>
            <a:pPr marL="540000" lvl="2" indent="-180000" fontAlgn="t">
              <a:buFontTx/>
              <a:buChar char="-"/>
            </a:pPr>
            <a:r>
              <a:rPr lang="cs-CZ" sz="2000" b="1" dirty="0"/>
              <a:t>zničen požárem -&gt; nalezeny zbytky ploché střechy</a:t>
            </a:r>
          </a:p>
          <a:p>
            <a:pPr marL="1080000" lvl="2" indent="-180000" fontAlgn="t">
              <a:buFontTx/>
              <a:buChar char="-"/>
            </a:pPr>
            <a:r>
              <a:rPr lang="cs-CZ" sz="2000" b="1" dirty="0"/>
              <a:t>vystavěna z trámků, proutí a silné vrstvy jílu</a:t>
            </a:r>
          </a:p>
        </p:txBody>
      </p:sp>
    </p:spTree>
    <p:extLst>
      <p:ext uri="{BB962C8B-B14F-4D97-AF65-F5344CB8AC3E}">
        <p14:creationId xmlns:p14="http://schemas.microsoft.com/office/powerpoint/2010/main" val="2103009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48" y="233005"/>
            <a:ext cx="8136904" cy="639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931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188640"/>
            <a:ext cx="8568952" cy="1846659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fontAlgn="t"/>
            <a:r>
              <a:rPr lang="cs-CZ" sz="2400" b="1" dirty="0"/>
              <a:t>EH II - kultura Koraku</a:t>
            </a:r>
          </a:p>
          <a:p>
            <a:pPr fontAlgn="t"/>
            <a:endParaRPr lang="cs-CZ" sz="1000" b="1" dirty="0"/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doba sociálních a kulturních změn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v architektuře se objevuje monumentální architektura a fortifikace</a:t>
            </a:r>
          </a:p>
          <a:p>
            <a:pPr lvl="1" fontAlgn="t">
              <a:buFontTx/>
              <a:buChar char="-"/>
            </a:pPr>
            <a:endParaRPr lang="cs-CZ" sz="2000" b="1" dirty="0"/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dělena do dvou fází - EH IIA, EH IIB</a:t>
            </a:r>
          </a:p>
        </p:txBody>
      </p:sp>
    </p:spTree>
    <p:extLst>
      <p:ext uri="{BB962C8B-B14F-4D97-AF65-F5344CB8AC3E}">
        <p14:creationId xmlns:p14="http://schemas.microsoft.com/office/powerpoint/2010/main" val="573957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9512" y="260648"/>
            <a:ext cx="8784976" cy="6217087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fontAlgn="t">
              <a:buFontTx/>
              <a:buChar char="-"/>
            </a:pPr>
            <a:r>
              <a:rPr lang="cs-CZ" sz="2000" b="1" dirty="0"/>
              <a:t> </a:t>
            </a:r>
            <a:r>
              <a:rPr lang="cs-CZ" sz="2200" b="1" dirty="0"/>
              <a:t>EH IIA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stále dochází ke změnám ve velikostech, počtu a umístnění sídlišť - růst je však mnohem menší a některé regiony měly stále méně osídlených míst</a:t>
            </a:r>
          </a:p>
          <a:p>
            <a:pPr marL="828000" lvl="2" indent="-180000" fontAlgn="t">
              <a:buFontTx/>
              <a:buChar char="-"/>
            </a:pPr>
            <a:r>
              <a:rPr lang="cs-CZ" sz="2000" b="1" dirty="0"/>
              <a:t>v rámci regionů se na základě archeologického materiálu předpokládá sídlištní hierarchie</a:t>
            </a:r>
          </a:p>
          <a:p>
            <a:pPr marL="1188000" lvl="3" indent="-180000" fontAlgn="t">
              <a:buFontTx/>
              <a:buChar char="-"/>
            </a:pPr>
            <a:r>
              <a:rPr lang="cs-CZ" sz="2000" b="1" dirty="0"/>
              <a:t>několik regionů uvnitř jižní </a:t>
            </a:r>
            <a:r>
              <a:rPr lang="cs-CZ" sz="2000" b="1" dirty="0" err="1"/>
              <a:t>Argolidy</a:t>
            </a:r>
            <a:r>
              <a:rPr lang="cs-CZ" sz="2000" b="1" dirty="0"/>
              <a:t> mělo vždy jedno hlavní sídliště</a:t>
            </a:r>
          </a:p>
          <a:p>
            <a:pPr lvl="1" fontAlgn="t">
              <a:buFontTx/>
              <a:buChar char="-"/>
            </a:pPr>
            <a:endParaRPr lang="cs-CZ" sz="1200" b="1" dirty="0"/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používání pluhu -&gt; obsazování míst, která byla dříve těžko obdělávatelná</a:t>
            </a:r>
          </a:p>
          <a:p>
            <a:pPr fontAlgn="t"/>
            <a:endParaRPr lang="cs-CZ" sz="1200" b="1" dirty="0"/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sídlištní architektura z EH IIA je nejlépe doložena z výzkumů v </a:t>
            </a:r>
            <a:r>
              <a:rPr lang="cs-CZ" sz="2000" b="1" dirty="0" err="1"/>
              <a:t>Ayios</a:t>
            </a:r>
            <a:r>
              <a:rPr lang="cs-CZ" sz="2000" b="1" dirty="0"/>
              <a:t> Kosmas (</a:t>
            </a:r>
            <a:r>
              <a:rPr lang="cs-CZ" sz="2000" b="1" dirty="0" err="1"/>
              <a:t>Attika</a:t>
            </a:r>
            <a:r>
              <a:rPr lang="cs-CZ" sz="2000" b="1" dirty="0"/>
              <a:t>), </a:t>
            </a:r>
            <a:r>
              <a:rPr lang="en-US" sz="2000" b="1" dirty="0" err="1"/>
              <a:t>Lithares</a:t>
            </a:r>
            <a:r>
              <a:rPr lang="en-US" sz="2000" b="1" dirty="0"/>
              <a:t> (Bo</a:t>
            </a:r>
            <a:r>
              <a:rPr lang="cs-CZ" sz="2000" b="1" dirty="0"/>
              <a:t>i</a:t>
            </a:r>
            <a:r>
              <a:rPr lang="en-US" sz="2000" b="1" dirty="0" err="1"/>
              <a:t>oti</a:t>
            </a:r>
            <a:r>
              <a:rPr lang="cs-CZ" sz="2000" b="1" dirty="0"/>
              <a:t>e</a:t>
            </a:r>
            <a:r>
              <a:rPr lang="en-US" sz="2000" b="1" dirty="0"/>
              <a:t>) a </a:t>
            </a:r>
            <a:r>
              <a:rPr lang="en-US" sz="2000" b="1" dirty="0" err="1"/>
              <a:t>Zyguries</a:t>
            </a:r>
            <a:r>
              <a:rPr lang="en-US" sz="2000" b="1" dirty="0"/>
              <a:t> (</a:t>
            </a:r>
            <a:r>
              <a:rPr lang="cs-CZ" sz="2000" b="1" dirty="0"/>
              <a:t>K</a:t>
            </a:r>
            <a:r>
              <a:rPr lang="en-US" sz="2000" b="1" dirty="0" err="1"/>
              <a:t>orinti</a:t>
            </a:r>
            <a:r>
              <a:rPr lang="cs-CZ" sz="2000" b="1" dirty="0"/>
              <a:t>e</a:t>
            </a:r>
            <a:r>
              <a:rPr lang="en-US" sz="2000" b="1" dirty="0"/>
              <a:t>)</a:t>
            </a:r>
            <a:endParaRPr lang="cs-CZ" sz="2000" b="1" dirty="0"/>
          </a:p>
          <a:p>
            <a:pPr fontAlgn="t">
              <a:buFontTx/>
              <a:buChar char="-"/>
            </a:pPr>
            <a:endParaRPr lang="cs-CZ" sz="1200" b="1" dirty="0"/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domy v těchto sídlištích jsou ve všeobecných parametrech pravoúhlé s plochými střechami a pevnými ohništi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u některých domů lze nalézt v některých rysech (mimosové umístění dveří) podobnost s koridorovými domy; některé lze považovat za jejich jednopatrovou variantu</a:t>
            </a:r>
          </a:p>
          <a:p>
            <a:pPr marL="468000" lvl="1" indent="-180000" fontAlgn="t">
              <a:buFontTx/>
              <a:buChar char="-"/>
            </a:pPr>
            <a:endParaRPr lang="cs-CZ" sz="2000" b="1" dirty="0"/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nepravidelnosti u většiny běžných domů v kultuře Koraku jsou vysvětlovány aglomerativním typem domácí architektury -&gt; k domům byly budovány přístavby tehdy kdy to bylo nutné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rchol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19816</TotalTime>
  <Words>3395</Words>
  <Application>Microsoft Office PowerPoint</Application>
  <PresentationFormat>Předvádění na obrazovce (4:3)</PresentationFormat>
  <Paragraphs>294</Paragraphs>
  <Slides>46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49" baseType="lpstr">
      <vt:lpstr>Arial</vt:lpstr>
      <vt:lpstr>Calibri</vt:lpstr>
      <vt:lpstr>Motiv sady Office</vt:lpstr>
      <vt:lpstr> Architektura Egeidy 5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Toram</dc:creator>
  <cp:lastModifiedBy>Toram 2</cp:lastModifiedBy>
  <cp:revision>1433</cp:revision>
  <dcterms:created xsi:type="dcterms:W3CDTF">2012-09-27T15:46:12Z</dcterms:created>
  <dcterms:modified xsi:type="dcterms:W3CDTF">2017-04-25T11:20:03Z</dcterms:modified>
</cp:coreProperties>
</file>