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318" r:id="rId3"/>
    <p:sldId id="288" r:id="rId4"/>
    <p:sldId id="276" r:id="rId5"/>
    <p:sldId id="313" r:id="rId6"/>
    <p:sldId id="314" r:id="rId7"/>
    <p:sldId id="316" r:id="rId8"/>
    <p:sldId id="317" r:id="rId9"/>
    <p:sldId id="315" r:id="rId10"/>
    <p:sldId id="322" r:id="rId11"/>
    <p:sldId id="289" r:id="rId12"/>
    <p:sldId id="290" r:id="rId13"/>
    <p:sldId id="277" r:id="rId14"/>
    <p:sldId id="304" r:id="rId15"/>
    <p:sldId id="323" r:id="rId16"/>
    <p:sldId id="325" r:id="rId17"/>
    <p:sldId id="326" r:id="rId18"/>
    <p:sldId id="324" r:id="rId19"/>
    <p:sldId id="278" r:id="rId20"/>
    <p:sldId id="330" r:id="rId21"/>
    <p:sldId id="327" r:id="rId22"/>
    <p:sldId id="291" r:id="rId23"/>
    <p:sldId id="319" r:id="rId24"/>
    <p:sldId id="279" r:id="rId25"/>
    <p:sldId id="329" r:id="rId26"/>
    <p:sldId id="311" r:id="rId27"/>
    <p:sldId id="328" r:id="rId28"/>
    <p:sldId id="321" r:id="rId29"/>
    <p:sldId id="303" r:id="rId30"/>
    <p:sldId id="331" r:id="rId31"/>
    <p:sldId id="335" r:id="rId32"/>
    <p:sldId id="338" r:id="rId33"/>
    <p:sldId id="337" r:id="rId34"/>
    <p:sldId id="332" r:id="rId35"/>
    <p:sldId id="336" r:id="rId36"/>
    <p:sldId id="280" r:id="rId37"/>
    <p:sldId id="305" r:id="rId38"/>
    <p:sldId id="281" r:id="rId39"/>
    <p:sldId id="312" r:id="rId40"/>
    <p:sldId id="333" r:id="rId41"/>
    <p:sldId id="334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-91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4.5.2017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4.5.2017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4.5.2017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4.5.2017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4.5.2017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4.5.2017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4.5.2017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4.5.2017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4.5.2017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4.5.2017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4.5.2017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6D7B2-D17E-42F2-B3B6-0AD668FF069F}" type="datetimeFigureOut">
              <a:rPr lang="cs-CZ" smtClean="0"/>
              <a:pPr/>
              <a:t>4.5.2017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5373216"/>
            <a:ext cx="7236296" cy="1181993"/>
          </a:xfrm>
          <a:solidFill>
            <a:schemeClr val="bg2">
              <a:lumMod val="90000"/>
              <a:alpha val="83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cs-CZ" sz="6000" b="1" dirty="0" smtClean="0">
                <a:cs typeface="Arial" pitchFamily="34" charset="0"/>
              </a:rPr>
              <a:t> </a:t>
            </a:r>
            <a:r>
              <a:rPr lang="cs-CZ" sz="6000" b="1" dirty="0">
                <a:cs typeface="Arial" pitchFamily="34" charset="0"/>
              </a:rPr>
              <a:t>Architektura </a:t>
            </a:r>
            <a:r>
              <a:rPr lang="cs-CZ" sz="6000" b="1" dirty="0" err="1">
                <a:cs typeface="Arial" pitchFamily="34" charset="0"/>
              </a:rPr>
              <a:t>Egeidy</a:t>
            </a:r>
            <a:r>
              <a:rPr lang="cs-CZ" sz="6000" b="1" dirty="0">
                <a:cs typeface="Arial" pitchFamily="34" charset="0"/>
              </a:rPr>
              <a:t> </a:t>
            </a:r>
            <a:r>
              <a:rPr lang="cs-CZ" sz="6000" b="1" dirty="0" smtClean="0">
                <a:cs typeface="Arial" pitchFamily="34" charset="0"/>
              </a:rPr>
              <a:t>7</a:t>
            </a:r>
            <a:endParaRPr lang="cs-CZ" sz="6000" b="1" dirty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928992" cy="430887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LH </a:t>
            </a:r>
            <a:r>
              <a:rPr lang="cs-CZ" sz="2400" b="1" dirty="0" smtClean="0"/>
              <a:t>IIB - LH IIIB – palácové období</a:t>
            </a:r>
            <a:endParaRPr lang="cs-CZ" sz="2400" b="1" dirty="0"/>
          </a:p>
          <a:p>
            <a:pPr fontAlgn="t">
              <a:buFontTx/>
              <a:buChar char="-"/>
            </a:pPr>
            <a:endParaRPr lang="cs-CZ" sz="1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děleno do dvou období</a:t>
            </a:r>
          </a:p>
          <a:p>
            <a:pPr marL="468000" indent="-180000" fontAlgn="t">
              <a:buFontTx/>
              <a:buChar char="-"/>
            </a:pPr>
            <a:r>
              <a:rPr lang="cs-CZ" sz="2000" b="1" dirty="0" smtClean="0"/>
              <a:t>LH </a:t>
            </a:r>
            <a:r>
              <a:rPr lang="cs-CZ" sz="2000" b="1" dirty="0"/>
              <a:t>IIB-IIIA1 - období prvních </a:t>
            </a:r>
            <a:r>
              <a:rPr lang="cs-CZ" sz="2000" b="1" dirty="0" smtClean="0"/>
              <a:t>paláců</a:t>
            </a:r>
          </a:p>
          <a:p>
            <a:pPr marL="468000" indent="-180000" fontAlgn="t">
              <a:buFontTx/>
              <a:buChar char="-"/>
            </a:pPr>
            <a:r>
              <a:rPr lang="cs-CZ" sz="2000" b="1" dirty="0" smtClean="0"/>
              <a:t>LH </a:t>
            </a:r>
            <a:r>
              <a:rPr lang="cs-CZ" sz="2000" b="1" dirty="0"/>
              <a:t>IIIA2-IIIB - období nových </a:t>
            </a:r>
            <a:r>
              <a:rPr lang="cs-CZ" sz="2000" b="1" dirty="0" smtClean="0"/>
              <a:t>paláců</a:t>
            </a:r>
            <a:endParaRPr lang="cs-CZ" sz="2000" b="1" dirty="0"/>
          </a:p>
          <a:p>
            <a:pPr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během těchto období dochází k postupnému budování mykénských paláců</a:t>
            </a:r>
          </a:p>
          <a:p>
            <a:pPr marL="637200" lvl="1" indent="-180000" fontAlgn="t">
              <a:buFontTx/>
              <a:buChar char="-"/>
            </a:pPr>
            <a:r>
              <a:rPr lang="cs-CZ" sz="2000" b="1" dirty="0"/>
              <a:t>z</a:t>
            </a:r>
            <a:r>
              <a:rPr lang="cs-CZ" sz="2000" b="1" dirty="0" smtClean="0"/>
              <a:t>vláště patrný je tento vývoj u výstavby opevnění – postupné rozšiřování a přestavby</a:t>
            </a:r>
          </a:p>
          <a:p>
            <a:pPr marL="637200" lvl="1" indent="-180000" fontAlgn="t">
              <a:buFontTx/>
              <a:buChar char="-"/>
            </a:pPr>
            <a:endParaRPr lang="cs-CZ" sz="2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p</a:t>
            </a:r>
            <a:r>
              <a:rPr lang="cs-CZ" sz="2000" b="1" dirty="0" smtClean="0"/>
              <a:t>okračuje výstavba monumentálních tholových hrobek</a:t>
            </a:r>
          </a:p>
          <a:p>
            <a:pPr marL="180000" indent="-180000" fontAlgn="t">
              <a:buFontTx/>
              <a:buChar char="-"/>
            </a:pPr>
            <a:endParaRPr lang="cs-CZ" sz="2000" b="1" dirty="0"/>
          </a:p>
          <a:p>
            <a:pPr marL="180000" lvl="1" indent="-180000" fontAlgn="t">
              <a:buFontTx/>
              <a:buChar char="-"/>
            </a:pPr>
            <a:r>
              <a:rPr lang="cs-CZ" sz="2000" b="1" dirty="0"/>
              <a:t>Mykénské paláce jsou známy z Mykén, Tirynthu, </a:t>
            </a:r>
            <a:r>
              <a:rPr lang="cs-CZ" sz="2000" b="1" dirty="0" err="1"/>
              <a:t>Midei</a:t>
            </a:r>
            <a:r>
              <a:rPr lang="cs-CZ" sz="2000" b="1" dirty="0"/>
              <a:t>, Argu (vše </a:t>
            </a:r>
            <a:r>
              <a:rPr lang="cs-CZ" sz="2000" b="1" dirty="0" err="1"/>
              <a:t>Argolida</a:t>
            </a:r>
            <a:r>
              <a:rPr lang="cs-CZ" sz="2000" b="1" dirty="0"/>
              <a:t>), Athén, </a:t>
            </a:r>
            <a:r>
              <a:rPr lang="cs-CZ" sz="2000" b="1" dirty="0" err="1"/>
              <a:t>Eleusis</a:t>
            </a:r>
            <a:r>
              <a:rPr lang="cs-CZ" sz="2000" b="1" dirty="0"/>
              <a:t> (obě </a:t>
            </a:r>
            <a:r>
              <a:rPr lang="cs-CZ" sz="2000" b="1" dirty="0" err="1"/>
              <a:t>Attika</a:t>
            </a:r>
            <a:r>
              <a:rPr lang="cs-CZ" sz="2000" b="1" dirty="0"/>
              <a:t>), </a:t>
            </a:r>
            <a:r>
              <a:rPr lang="cs-CZ" sz="2000" b="1" dirty="0" smtClean="0"/>
              <a:t>Théb (</a:t>
            </a:r>
            <a:r>
              <a:rPr lang="cs-CZ" sz="2000" b="1" dirty="0" err="1" smtClean="0"/>
              <a:t>Boiótie</a:t>
            </a:r>
            <a:r>
              <a:rPr lang="cs-CZ" sz="2000" b="1" dirty="0" smtClean="0"/>
              <a:t>) </a:t>
            </a:r>
            <a:r>
              <a:rPr lang="cs-CZ" sz="2000" b="1" dirty="0"/>
              <a:t>a Pylu (</a:t>
            </a:r>
            <a:r>
              <a:rPr lang="cs-CZ" sz="2000" b="1" dirty="0" err="1"/>
              <a:t>Messénie</a:t>
            </a:r>
            <a:r>
              <a:rPr lang="cs-CZ" sz="2000" b="1" dirty="0" smtClean="0"/>
              <a:t>)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82500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ykény - plán výstavby -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4455602" cy="6336704"/>
          </a:xfrm>
          <a:prstGeom prst="rect">
            <a:avLst/>
          </a:prstGeom>
        </p:spPr>
      </p:pic>
      <p:pic>
        <p:nvPicPr>
          <p:cNvPr id="3" name="Obrázek 2" descr="Mykény - plán výstavby -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5" y="117002"/>
            <a:ext cx="4222423" cy="381605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Tirynt - plan - 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8817992" cy="53411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928992" cy="6124754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200" b="1" dirty="0" smtClean="0"/>
              <a:t>Základní architektonické charakteristiky mykénských paláců</a:t>
            </a:r>
          </a:p>
          <a:p>
            <a:pPr fontAlgn="t">
              <a:buFontTx/>
              <a:buChar char="-"/>
            </a:pPr>
            <a:endParaRPr lang="cs-CZ" sz="1000" b="1" dirty="0" smtClean="0"/>
          </a:p>
          <a:p>
            <a:pPr fontAlgn="t">
              <a:buFontTx/>
              <a:buChar char="-"/>
            </a:pPr>
            <a:r>
              <a:rPr lang="cs-CZ" sz="2000" b="1" dirty="0" smtClean="0"/>
              <a:t> hradby - jsou doloženy u téměř všech dochovaných paláců, kromě Pylu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 smtClean="0"/>
              <a:t>pro jejich konstrukci bylo použito tzv. kyklopského zdiva - zdi jsou postaveny z velkých neopracovaných kamenů kladených na sebe ve dvou paralelních liniích -&gt; mezera mezi nimi je pak vyplněna menšími kameny a hlínou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 smtClean="0"/>
              <a:t>hlína a menší kameny také sloužily k vyplňování mezer mezi velkými kameny</a:t>
            </a:r>
          </a:p>
          <a:p>
            <a:pPr marL="468000" lvl="1" indent="-180000" fontAlgn="t">
              <a:buFontTx/>
              <a:buChar char="-"/>
            </a:pP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s</a:t>
            </a:r>
            <a:r>
              <a:rPr lang="cs-CZ" sz="2000" b="1" dirty="0" smtClean="0"/>
              <a:t>tavba vyžadovala velké množství zdrojů a práce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 err="1" smtClean="0"/>
              <a:t>Gla</a:t>
            </a:r>
            <a:r>
              <a:rPr lang="cs-CZ" sz="2000" b="1" dirty="0" smtClean="0"/>
              <a:t> – hradby asi 3 km dlouhé o síle 5,4 - 5,8 m -&gt; cca 20 ha</a:t>
            </a:r>
          </a:p>
          <a:p>
            <a:pPr marL="468000" lvl="1" indent="-180000" fontAlgn="t">
              <a:buFontTx/>
              <a:buChar char="-"/>
            </a:pPr>
            <a:endParaRPr lang="cs-CZ" sz="2000" b="1" dirty="0" smtClean="0"/>
          </a:p>
          <a:p>
            <a:pPr marL="468000" lvl="1" indent="-180000" fontAlgn="t">
              <a:buFontTx/>
              <a:buChar char="-"/>
            </a:pPr>
            <a:r>
              <a:rPr lang="cs-CZ" sz="2000" b="1" dirty="0" smtClean="0"/>
              <a:t>hlavním stavebním materiálem byl vápenec</a:t>
            </a:r>
          </a:p>
          <a:p>
            <a:pPr marL="468000" lvl="2" indent="-180000" fontAlgn="t">
              <a:buFontTx/>
              <a:buChar char="-"/>
            </a:pPr>
            <a:endParaRPr lang="cs-CZ" sz="2000" b="1" dirty="0" smtClean="0"/>
          </a:p>
          <a:p>
            <a:pPr marL="468000" lvl="1" indent="-180000" fontAlgn="t">
              <a:buFontTx/>
              <a:buChar char="-"/>
            </a:pPr>
            <a:r>
              <a:rPr lang="cs-CZ" sz="2000" b="1" dirty="0" smtClean="0"/>
              <a:t>v některých částech hradeb bylo k výstavbě použito kvádrového zdiva – bylo použito měkčích materiálů (slepenec)</a:t>
            </a:r>
          </a:p>
          <a:p>
            <a:pPr marL="288000" lvl="1" fontAlgn="t"/>
            <a:endParaRPr lang="cs-CZ" sz="2000" b="1" dirty="0" smtClean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b</a:t>
            </a:r>
            <a:r>
              <a:rPr lang="cs-CZ" sz="2000" b="1" dirty="0" smtClean="0"/>
              <a:t>ěhem přestaveb docházelo k zahrnutí zdroje vody do hradeb – Mykény a Athény</a:t>
            </a:r>
          </a:p>
          <a:p>
            <a:pPr marL="468000" lvl="1" indent="-180000" fontAlgn="t">
              <a:buFontTx/>
              <a:buChar char="-"/>
            </a:pPr>
            <a:endParaRPr lang="cs-CZ" sz="2000" b="1" dirty="0" smtClean="0"/>
          </a:p>
          <a:p>
            <a:pPr marL="468000" lvl="1" indent="-180000" fontAlgn="t">
              <a:buFontTx/>
              <a:buChar char="-"/>
            </a:pPr>
            <a:r>
              <a:rPr lang="cs-CZ" sz="2000" b="1" dirty="0" smtClean="0"/>
              <a:t>zdi jsou přerušovány branami - vždy jedna hlavní a několik vedlejších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ykény - letecké foto -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7776864" cy="606840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5725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01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479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98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36973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4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382261" cy="328669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6632"/>
            <a:ext cx="4382261" cy="328669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501008"/>
            <a:ext cx="4382261" cy="32866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135" y="3501007"/>
            <a:ext cx="4373126" cy="327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53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88640"/>
            <a:ext cx="8496944" cy="563231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r>
              <a:rPr lang="cs-CZ" sz="2000" b="1" dirty="0" smtClean="0"/>
              <a:t>centrum paláce s megarem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 smtClean="0"/>
              <a:t>středem téměř každého paláce byl megaron - výjimku tvoří palác v </a:t>
            </a:r>
            <a:r>
              <a:rPr lang="cs-CZ" sz="2000" b="1" dirty="0" err="1" smtClean="0"/>
              <a:t>Gla</a:t>
            </a:r>
            <a:r>
              <a:rPr lang="cs-CZ" sz="2000" b="1" dirty="0" smtClean="0"/>
              <a:t>, kde nebylo klasické megaron nalezeno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 smtClean="0"/>
              <a:t>megaron se sestával z krytého vchodu s dvěma sloupy, předsíně a hlavní místnosti (trůní sál)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 smtClean="0"/>
              <a:t>uprostřed hlavní místnosti se nacházelo velké kruhové ohniště, kolem kterého byly rozestavěny čtyři sloupy nesoucí střechu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 smtClean="0"/>
              <a:t>podlaha byla pokryta maltou a pomalována ve všech třech částech megara - doloženo v Mykénách, Tirynthu a Pylu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 smtClean="0"/>
              <a:t>součástí byla i bohatá dekorace stěn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 smtClean="0"/>
              <a:t>trůn se nacházel </a:t>
            </a:r>
            <a:r>
              <a:rPr lang="cs-CZ" sz="2000" b="1" dirty="0"/>
              <a:t>u</a:t>
            </a:r>
            <a:r>
              <a:rPr lang="cs-CZ" sz="2000" b="1" dirty="0" smtClean="0"/>
              <a:t> středu pravé zdi - doloženo v Pylu a Tirynthu, pravděpodobně i Mykénách</a:t>
            </a:r>
          </a:p>
          <a:p>
            <a:pPr lvl="2" fontAlgn="t">
              <a:buFontTx/>
              <a:buChar char="-"/>
            </a:pPr>
            <a:endParaRPr lang="cs-CZ" sz="2000" b="1" dirty="0" smtClean="0"/>
          </a:p>
          <a:p>
            <a:pPr marL="468000" lvl="1" indent="-180000" fontAlgn="t">
              <a:buFontTx/>
              <a:buChar char="-"/>
            </a:pPr>
            <a:r>
              <a:rPr lang="cs-CZ" sz="2000" b="1" dirty="0" smtClean="0"/>
              <a:t>před megarem se většinou nacházelo nádvoří - toto nádvoří bylo na některých stranách obehnáno kolonádou</a:t>
            </a:r>
          </a:p>
          <a:p>
            <a:pPr lvl="1" fontAlgn="t">
              <a:buFontTx/>
              <a:buChar char="-"/>
            </a:pPr>
            <a:endParaRPr lang="cs-CZ" sz="2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u paláců v Mykénách, Tirynthu a Pylu byly nalezeny prostory, které jsou obecně nazývány jako druhý trůní sál nebo „královnino megaron“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260648"/>
            <a:ext cx="8712968" cy="1152128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Pevninské Řecko</a:t>
            </a:r>
            <a:endParaRPr lang="cs-CZ" sz="2000" b="1" dirty="0" smtClean="0"/>
          </a:p>
          <a:p>
            <a:endParaRPr lang="cs-CZ" sz="1100" b="1" dirty="0"/>
          </a:p>
          <a:p>
            <a:r>
              <a:rPr lang="cs-CZ" sz="2000" b="1" dirty="0" smtClean="0"/>
              <a:t>Chronologie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1412776"/>
            <a:ext cx="4824536" cy="224676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LH I-IIA - předpalácové období</a:t>
            </a:r>
            <a:endParaRPr lang="cs-CZ" sz="2000" b="1" dirty="0"/>
          </a:p>
          <a:p>
            <a:endParaRPr lang="cs-CZ" sz="2000" b="1" dirty="0" smtClean="0"/>
          </a:p>
          <a:p>
            <a:r>
              <a:rPr lang="cs-CZ" sz="2000" b="1" dirty="0" smtClean="0"/>
              <a:t>LH IIB-IIIA1 - období prvních paláců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LH IIIA2-IIIB - období nových paláců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LH IIIC - popalácové období</a:t>
            </a:r>
          </a:p>
        </p:txBody>
      </p:sp>
      <p:pic>
        <p:nvPicPr>
          <p:cNvPr id="7" name="Obrázek 6" descr="SDC1108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6056" y="476672"/>
            <a:ext cx="3847304" cy="610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309562"/>
            <a:ext cx="857250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31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16632"/>
            <a:ext cx="4358257" cy="326869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548313"/>
            <a:ext cx="4358257" cy="326869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23521"/>
            <a:ext cx="4392488" cy="64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50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ylos - megaron - rekonstrukce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88640"/>
            <a:ext cx="4241631" cy="3672408"/>
          </a:xfrm>
          <a:prstGeom prst="rect">
            <a:avLst/>
          </a:prstGeom>
        </p:spPr>
      </p:pic>
      <p:pic>
        <p:nvPicPr>
          <p:cNvPr id="4" name="Obrázek 3" descr="Pylos - plan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60" y="3020623"/>
            <a:ext cx="4824536" cy="37101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79412"/>
            <a:ext cx="4050776" cy="28175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3930956"/>
            <a:ext cx="4049686" cy="276573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894762" cy="255454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alší místnosti, stejně tak i nádvoří, kolem centra sloužily potřebám vládců a zbytku dvora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i</a:t>
            </a:r>
            <a:r>
              <a:rPr lang="cs-CZ" sz="2000" b="1" dirty="0" smtClean="0"/>
              <a:t>dentifikovány byly obytné prostory</a:t>
            </a:r>
          </a:p>
          <a:p>
            <a:pPr marL="925200" lvl="2" indent="-180000" fontAlgn="t">
              <a:buFontTx/>
              <a:buChar char="-"/>
            </a:pPr>
            <a:r>
              <a:rPr lang="cs-CZ" sz="2000" b="1" dirty="0" err="1" smtClean="0"/>
              <a:t>Pylos</a:t>
            </a:r>
            <a:r>
              <a:rPr lang="cs-CZ" sz="2000" b="1" dirty="0" smtClean="0"/>
              <a:t> - místnost 46 – vnitřní ohniště</a:t>
            </a:r>
          </a:p>
          <a:p>
            <a:pPr marL="925200" lvl="2" indent="-180000" fontAlgn="t">
              <a:buFontTx/>
              <a:buChar char="-"/>
            </a:pPr>
            <a:endParaRPr lang="cs-CZ" sz="2000" b="1" dirty="0" smtClean="0"/>
          </a:p>
          <a:p>
            <a:pPr marL="468000" lvl="1" indent="-180000" fontAlgn="t">
              <a:buFontTx/>
              <a:buChar char="-"/>
            </a:pPr>
            <a:r>
              <a:rPr lang="cs-CZ" sz="2000" b="1" dirty="0" smtClean="0"/>
              <a:t>v </a:t>
            </a:r>
            <a:r>
              <a:rPr lang="cs-CZ" sz="2000" b="1" dirty="0"/>
              <a:t>Tirynthu a Pylu byly doloženy </a:t>
            </a:r>
            <a:r>
              <a:rPr lang="cs-CZ" sz="2000" b="1" dirty="0" smtClean="0"/>
              <a:t>koupelny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 err="1" smtClean="0"/>
              <a:t>Pylos</a:t>
            </a:r>
            <a:r>
              <a:rPr lang="cs-CZ" sz="2000" b="1" dirty="0" smtClean="0"/>
              <a:t> - místnost 43 - zabudovaná vana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 err="1" smtClean="0"/>
              <a:t>Tirynt</a:t>
            </a:r>
            <a:r>
              <a:rPr lang="cs-CZ" sz="2000" b="1" dirty="0" smtClean="0"/>
              <a:t> – místnost XI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5" y="764703"/>
            <a:ext cx="3865070" cy="256812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7504" y="2671177"/>
            <a:ext cx="3744416" cy="193899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0800" indent="-180000" fontAlgn="t">
              <a:buFontTx/>
              <a:buChar char="-"/>
            </a:pPr>
            <a:r>
              <a:rPr lang="cs-CZ" sz="2000" b="1" dirty="0" smtClean="0"/>
              <a:t>součástí vnitřní zástavby byly oblasti zvláštního určení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 Mykénách tzv. Kultovní centrum (</a:t>
            </a:r>
            <a:r>
              <a:rPr lang="cs-CZ" sz="2000" b="1" dirty="0" err="1" smtClean="0"/>
              <a:t>Cult</a:t>
            </a:r>
            <a:r>
              <a:rPr lang="cs-CZ" sz="2000" b="1" dirty="0" smtClean="0"/>
              <a:t> Center)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b</a:t>
            </a:r>
            <a:r>
              <a:rPr lang="cs-CZ" sz="2000" b="1" dirty="0" smtClean="0"/>
              <a:t>udovy/místnosti pro skladování a umělecké dílny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3429000"/>
            <a:ext cx="5006330" cy="32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48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88640"/>
            <a:ext cx="8496944" cy="563231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>
              <a:buFontTx/>
              <a:buChar char="-"/>
            </a:pPr>
            <a:r>
              <a:rPr lang="cs-CZ" sz="2000" b="1" dirty="0" smtClean="0"/>
              <a:t> některé specifické znaky paláců</a:t>
            </a:r>
          </a:p>
          <a:p>
            <a:pPr fontAlgn="t">
              <a:buFontTx/>
              <a:buChar char="-"/>
            </a:pPr>
            <a:endParaRPr lang="cs-CZ" sz="2000" b="1" dirty="0" smtClean="0"/>
          </a:p>
          <a:p>
            <a:pPr marL="468000" lvl="1" indent="-180000" fontAlgn="t">
              <a:buFontTx/>
              <a:buChar char="-"/>
            </a:pPr>
            <a:r>
              <a:rPr lang="cs-CZ" sz="2000" b="1" dirty="0" smtClean="0"/>
              <a:t>pro </a:t>
            </a:r>
            <a:r>
              <a:rPr lang="cs-CZ" sz="2000" b="1" dirty="0" err="1" smtClean="0"/>
              <a:t>Tirynth</a:t>
            </a:r>
            <a:r>
              <a:rPr lang="cs-CZ" sz="2000" b="1" dirty="0" smtClean="0"/>
              <a:t> jsou specifickým znakem do hradeb začleněné malé místnosti s nepravou klenbou na jihu a jihovýchodě (kasematy) - na jihovýchodní straně ústí tyto místnosti do stejně zaklenuté chodby (galerie)</a:t>
            </a:r>
          </a:p>
          <a:p>
            <a:pPr marL="468000" lvl="1" indent="-180000" fontAlgn="t">
              <a:buFontTx/>
              <a:buChar char="-"/>
            </a:pPr>
            <a:endParaRPr lang="cs-CZ" sz="2000" b="1" dirty="0" smtClean="0"/>
          </a:p>
          <a:p>
            <a:pPr marL="468000" lvl="1" indent="-180000" fontAlgn="t">
              <a:buFontTx/>
              <a:buChar char="-"/>
            </a:pPr>
            <a:r>
              <a:rPr lang="cs-CZ" sz="2000" b="1" dirty="0" smtClean="0"/>
              <a:t>v Pylu jsou kolem centrálního megara postavena rozsáhlá skladiště a dílny (oddělená od něj koridory); stejně tak nezávislé budovy kolem centra paláce</a:t>
            </a:r>
          </a:p>
          <a:p>
            <a:pPr marL="468000" lvl="1" indent="-180000" fontAlgn="t">
              <a:buFontTx/>
              <a:buChar char="-"/>
            </a:pPr>
            <a:endParaRPr lang="cs-CZ" sz="2000" b="1" dirty="0" smtClean="0"/>
          </a:p>
          <a:p>
            <a:pPr marL="468000" lvl="1" indent="-180000" fontAlgn="t">
              <a:buFontTx/>
              <a:buChar char="-"/>
            </a:pPr>
            <a:r>
              <a:rPr lang="cs-CZ" sz="2000" b="1" dirty="0" err="1" smtClean="0"/>
              <a:t>Gla</a:t>
            </a:r>
            <a:r>
              <a:rPr lang="cs-CZ" sz="2000" b="1" dirty="0" smtClean="0"/>
              <a:t> se od ostatních paláců zcela odlišuje, neboť vnitřní budovy jsou postaveny do tvaru L bez centrálního megara a nádvoří, které je před něj vystavěno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 smtClean="0"/>
              <a:t>obě křídla paláce jsou lemovány hlavním koridorem a samostatnými místnostmi, s téměř symetrickým rozložením - to se následně opakuje i v komplexu budov na jihu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 smtClean="0"/>
              <a:t>vzhledem k odlišné struktuře vnitřní zástavby se předpokládá zcela odlišná funkce tohoto centra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16632"/>
            <a:ext cx="4392487" cy="585664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007" y="116631"/>
            <a:ext cx="4392487" cy="585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40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la - letecký pohled - foto -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4122142" cy="2996952"/>
          </a:xfrm>
          <a:prstGeom prst="rect">
            <a:avLst/>
          </a:prstGeom>
        </p:spPr>
      </p:pic>
      <p:pic>
        <p:nvPicPr>
          <p:cNvPr id="3" name="Obrázek 2" descr="Gla - foto -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6632"/>
            <a:ext cx="4430154" cy="30963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578" y="3272956"/>
            <a:ext cx="4875646" cy="346780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2824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08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ykény - rekonstrukce -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4315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99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Tiryns - rekonstruk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7992887" cy="64349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Řecko - mapa -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16632"/>
            <a:ext cx="6480720" cy="653268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74979"/>
            <a:ext cx="4608512" cy="335476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200" b="1" dirty="0" smtClean="0"/>
              <a:t>Výstavba mimo paláce</a:t>
            </a:r>
          </a:p>
          <a:p>
            <a:pPr fontAlgn="t"/>
            <a:endParaRPr lang="cs-CZ" sz="1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s</a:t>
            </a:r>
            <a:r>
              <a:rPr lang="cs-CZ" sz="2000" b="1" dirty="0" smtClean="0"/>
              <a:t>ídlištní architektura není ještě zcela prozkoumána = prvotní zájem se soustředil na výzkumy paláců</a:t>
            </a:r>
          </a:p>
          <a:p>
            <a:pPr marL="180000" indent="-180000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a</a:t>
            </a:r>
            <a:r>
              <a:rPr lang="cs-CZ" sz="2000" b="1" dirty="0" smtClean="0"/>
              <a:t>si nejznámější a nejlepší příklady architektury mimo paláce leží u Mykén z LH IIIB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va komplexy budov – </a:t>
            </a:r>
            <a:r>
              <a:rPr lang="cs-CZ" sz="2000" b="1" dirty="0" err="1" smtClean="0"/>
              <a:t>Ivory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Houses</a:t>
            </a:r>
            <a:r>
              <a:rPr lang="cs-CZ" sz="2000" b="1" dirty="0" smtClean="0"/>
              <a:t> a </a:t>
            </a:r>
            <a:r>
              <a:rPr lang="cs-CZ" sz="2000" b="1" dirty="0" err="1" smtClean="0"/>
              <a:t>Panayia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Houses</a:t>
            </a:r>
            <a:endParaRPr lang="cs-CZ" sz="2000" b="1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88640"/>
            <a:ext cx="4075604" cy="659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92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928992" cy="286232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r>
              <a:rPr lang="cs-CZ" sz="2000" b="1" dirty="0" err="1" smtClean="0"/>
              <a:t>Ivory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Houses</a:t>
            </a:r>
            <a:endParaRPr lang="cs-CZ" sz="2000" b="1" dirty="0" smtClean="0"/>
          </a:p>
          <a:p>
            <a:pPr marL="468000" indent="-180000" fontAlgn="t">
              <a:buFontTx/>
              <a:buChar char="-"/>
            </a:pPr>
            <a:r>
              <a:rPr lang="cs-CZ" sz="2000" b="1" dirty="0"/>
              <a:t>k</a:t>
            </a:r>
            <a:r>
              <a:rPr lang="cs-CZ" sz="2000" b="1" dirty="0" smtClean="0"/>
              <a:t>omplex 4 budov – </a:t>
            </a:r>
            <a:r>
              <a:rPr lang="cs-CZ" sz="2000" b="1" dirty="0" err="1" smtClean="0"/>
              <a:t>West</a:t>
            </a:r>
            <a:r>
              <a:rPr lang="cs-CZ" sz="2000" b="1" dirty="0" smtClean="0"/>
              <a:t> House, </a:t>
            </a:r>
            <a:r>
              <a:rPr lang="cs-CZ" sz="2000" b="1" dirty="0"/>
              <a:t>House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 smtClean="0"/>
              <a:t>Shield</a:t>
            </a:r>
            <a:r>
              <a:rPr lang="cs-CZ" sz="2000" b="1" dirty="0" smtClean="0"/>
              <a:t>, House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Oil</a:t>
            </a:r>
            <a:r>
              <a:rPr lang="cs-CZ" sz="2000" b="1" dirty="0" smtClean="0"/>
              <a:t> </a:t>
            </a:r>
            <a:r>
              <a:rPr lang="cs-CZ" sz="2000" b="1" dirty="0" smtClean="0"/>
              <a:t>Merchant a </a:t>
            </a:r>
            <a:r>
              <a:rPr lang="cs-CZ" sz="2000" b="1" dirty="0" smtClean="0"/>
              <a:t>House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the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Sphinxes</a:t>
            </a:r>
            <a:endParaRPr lang="cs-CZ" sz="2000" b="1" dirty="0" smtClean="0"/>
          </a:p>
          <a:p>
            <a:pPr marL="468000" indent="-180000" fontAlgn="t">
              <a:buFontTx/>
              <a:buChar char="-"/>
            </a:pPr>
            <a:r>
              <a:rPr lang="cs-CZ" sz="2000" b="1" dirty="0"/>
              <a:t>b</a:t>
            </a:r>
            <a:r>
              <a:rPr lang="cs-CZ" sz="2000" b="1" dirty="0" smtClean="0"/>
              <a:t>yly stavěny postupně – od LH IIIA/B</a:t>
            </a:r>
          </a:p>
          <a:p>
            <a:pPr marL="1080000" indent="-180000" fontAlgn="t">
              <a:buFontTx/>
              <a:buChar char="-"/>
            </a:pPr>
            <a:r>
              <a:rPr lang="cs-CZ" sz="2000" b="1" dirty="0"/>
              <a:t>n</a:t>
            </a:r>
            <a:r>
              <a:rPr lang="cs-CZ" sz="2000" b="1" dirty="0" smtClean="0"/>
              <a:t>ejstarší dům sestával z dlážděného dvora, </a:t>
            </a:r>
            <a:r>
              <a:rPr lang="cs-CZ" sz="2000" b="1" dirty="0" err="1" smtClean="0"/>
              <a:t>megara</a:t>
            </a:r>
            <a:r>
              <a:rPr lang="cs-CZ" sz="2000" b="1" dirty="0" smtClean="0"/>
              <a:t> a několika přilehlých místností – dům byl navíc opatřen odvodňovacím kanálem</a:t>
            </a:r>
          </a:p>
          <a:p>
            <a:pPr marL="1080000" indent="-180000" fontAlgn="t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o druhé fáze spadá výstavba západní </a:t>
            </a:r>
            <a:r>
              <a:rPr lang="cs-CZ" sz="2000" b="1" dirty="0"/>
              <a:t>terasy House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dirty="0" err="1"/>
              <a:t>Oil</a:t>
            </a:r>
            <a:r>
              <a:rPr lang="cs-CZ" sz="2000" b="1" dirty="0"/>
              <a:t> </a:t>
            </a:r>
            <a:r>
              <a:rPr lang="cs-CZ" sz="2000" b="1" dirty="0" smtClean="0"/>
              <a:t>Merchant</a:t>
            </a:r>
          </a:p>
          <a:p>
            <a:pPr marL="1620000" indent="-180000" fontAlgn="t">
              <a:buFontTx/>
              <a:buChar char="-"/>
            </a:pPr>
            <a:r>
              <a:rPr lang="cs-CZ" sz="2000" b="1" dirty="0" smtClean="0"/>
              <a:t>teorie o přístavbě k </a:t>
            </a:r>
            <a:r>
              <a:rPr lang="cs-CZ" sz="2000" b="1" dirty="0" err="1" smtClean="0"/>
              <a:t>West</a:t>
            </a:r>
            <a:r>
              <a:rPr lang="cs-CZ" sz="2000" b="1" dirty="0" smtClean="0"/>
              <a:t> House</a:t>
            </a:r>
          </a:p>
          <a:p>
            <a:pPr marL="1080000" indent="-180000" fontAlgn="t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 následné fázi výstavba zbylých domů</a:t>
            </a:r>
            <a:endParaRPr lang="cs-CZ" sz="20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36" y="3006980"/>
            <a:ext cx="493352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7504" y="2978954"/>
            <a:ext cx="3960440" cy="378565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68000" indent="-180000" fontAlgn="t">
              <a:buFontTx/>
              <a:buChar char="-"/>
            </a:pPr>
            <a:r>
              <a:rPr lang="cs-CZ" sz="2000" b="1" dirty="0"/>
              <a:t>domy byly vystavěny podobnou technikou jako mykénské paláce</a:t>
            </a:r>
          </a:p>
          <a:p>
            <a:pPr marL="828000" indent="-180000" fontAlgn="t">
              <a:buFontTx/>
              <a:buChar char="-"/>
            </a:pPr>
            <a:r>
              <a:rPr lang="cs-CZ" sz="2000" b="1" dirty="0"/>
              <a:t>stěny sestávaly z kamenné podezdívky se </a:t>
            </a:r>
            <a:r>
              <a:rPr lang="cs-CZ" sz="2000" b="1" dirty="0" err="1"/>
              <a:t>superstrukturou</a:t>
            </a:r>
            <a:r>
              <a:rPr lang="cs-CZ" sz="2000" b="1" dirty="0"/>
              <a:t> ze sušených cihel a dřevěné rámové konstrukce</a:t>
            </a:r>
          </a:p>
          <a:p>
            <a:pPr marL="828000" indent="-180000" fontAlgn="t">
              <a:buFontTx/>
              <a:buChar char="-"/>
            </a:pPr>
            <a:r>
              <a:rPr lang="cs-CZ" sz="2000" b="1" dirty="0"/>
              <a:t>dochované zbytky bílé omítky, červené podlahy a malované omítky ukazují na freskovou výzdobu</a:t>
            </a:r>
          </a:p>
        </p:txBody>
      </p:sp>
    </p:spTree>
    <p:extLst>
      <p:ext uri="{BB962C8B-B14F-4D97-AF65-F5344CB8AC3E}">
        <p14:creationId xmlns:p14="http://schemas.microsoft.com/office/powerpoint/2010/main" val="1551291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7" y="980728"/>
            <a:ext cx="8836892" cy="493029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13624" y="172724"/>
            <a:ext cx="8850864" cy="707886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68000" indent="-180000" fontAlgn="t">
              <a:buFontTx/>
              <a:buChar char="-"/>
            </a:pPr>
            <a:r>
              <a:rPr lang="cs-CZ" sz="2000" b="1" dirty="0" smtClean="0"/>
              <a:t>celkový vzhled a nálezy z budov ukazují na domy vyšší společenské vrstvy</a:t>
            </a:r>
          </a:p>
          <a:p>
            <a:pPr marL="828000" lvl="1" indent="-180000" fontAlgn="t">
              <a:buFontTx/>
              <a:buChar char="-"/>
            </a:pPr>
            <a:r>
              <a:rPr lang="cs-CZ" sz="2000" b="1" dirty="0"/>
              <a:t>n</a:t>
            </a:r>
            <a:r>
              <a:rPr lang="cs-CZ" sz="2000" b="1" dirty="0" smtClean="0"/>
              <a:t>álezy tabulek, velké množství slonovinových artefaktů </a:t>
            </a:r>
            <a:r>
              <a:rPr lang="cs-CZ" sz="2000" b="1" dirty="0" smtClean="0"/>
              <a:t>– 18 </a:t>
            </a:r>
            <a:r>
              <a:rPr lang="cs-CZ" sz="2000" b="1" dirty="0" smtClean="0"/>
              <a:t>700</a:t>
            </a:r>
          </a:p>
        </p:txBody>
      </p:sp>
    </p:spTree>
    <p:extLst>
      <p:ext uri="{BB962C8B-B14F-4D97-AF65-F5344CB8AC3E}">
        <p14:creationId xmlns:p14="http://schemas.microsoft.com/office/powerpoint/2010/main" val="3369236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14208"/>
          <a:stretch/>
        </p:blipFill>
        <p:spPr>
          <a:xfrm>
            <a:off x="351084" y="3861048"/>
            <a:ext cx="4573751" cy="294294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85" y="44624"/>
            <a:ext cx="8572500" cy="37338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57" y="3861048"/>
            <a:ext cx="3923928" cy="2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94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928992" cy="286232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r>
              <a:rPr lang="cs-CZ" sz="2000" b="1" dirty="0" err="1" smtClean="0"/>
              <a:t>Panayia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Houses</a:t>
            </a:r>
            <a:r>
              <a:rPr lang="cs-CZ" sz="2000" b="1" dirty="0" smtClean="0"/>
              <a:t> (</a:t>
            </a:r>
            <a:r>
              <a:rPr lang="cs-CZ" sz="2000" b="1" dirty="0" err="1" smtClean="0"/>
              <a:t>Panagia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Houses</a:t>
            </a:r>
            <a:r>
              <a:rPr lang="cs-CZ" sz="2000" b="1" dirty="0" smtClean="0"/>
              <a:t>)</a:t>
            </a:r>
          </a:p>
          <a:p>
            <a:pPr marL="468000" indent="-180000" fontAlgn="t">
              <a:buFontTx/>
              <a:buChar char="-"/>
            </a:pPr>
            <a:endParaRPr lang="cs-CZ" sz="2000" b="1" dirty="0" smtClean="0"/>
          </a:p>
          <a:p>
            <a:pPr marL="468000" indent="-180000" fontAlgn="t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omy leží nedaleko </a:t>
            </a:r>
            <a:r>
              <a:rPr lang="cs-CZ" sz="2000" b="1" dirty="0" err="1" smtClean="0"/>
              <a:t>Atreovy</a:t>
            </a:r>
            <a:r>
              <a:rPr lang="cs-CZ" sz="2000" b="1" dirty="0" smtClean="0"/>
              <a:t> pokladnice</a:t>
            </a:r>
          </a:p>
          <a:p>
            <a:pPr marL="468000" indent="-180000" fontAlgn="t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ochovány pozůstatky 3 domů</a:t>
            </a:r>
          </a:p>
          <a:p>
            <a:pPr marL="828000" indent="-180000" fontAlgn="t">
              <a:buFontTx/>
              <a:buChar char="-"/>
            </a:pPr>
            <a:r>
              <a:rPr lang="cs-CZ" sz="2000" b="1" dirty="0" smtClean="0"/>
              <a:t>sestávají ze tří místností a dvora</a:t>
            </a:r>
          </a:p>
          <a:p>
            <a:pPr marL="828000" indent="-180000" fontAlgn="t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estibul se otvírá do dvora</a:t>
            </a:r>
          </a:p>
          <a:p>
            <a:pPr marL="828000" indent="-180000" fontAlgn="t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 hlavní místnosti se nachází ohniště – zdroj tepla a místo pro přípravu jídla</a:t>
            </a:r>
          </a:p>
          <a:p>
            <a:pPr marL="828000" indent="-180000" fontAlgn="t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alší místnost v zadní části</a:t>
            </a:r>
            <a:endParaRPr lang="cs-CZ" sz="2000" b="1" dirty="0"/>
          </a:p>
          <a:p>
            <a:pPr marL="828000" indent="-180000" fontAlgn="t">
              <a:buFontTx/>
              <a:buChar char="-"/>
            </a:pPr>
            <a:r>
              <a:rPr lang="cs-CZ" sz="2000" b="1" dirty="0"/>
              <a:t>m</a:t>
            </a:r>
            <a:r>
              <a:rPr lang="cs-CZ" sz="2000" b="1" dirty="0" smtClean="0"/>
              <a:t>ístnosti opatřeny barevnými omítkami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870" y="2978954"/>
            <a:ext cx="5566626" cy="375184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7504" y="2980949"/>
            <a:ext cx="3362366" cy="224676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828000" indent="-180000" fontAlgn="t">
              <a:buFontTx/>
              <a:buChar char="-"/>
            </a:pPr>
            <a:r>
              <a:rPr lang="cs-CZ" sz="2000" b="1" smtClean="0"/>
              <a:t>budovy </a:t>
            </a:r>
            <a:r>
              <a:rPr lang="cs-CZ" sz="2000" b="1" dirty="0" smtClean="0"/>
              <a:t>identifikovány jako soukromé domy bez přímě vazby na palác -&gt; příbytky lidí nižší společenské vrstvy než u domů z </a:t>
            </a:r>
            <a:r>
              <a:rPr lang="cs-CZ" sz="2000" b="1" dirty="0" err="1" smtClean="0"/>
              <a:t>Ivory</a:t>
            </a:r>
            <a:r>
              <a:rPr lang="cs-CZ" sz="2000" b="1" dirty="0" smtClean="0"/>
              <a:t> </a:t>
            </a:r>
            <a:r>
              <a:rPr lang="cs-CZ" sz="2000" b="1" dirty="0" err="1"/>
              <a:t>H</a:t>
            </a:r>
            <a:r>
              <a:rPr lang="cs-CZ" sz="2000" b="1" dirty="0" err="1" smtClean="0"/>
              <a:t>ouses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05369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727" y="152636"/>
            <a:ext cx="491454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18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88640"/>
            <a:ext cx="8496944" cy="6432530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200" b="1" dirty="0" err="1" smtClean="0"/>
              <a:t>Tholové</a:t>
            </a:r>
            <a:r>
              <a:rPr lang="cs-CZ" sz="2200" b="1" dirty="0" smtClean="0"/>
              <a:t> hrobky</a:t>
            </a:r>
          </a:p>
          <a:p>
            <a:pPr fontAlgn="t"/>
            <a:endParaRPr lang="cs-CZ" sz="1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n</a:t>
            </a:r>
            <a:r>
              <a:rPr lang="cs-CZ" sz="2000" b="1" dirty="0" smtClean="0"/>
              <a:t>ejstarší z konce MH období byla nalezena </a:t>
            </a:r>
            <a:r>
              <a:rPr lang="cs-CZ" sz="2000" b="1" dirty="0"/>
              <a:t>nedaleko Pylu v </a:t>
            </a:r>
            <a:r>
              <a:rPr lang="cs-CZ" sz="2000" b="1" dirty="0" err="1"/>
              <a:t>Koryphasion</a:t>
            </a:r>
            <a:r>
              <a:rPr lang="cs-CZ" sz="2000" b="1" dirty="0"/>
              <a:t> 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jednalo </a:t>
            </a:r>
            <a:r>
              <a:rPr lang="cs-CZ" sz="2000" b="1" dirty="0" smtClean="0"/>
              <a:t>se o podzemní hrobky, které zvenčí vypadají jako mohyly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ochází k postupnému konstrukčnímu vývoji </a:t>
            </a:r>
          </a:p>
          <a:p>
            <a:pPr marL="180000" indent="-180000" fontAlgn="t">
              <a:buFontTx/>
              <a:buChar char="-"/>
            </a:pPr>
            <a:endParaRPr lang="cs-CZ" sz="2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hlavní místností hrobky byla kopule, která byla vystavěna nepravou klenbou - vnitřní fasáda byla následně opracována</a:t>
            </a:r>
          </a:p>
          <a:p>
            <a:pPr marL="180000" indent="-180000" fontAlgn="t">
              <a:buFontTx/>
              <a:buChar char="-"/>
            </a:pPr>
            <a:endParaRPr lang="cs-CZ" sz="2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do hrobky se vstupovalo dlouhou chodbou – </a:t>
            </a:r>
            <a:r>
              <a:rPr lang="cs-CZ" sz="2000" b="1" i="1" dirty="0" smtClean="0"/>
              <a:t>dromos</a:t>
            </a:r>
            <a:r>
              <a:rPr lang="cs-CZ" sz="2000" b="1" dirty="0" smtClean="0"/>
              <a:t>, která ústila do vstupních dveří – </a:t>
            </a:r>
            <a:r>
              <a:rPr lang="cs-CZ" sz="2000" b="1" i="1" dirty="0" err="1" smtClean="0"/>
              <a:t>stomion</a:t>
            </a:r>
            <a:endParaRPr lang="cs-CZ" sz="2000" b="1" i="1" dirty="0" smtClean="0"/>
          </a:p>
          <a:p>
            <a:pPr marL="180000" indent="-180000" fontAlgn="t">
              <a:buFontTx/>
              <a:buChar char="-"/>
            </a:pPr>
            <a:endParaRPr lang="cs-CZ" sz="2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zesnulý mohl být pohřben přímo v místnosti s kopulí, nebo výjimečně do přistavěné vedlejší komory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 smtClean="0"/>
              <a:t>hlavní místnost samotná sloužila i k obřadům k poctě zemřelého</a:t>
            </a:r>
          </a:p>
          <a:p>
            <a:pPr marL="468000" lvl="1" indent="-180000" fontAlgn="t">
              <a:buFontTx/>
              <a:buChar char="-"/>
            </a:pPr>
            <a:endParaRPr lang="cs-CZ" sz="2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hrobky sloužily pro nejvyšší vrstvu společnosti – a vzhledem k jejich nápadnosti byly již dávno vykradeny</a:t>
            </a:r>
          </a:p>
          <a:p>
            <a:pPr marL="180000" indent="-180000" fontAlgn="t">
              <a:buFontTx/>
              <a:buChar char="-"/>
            </a:pPr>
            <a:endParaRPr lang="cs-CZ" sz="2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největší soubor těchto hrobek se nachází v Mykénách (9) - datovány jsou od LH IIA do LH IIIB; další jsou známy např. </a:t>
            </a:r>
            <a:r>
              <a:rPr lang="cs-CZ" sz="2000" b="1" dirty="0" err="1" smtClean="0"/>
              <a:t>Prosyma</a:t>
            </a:r>
            <a:r>
              <a:rPr lang="cs-CZ" sz="2000" b="1" dirty="0" smtClean="0"/>
              <a:t>, </a:t>
            </a:r>
            <a:r>
              <a:rPr lang="cs-CZ" sz="2000" b="1" dirty="0" err="1" smtClean="0"/>
              <a:t>Tirynth</a:t>
            </a:r>
            <a:r>
              <a:rPr lang="cs-CZ" sz="2000" b="1" dirty="0" smtClean="0"/>
              <a:t>, </a:t>
            </a:r>
            <a:r>
              <a:rPr lang="cs-CZ" sz="2000" b="1" dirty="0" err="1" smtClean="0"/>
              <a:t>Dendra</a:t>
            </a:r>
            <a:r>
              <a:rPr lang="cs-CZ" sz="2000" b="1" dirty="0" smtClean="0"/>
              <a:t>, atd.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ykény - Tholos tomb - rekonstrkce -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1585" y="116632"/>
            <a:ext cx="4540327" cy="2736304"/>
          </a:xfrm>
          <a:prstGeom prst="rect">
            <a:avLst/>
          </a:prstGeom>
        </p:spPr>
      </p:pic>
      <p:pic>
        <p:nvPicPr>
          <p:cNvPr id="3" name="Obrázek 2" descr="Mykény - Atreova pokladnice -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6632"/>
            <a:ext cx="4176464" cy="2723055"/>
          </a:xfrm>
          <a:prstGeom prst="rect">
            <a:avLst/>
          </a:prstGeom>
        </p:spPr>
      </p:pic>
      <p:pic>
        <p:nvPicPr>
          <p:cNvPr id="4" name="Obrázek 3" descr="treasury_of_atreus_mycenae13295908631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2996952"/>
            <a:ext cx="5202769" cy="367240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5376" y="116632"/>
            <a:ext cx="8856984" cy="5940088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>
              <a:buFontTx/>
              <a:buChar char="-"/>
            </a:pPr>
            <a:r>
              <a:rPr lang="cs-CZ" sz="2000" b="1" dirty="0" smtClean="0"/>
              <a:t> nejznámějším příkladem tholových hrobek je tzv. </a:t>
            </a:r>
            <a:r>
              <a:rPr lang="cs-CZ" sz="2000" b="1" dirty="0" err="1" smtClean="0"/>
              <a:t>Atreova</a:t>
            </a:r>
            <a:r>
              <a:rPr lang="cs-CZ" sz="2000" b="1" dirty="0" smtClean="0"/>
              <a:t> pokladnice</a:t>
            </a:r>
          </a:p>
          <a:p>
            <a:pPr fontAlgn="t">
              <a:buFontTx/>
              <a:buChar char="-"/>
            </a:pPr>
            <a:endParaRPr lang="cs-CZ" sz="2000" b="1" dirty="0" smtClean="0"/>
          </a:p>
          <a:p>
            <a:pPr marL="468000" lvl="1" indent="-180000" fontAlgn="t">
              <a:buFontTx/>
              <a:buChar char="-"/>
            </a:pPr>
            <a:r>
              <a:rPr lang="cs-CZ" sz="2000" b="1" dirty="0" smtClean="0"/>
              <a:t>Kopule měla průměr 14,6 m a výšku 13,4 m </a:t>
            </a:r>
            <a:r>
              <a:rPr lang="cs-CZ" sz="2000" b="1" dirty="0"/>
              <a:t>-</a:t>
            </a:r>
            <a:r>
              <a:rPr lang="cs-CZ" sz="2000" b="1" dirty="0" smtClean="0"/>
              <a:t> jednalo se největší zaklenutý prostor do stavby Pantheonu</a:t>
            </a:r>
          </a:p>
          <a:p>
            <a:pPr marL="468000" lvl="1" indent="-180000" fontAlgn="t">
              <a:buFontTx/>
              <a:buChar char="-"/>
            </a:pPr>
            <a:endParaRPr lang="cs-CZ" sz="2000" b="1" dirty="0" smtClean="0"/>
          </a:p>
          <a:p>
            <a:pPr marL="468000" lvl="1" indent="-180000" fontAlgn="t">
              <a:buFontTx/>
              <a:buChar char="-"/>
            </a:pPr>
            <a:r>
              <a:rPr lang="cs-CZ" sz="2000" b="1" dirty="0" smtClean="0"/>
              <a:t>dromos byl obložen kvádrovým zdivem ze slepence; ze stejného materiálu byla vystavěna i kopule</a:t>
            </a:r>
          </a:p>
          <a:p>
            <a:pPr marL="468000" lvl="1" indent="-180000" fontAlgn="t">
              <a:buFontTx/>
              <a:buChar char="-"/>
            </a:pPr>
            <a:endParaRPr lang="cs-CZ" sz="2000" b="1" dirty="0" smtClean="0"/>
          </a:p>
          <a:p>
            <a:pPr marL="468000" lvl="1" indent="-180000" fontAlgn="t">
              <a:buFontTx/>
              <a:buChar char="-"/>
            </a:pPr>
            <a:r>
              <a:rPr lang="cs-CZ" sz="2000" b="1" dirty="0" smtClean="0"/>
              <a:t>vnější fasáda vchodu byla reliéfně zdobena - reliéfy byly ve tvaru polosloupů a říms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 smtClean="0"/>
              <a:t>vchod má podobné konstrukční řešení jako Lví brána v Mykénách</a:t>
            </a:r>
          </a:p>
          <a:p>
            <a:pPr marL="1188000" lvl="3" indent="-180000" fontAlgn="t">
              <a:buFontTx/>
              <a:buChar char="-"/>
            </a:pPr>
            <a:r>
              <a:rPr lang="cs-CZ" sz="2000" b="1" dirty="0" smtClean="0"/>
              <a:t>ostění z kvádrového zdiva, masivní monolitické překlady -&gt; odhadovaná váha až 100 t</a:t>
            </a:r>
          </a:p>
          <a:p>
            <a:pPr marL="1188000" lvl="3" indent="-180000" fontAlgn="t">
              <a:buFontTx/>
              <a:buChar char="-"/>
            </a:pPr>
            <a:r>
              <a:rPr lang="cs-CZ" sz="2000" b="1" dirty="0"/>
              <a:t>n</a:t>
            </a:r>
            <a:r>
              <a:rPr lang="cs-CZ" sz="2000" b="1" dirty="0" smtClean="0"/>
              <a:t>ad překlady odlehčující trojúhelník</a:t>
            </a:r>
          </a:p>
          <a:p>
            <a:pPr marL="1188000" lvl="3" indent="-180000" fontAlgn="t">
              <a:buFontTx/>
              <a:buChar char="-"/>
            </a:pPr>
            <a:r>
              <a:rPr lang="cs-CZ" sz="2000" b="1" dirty="0"/>
              <a:t>ve vstupu jsou důkazy pro oddělené prahy, dřevěné zárubně a </a:t>
            </a:r>
            <a:r>
              <a:rPr lang="cs-CZ" sz="2000" b="1" dirty="0" smtClean="0"/>
              <a:t>dveře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 smtClean="0"/>
              <a:t>reliéfní výzdoba se předpokládá i u odlehčujícího trojúhelníku</a:t>
            </a:r>
          </a:p>
          <a:p>
            <a:pPr marL="468000" lvl="1" indent="-180000" fontAlgn="t">
              <a:buFontTx/>
              <a:buChar char="-"/>
            </a:pPr>
            <a:endParaRPr lang="cs-CZ" sz="2000" b="1" dirty="0" smtClean="0"/>
          </a:p>
          <a:p>
            <a:pPr marL="468000" lvl="1" indent="-180000" fontAlgn="t">
              <a:buFontTx/>
              <a:buChar char="-"/>
            </a:pPr>
            <a:r>
              <a:rPr lang="cs-CZ" sz="2000" b="1" dirty="0" smtClean="0"/>
              <a:t>součástí vnitřního prostoru byla boční pravoúhlá místnost - pravděpodobně vlastní pohřební komora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6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88640"/>
            <a:ext cx="7848872" cy="64716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88640"/>
            <a:ext cx="8784976" cy="615553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400" b="1" dirty="0" smtClean="0"/>
              <a:t>LH I - LH III - mykénská kultura</a:t>
            </a:r>
          </a:p>
          <a:p>
            <a:pPr fontAlgn="t"/>
            <a:endParaRPr lang="cs-CZ" sz="1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přechod doby MH do LH probíhá bez náhlých změn – mykénská kultura v mnoha směrech navazuje na MH období</a:t>
            </a:r>
          </a:p>
          <a:p>
            <a:pPr marL="180000" indent="-180000" fontAlgn="t">
              <a:buFontTx/>
              <a:buChar char="-"/>
            </a:pPr>
            <a:endParaRPr lang="cs-CZ" sz="2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kultura LH I se vyznačuje především nálezy šachtových hrobů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architektura je zatím známa pouze málo - je však velmi podobná architektuře MH</a:t>
            </a:r>
          </a:p>
          <a:p>
            <a:pPr marL="180000" lvl="1" indent="-180000" fontAlgn="t">
              <a:buFontTx/>
              <a:buChar char="-"/>
            </a:pPr>
            <a:endParaRPr lang="cs-CZ" sz="2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během střední a pozdní doby mykénské se začínají budovat mohutné paláce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v prvních fázích jsou místa budoucích paláců neopevněna – opevnění se začínají objevovat až od LH IIB</a:t>
            </a:r>
          </a:p>
          <a:p>
            <a:pPr marL="180000" indent="-180000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šeobecně lze říci, že mykénská sídliště vykazují shodné charakteristiky</a:t>
            </a:r>
          </a:p>
          <a:p>
            <a:pPr marL="540000" indent="-180000" fontAlgn="t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ůraz na architekturu center a jejich pozici </a:t>
            </a:r>
          </a:p>
          <a:p>
            <a:pPr marL="1080000" indent="-180000" fontAlgn="t">
              <a:buFontTx/>
              <a:buChar char="-"/>
            </a:pPr>
            <a:r>
              <a:rPr lang="cs-CZ" sz="2000" b="1" dirty="0" smtClean="0"/>
              <a:t>na místech vhodných pro kontrolu okolí</a:t>
            </a:r>
            <a:r>
              <a:rPr lang="cs-CZ" sz="2000" b="1" dirty="0"/>
              <a:t> </a:t>
            </a:r>
            <a:r>
              <a:rPr lang="cs-CZ" sz="2000" b="1" dirty="0" smtClean="0"/>
              <a:t>a podél komunikačních linií spojujících pobřeží s vnitrozemím</a:t>
            </a:r>
          </a:p>
          <a:p>
            <a:pPr marL="1080000" indent="-180000" fontAlgn="t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 některých případech opevněné</a:t>
            </a:r>
          </a:p>
          <a:p>
            <a:pPr marL="1080000" indent="-180000" fontAlgn="t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 </a:t>
            </a:r>
            <a:r>
              <a:rPr lang="cs-CZ" sz="2000" b="1" dirty="0" smtClean="0"/>
              <a:t>blízkosti zdroje vody a obdělávatelné půdy</a:t>
            </a:r>
          </a:p>
          <a:p>
            <a:pPr marL="180000" indent="-180000" fontAlgn="t">
              <a:buFontTx/>
              <a:buChar char="-"/>
            </a:pPr>
            <a:endParaRPr lang="cs-CZ" sz="2000" b="1" dirty="0" smtClea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872980" cy="378885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90" y="4014064"/>
            <a:ext cx="3672408" cy="27543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16631"/>
            <a:ext cx="3917135" cy="66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89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4320480" cy="57606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04" y="116632"/>
            <a:ext cx="432048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84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928992" cy="627864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200" b="1" dirty="0" smtClean="0"/>
              <a:t>LH I - LH II – předpalácové období</a:t>
            </a:r>
          </a:p>
          <a:p>
            <a:pPr fontAlgn="t"/>
            <a:endParaRPr lang="cs-CZ" sz="1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 přechodném období MH III – LH I dochází k znovuosídlení některých dříve opuštěných sídlišť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vznikají raná sídlištní centra – ne ve všech se později vyvinou v palácové komplexy</a:t>
            </a:r>
            <a:endParaRPr lang="cs-CZ" sz="2000" b="1" dirty="0"/>
          </a:p>
          <a:p>
            <a:pPr marL="180000" indent="-180000" fontAlgn="t">
              <a:buFontTx/>
              <a:buChar char="-"/>
            </a:pPr>
            <a:endParaRPr lang="cs-CZ" sz="2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o</a:t>
            </a:r>
            <a:r>
              <a:rPr lang="cs-CZ" sz="2000" b="1" dirty="0" smtClean="0"/>
              <a:t>tázka vývoje vnitřního uspořádání centrální části mykénských paláců – vývoj megara a jeho přejímání v rámci mykénské kultury -&gt; postupné přejímání skrze politické kontakty a následné „odkoukání“</a:t>
            </a:r>
          </a:p>
          <a:p>
            <a:pPr marL="180000" indent="-180000" fontAlgn="t">
              <a:buFontTx/>
              <a:buChar char="-"/>
            </a:pPr>
            <a:endParaRPr lang="cs-CZ" sz="2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p</a:t>
            </a:r>
            <a:r>
              <a:rPr lang="cs-CZ" sz="2000" b="1" dirty="0" smtClean="0"/>
              <a:t>ozůstatky staveb, které jsou datovány do tohoto období byly nalezeny v Tirynthu, Pylu, v Lakónii - Menelaion, Mykénách, atd.</a:t>
            </a:r>
          </a:p>
          <a:p>
            <a:pPr marL="180000" indent="-180000" fontAlgn="t">
              <a:buFontTx/>
              <a:buChar char="-"/>
            </a:pPr>
            <a:endParaRPr lang="cs-CZ" sz="2000" b="1" dirty="0"/>
          </a:p>
          <a:p>
            <a:pPr fontAlgn="t"/>
            <a:r>
              <a:rPr lang="cs-CZ" sz="2000" b="1" dirty="0" err="1" smtClean="0"/>
              <a:t>Tirynth</a:t>
            </a:r>
            <a:endParaRPr lang="cs-CZ" sz="2000" b="1" dirty="0" smtClean="0"/>
          </a:p>
          <a:p>
            <a:pPr fontAlgn="t"/>
            <a:endParaRPr lang="cs-CZ" sz="800" b="1" dirty="0"/>
          </a:p>
          <a:p>
            <a:pPr marL="180000" lvl="1" indent="-180000" fontAlgn="t">
              <a:buFontTx/>
              <a:buChar char="-"/>
            </a:pPr>
            <a:r>
              <a:rPr lang="cs-CZ" sz="2000" b="1" dirty="0"/>
              <a:t>shluk staveb postavených ze směsi kamene a hlíny - datována do MM III – LH I </a:t>
            </a:r>
            <a:endParaRPr lang="cs-CZ" sz="2000" b="1" dirty="0" smtClean="0"/>
          </a:p>
          <a:p>
            <a:pPr marL="180000" lvl="1" indent="-180000" fontAlgn="t">
              <a:buFontTx/>
              <a:buChar char="-"/>
            </a:pPr>
            <a:r>
              <a:rPr lang="cs-CZ" sz="2000" b="1" dirty="0" smtClean="0"/>
              <a:t>ve struktuře zástavby není patrná snaha o organizaci výstavby, ani zvětšování nebo formalizaci volně stojících budov podobně jako v MH období</a:t>
            </a:r>
          </a:p>
          <a:p>
            <a:pPr marL="180000" lvl="1" indent="-180000" fontAlgn="t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alší stavby z LH II jsou známy ze spodního města (</a:t>
            </a:r>
            <a:r>
              <a:rPr lang="cs-CZ" sz="2000" b="1" dirty="0" err="1" smtClean="0"/>
              <a:t>Lower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Town</a:t>
            </a:r>
            <a:r>
              <a:rPr lang="cs-CZ" sz="2000" b="1" dirty="0" smtClean="0"/>
              <a:t>) – pravoúhlé budovy D1, F2 a F3</a:t>
            </a:r>
          </a:p>
        </p:txBody>
      </p:sp>
    </p:spTree>
    <p:extLst>
      <p:ext uri="{BB962C8B-B14F-4D97-AF65-F5344CB8AC3E}">
        <p14:creationId xmlns:p14="http://schemas.microsoft.com/office/powerpoint/2010/main" val="2825923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928992" cy="3600986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200" b="1" dirty="0" smtClean="0"/>
              <a:t>Menelaion v Lakónii </a:t>
            </a:r>
          </a:p>
          <a:p>
            <a:pPr marL="180000" indent="-180000" fontAlgn="t">
              <a:buFontTx/>
              <a:buChar char="-"/>
            </a:pPr>
            <a:endParaRPr lang="cs-CZ" sz="800" b="1" dirty="0" smtClean="0"/>
          </a:p>
          <a:p>
            <a:pPr marL="10800" indent="-180000" fontAlgn="t">
              <a:buFontTx/>
              <a:buChar char="-"/>
            </a:pPr>
            <a:r>
              <a:rPr lang="cs-CZ" sz="2000" b="1" dirty="0" err="1" smtClean="0"/>
              <a:t>Mansion</a:t>
            </a:r>
            <a:r>
              <a:rPr lang="cs-CZ" sz="2000" b="1" dirty="0" smtClean="0"/>
              <a:t> I – považován za mezistupeň vývoje center mykénských paláců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d</a:t>
            </a:r>
            <a:r>
              <a:rPr lang="cs-CZ" sz="2000" b="1" dirty="0" smtClean="0"/>
              <a:t>atován do LH II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r</a:t>
            </a:r>
            <a:r>
              <a:rPr lang="cs-CZ" sz="2000" b="1" dirty="0" smtClean="0"/>
              <a:t>ozměry 23 x 25 m - sestává z 15 místností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 smtClean="0"/>
              <a:t>vnitřní uspořádání zahrnuje budovu strukturou připomínající megaron, která je obklopena dalšími místnostmi a koridory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v</a:t>
            </a:r>
            <a:r>
              <a:rPr lang="cs-CZ" sz="2000" b="1" dirty="0" smtClean="0"/>
              <a:t>edlejší místnosti sloužily k výrobě a skladování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 smtClean="0"/>
              <a:t>není jisté, zda vnitřní megaron je stejného typu jako u pozdějších mykénských paláců – nedochovaly se podlahy = nejsou zachovány pozůstatky vnitřního ohniště</a:t>
            </a:r>
          </a:p>
          <a:p>
            <a:pPr marL="273600" lvl="1" indent="-180000" fontAlgn="t">
              <a:buFontTx/>
              <a:buChar char="-"/>
            </a:pPr>
            <a:r>
              <a:rPr lang="cs-CZ" sz="2000" b="1" dirty="0" smtClean="0"/>
              <a:t>postaveno z kamenné sutě a dřevěné rámové konstrukce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752505"/>
            <a:ext cx="3672408" cy="301996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772075"/>
            <a:ext cx="4656433" cy="30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8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52" y="116632"/>
            <a:ext cx="4287767" cy="326935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16632"/>
            <a:ext cx="4069796" cy="541176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501008"/>
            <a:ext cx="4728865" cy="322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39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3103065" cy="46085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16632"/>
            <a:ext cx="5656552" cy="37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08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4248472" cy="6093976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200" b="1" dirty="0" err="1" smtClean="0"/>
              <a:t>Pylos</a:t>
            </a:r>
            <a:r>
              <a:rPr lang="cs-CZ" sz="2200" b="1" dirty="0" smtClean="0"/>
              <a:t> </a:t>
            </a:r>
          </a:p>
          <a:p>
            <a:pPr marL="180000" indent="-180000" fontAlgn="t">
              <a:buFontTx/>
              <a:buChar char="-"/>
            </a:pPr>
            <a:endParaRPr lang="cs-CZ" sz="8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o</a:t>
            </a:r>
            <a:r>
              <a:rPr lang="cs-CZ" sz="2000" b="1" dirty="0" smtClean="0"/>
              <a:t>bjeveny stopy po </a:t>
            </a:r>
            <a:r>
              <a:rPr lang="cs-CZ" sz="2000" b="1" dirty="0"/>
              <a:t>stavební </a:t>
            </a:r>
            <a:r>
              <a:rPr lang="cs-CZ" sz="2000" b="1" dirty="0" smtClean="0"/>
              <a:t>činnosti datovaných </a:t>
            </a:r>
            <a:r>
              <a:rPr lang="cs-CZ" sz="2000" b="1" dirty="0"/>
              <a:t>do LH II – LH IIIA – podle Ph.D. práce Nelsona datováno už do LH I</a:t>
            </a:r>
          </a:p>
          <a:p>
            <a:pPr marL="180000" indent="-180000" fontAlgn="t">
              <a:buFontTx/>
              <a:buChar char="-"/>
            </a:pPr>
            <a:endParaRPr lang="cs-CZ" sz="2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nálezy podlah potažených maltou, z kamene vytvořené báze sloupů 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pozůstatky budov postavených z opracovaných bloků vápence = </a:t>
            </a:r>
            <a:r>
              <a:rPr lang="cs-CZ" sz="2000" b="1" dirty="0" err="1" smtClean="0"/>
              <a:t>orthostatů</a:t>
            </a:r>
            <a:endParaRPr lang="cs-CZ" sz="2000" b="1" dirty="0" smtClean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n</a:t>
            </a:r>
            <a:r>
              <a:rPr lang="cs-CZ" sz="2000" b="1" dirty="0" smtClean="0"/>
              <a:t>ení jisté, jestli se jednalo o samostatně stojící budovy nebo křídla většího komplexu =&gt; možná rozmístěny kolem centrálního dvora  </a:t>
            </a:r>
          </a:p>
          <a:p>
            <a:pPr marL="180000" indent="-180000" fontAlgn="t">
              <a:buFontTx/>
              <a:buChar char="-"/>
            </a:pPr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 smtClean="0"/>
              <a:t>popsané stavební techniky společně s celkovou dispozicí ukazují na silný vliv minojské </a:t>
            </a:r>
            <a:r>
              <a:rPr lang="cs-CZ" sz="2000" b="1" dirty="0"/>
              <a:t>K</a:t>
            </a:r>
            <a:r>
              <a:rPr lang="cs-CZ" sz="2000" b="1" dirty="0" smtClean="0"/>
              <a:t>réty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16632"/>
            <a:ext cx="4464496" cy="627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629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12728</TotalTime>
  <Words>1508</Words>
  <Application>Microsoft Office PowerPoint</Application>
  <PresentationFormat>Předvádění na obrazovce (4:3)</PresentationFormat>
  <Paragraphs>174</Paragraphs>
  <Slides>41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Motiv sady Office</vt:lpstr>
      <vt:lpstr> Architektura Egeidy 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Toram</dc:creator>
  <cp:lastModifiedBy>Tomáš Jirák</cp:lastModifiedBy>
  <cp:revision>1076</cp:revision>
  <dcterms:created xsi:type="dcterms:W3CDTF">2012-09-27T15:46:12Z</dcterms:created>
  <dcterms:modified xsi:type="dcterms:W3CDTF">2017-05-04T15:15:27Z</dcterms:modified>
</cp:coreProperties>
</file>