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5"/>
  </p:notesMasterIdLst>
  <p:sldIdLst>
    <p:sldId id="256" r:id="rId2"/>
    <p:sldId id="257" r:id="rId3"/>
    <p:sldId id="264" r:id="rId4"/>
    <p:sldId id="258" r:id="rId5"/>
    <p:sldId id="346" r:id="rId6"/>
    <p:sldId id="330" r:id="rId7"/>
    <p:sldId id="307" r:id="rId8"/>
    <p:sldId id="351" r:id="rId9"/>
    <p:sldId id="347" r:id="rId10"/>
    <p:sldId id="324" r:id="rId11"/>
    <p:sldId id="259" r:id="rId12"/>
    <p:sldId id="348" r:id="rId13"/>
    <p:sldId id="350" r:id="rId14"/>
    <p:sldId id="349" r:id="rId15"/>
    <p:sldId id="338" r:id="rId16"/>
    <p:sldId id="339" r:id="rId17"/>
    <p:sldId id="331" r:id="rId18"/>
    <p:sldId id="340" r:id="rId19"/>
    <p:sldId id="287" r:id="rId20"/>
    <p:sldId id="325" r:id="rId21"/>
    <p:sldId id="332" r:id="rId22"/>
    <p:sldId id="343" r:id="rId23"/>
    <p:sldId id="344" r:id="rId24"/>
    <p:sldId id="345" r:id="rId25"/>
    <p:sldId id="301" r:id="rId26"/>
    <p:sldId id="341" r:id="rId27"/>
    <p:sldId id="342" r:id="rId28"/>
    <p:sldId id="265" r:id="rId29"/>
    <p:sldId id="306" r:id="rId30"/>
    <p:sldId id="327" r:id="rId31"/>
    <p:sldId id="333" r:id="rId32"/>
    <p:sldId id="266" r:id="rId33"/>
    <p:sldId id="336" r:id="rId34"/>
    <p:sldId id="335" r:id="rId35"/>
    <p:sldId id="267" r:id="rId36"/>
    <p:sldId id="334" r:id="rId37"/>
    <p:sldId id="268" r:id="rId38"/>
    <p:sldId id="337" r:id="rId39"/>
    <p:sldId id="323" r:id="rId40"/>
    <p:sldId id="299" r:id="rId41"/>
    <p:sldId id="321" r:id="rId42"/>
    <p:sldId id="320" r:id="rId43"/>
    <p:sldId id="322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86705" autoAdjust="0"/>
  </p:normalViewPr>
  <p:slideViewPr>
    <p:cSldViewPr>
      <p:cViewPr varScale="1">
        <p:scale>
          <a:sx n="116" d="100"/>
          <a:sy n="116" d="100"/>
        </p:scale>
        <p:origin x="106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76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4A89-A8D4-49C8-8512-338861B42AED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5AF3E-575E-4BC1-856B-FFB7645007F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74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5AF3E-575E-4BC1-856B-FFB7645007F7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37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D7B2-D17E-42F2-B3B6-0AD668FF069F}" type="datetimeFigureOut">
              <a:rPr lang="cs-CZ" smtClean="0"/>
              <a:pPr/>
              <a:t>15.05.2017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5373216"/>
            <a:ext cx="7236296" cy="1181993"/>
          </a:xfrm>
          <a:solidFill>
            <a:schemeClr val="bg2">
              <a:lumMod val="90000"/>
              <a:alpha val="83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cs-CZ" sz="6000" b="1" dirty="0">
                <a:cs typeface="Arial" pitchFamily="34" charset="0"/>
              </a:rPr>
              <a:t> Řecká architektura  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Mapa - Předpalácové obdob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45095"/>
            <a:ext cx="6192688" cy="63678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88640"/>
            <a:ext cx="8496944" cy="440120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/>
            <a:r>
              <a:rPr lang="cs-CZ" sz="2400" b="1" dirty="0"/>
              <a:t>Doba bronzová</a:t>
            </a:r>
          </a:p>
          <a:p>
            <a:pPr marL="180000" indent="-180000" fontAlgn="t"/>
            <a:endParaRPr lang="cs-CZ" sz="1000" b="1" dirty="0"/>
          </a:p>
          <a:p>
            <a:pPr marL="180000" indent="-180000"/>
            <a:r>
              <a:rPr lang="cs-CZ" sz="2200" b="1" dirty="0"/>
              <a:t>Kultura Grotta-</a:t>
            </a:r>
            <a:r>
              <a:rPr lang="cs-CZ" sz="2200" b="1" dirty="0" err="1"/>
              <a:t>Pelos</a:t>
            </a:r>
            <a:r>
              <a:rPr lang="cs-CZ" sz="2200" b="1" dirty="0"/>
              <a:t> / EC I - asi 3 400 - 3 000 př. Kr.</a:t>
            </a:r>
          </a:p>
          <a:p>
            <a:pPr fontAlgn="t"/>
            <a:endParaRPr lang="cs-CZ" sz="1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kultura známá z mnoha ostrovů; např. Melos, </a:t>
            </a:r>
            <a:r>
              <a:rPr lang="cs-CZ" sz="2000" b="1" dirty="0" err="1"/>
              <a:t>Paros</a:t>
            </a:r>
            <a:r>
              <a:rPr lang="cs-CZ" sz="2000" b="1" dirty="0"/>
              <a:t>, </a:t>
            </a:r>
            <a:r>
              <a:rPr lang="cs-CZ" sz="2000" b="1" dirty="0" err="1"/>
              <a:t>Antiparos</a:t>
            </a:r>
            <a:r>
              <a:rPr lang="cs-CZ" sz="2000" b="1" dirty="0"/>
              <a:t>, Naxos …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z tohoto období není známa žádná výrazná architektura</a:t>
            </a:r>
          </a:p>
          <a:p>
            <a:pPr lvl="1" fontAlgn="t">
              <a:buFontTx/>
              <a:buChar char="-"/>
            </a:pPr>
            <a:endParaRPr lang="cs-CZ" sz="2000" b="1" dirty="0"/>
          </a:p>
          <a:p>
            <a:pPr lvl="1" fontAlgn="t">
              <a:buFontTx/>
              <a:buChar char="-"/>
            </a:pPr>
            <a:endParaRPr lang="cs-CZ" sz="2000" b="1" dirty="0"/>
          </a:p>
          <a:p>
            <a:pPr marL="180000" indent="-180000" fontAlgn="t"/>
            <a:r>
              <a:rPr lang="cs-CZ" sz="2200" b="1" dirty="0"/>
              <a:t>Kultura </a:t>
            </a:r>
            <a:r>
              <a:rPr lang="cs-CZ" sz="2200" b="1" dirty="0" err="1"/>
              <a:t>Kampos</a:t>
            </a:r>
            <a:r>
              <a:rPr lang="cs-CZ" sz="2200" b="1" dirty="0"/>
              <a:t> / přechodné období EC I - EC II - asi 3 000 - 2 800 př. Kr.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sídliště </a:t>
            </a:r>
            <a:r>
              <a:rPr lang="cs-CZ" sz="2000" b="1" dirty="0" err="1"/>
              <a:t>Markiani</a:t>
            </a:r>
            <a:r>
              <a:rPr lang="cs-CZ" sz="2000" b="1" dirty="0"/>
              <a:t> na </a:t>
            </a:r>
            <a:r>
              <a:rPr lang="cs-CZ" sz="2000" b="1" dirty="0" err="1"/>
              <a:t>Amorgu</a:t>
            </a:r>
            <a:endParaRPr lang="cs-CZ" sz="2000" b="1" dirty="0"/>
          </a:p>
          <a:p>
            <a:pPr fontAlgn="t"/>
            <a:endParaRPr lang="cs-CZ" sz="2000" b="1" dirty="0"/>
          </a:p>
          <a:p>
            <a:pPr fontAlgn="t">
              <a:buFontTx/>
              <a:buChar char="-"/>
            </a:pPr>
            <a:endParaRPr lang="cs-CZ" sz="2000" b="1" dirty="0"/>
          </a:p>
          <a:p>
            <a:pPr marL="180000" indent="-180000" fontAlgn="t"/>
            <a:r>
              <a:rPr lang="cs-CZ" sz="2200" b="1" dirty="0"/>
              <a:t>Kultura </a:t>
            </a:r>
            <a:r>
              <a:rPr lang="en-US" sz="2200" b="1" dirty="0" err="1"/>
              <a:t>Keros</a:t>
            </a:r>
            <a:r>
              <a:rPr lang="en-US" sz="2200" b="1" dirty="0"/>
              <a:t>-Syros</a:t>
            </a:r>
            <a:r>
              <a:rPr lang="cs-CZ" sz="2200" b="1" dirty="0"/>
              <a:t> </a:t>
            </a:r>
            <a:r>
              <a:rPr lang="en-US" sz="2200" b="1" dirty="0"/>
              <a:t>/</a:t>
            </a:r>
            <a:r>
              <a:rPr lang="cs-CZ" sz="2200" b="1" dirty="0"/>
              <a:t> </a:t>
            </a:r>
            <a:r>
              <a:rPr lang="en-US" sz="2200" b="1" dirty="0"/>
              <a:t>EC IIA </a:t>
            </a:r>
            <a:r>
              <a:rPr lang="cs-CZ" sz="2200" b="1" dirty="0"/>
              <a:t>- asi</a:t>
            </a:r>
            <a:r>
              <a:rPr lang="en-US" sz="2200" b="1" dirty="0"/>
              <a:t> 2</a:t>
            </a:r>
            <a:r>
              <a:rPr lang="cs-CZ" sz="2200" b="1" dirty="0"/>
              <a:t> 800 </a:t>
            </a:r>
            <a:r>
              <a:rPr lang="en-US" sz="2200" b="1" dirty="0"/>
              <a:t>-</a:t>
            </a:r>
            <a:r>
              <a:rPr lang="cs-CZ" sz="2200" b="1" dirty="0"/>
              <a:t> </a:t>
            </a:r>
            <a:r>
              <a:rPr lang="en-US" sz="2200" b="1" dirty="0"/>
              <a:t>2</a:t>
            </a:r>
            <a:r>
              <a:rPr lang="cs-CZ" sz="2200" b="1" dirty="0"/>
              <a:t> 3</a:t>
            </a:r>
            <a:r>
              <a:rPr lang="en-US" sz="2200" b="1" dirty="0"/>
              <a:t>00</a:t>
            </a:r>
            <a:r>
              <a:rPr lang="cs-CZ" sz="2200" b="1" dirty="0"/>
              <a:t> př. Kr.</a:t>
            </a:r>
            <a:endParaRPr lang="en-US" sz="2200" b="1" dirty="0"/>
          </a:p>
          <a:p>
            <a:pPr fontAlgn="t"/>
            <a:endParaRPr lang="cs-CZ" sz="1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hlavními sídlišti pro poznání jsou </a:t>
            </a:r>
            <a:r>
              <a:rPr lang="cs-CZ" sz="2000" b="1" dirty="0" err="1"/>
              <a:t>Ayia</a:t>
            </a:r>
            <a:r>
              <a:rPr lang="cs-CZ" sz="2000" b="1" dirty="0"/>
              <a:t> </a:t>
            </a:r>
            <a:r>
              <a:rPr lang="cs-CZ" sz="2000" b="1" dirty="0" err="1"/>
              <a:t>Irini</a:t>
            </a:r>
            <a:r>
              <a:rPr lang="cs-CZ" sz="2000" b="1" dirty="0"/>
              <a:t> na ostrově </a:t>
            </a:r>
            <a:r>
              <a:rPr lang="cs-CZ" sz="2000" b="1" dirty="0" err="1"/>
              <a:t>Keos</a:t>
            </a:r>
            <a:r>
              <a:rPr lang="cs-CZ" sz="2000" b="1" dirty="0"/>
              <a:t> a Skarkos z </a:t>
            </a:r>
            <a:r>
              <a:rPr lang="cs-CZ" sz="2000" b="1" dirty="0" err="1"/>
              <a:t>Ios</a:t>
            </a:r>
            <a:endParaRPr lang="cs-CZ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8640"/>
            <a:ext cx="8856984" cy="209288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indent="-169200" fontAlgn="t"/>
            <a:r>
              <a:rPr lang="cs-CZ" sz="2000" b="1" dirty="0" err="1"/>
              <a:t>Markiani</a:t>
            </a:r>
            <a:r>
              <a:rPr lang="cs-CZ" sz="2000" b="1" dirty="0"/>
              <a:t> na </a:t>
            </a:r>
            <a:r>
              <a:rPr lang="cs-CZ" sz="2000" b="1" dirty="0" err="1"/>
              <a:t>Amorgu</a:t>
            </a:r>
            <a:endParaRPr lang="cs-CZ" sz="2000" b="1" dirty="0"/>
          </a:p>
          <a:p>
            <a:pPr marL="288000" lvl="1" fontAlgn="t"/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opevněné sídliště</a:t>
            </a:r>
          </a:p>
          <a:p>
            <a:pPr marL="540000" indent="-180000" fontAlgn="t">
              <a:buFontTx/>
              <a:buChar char="-"/>
            </a:pPr>
            <a:r>
              <a:rPr lang="cs-CZ" sz="2000" b="1" dirty="0"/>
              <a:t>nález zdi o tloušťce 1,1 – 2,1 m</a:t>
            </a:r>
          </a:p>
          <a:p>
            <a:pPr marL="540000" indent="-180000" fontAlgn="t">
              <a:buFontTx/>
              <a:buChar char="-"/>
            </a:pPr>
            <a:r>
              <a:rPr lang="cs-CZ" sz="2000" b="1" dirty="0"/>
              <a:t>v jedné odkryté části nalezeny pozůstatky struktury ve tvaru podkovy identifikované jako bastion, druhý identifikován na západní straně </a:t>
            </a:r>
          </a:p>
          <a:p>
            <a:pPr marL="360000" fontAlgn="t"/>
            <a:endParaRPr lang="cs-CZ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852" y="2060848"/>
            <a:ext cx="3472644" cy="432048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2" y="2281521"/>
            <a:ext cx="5365104" cy="440120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vnitřní zástavba známa pouze částečně</a:t>
            </a:r>
          </a:p>
          <a:p>
            <a:pPr marL="468000" lvl="2" indent="-180000" fontAlgn="t">
              <a:buFontTx/>
              <a:buChar char="-"/>
            </a:pPr>
            <a:r>
              <a:rPr lang="cs-CZ" sz="2000" b="1" dirty="0"/>
              <a:t>poškozena erozí</a:t>
            </a:r>
          </a:p>
          <a:p>
            <a:pPr marL="468000" lvl="2" indent="-180000" fontAlgn="t">
              <a:buFontTx/>
              <a:buChar char="-"/>
            </a:pPr>
            <a:r>
              <a:rPr lang="cs-CZ" sz="2000" b="1" dirty="0"/>
              <a:t>nekompletně vykopána</a:t>
            </a:r>
          </a:p>
          <a:p>
            <a:pPr marL="468000" lvl="2" indent="-180000" fontAlgn="t">
              <a:buFontTx/>
              <a:buChar char="-"/>
            </a:pPr>
            <a:endParaRPr lang="cs-CZ" sz="2000" b="1" dirty="0"/>
          </a:p>
          <a:p>
            <a:pPr marL="468000" lvl="2" indent="-180000" fontAlgn="t">
              <a:buFontTx/>
              <a:buChar char="-"/>
            </a:pPr>
            <a:r>
              <a:rPr lang="cs-CZ" sz="2000" b="1" dirty="0"/>
              <a:t>několik pozůstatků zdí pod  moderními stavbami</a:t>
            </a:r>
          </a:p>
          <a:p>
            <a:pPr marL="468000" lvl="2" indent="-180000" fontAlgn="t">
              <a:buFontTx/>
              <a:buChar char="-"/>
            </a:pPr>
            <a:r>
              <a:rPr lang="cs-CZ" sz="2000" b="1" dirty="0"/>
              <a:t>hlavní komplex – sestávající z několika částí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tři pravoúhlé místnosti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drenážní systém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vydlážděný průchod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nezastřešené prostory</a:t>
            </a:r>
          </a:p>
          <a:p>
            <a:pPr marL="432000" lvl="2" indent="-180000" fontAlgn="t">
              <a:buFontTx/>
              <a:buChar char="-"/>
            </a:pPr>
            <a:r>
              <a:rPr lang="cs-CZ" sz="2000" b="1" dirty="0"/>
              <a:t>budovy postaveny z kamenů střední velikosti – vápenec, břidlice</a:t>
            </a:r>
          </a:p>
          <a:p>
            <a:pPr marL="432000" lvl="2" indent="-180000" fontAlgn="t">
              <a:buFontTx/>
              <a:buChar char="-"/>
            </a:pPr>
            <a:r>
              <a:rPr lang="cs-CZ" sz="2000" b="1" dirty="0"/>
              <a:t>střecha zakryta břidlicí a vrstvou jílu</a:t>
            </a:r>
          </a:p>
        </p:txBody>
      </p:sp>
    </p:spTree>
    <p:extLst>
      <p:ext uri="{BB962C8B-B14F-4D97-AF65-F5344CB8AC3E}">
        <p14:creationId xmlns:p14="http://schemas.microsoft.com/office/powerpoint/2010/main" val="1487257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28" y="1016732"/>
            <a:ext cx="884334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18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58874"/>
            <a:ext cx="4896544" cy="65473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58874"/>
            <a:ext cx="3884391" cy="620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4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88640"/>
            <a:ext cx="8856984" cy="2400657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indent="-169200" fontAlgn="t"/>
            <a:r>
              <a:rPr lang="cs-CZ" sz="2000" b="1" dirty="0" err="1"/>
              <a:t>Skarkos</a:t>
            </a:r>
            <a:endParaRPr lang="cs-CZ" sz="2000" b="1" dirty="0"/>
          </a:p>
          <a:p>
            <a:pPr marL="288000" lvl="1" fontAlgn="t"/>
            <a:endParaRPr lang="cs-CZ" sz="1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sídliště je uspořádáno kruhově podél dvou hlavních ulic o šířce cca 2 m -&gt; doklady organizované výstavby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ulice propojuje menší nebo větší prostranství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odkryto 35 domů</a:t>
            </a:r>
          </a:p>
          <a:p>
            <a:pPr marL="468000" lvl="2" indent="-180000" fontAlgn="t">
              <a:buFontTx/>
              <a:buChar char="-"/>
            </a:pPr>
            <a:r>
              <a:rPr lang="cs-CZ" sz="2000" b="1" dirty="0"/>
              <a:t>pravoúhlé</a:t>
            </a:r>
          </a:p>
          <a:p>
            <a:pPr marL="468000" lvl="2" indent="-180000" fontAlgn="t">
              <a:buFontTx/>
              <a:buChar char="-"/>
            </a:pPr>
            <a:r>
              <a:rPr lang="cs-CZ" sz="2000" b="1" dirty="0"/>
              <a:t>soustředěné do bloků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365" y="1700808"/>
            <a:ext cx="4629609" cy="40843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82528" y="2589297"/>
            <a:ext cx="4101439" cy="317009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2" indent="-180000" fontAlgn="t">
              <a:buFontTx/>
              <a:buChar char="-"/>
            </a:pPr>
            <a:r>
              <a:rPr lang="cs-CZ" sz="2000" b="1" dirty="0"/>
              <a:t>zachovány až do výše 3-4 m -&gt; budovy měly druhé podlaží</a:t>
            </a:r>
          </a:p>
          <a:p>
            <a:pPr marL="468000" lvl="2" indent="-180000" fontAlgn="t">
              <a:buFontTx/>
              <a:buChar char="-"/>
            </a:pPr>
            <a:r>
              <a:rPr lang="cs-CZ" sz="2000" b="1" dirty="0"/>
              <a:t>některé stavební prvky</a:t>
            </a:r>
          </a:p>
          <a:p>
            <a:pPr marL="828000" lvl="3" indent="-180000" fontAlgn="t">
              <a:buFontTx/>
              <a:buChar char="-"/>
            </a:pPr>
            <a:r>
              <a:rPr lang="cs-CZ" sz="2000" b="1" dirty="0"/>
              <a:t>kameny dlážděné podlahy</a:t>
            </a:r>
          </a:p>
          <a:p>
            <a:pPr marL="828000" lvl="3" indent="-180000" fontAlgn="t">
              <a:buFontTx/>
              <a:buChar char="-"/>
            </a:pPr>
            <a:r>
              <a:rPr lang="cs-CZ" sz="2000" b="1" dirty="0"/>
              <a:t>vestavěné ostění dveří</a:t>
            </a:r>
          </a:p>
          <a:p>
            <a:pPr marL="468000" lvl="2" indent="-180000" fontAlgn="t">
              <a:buFontTx/>
              <a:buChar char="-"/>
            </a:pPr>
            <a:r>
              <a:rPr lang="cs-CZ" sz="2000" b="1" dirty="0"/>
              <a:t>k výstavbě použita břidlice spojovaná jílem</a:t>
            </a:r>
          </a:p>
          <a:p>
            <a:pPr marL="925200" lvl="3" indent="-180000" fontAlgn="t">
              <a:buFontTx/>
              <a:buChar char="-"/>
            </a:pPr>
            <a:r>
              <a:rPr lang="cs-CZ" sz="2000" b="1" dirty="0"/>
              <a:t>síla zdí – 0,7-0,85 m ve spodní části -&gt; kolem 0,45 v horní části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82527" y="5759396"/>
            <a:ext cx="8853969" cy="70788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2" indent="-180000" fontAlgn="t">
              <a:buFontTx/>
              <a:buChar char="-"/>
            </a:pPr>
            <a:r>
              <a:rPr lang="cs-CZ" sz="2000" b="1" dirty="0"/>
              <a:t>různá velikost domů ukazuje na sociální hierarchii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součástí sídliště byl i drenážní a odpadní systém</a:t>
            </a:r>
          </a:p>
        </p:txBody>
      </p:sp>
    </p:spTree>
    <p:extLst>
      <p:ext uri="{BB962C8B-B14F-4D97-AF65-F5344CB8AC3E}">
        <p14:creationId xmlns:p14="http://schemas.microsoft.com/office/powerpoint/2010/main" val="670152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356594" cy="626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79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810250" cy="38671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01008"/>
            <a:ext cx="476462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0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564" y="3645024"/>
            <a:ext cx="4426330" cy="29523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645024"/>
            <a:ext cx="4431262" cy="29523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716" y="116632"/>
            <a:ext cx="5112568" cy="34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9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188640"/>
            <a:ext cx="8352928" cy="523220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/>
            <a:r>
              <a:rPr lang="cs-CZ" sz="2200" b="1" dirty="0"/>
              <a:t>Skupina </a:t>
            </a:r>
            <a:r>
              <a:rPr lang="cs-CZ" sz="2200" b="1" dirty="0" err="1"/>
              <a:t>Kastri</a:t>
            </a:r>
            <a:r>
              <a:rPr lang="cs-CZ" sz="2200" b="1" dirty="0"/>
              <a:t> - Kultura </a:t>
            </a:r>
            <a:r>
              <a:rPr lang="cs-CZ" sz="2200" b="1" dirty="0" err="1"/>
              <a:t>Lefkandi</a:t>
            </a:r>
            <a:r>
              <a:rPr lang="cs-CZ" sz="2200" b="1" dirty="0"/>
              <a:t> / EC II-III - asi 2 500 - 2 200 př. Kr.</a:t>
            </a:r>
          </a:p>
          <a:p>
            <a:pPr marL="180000" indent="-180000" fontAlgn="t"/>
            <a:endParaRPr lang="cs-CZ" sz="1000" b="1" dirty="0"/>
          </a:p>
          <a:p>
            <a:pPr fontAlgn="t"/>
            <a:r>
              <a:rPr lang="cs-CZ" sz="2200" b="1" dirty="0" err="1"/>
              <a:t>Kastri</a:t>
            </a:r>
            <a:r>
              <a:rPr lang="cs-CZ" sz="2200" b="1" dirty="0"/>
              <a:t> na </a:t>
            </a:r>
            <a:r>
              <a:rPr lang="cs-CZ" sz="2200" b="1" dirty="0" err="1"/>
              <a:t>Syru</a:t>
            </a:r>
            <a:endParaRPr lang="cs-CZ" sz="2200" b="1" dirty="0"/>
          </a:p>
          <a:p>
            <a:pPr fontAlgn="t">
              <a:buFontTx/>
              <a:buChar char="-"/>
            </a:pPr>
            <a:endParaRPr lang="cs-CZ" sz="1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malá opevněná citadela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opevnění - zeď s 6 vystupujícími bastiony - postaveno z malých nebo středně velkých kamenů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síla zdi kolem 2 m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před touto zdí je ještě jedna hradba nebo předprseň - tloušťka kolem 1 m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vstup dovnitř opevnění je skrze jeden z bastionů</a:t>
            </a:r>
          </a:p>
          <a:p>
            <a:pPr lvl="2" fontAlgn="t">
              <a:buFontTx/>
              <a:buChar char="-"/>
            </a:pPr>
            <a:endParaRPr lang="cs-CZ" sz="1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vnitřek sídliště se skládá z natěsnaných malých, z kamene postavených místností oddělených od sebe úzkými uličkami a malými otevřenými prostory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některé z místností přiléhají k opevnění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místnosti byly pravoúhlého nebo apsidálního tvaru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ve třech místnostech byla nalezena ohniště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260648"/>
            <a:ext cx="8712968" cy="115212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b="1" dirty="0"/>
              <a:t>Kykladské ostrovy</a:t>
            </a:r>
            <a:endParaRPr lang="cs-CZ" sz="2000" b="1" dirty="0"/>
          </a:p>
          <a:p>
            <a:endParaRPr lang="cs-CZ" sz="1100" b="1" dirty="0"/>
          </a:p>
          <a:p>
            <a:r>
              <a:rPr lang="cs-CZ" sz="2000" b="1" dirty="0"/>
              <a:t>Chronologie</a:t>
            </a:r>
          </a:p>
        </p:txBody>
      </p:sp>
      <p:pic>
        <p:nvPicPr>
          <p:cNvPr id="5" name="Obrázek 4" descr="SDC11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5996" y="404663"/>
            <a:ext cx="3919312" cy="62201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Kastri na Syru - plá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111" y="800708"/>
            <a:ext cx="8075779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8660"/>
            <a:ext cx="3936437" cy="29523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993"/>
            <a:ext cx="477984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4104117" cy="307808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73016"/>
            <a:ext cx="4512501" cy="299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770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63974" cy="163121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000" b="1" dirty="0" err="1"/>
              <a:t>Panormos</a:t>
            </a:r>
            <a:r>
              <a:rPr lang="cs-CZ" sz="2000" b="1" dirty="0"/>
              <a:t> na Naxu </a:t>
            </a:r>
            <a:r>
              <a:rPr lang="cs-CZ" sz="1600" baseline="-50000" dirty="0"/>
              <a:t>(36.961288, 25.534703)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pouze 24 x 20,5 m velká pevnost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hradby jsou nepravidelné - opatřeny polokruhovými bastiony - jediný vchod na východě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síla zdí mezi 1-2 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7504" y="1747848"/>
            <a:ext cx="5256584" cy="501675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828000" lvl="2" indent="-180000" fontAlgn="t">
              <a:buFontTx/>
              <a:buChar char="-"/>
            </a:pPr>
            <a:r>
              <a:rPr lang="cs-CZ" sz="2000" b="1" dirty="0"/>
              <a:t>k výstavbě použity velké opracované kameny kladené v pravidelných řadách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vchod široký pouze 0,8 m byl přístupný skrze koridor o stejné šířce a kamenným schodištěm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uvnitř 19 místností tvoří 15 budov spojených navzájem úzkými koridory – 0,5-0,6 m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stěny domů vystavěny z malých kamenů spojených jílem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síla zdí kolem 0,6 m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tvar většiny místností je nepravidelný-&gt; kopírují tvar hradeb – výjimky ve středu zástavby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místnosti jsou většinou malé – 5 – 6 m</a:t>
            </a:r>
            <a:r>
              <a:rPr lang="cs-CZ" sz="2000" b="1" baseline="4000" dirty="0"/>
              <a:t>2</a:t>
            </a:r>
          </a:p>
          <a:p>
            <a:pPr marL="828000" lvl="2" indent="-180000" fontAlgn="t">
              <a:buFontTx/>
              <a:buChar char="-"/>
            </a:pPr>
            <a:endParaRPr lang="cs-CZ" sz="20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532" y="1747848"/>
            <a:ext cx="3607390" cy="48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33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87177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68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1398"/>
            <a:ext cx="4392488" cy="29234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92" y="3096028"/>
            <a:ext cx="5544616" cy="36902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643" y="81398"/>
            <a:ext cx="4380631" cy="29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7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662" y="116632"/>
            <a:ext cx="4373816" cy="554461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7504" y="116632"/>
            <a:ext cx="4464496" cy="501675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000" b="1" dirty="0"/>
              <a:t>Hora </a:t>
            </a:r>
            <a:r>
              <a:rPr lang="cs-CZ" sz="2000" b="1" dirty="0" err="1"/>
              <a:t>Kynthos</a:t>
            </a:r>
            <a:r>
              <a:rPr lang="cs-CZ" sz="2000" b="1" dirty="0"/>
              <a:t> na Délu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malá pevnost s několika bastiony</a:t>
            </a:r>
          </a:p>
          <a:p>
            <a:pPr marL="925200" lvl="2" indent="-180000" fontAlgn="t">
              <a:buFontTx/>
              <a:buChar char="-"/>
            </a:pPr>
            <a:r>
              <a:rPr lang="cs-CZ" sz="2000" b="1" dirty="0"/>
              <a:t>Několik stavebních fází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uvnitř několik místností nepravidelného tvaru a nejméně 3 apsidální domy</a:t>
            </a:r>
          </a:p>
          <a:p>
            <a:pPr marL="925200" lvl="2" indent="-180000" fontAlgn="t">
              <a:buFontTx/>
              <a:buChar char="-"/>
            </a:pPr>
            <a:r>
              <a:rPr lang="cs-CZ" sz="2000" b="1" dirty="0"/>
              <a:t>asi 3 stavební fáze -&gt; první dům </a:t>
            </a:r>
            <a:r>
              <a:rPr lang="el-GR" sz="2000" b="1" dirty="0"/>
              <a:t>ψ</a:t>
            </a:r>
            <a:r>
              <a:rPr lang="cs-CZ" sz="2000" b="1" dirty="0"/>
              <a:t>, druhá dům </a:t>
            </a:r>
            <a:r>
              <a:rPr lang="el-GR" sz="2000" b="1" dirty="0"/>
              <a:t>χ</a:t>
            </a:r>
            <a:r>
              <a:rPr lang="cs-CZ" sz="2000" b="1" dirty="0"/>
              <a:t> a třetí dům </a:t>
            </a:r>
            <a:r>
              <a:rPr lang="el-GR" sz="2000" b="1" dirty="0"/>
              <a:t>φ</a:t>
            </a: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domy jsou postaveny kolem centrálního vrcholu kopce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vstup do sídliště skrze úzký koridor (vstup </a:t>
            </a:r>
            <a:r>
              <a:rPr lang="el-GR" sz="2000" b="1" dirty="0"/>
              <a:t>θ</a:t>
            </a:r>
            <a:r>
              <a:rPr lang="cs-CZ" sz="2000" b="1" dirty="0"/>
              <a:t>; ulička </a:t>
            </a:r>
            <a:r>
              <a:rPr lang="el-GR" sz="2000" b="1" dirty="0"/>
              <a:t>μ</a:t>
            </a:r>
            <a:r>
              <a:rPr lang="cs-CZ" sz="2000" b="1" dirty="0"/>
              <a:t>)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jako bastion určeny místnosti </a:t>
            </a:r>
            <a:r>
              <a:rPr lang="el-GR" sz="2000" b="1" dirty="0"/>
              <a:t>η</a:t>
            </a:r>
            <a:r>
              <a:rPr lang="cs-CZ" sz="2000" b="1" dirty="0"/>
              <a:t> a </a:t>
            </a:r>
            <a:r>
              <a:rPr lang="el-GR" sz="2000" b="1" dirty="0"/>
              <a:t>ζ</a:t>
            </a:r>
            <a:r>
              <a:rPr lang="cs-CZ" sz="2000" b="1" dirty="0"/>
              <a:t> - obě byly vyplněny kameny a zeminou; také nebyly nalezeny stopy obývání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32656"/>
            <a:ext cx="3780400" cy="27479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984" y="3462376"/>
            <a:ext cx="4392488" cy="32943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462376"/>
            <a:ext cx="4392488" cy="32943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6632"/>
            <a:ext cx="4896544" cy="32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40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260648"/>
            <a:ext cx="8424936" cy="258532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/>
            <a:r>
              <a:rPr lang="cs-CZ" sz="2200" b="1" dirty="0"/>
              <a:t>Kultura </a:t>
            </a:r>
            <a:r>
              <a:rPr lang="cs-CZ" sz="2200" b="1" dirty="0" err="1"/>
              <a:t>Fylakopi</a:t>
            </a:r>
            <a:r>
              <a:rPr lang="cs-CZ" sz="2200" b="1" dirty="0"/>
              <a:t> I / EC III - asi 2 200 - 1 900 př. Kr.</a:t>
            </a:r>
          </a:p>
          <a:p>
            <a:pPr marL="180000" indent="-180000" fontAlgn="t"/>
            <a:endParaRPr lang="cs-CZ" sz="1000" b="1" dirty="0"/>
          </a:p>
          <a:p>
            <a:pPr marL="180000" indent="-180000" fontAlgn="t"/>
            <a:r>
              <a:rPr lang="cs-CZ" sz="2000" b="1" dirty="0" err="1"/>
              <a:t>Fylakopi</a:t>
            </a:r>
            <a:r>
              <a:rPr lang="cs-CZ" sz="2000" b="1" dirty="0"/>
              <a:t> na </a:t>
            </a:r>
            <a:r>
              <a:rPr lang="cs-CZ" sz="2000" b="1" dirty="0" err="1"/>
              <a:t>Mélu</a:t>
            </a:r>
            <a:endParaRPr lang="cs-CZ" sz="2000" b="1" dirty="0"/>
          </a:p>
          <a:p>
            <a:pPr fontAlgn="t"/>
            <a:endParaRPr lang="cs-CZ" sz="1000" b="1" dirty="0"/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město bylo vystavěno na kopci nedaleko pobřeží</a:t>
            </a:r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v první fázi výstavby nebylo opevněno</a:t>
            </a:r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architektura je vyspělejší –&gt; domy jsou uspořádány do bloků</a:t>
            </a:r>
          </a:p>
          <a:p>
            <a:pPr marL="828000" lvl="1" indent="-180000" fontAlgn="t">
              <a:buFontTx/>
              <a:buChar char="-"/>
            </a:pPr>
            <a:r>
              <a:rPr lang="cs-CZ" sz="2000" b="1" dirty="0"/>
              <a:t>sestávají se z několika místností</a:t>
            </a:r>
          </a:p>
          <a:p>
            <a:pPr marL="828000" lvl="1" indent="-180000" fontAlgn="t">
              <a:buFontTx/>
              <a:buChar char="-"/>
            </a:pPr>
            <a:r>
              <a:rPr lang="cs-CZ" sz="2000" b="1" dirty="0"/>
              <a:t>jsou uspořádány podél úzkých ulic</a:t>
            </a:r>
          </a:p>
        </p:txBody>
      </p:sp>
    </p:spTree>
    <p:extLst>
      <p:ext uri="{BB962C8B-B14F-4D97-AF65-F5344CB8AC3E}">
        <p14:creationId xmlns:p14="http://schemas.microsoft.com/office/powerpoint/2010/main" val="2919341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116632"/>
            <a:ext cx="8568952" cy="652486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/>
            <a:r>
              <a:rPr lang="cs-CZ" sz="2200" b="1" dirty="0"/>
              <a:t>Základní stavební charakteristika EC</a:t>
            </a:r>
          </a:p>
          <a:p>
            <a:pPr marL="180000" indent="-180000" fontAlgn="t"/>
            <a:endParaRPr lang="cs-CZ" sz="1000" b="1" dirty="0"/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domy jsou většinou stavěny z kamene nebo ze sušených cihel na kamenné podezdívce</a:t>
            </a:r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domy jsou pravidelného nebo apsidového tvaru, stojící samostatně nebo sloučené do bloků</a:t>
            </a:r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způsob dělení místností v domech se liší podle regionů i doby</a:t>
            </a:r>
          </a:p>
          <a:p>
            <a:pPr marL="180000" indent="-180000" fontAlgn="t"/>
            <a:endParaRPr lang="cs-CZ" sz="2000" b="1" dirty="0"/>
          </a:p>
          <a:p>
            <a:pPr marL="180000" indent="-180000" fontAlgn="t"/>
            <a:endParaRPr lang="cs-CZ" sz="2000" b="1" dirty="0"/>
          </a:p>
          <a:p>
            <a:pPr marL="180000" indent="-180000" fontAlgn="t"/>
            <a:r>
              <a:rPr lang="cs-CZ" sz="2400" b="1" dirty="0"/>
              <a:t>MC - LC</a:t>
            </a:r>
          </a:p>
          <a:p>
            <a:pPr marL="180000" indent="-180000" fontAlgn="t"/>
            <a:endParaRPr lang="cs-CZ" sz="1000" b="1" dirty="0"/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během střední doby kykladské (MC) se ostrovy dostávají pod velmi silný kulturní vliv Kréty - přesto na ostrovech zůstávají prvky, které nejsou pro minojskou Krétu typické</a:t>
            </a:r>
          </a:p>
          <a:p>
            <a:pPr marL="468000" indent="-180000" fontAlgn="t">
              <a:buFontTx/>
              <a:buChar char="-"/>
            </a:pPr>
            <a:endParaRPr lang="cs-CZ" sz="2000" b="1" dirty="0"/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postupný vliv Kréty lze pozorovat na několika nalezištích - změny se týkají převážně oblasti umění, přesto lze některé minojské prvky nalézt i v architektuře</a:t>
            </a:r>
          </a:p>
          <a:p>
            <a:pPr marL="468000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po LM IB se ostrovy dostávají pod vliv mykénské kultury a ztrácí kulturní samostatnost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0648"/>
            <a:ext cx="8640960" cy="597086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>
            <a:spAutoFit/>
          </a:bodyPr>
          <a:lstStyle/>
          <a:p>
            <a:pPr marL="180000" indent="-180000" fontAlgn="t"/>
            <a:r>
              <a:rPr lang="cs-CZ" sz="2200" b="1" dirty="0" err="1"/>
              <a:t>Fylakopi</a:t>
            </a:r>
            <a:r>
              <a:rPr lang="cs-CZ" sz="2200" b="1" dirty="0"/>
              <a:t> na </a:t>
            </a:r>
            <a:r>
              <a:rPr lang="cs-CZ" sz="2200" b="1" dirty="0" err="1"/>
              <a:t>Mélu</a:t>
            </a:r>
            <a:endParaRPr lang="cs-CZ" sz="2200" b="1" dirty="0"/>
          </a:p>
          <a:p>
            <a:pPr marL="180000" indent="-180000" fontAlgn="t"/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 err="1"/>
              <a:t>Fylakopi</a:t>
            </a:r>
            <a:r>
              <a:rPr lang="cs-CZ" sz="2000" b="1" dirty="0"/>
              <a:t> II - datována do MC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odkryto hustě obydlené sídliště - bez opevnění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jednotlivé bloky domů jsou rozděleny sítí ulic, které jsou orientovány dle světových stran</a:t>
            </a:r>
          </a:p>
          <a:p>
            <a:pPr lvl="1" fontAlgn="t"/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 err="1"/>
              <a:t>Fylakopi</a:t>
            </a:r>
            <a:r>
              <a:rPr lang="cs-CZ" sz="2000" b="1" dirty="0"/>
              <a:t> III - současné s LM IA a IB</a:t>
            </a:r>
          </a:p>
          <a:p>
            <a:pPr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sídliště obehnáno zdí - použito velkých hrubě osekaných kvádrů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 ve dvou místnostech bylo použito kvádrového zdiva k výstavbě podpěrných pilířů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 jedné místnosti odkryta velmi realistická freska s rybami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nedaleko odtud se nacházel velký dům - pravděpodobně administrativní centrum města (nalezeny destičky s lineárním písmem A)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 LM IB je sídliště částečně zničeno požárem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 LH IIIA1 bylo na místě dřívějšího velkého domu vybudováno mykénské megaron - patrně vládce města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domácí architektura je však stejná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Mapa - Paleolit - Neol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20796"/>
            <a:ext cx="6192688" cy="641640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ylakopi na Mélu - plá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8905474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5628"/>
            <a:ext cx="4319198" cy="304935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70" y="227507"/>
            <a:ext cx="4047574" cy="30574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3" y="3428999"/>
            <a:ext cx="3615038" cy="27363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47" y="3428999"/>
            <a:ext cx="4680797" cy="31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27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28308"/>
            <a:ext cx="4464496" cy="5816977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err="1"/>
              <a:t>Ayia</a:t>
            </a:r>
            <a:r>
              <a:rPr lang="cs-CZ" sz="2200" b="1" dirty="0"/>
              <a:t> </a:t>
            </a:r>
            <a:r>
              <a:rPr lang="cs-CZ" sz="2200" b="1" dirty="0" err="1"/>
              <a:t>Irini</a:t>
            </a:r>
            <a:r>
              <a:rPr lang="cs-CZ" sz="2200" b="1" dirty="0"/>
              <a:t> na </a:t>
            </a:r>
            <a:r>
              <a:rPr lang="cs-CZ" sz="2200" b="1" dirty="0" err="1"/>
              <a:t>Kou</a:t>
            </a:r>
            <a:endParaRPr lang="cs-CZ" sz="2200" b="1" dirty="0"/>
          </a:p>
          <a:p>
            <a:pPr fontAlgn="t"/>
            <a:endParaRPr lang="cs-CZ" sz="1000" b="1" dirty="0"/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sídliště ležící na nízkém poloostrově</a:t>
            </a:r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doklady o kontaktu s Krétou od MM IB</a:t>
            </a:r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fáze osídlení značeny I-VIII -&gt; IV a V - MBA; VI-VII - LBA</a:t>
            </a:r>
          </a:p>
          <a:p>
            <a:pPr marL="468000" indent="-180000" fontAlgn="t">
              <a:buFontTx/>
              <a:buChar char="-"/>
            </a:pPr>
            <a:r>
              <a:rPr lang="cs-CZ" sz="2000" b="1" dirty="0"/>
              <a:t>po opuštění sídliště na konci EBA bylo v MBA znovu obnoveno</a:t>
            </a:r>
          </a:p>
          <a:p>
            <a:pPr marL="828000" lvl="1" indent="-180000" fontAlgn="t">
              <a:buFontTx/>
              <a:buChar char="-"/>
            </a:pPr>
            <a:r>
              <a:rPr lang="cs-CZ" sz="2000" b="1" dirty="0"/>
              <a:t>ve fázi IV bylo vybudováno první opevnění s minimálně jednou podkovitou věží, změnil se způsob zdění a celkově orientace domů</a:t>
            </a:r>
          </a:p>
          <a:p>
            <a:pPr marL="828000" lvl="1" indent="-180000" fontAlgn="t">
              <a:buFontTx/>
              <a:buChar char="-"/>
            </a:pPr>
            <a:r>
              <a:rPr lang="cs-CZ" sz="2000" b="1" dirty="0"/>
              <a:t>domy byly v MBA byly jednoduché, pravděpodobně bez druhého podlaží</a:t>
            </a:r>
          </a:p>
          <a:p>
            <a:pPr marL="828000" lvl="1" indent="-180000" fontAlgn="t">
              <a:buFontTx/>
              <a:buChar char="-"/>
            </a:pPr>
            <a:r>
              <a:rPr lang="cs-CZ" sz="2000" b="1" dirty="0"/>
              <a:t>omítnutí stěn nebylo běžné, stejně tak i jejich výzdoba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8308"/>
            <a:ext cx="4379512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504" y="128308"/>
            <a:ext cx="8928992" cy="317009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1" indent="-180000" fontAlgn="t">
              <a:buFontTx/>
              <a:buChar char="-"/>
            </a:pPr>
            <a:r>
              <a:rPr lang="cs-CZ" sz="2000" b="1" dirty="0"/>
              <a:t>ve fázi V jsou zvětšeny a rozšířeny hradby - šířka dosahuje 1,2 - 2 m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postaveny byly z dvou paralelních zdí z lámaného vápence; prostor mezi nimi byl vyplněn zeminou a malými kameny</a:t>
            </a:r>
          </a:p>
          <a:p>
            <a:pPr marL="828000" lvl="2" indent="-180000" fontAlgn="t">
              <a:buFontTx/>
              <a:buChar char="-"/>
            </a:pPr>
            <a:r>
              <a:rPr lang="cs-CZ" sz="2000" b="1" dirty="0"/>
              <a:t>součástí hradeb byly věž a přilehlý vchod -&gt; později byla fortifikace doplněna dalšími věžemi - věže byly pravoúhlé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pozůstatky zbývající architektury nejsou dobře známy - poškozena při následné výstavbě</a:t>
            </a:r>
          </a:p>
          <a:p>
            <a:pPr lvl="1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fáze VI (přibližně současná s LM IA) - postaveno několik velkých domů, které jsou v následující fázi VII přebudovány do velkých „rezidencí“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8999"/>
            <a:ext cx="4253531" cy="30938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23" y="3428999"/>
            <a:ext cx="4599973" cy="309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76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5292080" cy="33911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140968"/>
            <a:ext cx="4932040" cy="333357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51521" y="5085021"/>
            <a:ext cx="2646040" cy="40011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000" b="1" dirty="0" err="1"/>
              <a:t>Ayia</a:t>
            </a:r>
            <a:r>
              <a:rPr lang="cs-CZ" sz="2000" b="1" dirty="0"/>
              <a:t> </a:t>
            </a:r>
            <a:r>
              <a:rPr lang="cs-CZ" sz="2000" b="1" dirty="0" err="1"/>
              <a:t>Irini</a:t>
            </a:r>
            <a:r>
              <a:rPr lang="cs-CZ" sz="2000" b="1" dirty="0"/>
              <a:t> - hlavní brána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796136" y="980728"/>
            <a:ext cx="2520280" cy="40011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000" b="1" dirty="0" err="1"/>
              <a:t>Ayia</a:t>
            </a:r>
            <a:r>
              <a:rPr lang="cs-CZ" sz="2000" b="1" dirty="0"/>
              <a:t> </a:t>
            </a:r>
            <a:r>
              <a:rPr lang="cs-CZ" sz="2000" b="1" dirty="0" err="1"/>
              <a:t>Irini</a:t>
            </a:r>
            <a:r>
              <a:rPr lang="cs-CZ" sz="2000" b="1" dirty="0"/>
              <a:t> - fortifikace</a:t>
            </a:r>
          </a:p>
        </p:txBody>
      </p:sp>
    </p:spTree>
    <p:extLst>
      <p:ext uri="{BB962C8B-B14F-4D97-AF65-F5344CB8AC3E}">
        <p14:creationId xmlns:p14="http://schemas.microsoft.com/office/powerpoint/2010/main" val="2730369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88640"/>
            <a:ext cx="8712968" cy="501675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indent="-180000" fontAlgn="t"/>
            <a:r>
              <a:rPr lang="cs-CZ" sz="2000" b="1" dirty="0"/>
              <a:t> - v domech jsou již patrné minojské stavební vzory -&gt; kvádrové zdivo - i když zde stavitelé neměli dostatek vhodného kamene</a:t>
            </a:r>
          </a:p>
          <a:p>
            <a:pPr marL="828000" lvl="1" indent="-180000" fontAlgn="t">
              <a:buFontTx/>
              <a:buChar char="-"/>
            </a:pPr>
            <a:r>
              <a:rPr lang="cs-CZ" sz="2000" b="1" dirty="0"/>
              <a:t>nejpatrnější jsou vlivy minojské Kréty na dvou budovách</a:t>
            </a:r>
          </a:p>
          <a:p>
            <a:pPr marL="828000" lvl="1" indent="-180000" fontAlgn="t"/>
            <a:endParaRPr lang="cs-CZ" sz="2000" b="1" dirty="0"/>
          </a:p>
          <a:p>
            <a:pPr marL="936000" lvl="1" indent="-288000" fontAlgn="t">
              <a:buAutoNum type="arabicParenR"/>
            </a:pPr>
            <a:r>
              <a:rPr lang="cs-CZ" sz="2000" b="1" dirty="0"/>
              <a:t>Chrám (</a:t>
            </a:r>
            <a:r>
              <a:rPr lang="cs-CZ" sz="2000" b="1" dirty="0" err="1"/>
              <a:t>The</a:t>
            </a:r>
            <a:r>
              <a:rPr lang="cs-CZ" sz="2000" b="1" dirty="0"/>
              <a:t> Temple) - dlouhá úzká budova ležící nalevo od hlavní brány</a:t>
            </a:r>
          </a:p>
          <a:p>
            <a:pPr marL="1188000" lvl="1" indent="-180000" fontAlgn="t">
              <a:buFontTx/>
              <a:buChar char="-"/>
            </a:pPr>
            <a:r>
              <a:rPr lang="cs-CZ" sz="2000" b="1" dirty="0"/>
              <a:t>nález více než 50 terakotových sošek žen v minojském oblečení</a:t>
            </a:r>
          </a:p>
          <a:p>
            <a:pPr marL="936000" lvl="3" indent="-288000" fontAlgn="t"/>
            <a:endParaRPr lang="cs-CZ" sz="2000" b="1" dirty="0"/>
          </a:p>
          <a:p>
            <a:pPr marL="936000" lvl="1" indent="-288000" fontAlgn="t">
              <a:buFont typeface="+mj-lt"/>
              <a:buAutoNum type="arabicParenR"/>
            </a:pPr>
            <a:r>
              <a:rPr lang="cs-CZ" sz="2000" b="1" dirty="0"/>
              <a:t>Dům A (House A) - obytný dům - 2 stavební fáze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/>
              <a:t>ve své konečné podobě zabíral celý blok a byl obklopený ulicemi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/>
              <a:t>pod dlažbou byly drenáže odvádějící dešťovou vodu od budovy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/>
              <a:t>vchod/východ vedl na malé prostranství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/>
              <a:t>z výklenku v hlavním vchodě vedlo schodiště do obytného patra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/>
              <a:t>v konečné fázi výstavby přidány některé minojské prvky - sloupová hala, dlážděná koupelna a světlík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/>
              <a:t>některé místnosti byly vyzdobeny freskami</a:t>
            </a:r>
          </a:p>
          <a:p>
            <a:pPr marL="1188000" lvl="3" indent="-180000" fontAlgn="t">
              <a:buFontTx/>
              <a:buChar char="-"/>
            </a:pPr>
            <a:r>
              <a:rPr lang="cs-CZ" sz="2000" b="1" dirty="0"/>
              <a:t>jedno ze schodišť vedlo dolů do kuchyně a skladišť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" y="381000"/>
            <a:ext cx="66389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883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22700"/>
            <a:ext cx="4680520" cy="5816977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200" b="1" dirty="0" err="1"/>
              <a:t>Akrotiri</a:t>
            </a:r>
            <a:r>
              <a:rPr lang="cs-CZ" sz="2200" b="1" dirty="0"/>
              <a:t> na Théře</a:t>
            </a:r>
          </a:p>
          <a:p>
            <a:pPr fontAlgn="t"/>
            <a:endParaRPr lang="cs-CZ" sz="1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odkryta pouze malá část sídliště - zde nalezeno několik domů a „rezidencí“ - většina ležících podél dlouhé severojižní ulice</a:t>
            </a:r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 mnoho budov je postaveno z kvádrového zdiva, které bylo vytvořeno z místního měkkého vulkanického kamene; ostatní stěny byly postaveny z neopracovaného kamene a jílu, vyztužené horizontálními a vertikálními trámy; u horních pater byly použity sušené cihly</a:t>
            </a:r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domy měly dvě nebo tři podlaží s vnitřním schodištěm</a:t>
            </a:r>
          </a:p>
        </p:txBody>
      </p:sp>
      <p:pic>
        <p:nvPicPr>
          <p:cNvPr id="3" name="Obrázek 2" descr="akroti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22700"/>
            <a:ext cx="4104456" cy="656942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286232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1" indent="-180000" fontAlgn="t">
              <a:buFontTx/>
              <a:buChar char="-"/>
            </a:pPr>
            <a:r>
              <a:rPr lang="cs-CZ" sz="2000" b="1" dirty="0"/>
              <a:t>střechy byly ploché a některé z nich byly uvnitř podpírány dřevěným sloupem na kamenné patce</a:t>
            </a:r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některé místnosti byly stavěny podle minojského stylu - tzv. </a:t>
            </a:r>
            <a:r>
              <a:rPr lang="cs-CZ" sz="2000" b="1" i="1" dirty="0" err="1"/>
              <a:t>polythyron</a:t>
            </a:r>
            <a:endParaRPr lang="cs-CZ" sz="2000" b="1" i="1" dirty="0"/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interiér byl členěn do několika větších nebo menších jednotek spojených otevřenými nebo uzavíratelnými dveřmi</a:t>
            </a:r>
          </a:p>
          <a:p>
            <a:pPr marL="468000" lvl="1" indent="-180000" fontAlgn="t">
              <a:buFontTx/>
              <a:buChar char="-"/>
            </a:pP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místnosti byly v mnoha případech zdobeny freskami</a:t>
            </a:r>
          </a:p>
        </p:txBody>
      </p:sp>
      <p:pic>
        <p:nvPicPr>
          <p:cNvPr id="3" name="Obrázek 2" descr="Akrotiri - Entrances to Rooms Delta 2 (R) and 9 (L) - f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3628" y="3068960"/>
            <a:ext cx="6696744" cy="36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93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rotiri - cesta - f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704968" cy="3096344"/>
          </a:xfrm>
          <a:prstGeom prst="rect">
            <a:avLst/>
          </a:prstGeom>
        </p:spPr>
      </p:pic>
      <p:pic>
        <p:nvPicPr>
          <p:cNvPr id="4" name="Obrázek 3" descr="Akrotiri - Delta 6 - f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3573016"/>
            <a:ext cx="5497275" cy="29721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1753" y="185766"/>
            <a:ext cx="4742295" cy="326243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400" b="1" dirty="0"/>
              <a:t>Neolit na kykladských ostrovech</a:t>
            </a:r>
          </a:p>
          <a:p>
            <a:pPr fontAlgn="t"/>
            <a:endParaRPr lang="cs-CZ" sz="2000" b="1" dirty="0"/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o neolitu na ostrovech je známo málo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dělena do dvou fází</a:t>
            </a:r>
          </a:p>
          <a:p>
            <a:pPr fontAlgn="t"/>
            <a:endParaRPr lang="cs-CZ" sz="1000" b="1" dirty="0"/>
          </a:p>
          <a:p>
            <a:pPr fontAlgn="t"/>
            <a:r>
              <a:rPr lang="cs-CZ" sz="2200" b="1" dirty="0"/>
              <a:t>Kultura </a:t>
            </a:r>
            <a:r>
              <a:rPr lang="cs-CZ" sz="2200" b="1" dirty="0" err="1"/>
              <a:t>Saliagos</a:t>
            </a:r>
            <a:r>
              <a:rPr lang="cs-CZ" sz="2200" b="1" dirty="0"/>
              <a:t> (5 000 - 4 500 př. Kr.)</a:t>
            </a:r>
          </a:p>
          <a:p>
            <a:pPr fontAlgn="t"/>
            <a:endParaRPr lang="cs-CZ" sz="1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podrobně je známa pouze osada na malém ostrůvku (0,7 ha) u ostrova </a:t>
            </a:r>
            <a:r>
              <a:rPr lang="cs-CZ" sz="2000" b="1" dirty="0" err="1"/>
              <a:t>Antiparos</a:t>
            </a:r>
            <a:r>
              <a:rPr lang="cs-CZ" sz="2000" b="1" dirty="0"/>
              <a:t> </a:t>
            </a:r>
            <a:r>
              <a:rPr lang="cs-CZ" sz="2000" b="1" dirty="0" err="1"/>
              <a:t>Saliagos</a:t>
            </a: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3 archeologické vrstvy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05" y="379904"/>
            <a:ext cx="3832208" cy="287415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1753" y="3448198"/>
            <a:ext cx="8640960" cy="317009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lvl="1" indent="-180000" fontAlgn="t">
              <a:buFontTx/>
              <a:buChar char="-"/>
            </a:pPr>
            <a:r>
              <a:rPr lang="cs-CZ" sz="2000" b="1" dirty="0"/>
              <a:t>osada rybářů a farmářů – nalezeny pozůstatky po obvodové zdi a „bastionu“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nalezeny kamenné základy staveb; horní část stěn pravděpodobně sušené cihly, nebo vystavěna technikou </a:t>
            </a:r>
            <a:r>
              <a:rPr lang="cs-CZ" sz="2000" b="1" i="1" dirty="0" err="1"/>
              <a:t>pisé</a:t>
            </a:r>
            <a:r>
              <a:rPr lang="cs-CZ" sz="2000" b="1" dirty="0"/>
              <a:t> (lepenice)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stopy po osídlení vedou i do moře -&gt; předpokládá se, že osada byla původně větší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budovy o několika pravoúhlých místnostech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 poslední fázi jeden velký komplex - 15 x více něž 17 m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počet obyvatel se odhaduje na 70 - 150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radiokarbonová data naznačují dobu osídlení asi na 200 - 400 let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7504" y="188640"/>
            <a:ext cx="5976664" cy="409342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zcela novým prvkem v architektuře jsou na Théře „rezidence“, které připomínají krétské vily z LM I</a:t>
            </a:r>
          </a:p>
          <a:p>
            <a:pPr marL="180000" indent="-180000" fontAlgn="t">
              <a:buFontTx/>
              <a:buChar char="-"/>
            </a:pPr>
            <a:r>
              <a:rPr lang="cs-CZ" sz="2000" b="1" dirty="0"/>
              <a:t>Západní dům - na severozápadním rohu odkryté oblasti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před vchodem tzv. trojúhelníkové náměstí (Triangle square)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sestával se ze dvou podlaží; třetí bylo minimálně na východním konci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 průčelí bylo několik oken o různé velikosti a různém umístění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vnitřní schodiště vedla do druhého patra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místnosti zdobeny freskami - např. místnost 5 - tzv. </a:t>
            </a:r>
            <a:r>
              <a:rPr lang="cs-CZ" sz="2000" b="1" dirty="0" err="1"/>
              <a:t>Ship</a:t>
            </a:r>
            <a:r>
              <a:rPr lang="cs-CZ" sz="2000" b="1" dirty="0"/>
              <a:t> </a:t>
            </a:r>
            <a:r>
              <a:rPr lang="cs-CZ" sz="2000" b="1" dirty="0" err="1"/>
              <a:t>Fresco</a:t>
            </a:r>
            <a:endParaRPr lang="cs-CZ" sz="2000" b="1" dirty="0"/>
          </a:p>
        </p:txBody>
      </p:sp>
      <p:pic>
        <p:nvPicPr>
          <p:cNvPr id="4" name="Obrázek 3" descr="Akrotiri - West House -  průčel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356030"/>
            <a:ext cx="3752088" cy="23782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9792"/>
            <a:ext cx="2752646" cy="669035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Akrotiri - West House - horní patro - Freska - plá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1234" y="188640"/>
            <a:ext cx="5678696" cy="504056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3" y="116633"/>
            <a:ext cx="2985470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16632"/>
            <a:ext cx="4320480" cy="594008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 fontAlgn="t">
              <a:buFontTx/>
              <a:buChar char="-"/>
            </a:pPr>
            <a:r>
              <a:rPr lang="cs-CZ" sz="2000" b="1" dirty="0"/>
              <a:t> </a:t>
            </a:r>
            <a:r>
              <a:rPr lang="cs-CZ" sz="2000" b="1" dirty="0" err="1"/>
              <a:t>Xeste</a:t>
            </a:r>
            <a:r>
              <a:rPr lang="cs-CZ" sz="2000" b="1" dirty="0"/>
              <a:t> 3 - jihozápadní roh </a:t>
            </a:r>
            <a:r>
              <a:rPr lang="cs-CZ" sz="2000" b="1" dirty="0" err="1"/>
              <a:t>Akrotiri</a:t>
            </a:r>
            <a:endParaRPr lang="cs-CZ" sz="2000" b="1" dirty="0"/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nazván podle použitého zdiva - </a:t>
            </a:r>
            <a:r>
              <a:rPr lang="cs-CZ" sz="2000" b="1" dirty="0" err="1"/>
              <a:t>xestai</a:t>
            </a:r>
            <a:r>
              <a:rPr lang="cs-CZ" sz="2000" b="1" dirty="0"/>
              <a:t> - velké, pečlivě opracované bloky kamene postavené na výšku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z kvádrového zdiva zde bylo vystavěna celá východní a východní část severní zdi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budova měla tři podlaží - třetí doloženo v západní části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místnost 3 je rozdělena do 3 částí pomocí polythyra - v severovýchodním rohu místnosti se nacházel „bazén“ - </a:t>
            </a:r>
            <a:r>
              <a:rPr lang="cs-CZ" sz="2000" b="1" dirty="0" err="1"/>
              <a:t>lustral</a:t>
            </a:r>
            <a:r>
              <a:rPr lang="cs-CZ" sz="2000" b="1" dirty="0"/>
              <a:t> </a:t>
            </a:r>
            <a:r>
              <a:rPr lang="cs-CZ" sz="2000" b="1" dirty="0" err="1"/>
              <a:t>basin</a:t>
            </a:r>
            <a:r>
              <a:rPr lang="cs-CZ" sz="2000" b="1" dirty="0"/>
              <a:t> - neznámé funkce</a:t>
            </a:r>
          </a:p>
          <a:p>
            <a:pPr marL="468000" lvl="2" indent="-180000" fontAlgn="t">
              <a:buFontTx/>
              <a:buChar char="-"/>
            </a:pPr>
            <a:r>
              <a:rPr lang="cs-CZ" sz="2000" b="1" dirty="0"/>
              <a:t>typický prvek minojských paláců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součástí interiérů bylo i fresková výzdoba</a:t>
            </a:r>
          </a:p>
          <a:p>
            <a:pPr marL="468000" lvl="1" indent="-180000" fontAlgn="t">
              <a:buFontTx/>
              <a:buChar char="-"/>
            </a:pPr>
            <a:r>
              <a:rPr lang="cs-CZ" sz="2000" b="1" dirty="0"/>
              <a:t>pravděpodobně veřejná budova (podobně jako dům </a:t>
            </a:r>
            <a:r>
              <a:rPr lang="cs-CZ" sz="2000" b="1" dirty="0" err="1"/>
              <a:t>Xeste</a:t>
            </a:r>
            <a:r>
              <a:rPr lang="cs-CZ" sz="2000" b="1" dirty="0"/>
              <a:t> 4)</a:t>
            </a:r>
          </a:p>
        </p:txBody>
      </p:sp>
      <p:pic>
        <p:nvPicPr>
          <p:cNvPr id="5" name="Obrázek 4" descr="Akrotiri - Xeste 3 - plá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16632"/>
            <a:ext cx="4462601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rotiri - Xeste 3 - bazé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645024"/>
            <a:ext cx="3168352" cy="3118715"/>
          </a:xfrm>
          <a:prstGeom prst="rect">
            <a:avLst/>
          </a:prstGeom>
        </p:spPr>
      </p:pic>
      <p:pic>
        <p:nvPicPr>
          <p:cNvPr id="3" name="Obrázek 2" descr="Akrotiri - Xeste 3 - severní stěna - f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645024"/>
            <a:ext cx="4032448" cy="3024336"/>
          </a:xfrm>
          <a:prstGeom prst="rect">
            <a:avLst/>
          </a:prstGeom>
        </p:spPr>
      </p:pic>
      <p:pic>
        <p:nvPicPr>
          <p:cNvPr id="4" name="Obrázek 3" descr="Akrotiri - Xeste 3 - bazén - fres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16632"/>
            <a:ext cx="6090642" cy="33910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2759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11" y="332656"/>
            <a:ext cx="449433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63" y="3371028"/>
            <a:ext cx="3448109" cy="3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346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27" y="3411858"/>
            <a:ext cx="4506698" cy="32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0251"/>
            <a:ext cx="4032448" cy="330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56" y="97018"/>
            <a:ext cx="3701039" cy="315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3" y="86577"/>
            <a:ext cx="3980235" cy="311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017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504" y="116632"/>
            <a:ext cx="8928992" cy="366254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>
              <a:spcAft>
                <a:spcPts val="1200"/>
              </a:spcAft>
            </a:pPr>
            <a:r>
              <a:rPr lang="cs-CZ" sz="2200" b="1" dirty="0"/>
              <a:t>Kultura </a:t>
            </a:r>
            <a:r>
              <a:rPr lang="cs-CZ" sz="2200" b="1" dirty="0" err="1"/>
              <a:t>Kefala</a:t>
            </a:r>
            <a:r>
              <a:rPr lang="cs-CZ" sz="2200" b="1" dirty="0"/>
              <a:t> (</a:t>
            </a:r>
            <a:r>
              <a:rPr lang="cs-CZ" sz="2200" b="1" dirty="0" err="1"/>
              <a:t>Kephala</a:t>
            </a:r>
            <a:r>
              <a:rPr lang="cs-CZ" sz="2200" b="1" dirty="0"/>
              <a:t>)</a:t>
            </a:r>
          </a:p>
          <a:p>
            <a:pPr marL="180000" lvl="1" indent="-180000" fontAlgn="t">
              <a:buFontTx/>
              <a:buChar char="-"/>
            </a:pPr>
            <a:r>
              <a:rPr lang="cs-CZ" sz="2000" b="1" dirty="0"/>
              <a:t>pojmenována podle naleziště </a:t>
            </a:r>
            <a:r>
              <a:rPr lang="cs-CZ" sz="2000" b="1" dirty="0" err="1"/>
              <a:t>Kefala</a:t>
            </a:r>
            <a:r>
              <a:rPr lang="cs-CZ" sz="2000" b="1" dirty="0"/>
              <a:t> na ostrově </a:t>
            </a:r>
            <a:r>
              <a:rPr lang="cs-CZ" sz="2000" b="1" dirty="0" err="1"/>
              <a:t>Keos</a:t>
            </a:r>
            <a:endParaRPr lang="cs-CZ" sz="2000" b="1" dirty="0"/>
          </a:p>
          <a:p>
            <a:pPr marL="180000" lvl="1" indent="-180000" fontAlgn="t">
              <a:buFontTx/>
              <a:buChar char="-"/>
            </a:pPr>
            <a:r>
              <a:rPr lang="cs-CZ" sz="2000" b="1" dirty="0"/>
              <a:t>sídliště bylo malé (pro asi 50 lidí) a krátkodobé (asi 1 století) - skládalo se z několika malých domů o jedné nebo více místnostech postavených těsně vedle sebe</a:t>
            </a:r>
          </a:p>
          <a:p>
            <a:pPr marL="180000" lvl="1" indent="-180000" fontAlgn="t">
              <a:buFontTx/>
              <a:buChar char="-"/>
            </a:pPr>
            <a:r>
              <a:rPr lang="cs-CZ" sz="2000" b="1" dirty="0"/>
              <a:t>sídlištní architektura velmi špatně dochována 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stěny rovné - konstrukce sestávala z malých nebo středně velkých kamenů – pojidlo, stejně jako použití sušených cihel  není doloženo – síla stěn kolem 0,5 – 0,7 m (dochovány do výšky max. cca 0,5 m)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konstrukce střechy z netrvanlivých materiálů -&gt; nalezeny možné doklady po kůlových jamách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865" y="3779173"/>
            <a:ext cx="3527631" cy="235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7504" y="3779173"/>
            <a:ext cx="5401361" cy="255454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540000" lvl="1" indent="-180000" fontAlgn="t">
              <a:buFontTx/>
              <a:buChar char="-"/>
            </a:pPr>
            <a:r>
              <a:rPr lang="cs-CZ" sz="2000" b="1" dirty="0"/>
              <a:t>stavitelé využívali přirozeného terénu – domy v několika úrovních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u některých domů doloženo několik stavebních fázích</a:t>
            </a:r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v jednom případě doložen vydlážděný dvůr, dále </a:t>
            </a:r>
            <a:r>
              <a:rPr lang="cs-CZ" sz="2000" b="1" dirty="0" err="1"/>
              <a:t>takénezastřešené</a:t>
            </a:r>
            <a:r>
              <a:rPr lang="cs-CZ" sz="2000" b="1" dirty="0"/>
              <a:t>  uzavřené prostory</a:t>
            </a:r>
          </a:p>
          <a:p>
            <a:pPr marL="540000" lvl="1" indent="-180000" fontAlgn="t">
              <a:buFontTx/>
              <a:buChar char="-"/>
            </a:pPr>
            <a:endParaRPr lang="cs-CZ" sz="2000" b="1" dirty="0"/>
          </a:p>
          <a:p>
            <a:pPr marL="540000" lvl="1" indent="-180000" fontAlgn="t">
              <a:buFontTx/>
              <a:buChar char="-"/>
            </a:pPr>
            <a:r>
              <a:rPr lang="cs-CZ" sz="2000" b="1" dirty="0"/>
              <a:t>největší je dům Y – vnitřní délka 6,7 m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659316" cy="403244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6632"/>
            <a:ext cx="4139169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2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504" y="188640"/>
            <a:ext cx="8856984" cy="193899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lvl="1" indent="-180000" fontAlgn="t">
              <a:buFontTx/>
              <a:buChar char="-"/>
            </a:pPr>
            <a:r>
              <a:rPr lang="cs-CZ" sz="2000" b="1" dirty="0"/>
              <a:t>dochováno jedno z nejstarších pohřebišť v egejské oblasti</a:t>
            </a:r>
          </a:p>
          <a:p>
            <a:pPr marL="540000" lvl="2" indent="-180000" fontAlgn="t">
              <a:buFontTx/>
              <a:buChar char="-"/>
            </a:pPr>
            <a:r>
              <a:rPr lang="cs-CZ" sz="2000" b="1" dirty="0"/>
              <a:t>40 hrobů pro 65 osob</a:t>
            </a:r>
          </a:p>
          <a:p>
            <a:pPr marL="540000" lvl="2" indent="-180000" fontAlgn="t">
              <a:buFontTx/>
              <a:buChar char="-"/>
            </a:pPr>
            <a:r>
              <a:rPr lang="cs-CZ" sz="2000" b="1" dirty="0"/>
              <a:t>35 hrobů bylo vystavěno z malých kamenů - pravoúhlý, oválný nebo kruhový půdorys</a:t>
            </a:r>
          </a:p>
          <a:p>
            <a:pPr marL="540000" lvl="2" indent="-180000" fontAlgn="t">
              <a:buFontTx/>
              <a:buChar char="-"/>
            </a:pPr>
            <a:r>
              <a:rPr lang="cs-CZ" sz="2000" b="1" dirty="0"/>
              <a:t>velikost hrobů - 0,46 - 1,58 m na délku / výška interiéru od 0,15 - 0,85 m</a:t>
            </a:r>
          </a:p>
          <a:p>
            <a:pPr marL="540000" lvl="2" indent="-180000" fontAlgn="t">
              <a:buFontTx/>
              <a:buChar char="-"/>
            </a:pPr>
            <a:r>
              <a:rPr lang="cs-CZ" sz="2000" b="1" dirty="0"/>
              <a:t>hroby byly zastřešeny velkými břidlicovými deskami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012" y="2127632"/>
            <a:ext cx="4215476" cy="31015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5" y="2127632"/>
            <a:ext cx="4547518" cy="312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077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14722</TotalTime>
  <Words>1767</Words>
  <Application>Microsoft Office PowerPoint</Application>
  <PresentationFormat>Předvádění na obrazovce (4:3)</PresentationFormat>
  <Paragraphs>215</Paragraphs>
  <Slides>43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6" baseType="lpstr">
      <vt:lpstr>Arial</vt:lpstr>
      <vt:lpstr>Calibri</vt:lpstr>
      <vt:lpstr>Motiv sady Office</vt:lpstr>
      <vt:lpstr> Řecká architektura  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Toram 2</cp:lastModifiedBy>
  <cp:revision>1317</cp:revision>
  <dcterms:created xsi:type="dcterms:W3CDTF">2012-09-27T15:46:12Z</dcterms:created>
  <dcterms:modified xsi:type="dcterms:W3CDTF">2017-05-15T08:27:45Z</dcterms:modified>
</cp:coreProperties>
</file>