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8" r:id="rId2"/>
    <p:sldId id="257" r:id="rId3"/>
    <p:sldId id="259" r:id="rId4"/>
    <p:sldId id="260" r:id="rId5"/>
    <p:sldId id="261" r:id="rId6"/>
    <p:sldId id="264" r:id="rId7"/>
    <p:sldId id="265" r:id="rId8"/>
    <p:sldId id="266" r:id="rId9"/>
    <p:sldId id="262" r:id="rId10"/>
    <p:sldId id="263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9" d="100"/>
          <a:sy n="79" d="100"/>
        </p:scale>
        <p:origin x="-89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5C5B5-F7C7-8141-BE2C-393E30A20C19}" type="datetimeFigureOut">
              <a:rPr lang="en-US" smtClean="0"/>
              <a:t>04/04/17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8F57E88-4CCE-DA42-9528-D93A9BCD972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5C5B5-F7C7-8141-BE2C-393E30A20C19}" type="datetimeFigureOut">
              <a:rPr lang="en-US" smtClean="0"/>
              <a:t>04/04/17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57E88-4CCE-DA42-9528-D93A9BCD972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8F57E88-4CCE-DA42-9528-D93A9BCD972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5C5B5-F7C7-8141-BE2C-393E30A20C19}" type="datetimeFigureOut">
              <a:rPr lang="en-US" smtClean="0"/>
              <a:t>04/04/17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5C5B5-F7C7-8141-BE2C-393E30A20C19}" type="datetimeFigureOut">
              <a:rPr lang="en-US" smtClean="0"/>
              <a:t>04/04/17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8F57E88-4CCE-DA42-9528-D93A9BCD972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5C5B5-F7C7-8141-BE2C-393E30A20C19}" type="datetimeFigureOut">
              <a:rPr lang="en-US" smtClean="0"/>
              <a:t>04/04/17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8F57E88-4CCE-DA42-9528-D93A9BCD972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3E95C5B5-F7C7-8141-BE2C-393E30A20C19}" type="datetimeFigureOut">
              <a:rPr lang="en-US" smtClean="0"/>
              <a:t>04/04/17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57E88-4CCE-DA42-9528-D93A9BCD972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5C5B5-F7C7-8141-BE2C-393E30A20C19}" type="datetimeFigureOut">
              <a:rPr lang="en-US" smtClean="0"/>
              <a:t>04/04/17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8F57E88-4CCE-DA42-9528-D93A9BCD972F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5C5B5-F7C7-8141-BE2C-393E30A20C19}" type="datetimeFigureOut">
              <a:rPr lang="en-US" smtClean="0"/>
              <a:t>04/04/17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8F57E88-4CCE-DA42-9528-D93A9BCD97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5C5B5-F7C7-8141-BE2C-393E30A20C19}" type="datetimeFigureOut">
              <a:rPr lang="en-US" smtClean="0"/>
              <a:t>04/04/17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8F57E88-4CCE-DA42-9528-D93A9BCD97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8F57E88-4CCE-DA42-9528-D93A9BCD972F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5C5B5-F7C7-8141-BE2C-393E30A20C19}" type="datetimeFigureOut">
              <a:rPr lang="en-US" smtClean="0"/>
              <a:t>04/04/17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8F57E88-4CCE-DA42-9528-D93A9BCD972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3E95C5B5-F7C7-8141-BE2C-393E30A20C19}" type="datetimeFigureOut">
              <a:rPr lang="en-US" smtClean="0"/>
              <a:t>04/04/17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3E95C5B5-F7C7-8141-BE2C-393E30A20C19}" type="datetimeFigureOut">
              <a:rPr lang="en-US" smtClean="0"/>
              <a:t>04/04/17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8F57E88-4CCE-DA42-9528-D93A9BCD972F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Click to edit Master text styles</a:t>
            </a:r>
          </a:p>
          <a:p>
            <a:pPr lvl="1" eaLnBrk="1" latinLnBrk="0" hangingPunct="1"/>
            <a:r>
              <a:rPr kumimoji="0" lang="cs-CZ" smtClean="0"/>
              <a:t>Second level</a:t>
            </a:r>
          </a:p>
          <a:p>
            <a:pPr lvl="2" eaLnBrk="1" latinLnBrk="0" hangingPunct="1"/>
            <a:r>
              <a:rPr kumimoji="0" lang="cs-CZ" smtClean="0"/>
              <a:t>Third level</a:t>
            </a:r>
          </a:p>
          <a:p>
            <a:pPr lvl="3" eaLnBrk="1" latinLnBrk="0" hangingPunct="1"/>
            <a:r>
              <a:rPr kumimoji="0" lang="cs-CZ" smtClean="0"/>
              <a:t>Fourth level</a:t>
            </a:r>
          </a:p>
          <a:p>
            <a:pPr lvl="4" eaLnBrk="1" latinLnBrk="0" hangingPunct="1"/>
            <a:r>
              <a:rPr kumimoji="0" lang="cs-CZ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ABSTRAKT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K </a:t>
            </a:r>
            <a:r>
              <a:rPr lang="en-US" b="1" dirty="0" err="1" smtClean="0"/>
              <a:t>čemu</a:t>
            </a:r>
            <a:r>
              <a:rPr lang="en-US" b="1" dirty="0" smtClean="0"/>
              <a:t> </a:t>
            </a:r>
            <a:r>
              <a:rPr lang="en-US" b="1" dirty="0" err="1" smtClean="0"/>
              <a:t>slouží</a:t>
            </a:r>
            <a:r>
              <a:rPr lang="en-US" b="1" dirty="0" smtClean="0"/>
              <a:t> </a:t>
            </a:r>
            <a:r>
              <a:rPr lang="en-US" b="1" dirty="0" err="1" smtClean="0"/>
              <a:t>abstrakt</a:t>
            </a:r>
            <a:r>
              <a:rPr lang="en-US" b="1" dirty="0" smtClean="0"/>
              <a:t>?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Na </a:t>
            </a:r>
            <a:r>
              <a:rPr lang="en-US" dirty="0" err="1" smtClean="0">
                <a:solidFill>
                  <a:schemeClr val="bg1"/>
                </a:solidFill>
              </a:rPr>
              <a:t>první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straně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 err="1" smtClean="0">
                <a:solidFill>
                  <a:schemeClr val="bg1"/>
                </a:solidFill>
              </a:rPr>
              <a:t>slouží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jako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průvodce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čtenáři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 err="1" smtClean="0">
                <a:solidFill>
                  <a:schemeClr val="bg1"/>
                </a:solidFill>
              </a:rPr>
              <a:t>zda</a:t>
            </a:r>
            <a:r>
              <a:rPr lang="en-US" dirty="0" smtClean="0">
                <a:solidFill>
                  <a:schemeClr val="bg1"/>
                </a:solidFill>
              </a:rPr>
              <a:t>-li </a:t>
            </a:r>
            <a:r>
              <a:rPr lang="en-US" dirty="0" err="1" smtClean="0">
                <a:solidFill>
                  <a:schemeClr val="bg1"/>
                </a:solidFill>
              </a:rPr>
              <a:t>práce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obsahuje</a:t>
            </a:r>
            <a:r>
              <a:rPr lang="en-US" dirty="0" smtClean="0">
                <a:solidFill>
                  <a:schemeClr val="bg1"/>
                </a:solidFill>
              </a:rPr>
              <a:t>, to co </a:t>
            </a:r>
            <a:r>
              <a:rPr lang="en-US" dirty="0" err="1" smtClean="0">
                <a:solidFill>
                  <a:schemeClr val="bg1"/>
                </a:solidFill>
              </a:rPr>
              <a:t>hledá</a:t>
            </a:r>
            <a:r>
              <a:rPr lang="en-US" dirty="0" smtClean="0">
                <a:solidFill>
                  <a:schemeClr val="bg1"/>
                </a:solidFill>
              </a:rPr>
              <a:t> – </a:t>
            </a:r>
            <a:r>
              <a:rPr lang="en-US" dirty="0" err="1" smtClean="0">
                <a:solidFill>
                  <a:schemeClr val="bg1"/>
                </a:solidFill>
              </a:rPr>
              <a:t>zda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ji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číst</a:t>
            </a:r>
            <a:r>
              <a:rPr lang="en-US" dirty="0" smtClean="0">
                <a:solidFill>
                  <a:schemeClr val="bg1"/>
                </a:solidFill>
              </a:rPr>
              <a:t>. </a:t>
            </a:r>
            <a:r>
              <a:rPr lang="en-US" dirty="0" err="1" smtClean="0">
                <a:solidFill>
                  <a:schemeClr val="bg1"/>
                </a:solidFill>
              </a:rPr>
              <a:t>Zároveň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poskytuje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první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dojmy</a:t>
            </a:r>
            <a:r>
              <a:rPr lang="en-US" dirty="0" smtClean="0">
                <a:solidFill>
                  <a:schemeClr val="bg1"/>
                </a:solidFill>
              </a:rPr>
              <a:t> z </a:t>
            </a:r>
            <a:r>
              <a:rPr lang="en-US" dirty="0" err="1" smtClean="0">
                <a:solidFill>
                  <a:schemeClr val="bg1"/>
                </a:solidFill>
              </a:rPr>
              <a:t>práce</a:t>
            </a:r>
            <a:r>
              <a:rPr lang="en-US" dirty="0" smtClean="0">
                <a:solidFill>
                  <a:schemeClr val="bg1"/>
                </a:solidFill>
              </a:rPr>
              <a:t> – </a:t>
            </a:r>
            <a:r>
              <a:rPr lang="en-US" dirty="0" err="1" smtClean="0">
                <a:solidFill>
                  <a:schemeClr val="bg1"/>
                </a:solidFill>
              </a:rPr>
              <a:t>kvalita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 err="1" smtClean="0">
                <a:solidFill>
                  <a:schemeClr val="bg1"/>
                </a:solidFill>
              </a:rPr>
              <a:t>ukazuje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znalost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tématu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chemeClr val="bg1"/>
                </a:solidFill>
              </a:rPr>
              <a:t>Klíčová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slova</a:t>
            </a:r>
            <a:endParaRPr lang="en-US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 err="1" smtClean="0">
                <a:solidFill>
                  <a:schemeClr val="bg1"/>
                </a:solidFill>
              </a:rPr>
              <a:t>Konference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b="1" dirty="0" smtClean="0"/>
              <a:t>Co </a:t>
            </a:r>
            <a:r>
              <a:rPr lang="en-US" b="1" dirty="0" err="1" smtClean="0"/>
              <a:t>má</a:t>
            </a:r>
            <a:r>
              <a:rPr lang="en-US" b="1" dirty="0" smtClean="0"/>
              <a:t> </a:t>
            </a:r>
            <a:r>
              <a:rPr lang="en-US" b="1" dirty="0" err="1" smtClean="0"/>
              <a:t>obsahovat</a:t>
            </a:r>
            <a:r>
              <a:rPr lang="en-US" b="1" dirty="0" smtClean="0"/>
              <a:t> </a:t>
            </a:r>
            <a:r>
              <a:rPr lang="en-US" b="1" dirty="0" err="1" smtClean="0"/>
              <a:t>dobrý</a:t>
            </a:r>
            <a:r>
              <a:rPr lang="en-US" b="1" dirty="0" smtClean="0"/>
              <a:t> </a:t>
            </a:r>
            <a:r>
              <a:rPr lang="en-US" b="1" dirty="0" err="1" smtClean="0"/>
              <a:t>abstrakt</a:t>
            </a:r>
            <a:r>
              <a:rPr lang="en-US" b="1" dirty="0" smtClean="0"/>
              <a:t>? </a:t>
            </a:r>
            <a:r>
              <a:rPr lang="en-US" b="1" dirty="0" err="1" smtClean="0">
                <a:solidFill>
                  <a:srgbClr val="FF0000"/>
                </a:solidFill>
                <a:latin typeface="Apple Chancery"/>
                <a:cs typeface="Apple Chancery"/>
              </a:rPr>
              <a:t>Proč</a:t>
            </a:r>
            <a:r>
              <a:rPr lang="en-US" b="1" dirty="0" smtClean="0">
                <a:solidFill>
                  <a:srgbClr val="FF0000"/>
                </a:solidFill>
                <a:latin typeface="Apple Chancery"/>
                <a:cs typeface="Apple Chancery"/>
              </a:rPr>
              <a:t>? </a:t>
            </a:r>
            <a:r>
              <a:rPr lang="en-US" b="1" dirty="0" err="1" smtClean="0">
                <a:solidFill>
                  <a:srgbClr val="FF0000"/>
                </a:solidFill>
                <a:latin typeface="Apple Chancery"/>
                <a:cs typeface="Apple Chancery"/>
              </a:rPr>
              <a:t>jak</a:t>
            </a:r>
            <a:r>
              <a:rPr lang="en-US" b="1" dirty="0" smtClean="0">
                <a:solidFill>
                  <a:srgbClr val="FF0000"/>
                </a:solidFill>
                <a:latin typeface="Apple Chancery"/>
                <a:cs typeface="Apple Chancery"/>
              </a:rPr>
              <a:t>? (</a:t>
            </a:r>
            <a:r>
              <a:rPr lang="en-US" b="1" dirty="0" err="1" smtClean="0">
                <a:solidFill>
                  <a:srgbClr val="FF0000"/>
                </a:solidFill>
                <a:latin typeface="Apple Chancery"/>
                <a:cs typeface="Apple Chancery"/>
              </a:rPr>
              <a:t>nález</a:t>
            </a:r>
            <a:r>
              <a:rPr lang="en-US" b="1" dirty="0" smtClean="0">
                <a:solidFill>
                  <a:srgbClr val="FF0000"/>
                </a:solidFill>
                <a:latin typeface="Apple Chancery"/>
                <a:cs typeface="Apple Chancery"/>
              </a:rPr>
              <a:t>)?</a:t>
            </a:r>
            <a:endParaRPr lang="en-US" b="1" dirty="0" smtClean="0"/>
          </a:p>
          <a:p>
            <a:pPr marL="0" indent="0">
              <a:buNone/>
            </a:pPr>
            <a:r>
              <a:rPr lang="en-US" dirty="0" err="1" smtClean="0">
                <a:solidFill>
                  <a:schemeClr val="bg1"/>
                </a:solidFill>
              </a:rPr>
              <a:t>Cíl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a </a:t>
            </a:r>
            <a:r>
              <a:rPr lang="en-US" dirty="0" err="1" smtClean="0">
                <a:solidFill>
                  <a:schemeClr val="bg1"/>
                </a:solidFill>
              </a:rPr>
              <a:t>důvod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práce</a:t>
            </a:r>
            <a:r>
              <a:rPr lang="en-US" dirty="0" smtClean="0">
                <a:solidFill>
                  <a:schemeClr val="bg1"/>
                </a:solidFill>
              </a:rPr>
              <a:t>. </a:t>
            </a:r>
            <a:r>
              <a:rPr lang="en-US" dirty="0" err="1" smtClean="0">
                <a:solidFill>
                  <a:schemeClr val="bg1"/>
                </a:solidFill>
              </a:rPr>
              <a:t>Metoda</a:t>
            </a:r>
            <a:r>
              <a:rPr lang="en-US" dirty="0" smtClean="0">
                <a:solidFill>
                  <a:schemeClr val="bg1"/>
                </a:solidFill>
              </a:rPr>
              <a:t>. </a:t>
            </a:r>
            <a:r>
              <a:rPr lang="en-US" dirty="0" err="1" smtClean="0">
                <a:solidFill>
                  <a:schemeClr val="bg1"/>
                </a:solidFill>
              </a:rPr>
              <a:t>Někdy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výsledek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</a:p>
          <a:p>
            <a:r>
              <a:rPr lang="en-US" b="1" dirty="0" smtClean="0"/>
              <a:t>Co ne?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rgbClr val="000000"/>
                </a:solidFill>
              </a:rPr>
              <a:t>Úvod</a:t>
            </a:r>
            <a:r>
              <a:rPr lang="en-US" dirty="0" smtClean="0">
                <a:solidFill>
                  <a:srgbClr val="000000"/>
                </a:solidFill>
              </a:rPr>
              <a:t> do </a:t>
            </a:r>
            <a:r>
              <a:rPr lang="en-US" dirty="0" err="1" smtClean="0">
                <a:solidFill>
                  <a:srgbClr val="000000"/>
                </a:solidFill>
              </a:rPr>
              <a:t>problematiky</a:t>
            </a:r>
            <a:r>
              <a:rPr lang="en-US" dirty="0" smtClean="0">
                <a:solidFill>
                  <a:srgbClr val="000000"/>
                </a:solidFill>
              </a:rPr>
              <a:t>, </a:t>
            </a:r>
            <a:r>
              <a:rPr lang="en-US" dirty="0" err="1" smtClean="0">
                <a:solidFill>
                  <a:srgbClr val="000000"/>
                </a:solidFill>
              </a:rPr>
              <a:t>strukturu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práce</a:t>
            </a:r>
            <a:r>
              <a:rPr lang="en-US" dirty="0">
                <a:solidFill>
                  <a:srgbClr val="000000"/>
                </a:solidFill>
              </a:rPr>
              <a:t>.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</a:p>
          <a:p>
            <a:r>
              <a:rPr lang="en-US" b="1" dirty="0" err="1" smtClean="0"/>
              <a:t>Jak</a:t>
            </a:r>
            <a:r>
              <a:rPr lang="en-US" b="1" dirty="0" smtClean="0"/>
              <a:t> </a:t>
            </a:r>
            <a:r>
              <a:rPr lang="en-US" b="1" dirty="0" err="1" smtClean="0"/>
              <a:t>dlouhý</a:t>
            </a:r>
            <a:r>
              <a:rPr lang="en-US" b="1" dirty="0" smtClean="0"/>
              <a:t> </a:t>
            </a:r>
            <a:r>
              <a:rPr lang="en-US" b="1" dirty="0" err="1" smtClean="0"/>
              <a:t>má</a:t>
            </a:r>
            <a:r>
              <a:rPr lang="en-US" b="1" dirty="0" smtClean="0"/>
              <a:t> </a:t>
            </a:r>
            <a:r>
              <a:rPr lang="en-US" b="1" dirty="0" err="1" smtClean="0"/>
              <a:t>být</a:t>
            </a:r>
            <a:r>
              <a:rPr lang="en-US" b="1" dirty="0" smtClean="0"/>
              <a:t>?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chemeClr val="bg1"/>
                </a:solidFill>
              </a:rPr>
              <a:t>Obvykle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cca</a:t>
            </a:r>
            <a:r>
              <a:rPr lang="en-US" dirty="0" smtClean="0">
                <a:solidFill>
                  <a:schemeClr val="bg1"/>
                </a:solidFill>
              </a:rPr>
              <a:t> 200 </a:t>
            </a:r>
            <a:r>
              <a:rPr lang="en-US" dirty="0" err="1" smtClean="0">
                <a:solidFill>
                  <a:schemeClr val="bg1"/>
                </a:solidFill>
              </a:rPr>
              <a:t>slov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31854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Druhy</a:t>
            </a:r>
            <a:r>
              <a:rPr lang="en-US" dirty="0" smtClean="0"/>
              <a:t> </a:t>
            </a:r>
            <a:r>
              <a:rPr lang="en-US" dirty="0" err="1" smtClean="0"/>
              <a:t>odborných</a:t>
            </a:r>
            <a:r>
              <a:rPr lang="en-US" dirty="0" smtClean="0"/>
              <a:t> </a:t>
            </a:r>
            <a:r>
              <a:rPr lang="en-US" dirty="0" err="1" smtClean="0"/>
              <a:t>textů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err="1" smtClean="0"/>
              <a:t>Komparace</a:t>
            </a:r>
            <a:endParaRPr lang="en-US" b="1" dirty="0" smtClean="0"/>
          </a:p>
          <a:p>
            <a:pPr marL="0" indent="0">
              <a:buNone/>
            </a:pPr>
            <a:r>
              <a:rPr lang="cs-CZ" dirty="0"/>
              <a:t>Komparace nebo-</a:t>
            </a:r>
            <a:r>
              <a:rPr lang="cs-CZ" dirty="0" err="1"/>
              <a:t>li</a:t>
            </a:r>
            <a:r>
              <a:rPr lang="cs-CZ" dirty="0"/>
              <a:t> </a:t>
            </a:r>
            <a:r>
              <a:rPr lang="cs-CZ" dirty="0" err="1" smtClean="0"/>
              <a:t>srovnání</a:t>
            </a:r>
            <a:r>
              <a:rPr lang="cs-CZ" dirty="0" smtClean="0"/>
              <a:t> </a:t>
            </a:r>
            <a:r>
              <a:rPr lang="cs-CZ" dirty="0"/>
              <a:t>je </a:t>
            </a:r>
            <a:r>
              <a:rPr lang="cs-CZ" dirty="0" err="1" smtClean="0"/>
              <a:t>základní</a:t>
            </a:r>
            <a:r>
              <a:rPr lang="cs-CZ" dirty="0" smtClean="0"/>
              <a:t> </a:t>
            </a:r>
            <a:r>
              <a:rPr lang="cs-CZ" dirty="0"/>
              <a:t>metodou </a:t>
            </a:r>
            <a:r>
              <a:rPr lang="cs-CZ" dirty="0" err="1"/>
              <a:t>takovéhoto</a:t>
            </a:r>
            <a:r>
              <a:rPr lang="cs-CZ" dirty="0"/>
              <a:t> </a:t>
            </a:r>
            <a:r>
              <a:rPr lang="cs-CZ" dirty="0" err="1"/>
              <a:t>odborného</a:t>
            </a:r>
            <a:r>
              <a:rPr lang="cs-CZ" dirty="0"/>
              <a:t> </a:t>
            </a:r>
            <a:r>
              <a:rPr lang="cs-CZ" dirty="0" err="1"/>
              <a:t>díla</a:t>
            </a:r>
            <a:r>
              <a:rPr lang="cs-CZ" dirty="0"/>
              <a:t>. Je to </a:t>
            </a:r>
            <a:r>
              <a:rPr lang="cs-CZ" dirty="0" err="1"/>
              <a:t>výzkum</a:t>
            </a:r>
            <a:r>
              <a:rPr lang="cs-CZ" dirty="0"/>
              <a:t> o </a:t>
            </a:r>
            <a:r>
              <a:rPr lang="cs-CZ" dirty="0" err="1"/>
              <a:t>průběhu</a:t>
            </a:r>
            <a:r>
              <a:rPr lang="cs-CZ" dirty="0"/>
              <a:t> a </a:t>
            </a:r>
            <a:r>
              <a:rPr lang="cs-CZ" dirty="0" err="1"/>
              <a:t>výsledcích</a:t>
            </a:r>
            <a:r>
              <a:rPr lang="cs-CZ" dirty="0"/>
              <a:t> </a:t>
            </a:r>
            <a:r>
              <a:rPr lang="cs-CZ" dirty="0" err="1" smtClean="0"/>
              <a:t>porovnání</a:t>
            </a:r>
            <a:r>
              <a:rPr lang="cs-CZ" dirty="0" smtClean="0"/>
              <a:t> </a:t>
            </a:r>
            <a:r>
              <a:rPr lang="cs-CZ" dirty="0"/>
              <a:t>dvou nebo </a:t>
            </a:r>
            <a:r>
              <a:rPr lang="cs-CZ" dirty="0" err="1"/>
              <a:t>více</a:t>
            </a:r>
            <a:r>
              <a:rPr lang="cs-CZ" dirty="0"/>
              <a:t> textů, </a:t>
            </a:r>
            <a:r>
              <a:rPr lang="cs-CZ" dirty="0" err="1"/>
              <a:t>přístupu</a:t>
            </a:r>
            <a:r>
              <a:rPr lang="cs-CZ" dirty="0"/>
              <a:t>̊, </a:t>
            </a:r>
            <a:r>
              <a:rPr lang="cs-CZ" dirty="0" smtClean="0"/>
              <a:t>pojetí </a:t>
            </a:r>
            <a:r>
              <a:rPr lang="cs-CZ" dirty="0" err="1"/>
              <a:t>či</a:t>
            </a:r>
            <a:r>
              <a:rPr lang="cs-CZ" dirty="0"/>
              <a:t> </a:t>
            </a:r>
            <a:r>
              <a:rPr lang="cs-CZ" dirty="0" err="1"/>
              <a:t>jiných</a:t>
            </a:r>
            <a:r>
              <a:rPr lang="cs-CZ" dirty="0"/>
              <a:t> </a:t>
            </a:r>
            <a:r>
              <a:rPr lang="cs-CZ" dirty="0" err="1" smtClean="0"/>
              <a:t>skutečností</a:t>
            </a:r>
            <a:r>
              <a:rPr lang="cs-CZ" dirty="0" smtClean="0"/>
              <a:t>. </a:t>
            </a:r>
            <a:r>
              <a:rPr lang="cs-CZ" dirty="0" err="1"/>
              <a:t>Srovnávat</a:t>
            </a:r>
            <a:r>
              <a:rPr lang="cs-CZ" dirty="0"/>
              <a:t> se dá v </a:t>
            </a:r>
            <a:r>
              <a:rPr lang="cs-CZ" dirty="0" smtClean="0"/>
              <a:t>podstatě </a:t>
            </a:r>
            <a:r>
              <a:rPr lang="cs-CZ" dirty="0"/>
              <a:t>cokoliv. V </a:t>
            </a:r>
            <a:r>
              <a:rPr lang="cs-CZ" dirty="0" err="1"/>
              <a:t>úvodu</a:t>
            </a:r>
            <a:r>
              <a:rPr lang="cs-CZ" dirty="0"/>
              <a:t> komparace by proto </a:t>
            </a:r>
            <a:r>
              <a:rPr lang="cs-CZ" dirty="0" err="1"/>
              <a:t>mělo</a:t>
            </a:r>
            <a:r>
              <a:rPr lang="cs-CZ" dirty="0"/>
              <a:t> </a:t>
            </a:r>
            <a:r>
              <a:rPr lang="cs-CZ" dirty="0" err="1"/>
              <a:t>být</a:t>
            </a:r>
            <a:r>
              <a:rPr lang="cs-CZ" dirty="0"/>
              <a:t> </a:t>
            </a:r>
            <a:r>
              <a:rPr lang="cs-CZ" dirty="0" err="1" smtClean="0"/>
              <a:t>pečlivě</a:t>
            </a:r>
            <a:r>
              <a:rPr lang="cs-CZ" dirty="0" smtClean="0"/>
              <a:t> </a:t>
            </a:r>
            <a:r>
              <a:rPr lang="cs-CZ" dirty="0" err="1"/>
              <a:t>zdůvodněno</a:t>
            </a:r>
            <a:r>
              <a:rPr lang="cs-CZ" dirty="0"/>
              <a:t>, </a:t>
            </a:r>
            <a:r>
              <a:rPr lang="cs-CZ" dirty="0" smtClean="0"/>
              <a:t>proč </a:t>
            </a:r>
            <a:r>
              <a:rPr lang="cs-CZ" dirty="0"/>
              <a:t>ke komparaci </a:t>
            </a:r>
            <a:r>
              <a:rPr lang="cs-CZ" dirty="0" err="1" smtClean="0"/>
              <a:t>dochází</a:t>
            </a:r>
            <a:r>
              <a:rPr lang="cs-CZ" dirty="0" smtClean="0"/>
              <a:t>, </a:t>
            </a:r>
            <a:r>
              <a:rPr lang="cs-CZ" dirty="0"/>
              <a:t>nakolik je </a:t>
            </a:r>
            <a:r>
              <a:rPr lang="cs-CZ" dirty="0" err="1" smtClean="0"/>
              <a:t>důležitá</a:t>
            </a:r>
            <a:r>
              <a:rPr lang="cs-CZ" dirty="0" smtClean="0"/>
              <a:t> </a:t>
            </a:r>
            <a:r>
              <a:rPr lang="cs-CZ" dirty="0"/>
              <a:t>a </a:t>
            </a:r>
            <a:r>
              <a:rPr lang="cs-CZ" dirty="0" err="1" smtClean="0"/>
              <a:t>aktuální</a:t>
            </a:r>
            <a:r>
              <a:rPr lang="cs-CZ" dirty="0" smtClean="0"/>
              <a:t>, </a:t>
            </a:r>
            <a:r>
              <a:rPr lang="cs-CZ" dirty="0" err="1" smtClean="0"/>
              <a:t>nastíní</a:t>
            </a:r>
            <a:r>
              <a:rPr lang="cs-CZ" dirty="0" smtClean="0"/>
              <a:t> </a:t>
            </a:r>
            <a:r>
              <a:rPr lang="cs-CZ" dirty="0"/>
              <a:t>strukturu </a:t>
            </a:r>
            <a:r>
              <a:rPr lang="cs-CZ" dirty="0" err="1"/>
              <a:t>práce</a:t>
            </a:r>
            <a:r>
              <a:rPr lang="cs-CZ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2561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Metodologie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Výzkumná otázka/y či hypotéza (CÍL)</a:t>
            </a:r>
          </a:p>
          <a:p>
            <a:r>
              <a:rPr lang="cs-CZ" dirty="0" smtClean="0"/>
              <a:t>Přínos tématu</a:t>
            </a:r>
          </a:p>
          <a:p>
            <a:r>
              <a:rPr lang="cs-CZ" dirty="0" smtClean="0"/>
              <a:t>Jakým způsobem se bude výzkumná otázka zkoumat? (chronologicky, tematicky, primární výzkum, sběr sekundární literatury, teorie…)</a:t>
            </a:r>
          </a:p>
          <a:p>
            <a:r>
              <a:rPr lang="cs-CZ" dirty="0" smtClean="0"/>
              <a:t>Zdroje (kritika pramenů, </a:t>
            </a:r>
            <a:r>
              <a:rPr lang="cs-CZ" dirty="0" err="1" smtClean="0"/>
              <a:t>literature</a:t>
            </a:r>
            <a:r>
              <a:rPr lang="cs-CZ" dirty="0" smtClean="0"/>
              <a:t> </a:t>
            </a:r>
            <a:r>
              <a:rPr lang="cs-CZ" dirty="0" err="1" smtClean="0"/>
              <a:t>review</a:t>
            </a:r>
            <a:r>
              <a:rPr lang="cs-CZ" dirty="0" smtClean="0"/>
              <a:t>)</a:t>
            </a:r>
          </a:p>
          <a:p>
            <a:r>
              <a:rPr lang="cs-CZ" dirty="0" smtClean="0"/>
              <a:t>Ohraničení výzkumné otázky (časové/teoretické…)</a:t>
            </a:r>
          </a:p>
          <a:p>
            <a:r>
              <a:rPr lang="cs-CZ" dirty="0" smtClean="0"/>
              <a:t>Limity výzkumu (co chybí, kde je možno pokračovat ve výzkumu)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54117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17601"/>
            <a:ext cx="9144000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19287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Čínský</a:t>
            </a:r>
            <a:r>
              <a:rPr lang="en-US" dirty="0" smtClean="0"/>
              <a:t> </a:t>
            </a:r>
            <a:r>
              <a:rPr lang="en-US" smtClean="0"/>
              <a:t>kalendář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41396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Tradiční</a:t>
            </a:r>
            <a:r>
              <a:rPr lang="en-US" dirty="0" smtClean="0"/>
              <a:t> </a:t>
            </a:r>
            <a:r>
              <a:rPr lang="en-US" dirty="0" err="1" smtClean="0"/>
              <a:t>čínský</a:t>
            </a:r>
            <a:r>
              <a:rPr lang="en-US" dirty="0" smtClean="0"/>
              <a:t> </a:t>
            </a:r>
            <a:r>
              <a:rPr lang="en-US" dirty="0" err="1" smtClean="0"/>
              <a:t>kalendář</a:t>
            </a:r>
            <a:r>
              <a:rPr lang="en-US" dirty="0" smtClean="0"/>
              <a:t> – </a:t>
            </a:r>
            <a:r>
              <a:rPr lang="en-US" dirty="0" err="1" smtClean="0"/>
              <a:t>jeden</a:t>
            </a:r>
            <a:r>
              <a:rPr lang="en-US" dirty="0" smtClean="0"/>
              <a:t> z </a:t>
            </a:r>
            <a:r>
              <a:rPr lang="en-US" dirty="0" err="1" smtClean="0"/>
              <a:t>nejstarších</a:t>
            </a:r>
            <a:r>
              <a:rPr lang="en-US" dirty="0" smtClean="0"/>
              <a:t> (</a:t>
            </a:r>
            <a:r>
              <a:rPr lang="en-US" dirty="0" err="1" smtClean="0"/>
              <a:t>používán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v </a:t>
            </a:r>
            <a:r>
              <a:rPr lang="en-US" dirty="0" err="1" smtClean="0"/>
              <a:t>Japonsku</a:t>
            </a:r>
            <a:r>
              <a:rPr lang="en-US" dirty="0" smtClean="0"/>
              <a:t> do 1872) </a:t>
            </a:r>
            <a:r>
              <a:rPr lang="en-US" dirty="0" err="1" smtClean="0"/>
              <a:t>má</a:t>
            </a:r>
            <a:r>
              <a:rPr lang="en-US" dirty="0" smtClean="0"/>
              <a:t> </a:t>
            </a:r>
            <a:r>
              <a:rPr lang="en-US" dirty="0" err="1" smtClean="0"/>
              <a:t>dnes</a:t>
            </a:r>
            <a:r>
              <a:rPr lang="en-US" dirty="0" smtClean="0"/>
              <a:t> </a:t>
            </a:r>
            <a:r>
              <a:rPr lang="en-US" dirty="0" err="1" smtClean="0"/>
              <a:t>přes</a:t>
            </a:r>
            <a:r>
              <a:rPr lang="en-US" dirty="0" smtClean="0"/>
              <a:t> 100 </a:t>
            </a:r>
            <a:r>
              <a:rPr lang="en-US" dirty="0" err="1" smtClean="0"/>
              <a:t>verzí</a:t>
            </a:r>
            <a:endParaRPr lang="en-US" dirty="0" smtClean="0"/>
          </a:p>
          <a:p>
            <a:r>
              <a:rPr lang="en-US" dirty="0" err="1" smtClean="0"/>
              <a:t>Doložen</a:t>
            </a:r>
            <a:r>
              <a:rPr lang="en-US" dirty="0" smtClean="0"/>
              <a:t> </a:t>
            </a:r>
            <a:r>
              <a:rPr lang="en-US" dirty="0" err="1" smtClean="0"/>
              <a:t>již</a:t>
            </a:r>
            <a:r>
              <a:rPr lang="en-US" dirty="0" smtClean="0"/>
              <a:t> 15.12. </a:t>
            </a:r>
            <a:r>
              <a:rPr lang="en-US" dirty="0" err="1" smtClean="0"/>
              <a:t>st.</a:t>
            </a:r>
            <a:r>
              <a:rPr lang="en-US" dirty="0" smtClean="0"/>
              <a:t> </a:t>
            </a:r>
            <a:r>
              <a:rPr lang="en-US" dirty="0" err="1" smtClean="0"/>
              <a:t>př</a:t>
            </a:r>
            <a:r>
              <a:rPr lang="en-US" dirty="0" smtClean="0"/>
              <a:t> .</a:t>
            </a:r>
            <a:r>
              <a:rPr lang="en-US" dirty="0" err="1" smtClean="0"/>
              <a:t>n.l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Lunisolární</a:t>
            </a:r>
            <a:endParaRPr lang="en-US" dirty="0" smtClean="0"/>
          </a:p>
          <a:p>
            <a:r>
              <a:rPr lang="en-US" dirty="0" err="1" smtClean="0"/>
              <a:t>Začátek</a:t>
            </a:r>
            <a:r>
              <a:rPr lang="en-US" dirty="0" smtClean="0"/>
              <a:t> </a:t>
            </a:r>
            <a:r>
              <a:rPr lang="en-US" dirty="0" err="1" smtClean="0"/>
              <a:t>měsíce</a:t>
            </a:r>
            <a:r>
              <a:rPr lang="en-US" dirty="0" smtClean="0"/>
              <a:t> –</a:t>
            </a:r>
            <a:r>
              <a:rPr lang="en-US" dirty="0" err="1" smtClean="0"/>
              <a:t>úplněk</a:t>
            </a:r>
            <a:endParaRPr lang="en-US" dirty="0" smtClean="0"/>
          </a:p>
          <a:p>
            <a:r>
              <a:rPr lang="en-US" dirty="0" err="1" smtClean="0"/>
              <a:t>Měsíc</a:t>
            </a:r>
            <a:r>
              <a:rPr lang="en-US" dirty="0" smtClean="0"/>
              <a:t> – 29. </a:t>
            </a:r>
            <a:r>
              <a:rPr lang="en-US" dirty="0" err="1" smtClean="0"/>
              <a:t>až</a:t>
            </a:r>
            <a:r>
              <a:rPr lang="en-US" dirty="0" smtClean="0"/>
              <a:t> 30. </a:t>
            </a:r>
            <a:r>
              <a:rPr lang="en-US" dirty="0" err="1" smtClean="0"/>
              <a:t>dní</a:t>
            </a:r>
            <a:r>
              <a:rPr lang="en-US" dirty="0" smtClean="0"/>
              <a:t>, </a:t>
            </a:r>
            <a:r>
              <a:rPr lang="en-US" dirty="0" err="1" smtClean="0"/>
              <a:t>dle</a:t>
            </a:r>
            <a:r>
              <a:rPr lang="en-US" dirty="0" smtClean="0"/>
              <a:t> </a:t>
            </a:r>
            <a:r>
              <a:rPr lang="en-US" dirty="0" err="1" smtClean="0"/>
              <a:t>cyklu</a:t>
            </a:r>
            <a:r>
              <a:rPr lang="en-US" dirty="0" smtClean="0"/>
              <a:t> </a:t>
            </a:r>
            <a:r>
              <a:rPr lang="en-US" dirty="0" err="1" smtClean="0"/>
              <a:t>měsíce</a:t>
            </a:r>
            <a:r>
              <a:rPr lang="en-US" dirty="0" smtClean="0"/>
              <a:t> – </a:t>
            </a:r>
            <a:r>
              <a:rPr lang="en-US" dirty="0" err="1" smtClean="0"/>
              <a:t>rok</a:t>
            </a:r>
            <a:r>
              <a:rPr lang="en-US" dirty="0" smtClean="0"/>
              <a:t> </a:t>
            </a:r>
            <a:r>
              <a:rPr lang="en-US" dirty="0" err="1" smtClean="0"/>
              <a:t>cca</a:t>
            </a:r>
            <a:r>
              <a:rPr lang="en-US" dirty="0" smtClean="0"/>
              <a:t> 354, 355 </a:t>
            </a:r>
            <a:r>
              <a:rPr lang="en-US" dirty="0" err="1" smtClean="0"/>
              <a:t>dní</a:t>
            </a:r>
            <a:endParaRPr lang="en-US" dirty="0" smtClean="0"/>
          </a:p>
          <a:p>
            <a:r>
              <a:rPr lang="en-US" dirty="0" err="1" smtClean="0"/>
              <a:t>Měsíce</a:t>
            </a:r>
            <a:r>
              <a:rPr lang="en-US" dirty="0" smtClean="0"/>
              <a:t> </a:t>
            </a:r>
            <a:r>
              <a:rPr lang="en-US" dirty="0" err="1" smtClean="0"/>
              <a:t>číslovány</a:t>
            </a:r>
            <a:endParaRPr lang="en-US" dirty="0" smtClean="0"/>
          </a:p>
          <a:p>
            <a:r>
              <a:rPr lang="en-US" dirty="0" smtClean="0"/>
              <a:t>Po </a:t>
            </a:r>
            <a:r>
              <a:rPr lang="en-US" dirty="0" err="1" smtClean="0"/>
              <a:t>dvou</a:t>
            </a:r>
            <a:r>
              <a:rPr lang="en-US" dirty="0" smtClean="0"/>
              <a:t> </a:t>
            </a:r>
            <a:r>
              <a:rPr lang="en-US" dirty="0" err="1" smtClean="0"/>
              <a:t>až</a:t>
            </a:r>
            <a:r>
              <a:rPr lang="en-US" dirty="0" smtClean="0"/>
              <a:t> </a:t>
            </a:r>
            <a:r>
              <a:rPr lang="en-US" dirty="0" err="1" smtClean="0"/>
              <a:t>třech</a:t>
            </a:r>
            <a:r>
              <a:rPr lang="en-US" dirty="0" smtClean="0"/>
              <a:t> </a:t>
            </a:r>
            <a:r>
              <a:rPr lang="en-US" dirty="0" err="1" smtClean="0"/>
              <a:t>leteh</a:t>
            </a:r>
            <a:r>
              <a:rPr lang="en-US" dirty="0" smtClean="0"/>
              <a:t> se </a:t>
            </a:r>
            <a:r>
              <a:rPr lang="en-US" dirty="0" err="1" smtClean="0"/>
              <a:t>dny</a:t>
            </a:r>
            <a:r>
              <a:rPr lang="en-US" dirty="0" smtClean="0"/>
              <a:t> v </a:t>
            </a:r>
            <a:r>
              <a:rPr lang="en-US" dirty="0" err="1" smtClean="0"/>
              <a:t>roce</a:t>
            </a:r>
            <a:r>
              <a:rPr lang="en-US" dirty="0" smtClean="0"/>
              <a:t> </a:t>
            </a:r>
            <a:r>
              <a:rPr lang="en-US" dirty="0" err="1" smtClean="0"/>
              <a:t>vyrovnávaly</a:t>
            </a:r>
            <a:r>
              <a:rPr lang="en-US" dirty="0" smtClean="0"/>
              <a:t> </a:t>
            </a:r>
            <a:r>
              <a:rPr lang="en-US" dirty="0" err="1" smtClean="0"/>
              <a:t>vložením</a:t>
            </a:r>
            <a:r>
              <a:rPr lang="en-US" dirty="0" smtClean="0"/>
              <a:t> 13. </a:t>
            </a:r>
            <a:r>
              <a:rPr lang="en-US" dirty="0" err="1" smtClean="0"/>
              <a:t>měsíce</a:t>
            </a:r>
            <a:r>
              <a:rPr lang="en-US" dirty="0" smtClean="0"/>
              <a:t> – </a:t>
            </a:r>
            <a:r>
              <a:rPr lang="en-US" dirty="0" err="1" smtClean="0"/>
              <a:t>rok</a:t>
            </a:r>
            <a:r>
              <a:rPr lang="en-US" dirty="0" smtClean="0"/>
              <a:t> </a:t>
            </a:r>
            <a:r>
              <a:rPr lang="en-US" dirty="0" err="1" smtClean="0"/>
              <a:t>měl</a:t>
            </a:r>
            <a:r>
              <a:rPr lang="en-US" dirty="0" smtClean="0"/>
              <a:t> </a:t>
            </a:r>
            <a:r>
              <a:rPr lang="en-US" dirty="0" err="1" smtClean="0"/>
              <a:t>pak</a:t>
            </a:r>
            <a:r>
              <a:rPr lang="en-US" dirty="0" smtClean="0"/>
              <a:t> 384 </a:t>
            </a:r>
            <a:r>
              <a:rPr lang="en-US" dirty="0" err="1" smtClean="0"/>
              <a:t>dnů</a:t>
            </a:r>
            <a:r>
              <a:rPr lang="en-US" dirty="0" smtClean="0"/>
              <a:t>, </a:t>
            </a:r>
            <a:r>
              <a:rPr lang="en-US" dirty="0" err="1" smtClean="0"/>
              <a:t>výjimečně</a:t>
            </a:r>
            <a:r>
              <a:rPr lang="en-US" dirty="0" smtClean="0"/>
              <a:t> 383 </a:t>
            </a:r>
            <a:r>
              <a:rPr lang="en-US" dirty="0" err="1" smtClean="0"/>
              <a:t>mebo</a:t>
            </a:r>
            <a:r>
              <a:rPr lang="en-US" dirty="0" smtClean="0"/>
              <a:t> 385</a:t>
            </a:r>
          </a:p>
          <a:p>
            <a:r>
              <a:rPr lang="en-US" dirty="0" err="1" smtClean="0"/>
              <a:t>Mezní</a:t>
            </a:r>
            <a:r>
              <a:rPr lang="en-US" dirty="0" smtClean="0"/>
              <a:t> data </a:t>
            </a:r>
            <a:r>
              <a:rPr lang="en-US" dirty="0" err="1" smtClean="0"/>
              <a:t>nového</a:t>
            </a:r>
            <a:r>
              <a:rPr lang="en-US" dirty="0" smtClean="0"/>
              <a:t> </a:t>
            </a:r>
            <a:r>
              <a:rPr lang="en-US" dirty="0" err="1" smtClean="0"/>
              <a:t>roku</a:t>
            </a:r>
            <a:r>
              <a:rPr lang="en-US" dirty="0" smtClean="0"/>
              <a:t> 20.1. – 19.2. (</a:t>
            </a:r>
            <a:r>
              <a:rPr lang="en-US" dirty="0" err="1" smtClean="0"/>
              <a:t>výjimečně</a:t>
            </a:r>
            <a:r>
              <a:rPr lang="en-US" dirty="0" smtClean="0"/>
              <a:t> od den </a:t>
            </a:r>
            <a:r>
              <a:rPr lang="en-US" dirty="0" err="1" smtClean="0"/>
              <a:t>dříve</a:t>
            </a:r>
            <a:r>
              <a:rPr lang="en-US" dirty="0" smtClean="0"/>
              <a:t> </a:t>
            </a:r>
            <a:r>
              <a:rPr lang="en-US" dirty="0" err="1" smtClean="0"/>
              <a:t>či</a:t>
            </a:r>
            <a:r>
              <a:rPr lang="en-US" dirty="0" smtClean="0"/>
              <a:t> </a:t>
            </a:r>
            <a:r>
              <a:rPr lang="en-US" dirty="0" err="1" smtClean="0"/>
              <a:t>později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3052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Počítání</a:t>
            </a:r>
            <a:r>
              <a:rPr lang="en-US" dirty="0" smtClean="0"/>
              <a:t> let </a:t>
            </a:r>
            <a:r>
              <a:rPr lang="en-US" dirty="0" err="1" smtClean="0"/>
              <a:t>podle</a:t>
            </a:r>
            <a:r>
              <a:rPr lang="en-US" dirty="0" smtClean="0"/>
              <a:t> </a:t>
            </a:r>
            <a:r>
              <a:rPr lang="en-US" dirty="0" err="1" smtClean="0"/>
              <a:t>dynastií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Věk</a:t>
            </a:r>
            <a:r>
              <a:rPr lang="en-US" dirty="0" smtClean="0"/>
              <a:t>: od </a:t>
            </a:r>
            <a:r>
              <a:rPr lang="en-US" dirty="0" err="1" smtClean="0"/>
              <a:t>narození</a:t>
            </a:r>
            <a:r>
              <a:rPr lang="en-US" dirty="0" smtClean="0"/>
              <a:t> do </a:t>
            </a:r>
            <a:r>
              <a:rPr lang="en-US" dirty="0" err="1" smtClean="0"/>
              <a:t>konce</a:t>
            </a:r>
            <a:r>
              <a:rPr lang="en-US" dirty="0" smtClean="0"/>
              <a:t> </a:t>
            </a:r>
            <a:r>
              <a:rPr lang="en-US" dirty="0" err="1" smtClean="0"/>
              <a:t>roku</a:t>
            </a:r>
            <a:r>
              <a:rPr lang="en-US" dirty="0" smtClean="0"/>
              <a:t> – 1 </a:t>
            </a:r>
            <a:r>
              <a:rPr lang="en-US" dirty="0" err="1" smtClean="0"/>
              <a:t>rok</a:t>
            </a:r>
            <a:r>
              <a:rPr lang="en-US" dirty="0" smtClean="0"/>
              <a:t> </a:t>
            </a:r>
            <a:r>
              <a:rPr lang="en-US" dirty="0" err="1" smtClean="0"/>
              <a:t>věku</a:t>
            </a:r>
            <a:r>
              <a:rPr lang="en-US" dirty="0" smtClean="0"/>
              <a:t>, </a:t>
            </a:r>
            <a:r>
              <a:rPr lang="en-US" dirty="0" err="1" smtClean="0"/>
              <a:t>tzn</a:t>
            </a:r>
            <a:r>
              <a:rPr lang="en-US" dirty="0" smtClean="0"/>
              <a:t>. </a:t>
            </a:r>
            <a:r>
              <a:rPr lang="en-US" dirty="0" err="1" smtClean="0"/>
              <a:t>Narozen</a:t>
            </a:r>
            <a:r>
              <a:rPr lang="en-US" dirty="0" smtClean="0"/>
              <a:t> 29.12.2014, v </a:t>
            </a:r>
            <a:r>
              <a:rPr lang="en-US" dirty="0" err="1" smtClean="0"/>
              <a:t>březnu</a:t>
            </a:r>
            <a:r>
              <a:rPr lang="en-US" dirty="0" smtClean="0"/>
              <a:t> 2015 je </a:t>
            </a:r>
            <a:r>
              <a:rPr lang="en-US" dirty="0" err="1" smtClean="0"/>
              <a:t>již</a:t>
            </a:r>
            <a:r>
              <a:rPr lang="en-US" dirty="0" smtClean="0"/>
              <a:t> </a:t>
            </a:r>
            <a:r>
              <a:rPr lang="en-US" dirty="0" err="1" smtClean="0"/>
              <a:t>dva</a:t>
            </a:r>
            <a:r>
              <a:rPr lang="en-US" dirty="0" smtClean="0"/>
              <a:t> </a:t>
            </a:r>
            <a:r>
              <a:rPr lang="en-US" dirty="0" err="1" smtClean="0"/>
              <a:t>roky</a:t>
            </a:r>
            <a:r>
              <a:rPr lang="en-US" dirty="0" smtClean="0"/>
              <a:t> </a:t>
            </a:r>
            <a:r>
              <a:rPr lang="en-US" dirty="0" err="1" smtClean="0"/>
              <a:t>starý</a:t>
            </a:r>
            <a:endParaRPr lang="en-US" dirty="0" smtClean="0"/>
          </a:p>
          <a:p>
            <a:r>
              <a:rPr lang="en-US" dirty="0" err="1" smtClean="0"/>
              <a:t>Gregoriánský</a:t>
            </a:r>
            <a:r>
              <a:rPr lang="en-US" dirty="0" smtClean="0"/>
              <a:t> </a:t>
            </a:r>
            <a:r>
              <a:rPr lang="en-US" dirty="0" err="1" smtClean="0"/>
              <a:t>kalendář</a:t>
            </a:r>
            <a:r>
              <a:rPr lang="en-US" dirty="0" smtClean="0"/>
              <a:t> od 1.1.1912</a:t>
            </a:r>
          </a:p>
          <a:p>
            <a:r>
              <a:rPr lang="en-US" dirty="0" err="1"/>
              <a:t>Kalendář</a:t>
            </a:r>
            <a:r>
              <a:rPr lang="en-US" dirty="0"/>
              <a:t> </a:t>
            </a:r>
            <a:r>
              <a:rPr lang="en-US" dirty="0" err="1"/>
              <a:t>ztělesněn</a:t>
            </a:r>
            <a:r>
              <a:rPr lang="en-US" dirty="0"/>
              <a:t> v </a:t>
            </a:r>
            <a:r>
              <a:rPr lang="en-US" dirty="0" err="1"/>
              <a:t>panovníkovi</a:t>
            </a:r>
            <a:r>
              <a:rPr lang="en-US" dirty="0"/>
              <a:t> – </a:t>
            </a:r>
            <a:r>
              <a:rPr lang="en-US" dirty="0" err="1" smtClean="0"/>
              <a:t>jméno</a:t>
            </a:r>
            <a:r>
              <a:rPr lang="en-US" dirty="0" smtClean="0"/>
              <a:t> </a:t>
            </a:r>
            <a:r>
              <a:rPr lang="en-US" dirty="0" err="1" smtClean="0"/>
              <a:t>císaře</a:t>
            </a:r>
            <a:r>
              <a:rPr lang="en-US" dirty="0" smtClean="0"/>
              <a:t>, </a:t>
            </a:r>
            <a:r>
              <a:rPr lang="en-US" dirty="0" err="1" smtClean="0"/>
              <a:t>rok</a:t>
            </a:r>
            <a:r>
              <a:rPr lang="en-US" dirty="0" smtClean="0"/>
              <a:t> </a:t>
            </a:r>
            <a:r>
              <a:rPr lang="en-US" dirty="0" err="1" smtClean="0"/>
              <a:t>vlády</a:t>
            </a:r>
            <a:r>
              <a:rPr lang="en-US" dirty="0" smtClean="0"/>
              <a:t> </a:t>
            </a:r>
            <a:r>
              <a:rPr lang="en-US" dirty="0" err="1" smtClean="0"/>
              <a:t>či</a:t>
            </a:r>
            <a:r>
              <a:rPr lang="en-US" dirty="0" smtClean="0"/>
              <a:t> </a:t>
            </a:r>
            <a:r>
              <a:rPr lang="en-US" dirty="0" err="1" smtClean="0"/>
              <a:t>roky</a:t>
            </a:r>
            <a:r>
              <a:rPr lang="en-US" dirty="0" smtClean="0"/>
              <a:t> </a:t>
            </a:r>
            <a:r>
              <a:rPr lang="en-US" dirty="0" err="1" smtClean="0"/>
              <a:t>dle</a:t>
            </a:r>
            <a:r>
              <a:rPr lang="en-US" dirty="0" smtClean="0"/>
              <a:t> </a:t>
            </a:r>
            <a:r>
              <a:rPr lang="en-US" dirty="0" err="1" smtClean="0"/>
              <a:t>vládnoucí</a:t>
            </a:r>
            <a:r>
              <a:rPr lang="en-US" dirty="0" smtClean="0"/>
              <a:t> </a:t>
            </a:r>
            <a:r>
              <a:rPr lang="en-US" dirty="0" err="1" smtClean="0"/>
              <a:t>dynastie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Jaký</a:t>
            </a:r>
            <a:r>
              <a:rPr lang="en-US" dirty="0" smtClean="0"/>
              <a:t> je </a:t>
            </a:r>
            <a:r>
              <a:rPr lang="en-US" dirty="0" err="1" smtClean="0"/>
              <a:t>rok</a:t>
            </a:r>
            <a:r>
              <a:rPr lang="en-US" dirty="0" smtClean="0"/>
              <a:t> v ROC a v PRC?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9131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 co si dát pozor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Jazyk- čtivost, gramatika (jazykové korektury)</a:t>
            </a:r>
          </a:p>
          <a:p>
            <a:r>
              <a:rPr lang="cs-CZ" dirty="0" smtClean="0"/>
              <a:t>Nedostatečné citace v. příliš mnoho citací (co citovat, co ne?)</a:t>
            </a:r>
          </a:p>
          <a:p>
            <a:r>
              <a:rPr lang="cs-CZ" dirty="0" smtClean="0"/>
              <a:t>Poznámky pod čarou</a:t>
            </a:r>
          </a:p>
          <a:p>
            <a:r>
              <a:rPr lang="cs-CZ" dirty="0" smtClean="0"/>
              <a:t>Kritika</a:t>
            </a:r>
          </a:p>
          <a:p>
            <a:r>
              <a:rPr lang="cs-CZ" dirty="0" smtClean="0"/>
              <a:t>Přínos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59210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287" y="1225093"/>
            <a:ext cx="8636075" cy="3943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5436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JAK POZNAT NOSNÉ TÉMA?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OBTÍŽNĚ </a:t>
            </a:r>
            <a:r>
              <a:rPr lang="en-US" dirty="0" smtClean="0">
                <a:sym typeface="Wingdings"/>
              </a:rPr>
              <a:t></a:t>
            </a:r>
          </a:p>
          <a:p>
            <a:endParaRPr lang="en-US" dirty="0" smtClean="0">
              <a:sym typeface="Wingdings"/>
            </a:endParaRPr>
          </a:p>
          <a:p>
            <a:r>
              <a:rPr lang="en-US" dirty="0" smtClean="0">
                <a:solidFill>
                  <a:srgbClr val="FF0000"/>
                </a:solidFill>
                <a:sym typeface="Wingdings"/>
              </a:rPr>
              <a:t>1. </a:t>
            </a:r>
            <a:r>
              <a:rPr lang="en-US" dirty="0" err="1" smtClean="0">
                <a:solidFill>
                  <a:srgbClr val="FF0000"/>
                </a:solidFill>
                <a:sym typeface="Wingdings"/>
              </a:rPr>
              <a:t>Proč</a:t>
            </a:r>
            <a:r>
              <a:rPr lang="en-US" dirty="0" smtClean="0">
                <a:solidFill>
                  <a:srgbClr val="FF0000"/>
                </a:solidFill>
                <a:sym typeface="Wingdings"/>
              </a:rPr>
              <a:t> to </a:t>
            </a:r>
            <a:r>
              <a:rPr lang="en-US" dirty="0" err="1" smtClean="0">
                <a:solidFill>
                  <a:srgbClr val="FF0000"/>
                </a:solidFill>
                <a:sym typeface="Wingdings"/>
              </a:rPr>
              <a:t>téma</a:t>
            </a:r>
            <a:r>
              <a:rPr lang="en-US" dirty="0" smtClean="0">
                <a:solidFill>
                  <a:srgbClr val="FF0000"/>
                </a:solidFill>
                <a:sym typeface="Wingdings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sym typeface="Wingdings"/>
              </a:rPr>
              <a:t>zkoumat</a:t>
            </a:r>
            <a:r>
              <a:rPr lang="en-US" dirty="0" smtClean="0">
                <a:solidFill>
                  <a:srgbClr val="FF0000"/>
                </a:solidFill>
                <a:sym typeface="Wingdings"/>
              </a:rPr>
              <a:t>? (</a:t>
            </a:r>
            <a:r>
              <a:rPr lang="en-US" dirty="0" err="1" smtClean="0">
                <a:solidFill>
                  <a:srgbClr val="FF0000"/>
                </a:solidFill>
                <a:sym typeface="Wingdings"/>
              </a:rPr>
              <a:t>nové</a:t>
            </a:r>
            <a:r>
              <a:rPr lang="en-US" dirty="0" smtClean="0">
                <a:solidFill>
                  <a:srgbClr val="FF0000"/>
                </a:solidFill>
                <a:sym typeface="Wingdings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sym typeface="Wingdings"/>
              </a:rPr>
              <a:t>poznatky</a:t>
            </a:r>
            <a:r>
              <a:rPr lang="en-US" dirty="0" smtClean="0">
                <a:solidFill>
                  <a:srgbClr val="FF0000"/>
                </a:solidFill>
                <a:sym typeface="Wingdings"/>
              </a:rPr>
              <a:t>, </a:t>
            </a:r>
            <a:r>
              <a:rPr lang="en-US" dirty="0" err="1" smtClean="0">
                <a:solidFill>
                  <a:srgbClr val="FF0000"/>
                </a:solidFill>
                <a:sym typeface="Wingdings"/>
              </a:rPr>
              <a:t>nově</a:t>
            </a:r>
            <a:r>
              <a:rPr lang="en-US" dirty="0" smtClean="0">
                <a:solidFill>
                  <a:srgbClr val="FF0000"/>
                </a:solidFill>
                <a:sym typeface="Wingdings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sym typeface="Wingdings"/>
              </a:rPr>
              <a:t>otevřené</a:t>
            </a:r>
            <a:r>
              <a:rPr lang="en-US" dirty="0" smtClean="0">
                <a:solidFill>
                  <a:srgbClr val="FF0000"/>
                </a:solidFill>
                <a:sym typeface="Wingdings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sym typeface="Wingdings"/>
              </a:rPr>
              <a:t>archivy</a:t>
            </a:r>
            <a:r>
              <a:rPr lang="en-US" dirty="0" smtClean="0">
                <a:solidFill>
                  <a:srgbClr val="FF0000"/>
                </a:solidFill>
                <a:sym typeface="Wingdings"/>
              </a:rPr>
              <a:t>, </a:t>
            </a:r>
            <a:r>
              <a:rPr lang="en-US" dirty="0" err="1" smtClean="0">
                <a:solidFill>
                  <a:srgbClr val="FF0000"/>
                </a:solidFill>
                <a:sym typeface="Wingdings"/>
              </a:rPr>
              <a:t>nová</a:t>
            </a:r>
            <a:r>
              <a:rPr lang="en-US" dirty="0" smtClean="0">
                <a:solidFill>
                  <a:srgbClr val="FF0000"/>
                </a:solidFill>
                <a:sym typeface="Wingdings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sym typeface="Wingdings"/>
              </a:rPr>
              <a:t>teorie</a:t>
            </a:r>
            <a:r>
              <a:rPr lang="en-US" dirty="0" smtClean="0">
                <a:solidFill>
                  <a:srgbClr val="FF0000"/>
                </a:solidFill>
                <a:sym typeface="Wingdings"/>
              </a:rPr>
              <a:t>)</a:t>
            </a:r>
          </a:p>
          <a:p>
            <a:r>
              <a:rPr lang="en-US" dirty="0" smtClean="0">
                <a:solidFill>
                  <a:srgbClr val="FF0000"/>
                </a:solidFill>
                <a:sym typeface="Wingdings"/>
              </a:rPr>
              <a:t>2. </a:t>
            </a:r>
            <a:r>
              <a:rPr lang="en-US" dirty="0" err="1" smtClean="0">
                <a:solidFill>
                  <a:srgbClr val="FF0000"/>
                </a:solidFill>
                <a:sym typeface="Wingdings"/>
              </a:rPr>
              <a:t>Mám</a:t>
            </a:r>
            <a:r>
              <a:rPr lang="en-US" dirty="0" smtClean="0">
                <a:solidFill>
                  <a:srgbClr val="FF0000"/>
                </a:solidFill>
                <a:sym typeface="Wingdings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sym typeface="Wingdings"/>
              </a:rPr>
              <a:t>přístup</a:t>
            </a:r>
            <a:r>
              <a:rPr lang="en-US" dirty="0" smtClean="0">
                <a:solidFill>
                  <a:srgbClr val="FF0000"/>
                </a:solidFill>
                <a:sym typeface="Wingdings"/>
              </a:rPr>
              <a:t> k </a:t>
            </a:r>
            <a:r>
              <a:rPr lang="en-US" dirty="0" err="1" smtClean="0">
                <a:solidFill>
                  <a:srgbClr val="FF0000"/>
                </a:solidFill>
                <a:sym typeface="Wingdings"/>
              </a:rPr>
              <a:t>materiálům</a:t>
            </a:r>
            <a:r>
              <a:rPr lang="en-US" dirty="0" smtClean="0">
                <a:solidFill>
                  <a:srgbClr val="FF0000"/>
                </a:solidFill>
                <a:sym typeface="Wingdings"/>
              </a:rPr>
              <a:t>? (!!!</a:t>
            </a:r>
            <a:r>
              <a:rPr lang="en-US" b="1" dirty="0" err="1" smtClean="0">
                <a:solidFill>
                  <a:srgbClr val="FF0000"/>
                </a:solidFill>
                <a:sym typeface="Wingdings"/>
              </a:rPr>
              <a:t>průzkum</a:t>
            </a:r>
            <a:r>
              <a:rPr lang="en-US" b="1" dirty="0" smtClean="0">
                <a:solidFill>
                  <a:srgbClr val="FF0000"/>
                </a:solidFill>
                <a:sym typeface="Wingdings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sym typeface="Wingdings"/>
              </a:rPr>
              <a:t>zdrojů</a:t>
            </a:r>
            <a:r>
              <a:rPr lang="en-US" b="1" dirty="0" smtClean="0">
                <a:solidFill>
                  <a:srgbClr val="FF0000"/>
                </a:solidFill>
                <a:sym typeface="Wingdings"/>
              </a:rPr>
              <a:t>!!!</a:t>
            </a:r>
            <a:r>
              <a:rPr lang="en-US" dirty="0" smtClean="0">
                <a:solidFill>
                  <a:srgbClr val="FF0000"/>
                </a:solidFill>
                <a:sym typeface="Wingdings"/>
              </a:rPr>
              <a:t>)</a:t>
            </a:r>
          </a:p>
          <a:p>
            <a:r>
              <a:rPr lang="en-US" dirty="0" smtClean="0">
                <a:solidFill>
                  <a:srgbClr val="FF0000"/>
                </a:solidFill>
                <a:sym typeface="Wingdings"/>
              </a:rPr>
              <a:t>3. Je to v </a:t>
            </a:r>
            <a:r>
              <a:rPr lang="en-US" dirty="0" err="1" smtClean="0">
                <a:solidFill>
                  <a:srgbClr val="FF0000"/>
                </a:solidFill>
                <a:sym typeface="Wingdings"/>
              </a:rPr>
              <a:t>mých</a:t>
            </a:r>
            <a:r>
              <a:rPr lang="en-US" dirty="0" smtClean="0">
                <a:solidFill>
                  <a:srgbClr val="FF0000"/>
                </a:solidFill>
                <a:sym typeface="Wingdings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sym typeface="Wingdings"/>
              </a:rPr>
              <a:t>časových</a:t>
            </a:r>
            <a:r>
              <a:rPr lang="en-US" dirty="0" smtClean="0">
                <a:solidFill>
                  <a:srgbClr val="FF0000"/>
                </a:solidFill>
                <a:sym typeface="Wingdings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sym typeface="Wingdings"/>
              </a:rPr>
              <a:t>možnostech</a:t>
            </a:r>
            <a:r>
              <a:rPr lang="en-US" dirty="0" smtClean="0">
                <a:solidFill>
                  <a:srgbClr val="FF0000"/>
                </a:solidFill>
                <a:sym typeface="Wingdings"/>
              </a:rPr>
              <a:t>?</a:t>
            </a:r>
          </a:p>
          <a:p>
            <a:r>
              <a:rPr lang="en-US" dirty="0" smtClean="0">
                <a:solidFill>
                  <a:srgbClr val="FF0000"/>
                </a:solidFill>
                <a:sym typeface="Wingdings"/>
              </a:rPr>
              <a:t>4. </a:t>
            </a:r>
            <a:r>
              <a:rPr lang="en-US" dirty="0" err="1" smtClean="0">
                <a:solidFill>
                  <a:srgbClr val="FF0000"/>
                </a:solidFill>
                <a:sym typeface="Wingdings"/>
              </a:rPr>
              <a:t>Kdo</a:t>
            </a:r>
            <a:r>
              <a:rPr lang="en-US" dirty="0" smtClean="0">
                <a:solidFill>
                  <a:srgbClr val="FF0000"/>
                </a:solidFill>
                <a:sym typeface="Wingdings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sym typeface="Wingdings"/>
              </a:rPr>
              <a:t>na</a:t>
            </a:r>
            <a:r>
              <a:rPr lang="en-US" dirty="0" smtClean="0">
                <a:solidFill>
                  <a:srgbClr val="FF0000"/>
                </a:solidFill>
                <a:sym typeface="Wingdings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sym typeface="Wingdings"/>
              </a:rPr>
              <a:t>tématu</a:t>
            </a:r>
            <a:r>
              <a:rPr lang="en-US" dirty="0" smtClean="0">
                <a:solidFill>
                  <a:srgbClr val="FF0000"/>
                </a:solidFill>
                <a:sym typeface="Wingdings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sym typeface="Wingdings"/>
              </a:rPr>
              <a:t>již</a:t>
            </a:r>
            <a:r>
              <a:rPr lang="en-US" dirty="0" smtClean="0">
                <a:solidFill>
                  <a:srgbClr val="FF0000"/>
                </a:solidFill>
                <a:sym typeface="Wingdings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sym typeface="Wingdings"/>
              </a:rPr>
              <a:t>pracuje</a:t>
            </a:r>
            <a:r>
              <a:rPr lang="en-US" dirty="0">
                <a:solidFill>
                  <a:srgbClr val="FF0000"/>
                </a:solidFill>
                <a:sym typeface="Wingdings"/>
              </a:rPr>
              <a:t>?</a:t>
            </a:r>
            <a:endParaRPr lang="en-US" dirty="0" smtClean="0">
              <a:solidFill>
                <a:srgbClr val="FF0000"/>
              </a:solidFill>
              <a:sym typeface="Wingdings"/>
            </a:endParaRPr>
          </a:p>
          <a:p>
            <a:endParaRPr lang="en-US" dirty="0"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24730459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 JE PRIMÁRNÍ </a:t>
            </a:r>
            <a:r>
              <a:rPr lang="en-US" dirty="0" smtClean="0"/>
              <a:t>PRAMEN v </a:t>
            </a:r>
            <a:r>
              <a:rPr lang="en-US" dirty="0" err="1" smtClean="0"/>
              <a:t>historii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Písemné</a:t>
            </a:r>
            <a:r>
              <a:rPr lang="en-US" dirty="0" smtClean="0"/>
              <a:t> </a:t>
            </a:r>
            <a:r>
              <a:rPr lang="en-US" dirty="0" err="1" smtClean="0"/>
              <a:t>prameny</a:t>
            </a:r>
            <a:endParaRPr lang="en-US" dirty="0" smtClean="0"/>
          </a:p>
          <a:p>
            <a:pPr lvl="1"/>
            <a:r>
              <a:rPr lang="en-US" dirty="0" err="1" smtClean="0"/>
              <a:t>Institucionálního</a:t>
            </a:r>
            <a:r>
              <a:rPr lang="en-US" dirty="0" smtClean="0"/>
              <a:t> </a:t>
            </a:r>
            <a:r>
              <a:rPr lang="en-US" dirty="0" err="1" smtClean="0"/>
              <a:t>původu</a:t>
            </a:r>
            <a:endParaRPr lang="en-US" dirty="0" smtClean="0"/>
          </a:p>
          <a:p>
            <a:pPr lvl="2"/>
            <a:r>
              <a:rPr lang="en-US" dirty="0" err="1" smtClean="0"/>
              <a:t>Právní</a:t>
            </a:r>
            <a:r>
              <a:rPr lang="en-US" dirty="0" smtClean="0"/>
              <a:t> </a:t>
            </a:r>
            <a:r>
              <a:rPr lang="en-US" dirty="0" err="1" smtClean="0"/>
              <a:t>dokumenty</a:t>
            </a:r>
            <a:r>
              <a:rPr lang="en-US" dirty="0" smtClean="0"/>
              <a:t>, </a:t>
            </a:r>
            <a:r>
              <a:rPr lang="en-US" dirty="0" err="1" smtClean="0"/>
              <a:t>správní</a:t>
            </a:r>
            <a:r>
              <a:rPr lang="en-US" dirty="0" smtClean="0"/>
              <a:t> a </a:t>
            </a:r>
            <a:r>
              <a:rPr lang="en-US" dirty="0" err="1" smtClean="0"/>
              <a:t>hospodářské</a:t>
            </a:r>
            <a:r>
              <a:rPr lang="en-US" dirty="0" smtClean="0"/>
              <a:t> </a:t>
            </a:r>
            <a:r>
              <a:rPr lang="en-US" dirty="0" err="1" smtClean="0"/>
              <a:t>prameny</a:t>
            </a:r>
            <a:r>
              <a:rPr lang="en-US" dirty="0" smtClean="0"/>
              <a:t>, </a:t>
            </a:r>
            <a:r>
              <a:rPr lang="en-US" dirty="0" err="1" smtClean="0"/>
              <a:t>listiny</a:t>
            </a:r>
            <a:r>
              <a:rPr lang="en-US" dirty="0" smtClean="0"/>
              <a:t>, </a:t>
            </a:r>
            <a:r>
              <a:rPr lang="en-US" dirty="0" err="1" smtClean="0"/>
              <a:t>úřty</a:t>
            </a:r>
            <a:r>
              <a:rPr lang="en-US" dirty="0" smtClean="0"/>
              <a:t>, </a:t>
            </a:r>
            <a:r>
              <a:rPr lang="en-US" dirty="0" err="1" smtClean="0"/>
              <a:t>sepisy</a:t>
            </a:r>
            <a:r>
              <a:rPr lang="en-US" dirty="0" smtClean="0"/>
              <a:t> </a:t>
            </a:r>
            <a:r>
              <a:rPr lang="en-US" dirty="0" err="1" smtClean="0"/>
              <a:t>obyvatelstva</a:t>
            </a:r>
            <a:endParaRPr lang="en-US" dirty="0" smtClean="0"/>
          </a:p>
          <a:p>
            <a:pPr lvl="1"/>
            <a:r>
              <a:rPr lang="en-US" dirty="0" err="1" smtClean="0"/>
              <a:t>Soukromého</a:t>
            </a:r>
            <a:r>
              <a:rPr lang="en-US" dirty="0" smtClean="0"/>
              <a:t> </a:t>
            </a:r>
            <a:r>
              <a:rPr lang="en-US" dirty="0" err="1" smtClean="0"/>
              <a:t>původu</a:t>
            </a:r>
            <a:endParaRPr lang="en-US" dirty="0" smtClean="0"/>
          </a:p>
          <a:p>
            <a:pPr lvl="2"/>
            <a:r>
              <a:rPr lang="en-US" dirty="0" err="1" smtClean="0"/>
              <a:t>Osobní</a:t>
            </a:r>
            <a:r>
              <a:rPr lang="en-US" dirty="0" smtClean="0"/>
              <a:t> </a:t>
            </a:r>
            <a:r>
              <a:rPr lang="en-US" dirty="0" err="1" smtClean="0"/>
              <a:t>korespondence</a:t>
            </a:r>
            <a:r>
              <a:rPr lang="en-US" dirty="0" smtClean="0"/>
              <a:t>, </a:t>
            </a:r>
            <a:r>
              <a:rPr lang="en-US" dirty="0" err="1" smtClean="0"/>
              <a:t>osobní</a:t>
            </a:r>
            <a:r>
              <a:rPr lang="en-US" dirty="0" smtClean="0"/>
              <a:t> </a:t>
            </a:r>
            <a:r>
              <a:rPr lang="en-US" dirty="0" err="1" smtClean="0"/>
              <a:t>deníky</a:t>
            </a:r>
            <a:r>
              <a:rPr lang="en-US" dirty="0" smtClean="0"/>
              <a:t>, </a:t>
            </a:r>
            <a:r>
              <a:rPr lang="en-US" dirty="0" err="1" smtClean="0"/>
              <a:t>literární</a:t>
            </a:r>
            <a:r>
              <a:rPr lang="en-US" dirty="0" smtClean="0"/>
              <a:t> a </a:t>
            </a:r>
            <a:r>
              <a:rPr lang="en-US" dirty="0" err="1" smtClean="0"/>
              <a:t>písemná</a:t>
            </a:r>
            <a:r>
              <a:rPr lang="en-US" dirty="0" smtClean="0"/>
              <a:t> </a:t>
            </a:r>
            <a:r>
              <a:rPr lang="en-US" dirty="0" err="1" smtClean="0"/>
              <a:t>pozůstalost</a:t>
            </a:r>
            <a:endParaRPr lang="en-US" dirty="0" smtClean="0"/>
          </a:p>
          <a:p>
            <a:pPr lvl="1"/>
            <a:r>
              <a:rPr lang="en-US" dirty="0" err="1" smtClean="0"/>
              <a:t>Narativní</a:t>
            </a:r>
            <a:r>
              <a:rPr lang="en-US" dirty="0" smtClean="0"/>
              <a:t> a </a:t>
            </a:r>
            <a:r>
              <a:rPr lang="en-US" dirty="0" err="1" smtClean="0"/>
              <a:t>literární</a:t>
            </a:r>
            <a:endParaRPr lang="en-US" dirty="0" smtClean="0"/>
          </a:p>
          <a:p>
            <a:pPr lvl="2"/>
            <a:r>
              <a:rPr lang="en-US" dirty="0" err="1" smtClean="0"/>
              <a:t>Legendy</a:t>
            </a:r>
            <a:r>
              <a:rPr lang="en-US" dirty="0" smtClean="0"/>
              <a:t>, </a:t>
            </a:r>
            <a:r>
              <a:rPr lang="en-US" dirty="0" err="1" smtClean="0"/>
              <a:t>romány</a:t>
            </a:r>
            <a:r>
              <a:rPr lang="en-US" dirty="0" smtClean="0"/>
              <a:t>, </a:t>
            </a:r>
            <a:r>
              <a:rPr lang="en-US" dirty="0" err="1" smtClean="0"/>
              <a:t>fikce</a:t>
            </a:r>
            <a:r>
              <a:rPr lang="en-US" dirty="0" smtClean="0"/>
              <a:t>, </a:t>
            </a:r>
            <a:r>
              <a:rPr lang="en-US" dirty="0" err="1" smtClean="0"/>
              <a:t>kroniky</a:t>
            </a:r>
            <a:r>
              <a:rPr lang="en-US" dirty="0" smtClean="0"/>
              <a:t>, </a:t>
            </a:r>
            <a:r>
              <a:rPr lang="en-US" dirty="0" err="1" smtClean="0"/>
              <a:t>letopisy</a:t>
            </a:r>
            <a:endParaRPr lang="en-US" dirty="0" smtClean="0"/>
          </a:p>
          <a:p>
            <a:r>
              <a:rPr lang="en-US" dirty="0" err="1" smtClean="0"/>
              <a:t>Nepsané</a:t>
            </a:r>
            <a:r>
              <a:rPr lang="en-US" dirty="0" smtClean="0"/>
              <a:t> </a:t>
            </a:r>
            <a:r>
              <a:rPr lang="en-US" dirty="0" err="1" smtClean="0"/>
              <a:t>prameny</a:t>
            </a:r>
            <a:endParaRPr lang="en-US" dirty="0" smtClean="0"/>
          </a:p>
          <a:p>
            <a:pPr lvl="1"/>
            <a:r>
              <a:rPr lang="en-US" dirty="0" err="1" smtClean="0"/>
              <a:t>Hmotné</a:t>
            </a:r>
            <a:r>
              <a:rPr lang="en-US" dirty="0" smtClean="0"/>
              <a:t> (</a:t>
            </a:r>
            <a:r>
              <a:rPr lang="en-US" dirty="0" err="1" smtClean="0"/>
              <a:t>kostení</a:t>
            </a:r>
            <a:r>
              <a:rPr lang="en-US" dirty="0" smtClean="0"/>
              <a:t> </a:t>
            </a:r>
            <a:r>
              <a:rPr lang="en-US" dirty="0" err="1" smtClean="0"/>
              <a:t>pozástatky</a:t>
            </a:r>
            <a:r>
              <a:rPr lang="en-US" dirty="0" smtClean="0"/>
              <a:t>, </a:t>
            </a:r>
            <a:r>
              <a:rPr lang="en-US" dirty="0" err="1" smtClean="0"/>
              <a:t>archeologické</a:t>
            </a:r>
            <a:r>
              <a:rPr lang="en-US" dirty="0" smtClean="0"/>
              <a:t> </a:t>
            </a:r>
            <a:r>
              <a:rPr lang="en-US" dirty="0" err="1" smtClean="0"/>
              <a:t>nálezy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Obrazové</a:t>
            </a:r>
            <a:endParaRPr lang="en-US" dirty="0" smtClean="0"/>
          </a:p>
          <a:p>
            <a:pPr lvl="1"/>
            <a:r>
              <a:rPr lang="en-US" dirty="0" err="1" smtClean="0"/>
              <a:t>Audiovizuální</a:t>
            </a:r>
            <a:endParaRPr lang="en-US" dirty="0" smtClean="0"/>
          </a:p>
          <a:p>
            <a:r>
              <a:rPr lang="en-US" dirty="0" err="1" smtClean="0"/>
              <a:t>Ústní</a:t>
            </a:r>
            <a:r>
              <a:rPr lang="en-US" dirty="0" smtClean="0"/>
              <a:t> </a:t>
            </a:r>
            <a:r>
              <a:rPr lang="en-US" dirty="0" err="1" smtClean="0"/>
              <a:t>prameny</a:t>
            </a:r>
            <a:endParaRPr lang="en-US" dirty="0" smtClean="0"/>
          </a:p>
          <a:p>
            <a:pPr lvl="1"/>
            <a:r>
              <a:rPr lang="en-US" dirty="0" err="1" smtClean="0"/>
              <a:t>Mytologie</a:t>
            </a:r>
            <a:endParaRPr lang="en-US" dirty="0" smtClean="0"/>
          </a:p>
          <a:p>
            <a:pPr lvl="1"/>
            <a:r>
              <a:rPr lang="en-US" dirty="0" err="1" smtClean="0"/>
              <a:t>Orální</a:t>
            </a:r>
            <a:r>
              <a:rPr lang="en-US" dirty="0" smtClean="0"/>
              <a:t> </a:t>
            </a:r>
            <a:r>
              <a:rPr lang="en-US" dirty="0" err="1" smtClean="0"/>
              <a:t>historie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7242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Třídění</a:t>
            </a:r>
            <a:r>
              <a:rPr lang="en-US" dirty="0" smtClean="0"/>
              <a:t> </a:t>
            </a:r>
            <a:r>
              <a:rPr lang="en-US" dirty="0" err="1" smtClean="0"/>
              <a:t>pramenů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527047"/>
            <a:ext cx="8805672" cy="5190993"/>
          </a:xfrm>
        </p:spPr>
        <p:txBody>
          <a:bodyPr>
            <a:normAutofit fontScale="62500" lnSpcReduction="20000"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Rozlišujeme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různé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druhy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informačních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pramenů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které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jsou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tříděny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podle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různých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hledisek</a:t>
            </a:r>
            <a:r>
              <a:rPr lang="en-US" dirty="0">
                <a:solidFill>
                  <a:schemeClr val="bg1"/>
                </a:solidFill>
              </a:rPr>
              <a:t>. </a:t>
            </a:r>
            <a:r>
              <a:rPr lang="en-US" dirty="0" err="1">
                <a:solidFill>
                  <a:schemeClr val="bg1"/>
                </a:solidFill>
              </a:rPr>
              <a:t>Nejzákladnější</a:t>
            </a:r>
            <a:r>
              <a:rPr lang="en-US" dirty="0">
                <a:solidFill>
                  <a:schemeClr val="bg1"/>
                </a:solidFill>
              </a:rPr>
              <a:t> je </a:t>
            </a:r>
            <a:r>
              <a:rPr lang="en-US" dirty="0" err="1">
                <a:solidFill>
                  <a:schemeClr val="bg1"/>
                </a:solidFill>
              </a:rPr>
              <a:t>dělení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pramenů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podle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míry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původnosti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jejich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obsahu</a:t>
            </a:r>
            <a:r>
              <a:rPr lang="en-US" dirty="0">
                <a:solidFill>
                  <a:schemeClr val="bg1"/>
                </a:solidFill>
              </a:rPr>
              <a:t>. </a:t>
            </a:r>
            <a:r>
              <a:rPr lang="en-US" dirty="0" err="1">
                <a:solidFill>
                  <a:schemeClr val="bg1"/>
                </a:solidFill>
              </a:rPr>
              <a:t>Dělíme</a:t>
            </a:r>
            <a:r>
              <a:rPr lang="en-US" dirty="0">
                <a:solidFill>
                  <a:schemeClr val="bg1"/>
                </a:solidFill>
              </a:rPr>
              <a:t> je </a:t>
            </a:r>
            <a:r>
              <a:rPr lang="en-US" dirty="0" err="1">
                <a:solidFill>
                  <a:schemeClr val="bg1"/>
                </a:solidFill>
              </a:rPr>
              <a:t>na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primární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sekundární</a:t>
            </a:r>
            <a:r>
              <a:rPr lang="en-US" dirty="0">
                <a:solidFill>
                  <a:schemeClr val="bg1"/>
                </a:solidFill>
              </a:rPr>
              <a:t> a </a:t>
            </a:r>
            <a:r>
              <a:rPr lang="en-US" dirty="0" err="1">
                <a:solidFill>
                  <a:schemeClr val="bg1"/>
                </a:solidFill>
              </a:rPr>
              <a:t>terciální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prameny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pPr lvl="0"/>
            <a:r>
              <a:rPr lang="en-US" b="1" dirty="0" err="1">
                <a:solidFill>
                  <a:schemeClr val="bg1"/>
                </a:solidFill>
              </a:rPr>
              <a:t>Primární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informační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prameny</a:t>
            </a:r>
            <a:r>
              <a:rPr lang="en-US" dirty="0">
                <a:solidFill>
                  <a:schemeClr val="bg1"/>
                </a:solidFill>
              </a:rPr>
              <a:t> – </a:t>
            </a:r>
            <a:r>
              <a:rPr lang="en-US" dirty="0" err="1">
                <a:solidFill>
                  <a:schemeClr val="bg1"/>
                </a:solidFill>
              </a:rPr>
              <a:t>přináší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původní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nové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informace</a:t>
            </a:r>
            <a:r>
              <a:rPr lang="en-US" dirty="0">
                <a:solidFill>
                  <a:schemeClr val="bg1"/>
                </a:solidFill>
              </a:rPr>
              <a:t>. </a:t>
            </a:r>
            <a:r>
              <a:rPr lang="en-US" dirty="0" err="1">
                <a:solidFill>
                  <a:schemeClr val="bg1"/>
                </a:solidFill>
              </a:rPr>
              <a:t>Jsou</a:t>
            </a:r>
            <a:r>
              <a:rPr lang="en-US" dirty="0">
                <a:solidFill>
                  <a:schemeClr val="bg1"/>
                </a:solidFill>
              </a:rPr>
              <a:t> to </a:t>
            </a:r>
            <a:r>
              <a:rPr lang="en-US" dirty="0" err="1">
                <a:solidFill>
                  <a:schemeClr val="bg1"/>
                </a:solidFill>
              </a:rPr>
              <a:t>původní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tvůrčí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díla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umělecká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nebo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literární</a:t>
            </a:r>
            <a:r>
              <a:rPr lang="en-US" dirty="0">
                <a:solidFill>
                  <a:schemeClr val="bg1"/>
                </a:solidFill>
              </a:rPr>
              <a:t>; </a:t>
            </a:r>
            <a:r>
              <a:rPr lang="en-US" dirty="0" err="1">
                <a:solidFill>
                  <a:schemeClr val="bg1"/>
                </a:solidFill>
              </a:rPr>
              <a:t>původní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zprávy</a:t>
            </a:r>
            <a:r>
              <a:rPr lang="en-US" dirty="0">
                <a:solidFill>
                  <a:schemeClr val="bg1"/>
                </a:solidFill>
              </a:rPr>
              <a:t> o </a:t>
            </a:r>
            <a:r>
              <a:rPr lang="en-US" dirty="0" err="1">
                <a:solidFill>
                  <a:schemeClr val="bg1"/>
                </a:solidFill>
              </a:rPr>
              <a:t>nějaké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události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nebo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časovém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období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které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vznikly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během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události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nebo</a:t>
            </a:r>
            <a:r>
              <a:rPr lang="en-US" dirty="0">
                <a:solidFill>
                  <a:schemeClr val="bg1"/>
                </a:solidFill>
              </a:rPr>
              <a:t> v </a:t>
            </a:r>
            <a:r>
              <a:rPr lang="en-US" dirty="0" err="1">
                <a:solidFill>
                  <a:schemeClr val="bg1"/>
                </a:solidFill>
              </a:rPr>
              <a:t>určitém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časovém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období</a:t>
            </a:r>
            <a:r>
              <a:rPr lang="en-US" dirty="0">
                <a:solidFill>
                  <a:schemeClr val="bg1"/>
                </a:solidFill>
              </a:rPr>
              <a:t>. </a:t>
            </a:r>
            <a:r>
              <a:rPr lang="en-US" dirty="0" err="1">
                <a:solidFill>
                  <a:schemeClr val="bg1"/>
                </a:solidFill>
              </a:rPr>
              <a:t>Obsahují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fakta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nikoli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různé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interpretace</a:t>
            </a:r>
            <a:r>
              <a:rPr lang="en-US" dirty="0">
                <a:solidFill>
                  <a:schemeClr val="bg1"/>
                </a:solidFill>
              </a:rPr>
              <a:t>. </a:t>
            </a:r>
            <a:r>
              <a:rPr lang="en-US" dirty="0" err="1">
                <a:solidFill>
                  <a:schemeClr val="bg1"/>
                </a:solidFill>
              </a:rPr>
              <a:t>Primárními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prameny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jsou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knihy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časopisy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noviny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písně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obrazy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sochy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publikované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výsledky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vědeckých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studií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sborníky</a:t>
            </a:r>
            <a:r>
              <a:rPr lang="en-US" dirty="0">
                <a:solidFill>
                  <a:schemeClr val="bg1"/>
                </a:solidFill>
              </a:rPr>
              <a:t> z </a:t>
            </a:r>
            <a:r>
              <a:rPr lang="en-US" dirty="0" err="1">
                <a:solidFill>
                  <a:schemeClr val="bg1"/>
                </a:solidFill>
              </a:rPr>
              <a:t>konferencí</a:t>
            </a:r>
            <a:r>
              <a:rPr lang="en-US" dirty="0">
                <a:solidFill>
                  <a:schemeClr val="bg1"/>
                </a:solidFill>
              </a:rPr>
              <a:t>…</a:t>
            </a:r>
          </a:p>
          <a:p>
            <a:pPr lvl="0"/>
            <a:r>
              <a:rPr lang="en-US" b="1" dirty="0" err="1">
                <a:solidFill>
                  <a:schemeClr val="bg1"/>
                </a:solidFill>
              </a:rPr>
              <a:t>Sekundární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informační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prameny</a:t>
            </a:r>
            <a:r>
              <a:rPr lang="en-US" dirty="0">
                <a:solidFill>
                  <a:schemeClr val="bg1"/>
                </a:solidFill>
              </a:rPr>
              <a:t> – </a:t>
            </a:r>
            <a:r>
              <a:rPr lang="en-US" dirty="0" err="1">
                <a:solidFill>
                  <a:schemeClr val="bg1"/>
                </a:solidFill>
              </a:rPr>
              <a:t>jsou</a:t>
            </a:r>
            <a:r>
              <a:rPr lang="en-US" dirty="0">
                <a:solidFill>
                  <a:schemeClr val="bg1"/>
                </a:solidFill>
              </a:rPr>
              <a:t> to </a:t>
            </a:r>
            <a:r>
              <a:rPr lang="en-US" dirty="0" err="1">
                <a:solidFill>
                  <a:schemeClr val="bg1"/>
                </a:solidFill>
              </a:rPr>
              <a:t>prameny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které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informují</a:t>
            </a:r>
            <a:r>
              <a:rPr lang="en-US" dirty="0">
                <a:solidFill>
                  <a:schemeClr val="bg1"/>
                </a:solidFill>
              </a:rPr>
              <a:t> o </a:t>
            </a:r>
            <a:r>
              <a:rPr lang="en-US" dirty="0" err="1">
                <a:solidFill>
                  <a:schemeClr val="bg1"/>
                </a:solidFill>
              </a:rPr>
              <a:t>existenci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primárních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pramenů</a:t>
            </a:r>
            <a:r>
              <a:rPr lang="en-US" dirty="0">
                <a:solidFill>
                  <a:schemeClr val="bg1"/>
                </a:solidFill>
              </a:rPr>
              <a:t> a </a:t>
            </a:r>
            <a:r>
              <a:rPr lang="en-US" dirty="0" err="1">
                <a:solidFill>
                  <a:schemeClr val="bg1"/>
                </a:solidFill>
              </a:rPr>
              <a:t>odkazují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ně</a:t>
            </a:r>
            <a:r>
              <a:rPr lang="en-US" dirty="0">
                <a:solidFill>
                  <a:schemeClr val="bg1"/>
                </a:solidFill>
              </a:rPr>
              <a:t>. </a:t>
            </a:r>
            <a:r>
              <a:rPr lang="en-US" dirty="0" err="1">
                <a:solidFill>
                  <a:schemeClr val="bg1"/>
                </a:solidFill>
              </a:rPr>
              <a:t>Většinou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mají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formu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seznamů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utříděných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podle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určitých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aspektů</a:t>
            </a:r>
            <a:r>
              <a:rPr lang="en-US" dirty="0">
                <a:solidFill>
                  <a:schemeClr val="bg1"/>
                </a:solidFill>
              </a:rPr>
              <a:t>. </a:t>
            </a:r>
            <a:r>
              <a:rPr lang="en-US" dirty="0" err="1">
                <a:solidFill>
                  <a:schemeClr val="bg1"/>
                </a:solidFill>
              </a:rPr>
              <a:t>Jsou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nezbytné</a:t>
            </a:r>
            <a:r>
              <a:rPr lang="en-US" dirty="0">
                <a:solidFill>
                  <a:schemeClr val="bg1"/>
                </a:solidFill>
              </a:rPr>
              <a:t> pro </a:t>
            </a:r>
            <a:r>
              <a:rPr lang="en-US" dirty="0" err="1">
                <a:solidFill>
                  <a:schemeClr val="bg1"/>
                </a:solidFill>
              </a:rPr>
              <a:t>vyhledávání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potřebných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dokumentů</a:t>
            </a:r>
            <a:r>
              <a:rPr lang="en-US" dirty="0">
                <a:solidFill>
                  <a:schemeClr val="bg1"/>
                </a:solidFill>
              </a:rPr>
              <a:t> a pro </a:t>
            </a:r>
            <a:r>
              <a:rPr lang="en-US" dirty="0" err="1">
                <a:solidFill>
                  <a:schemeClr val="bg1"/>
                </a:solidFill>
              </a:rPr>
              <a:t>odbornou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práci</a:t>
            </a:r>
            <a:r>
              <a:rPr lang="en-US" dirty="0">
                <a:solidFill>
                  <a:schemeClr val="bg1"/>
                </a:solidFill>
              </a:rPr>
              <a:t> s </a:t>
            </a:r>
            <a:r>
              <a:rPr lang="en-US" dirty="0" err="1">
                <a:solidFill>
                  <a:schemeClr val="bg1"/>
                </a:solidFill>
              </a:rPr>
              <a:t>informacemi</a:t>
            </a:r>
            <a:r>
              <a:rPr lang="en-US" dirty="0">
                <a:solidFill>
                  <a:schemeClr val="bg1"/>
                </a:solidFill>
              </a:rPr>
              <a:t>. </a:t>
            </a:r>
            <a:r>
              <a:rPr lang="en-US" dirty="0" err="1">
                <a:solidFill>
                  <a:schemeClr val="bg1"/>
                </a:solidFill>
              </a:rPr>
              <a:t>Mezi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tento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druh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pramenů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patří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bibliografie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obsahová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periodika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rejstříky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indexy</a:t>
            </a:r>
            <a:r>
              <a:rPr lang="en-US" dirty="0">
                <a:solidFill>
                  <a:schemeClr val="bg1"/>
                </a:solidFill>
              </a:rPr>
              <a:t> a </a:t>
            </a:r>
            <a:r>
              <a:rPr lang="en-US" dirty="0" err="1">
                <a:solidFill>
                  <a:schemeClr val="bg1"/>
                </a:solidFill>
              </a:rPr>
              <a:t>knihovní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katalogy</a:t>
            </a:r>
            <a:r>
              <a:rPr lang="en-US" dirty="0">
                <a:solidFill>
                  <a:schemeClr val="bg1"/>
                </a:solidFill>
              </a:rPr>
              <a:t>. </a:t>
            </a:r>
            <a:r>
              <a:rPr lang="en-US" dirty="0" err="1">
                <a:solidFill>
                  <a:schemeClr val="bg1"/>
                </a:solidFill>
              </a:rPr>
              <a:t>Sekundárními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prameny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jsou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dokumenty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které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vycházejí</a:t>
            </a:r>
            <a:r>
              <a:rPr lang="en-US" dirty="0">
                <a:solidFill>
                  <a:schemeClr val="bg1"/>
                </a:solidFill>
              </a:rPr>
              <a:t> z </a:t>
            </a:r>
            <a:r>
              <a:rPr lang="en-US" dirty="0" err="1">
                <a:solidFill>
                  <a:schemeClr val="bg1"/>
                </a:solidFill>
              </a:rPr>
              <a:t>primárních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pramenů</a:t>
            </a:r>
            <a:r>
              <a:rPr lang="en-US" dirty="0">
                <a:solidFill>
                  <a:schemeClr val="bg1"/>
                </a:solidFill>
              </a:rPr>
              <a:t> a </a:t>
            </a:r>
            <a:r>
              <a:rPr lang="en-US" dirty="0" err="1">
                <a:solidFill>
                  <a:schemeClr val="bg1"/>
                </a:solidFill>
              </a:rPr>
              <a:t>které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analyzují</a:t>
            </a:r>
            <a:r>
              <a:rPr lang="en-US" dirty="0">
                <a:solidFill>
                  <a:schemeClr val="bg1"/>
                </a:solidFill>
              </a:rPr>
              <a:t> a </a:t>
            </a:r>
            <a:r>
              <a:rPr lang="en-US" dirty="0" err="1">
                <a:solidFill>
                  <a:schemeClr val="bg1"/>
                </a:solidFill>
              </a:rPr>
              <a:t>interpretují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původní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informace</a:t>
            </a:r>
            <a:r>
              <a:rPr lang="en-US" dirty="0">
                <a:solidFill>
                  <a:schemeClr val="bg1"/>
                </a:solidFill>
              </a:rPr>
              <a:t>. </a:t>
            </a:r>
            <a:r>
              <a:rPr lang="en-US" dirty="0" err="1">
                <a:solidFill>
                  <a:schemeClr val="bg1"/>
                </a:solidFill>
              </a:rPr>
              <a:t>Mohou</a:t>
            </a:r>
            <a:r>
              <a:rPr lang="en-US" dirty="0">
                <a:solidFill>
                  <a:schemeClr val="bg1"/>
                </a:solidFill>
              </a:rPr>
              <a:t> to </a:t>
            </a:r>
            <a:r>
              <a:rPr lang="en-US" dirty="0" err="1">
                <a:solidFill>
                  <a:schemeClr val="bg1"/>
                </a:solidFill>
              </a:rPr>
              <a:t>být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přehledové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biografie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slovníky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encyklopedie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biografie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historiografie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recenze</a:t>
            </a:r>
            <a:r>
              <a:rPr lang="en-US" dirty="0">
                <a:solidFill>
                  <a:schemeClr val="bg1"/>
                </a:solidFill>
              </a:rPr>
              <a:t> a </a:t>
            </a:r>
            <a:r>
              <a:rPr lang="en-US" dirty="0" err="1">
                <a:solidFill>
                  <a:schemeClr val="bg1"/>
                </a:solidFill>
              </a:rPr>
              <a:t>literární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kritiky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analýzy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klinických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studií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nebo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recenze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shrnující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výsledky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studií</a:t>
            </a:r>
            <a:r>
              <a:rPr lang="en-US" dirty="0">
                <a:solidFill>
                  <a:schemeClr val="bg1"/>
                </a:solidFill>
              </a:rPr>
              <a:t> a </a:t>
            </a:r>
            <a:r>
              <a:rPr lang="en-US" dirty="0" err="1">
                <a:solidFill>
                  <a:schemeClr val="bg1"/>
                </a:solidFill>
              </a:rPr>
              <a:t>experimentů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r>
              <a:rPr lang="en-US" b="1" dirty="0" err="1">
                <a:solidFill>
                  <a:schemeClr val="bg1"/>
                </a:solidFill>
              </a:rPr>
              <a:t>Terciální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informační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prameny</a:t>
            </a:r>
            <a:r>
              <a:rPr lang="en-US" dirty="0">
                <a:solidFill>
                  <a:schemeClr val="bg1"/>
                </a:solidFill>
              </a:rPr>
              <a:t> – </a:t>
            </a:r>
            <a:r>
              <a:rPr lang="en-US" dirty="0" err="1">
                <a:solidFill>
                  <a:schemeClr val="bg1"/>
                </a:solidFill>
              </a:rPr>
              <a:t>jsou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nejméně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běžné</a:t>
            </a:r>
            <a:r>
              <a:rPr lang="en-US" dirty="0">
                <a:solidFill>
                  <a:schemeClr val="bg1"/>
                </a:solidFill>
              </a:rPr>
              <a:t> a </a:t>
            </a:r>
            <a:r>
              <a:rPr lang="en-US" dirty="0" err="1">
                <a:solidFill>
                  <a:schemeClr val="bg1"/>
                </a:solidFill>
              </a:rPr>
              <a:t>obsahují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informace</a:t>
            </a:r>
            <a:r>
              <a:rPr lang="en-US" dirty="0">
                <a:solidFill>
                  <a:schemeClr val="bg1"/>
                </a:solidFill>
              </a:rPr>
              <a:t> o </a:t>
            </a:r>
            <a:r>
              <a:rPr lang="en-US" dirty="0" err="1">
                <a:solidFill>
                  <a:schemeClr val="bg1"/>
                </a:solidFill>
              </a:rPr>
              <a:t>sekundárních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pramenech</a:t>
            </a:r>
            <a:r>
              <a:rPr lang="en-US" dirty="0">
                <a:solidFill>
                  <a:schemeClr val="bg1"/>
                </a:solidFill>
              </a:rPr>
              <a:t>. </a:t>
            </a:r>
            <a:r>
              <a:rPr lang="en-US" dirty="0" err="1">
                <a:solidFill>
                  <a:schemeClr val="bg1"/>
                </a:solidFill>
              </a:rPr>
              <a:t>Příkladem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jsou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bibliografie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bibliografií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obsahující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záznamy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publikovaných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bibliografií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či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databáze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databází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které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obsahují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záznamy</a:t>
            </a:r>
            <a:r>
              <a:rPr lang="en-US" dirty="0">
                <a:solidFill>
                  <a:schemeClr val="bg1"/>
                </a:solidFill>
              </a:rPr>
              <a:t> o </a:t>
            </a:r>
            <a:r>
              <a:rPr lang="en-US" dirty="0" err="1">
                <a:solidFill>
                  <a:schemeClr val="bg1"/>
                </a:solidFill>
              </a:rPr>
              <a:t>existujících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databázích</a:t>
            </a: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4936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PRIMÁRNÍ VERSUS SEKUNDÁRNÍ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dirty="0">
                <a:solidFill>
                  <a:srgbClr val="000000"/>
                </a:solidFill>
              </a:rPr>
              <a:t>Přestavte si, že chcete citovat zdroj, o kterém jste četli, ale nečetli jste ho. </a:t>
            </a:r>
          </a:p>
          <a:p>
            <a:endParaRPr lang="en-US" dirty="0">
              <a:solidFill>
                <a:srgbClr val="000000"/>
              </a:solidFill>
            </a:endParaRPr>
          </a:p>
          <a:p>
            <a:r>
              <a:rPr lang="cs-CZ" dirty="0">
                <a:solidFill>
                  <a:srgbClr val="000000"/>
                </a:solidFill>
              </a:rPr>
              <a:t>Tento </a:t>
            </a:r>
            <a:r>
              <a:rPr lang="cs-CZ" b="1" dirty="0">
                <a:solidFill>
                  <a:srgbClr val="000000"/>
                </a:solidFill>
              </a:rPr>
              <a:t>původní pramen</a:t>
            </a:r>
            <a:r>
              <a:rPr lang="cs-CZ" dirty="0">
                <a:solidFill>
                  <a:srgbClr val="000000"/>
                </a:solidFill>
              </a:rPr>
              <a:t>, na který vámi čtená práce odkazuje, je </a:t>
            </a:r>
            <a:r>
              <a:rPr lang="cs-CZ" b="1" dirty="0">
                <a:solidFill>
                  <a:srgbClr val="000000"/>
                </a:solidFill>
              </a:rPr>
              <a:t>zdrojem primárním</a:t>
            </a:r>
            <a:r>
              <a:rPr lang="cs-CZ" dirty="0">
                <a:solidFill>
                  <a:srgbClr val="000000"/>
                </a:solidFill>
              </a:rPr>
              <a:t>. </a:t>
            </a:r>
          </a:p>
          <a:p>
            <a:endParaRPr lang="en-US" dirty="0">
              <a:solidFill>
                <a:srgbClr val="000000"/>
              </a:solidFill>
            </a:endParaRPr>
          </a:p>
          <a:p>
            <a:r>
              <a:rPr lang="cs-CZ" dirty="0">
                <a:solidFill>
                  <a:srgbClr val="000000"/>
                </a:solidFill>
              </a:rPr>
              <a:t>Pramen, který jste skutečně četli, je zdrojem sekundárním. </a:t>
            </a:r>
          </a:p>
          <a:p>
            <a:endParaRPr lang="en-US" dirty="0">
              <a:solidFill>
                <a:srgbClr val="000000"/>
              </a:solidFill>
            </a:endParaRPr>
          </a:p>
          <a:p>
            <a:r>
              <a:rPr lang="cs-CZ" b="1" dirty="0">
                <a:solidFill>
                  <a:srgbClr val="000000"/>
                </a:solidFill>
              </a:rPr>
              <a:t>Vždy se snažte přečíst primární zdroj</a:t>
            </a:r>
            <a:r>
              <a:rPr lang="cs-CZ" dirty="0">
                <a:solidFill>
                  <a:srgbClr val="000000"/>
                </a:solidFill>
              </a:rPr>
              <a:t>. </a:t>
            </a:r>
          </a:p>
          <a:p>
            <a:endParaRPr lang="en-US" dirty="0">
              <a:solidFill>
                <a:srgbClr val="000000"/>
              </a:solidFill>
            </a:endParaRPr>
          </a:p>
          <a:p>
            <a:r>
              <a:rPr lang="cs-CZ" dirty="0">
                <a:solidFill>
                  <a:srgbClr val="000000"/>
                </a:solidFill>
              </a:rPr>
              <a:t>Sekundární zdroje nejsou nikdy prezentovány úplně a může také dojít ke zkreslení informace. </a:t>
            </a:r>
          </a:p>
          <a:p>
            <a:endParaRPr lang="en-US" dirty="0">
              <a:solidFill>
                <a:srgbClr val="000000"/>
              </a:solidFill>
            </a:endParaRPr>
          </a:p>
          <a:p>
            <a:r>
              <a:rPr lang="cs-CZ" dirty="0">
                <a:solidFill>
                  <a:srgbClr val="000000"/>
                </a:solidFill>
              </a:rPr>
              <a:t>Pokud není primární zdroj dostupný, ale vy na něj stále chcete odkazovat, </a:t>
            </a:r>
            <a:r>
              <a:rPr lang="cs-CZ" b="1" dirty="0">
                <a:solidFill>
                  <a:srgbClr val="000000"/>
                </a:solidFill>
              </a:rPr>
              <a:t>odkažte oba prameny – primární i sekundární zdroj v textu</a:t>
            </a:r>
            <a:r>
              <a:rPr lang="cs-CZ" dirty="0">
                <a:solidFill>
                  <a:srgbClr val="000000"/>
                </a:solidFill>
              </a:rPr>
              <a:t>, ale </a:t>
            </a:r>
            <a:r>
              <a:rPr lang="cs-CZ" b="1" dirty="0">
                <a:solidFill>
                  <a:srgbClr val="000000"/>
                </a:solidFill>
              </a:rPr>
              <a:t>v závěrečném seznamu odcitujte pouze sekundární zdroj</a:t>
            </a:r>
            <a:r>
              <a:rPr lang="cs-CZ" dirty="0">
                <a:solidFill>
                  <a:srgbClr val="000000"/>
                </a:solidFill>
              </a:rPr>
              <a:t>. </a:t>
            </a:r>
          </a:p>
          <a:p>
            <a:endParaRPr lang="en-US" dirty="0">
              <a:solidFill>
                <a:srgbClr val="000000"/>
              </a:solidFill>
            </a:endParaRPr>
          </a:p>
          <a:p>
            <a:r>
              <a:rPr lang="cs-CZ" dirty="0">
                <a:solidFill>
                  <a:srgbClr val="000000"/>
                </a:solidFill>
              </a:rPr>
              <a:t>Například chcete odkazovat v textu na studii </a:t>
            </a:r>
            <a:r>
              <a:rPr lang="cs-CZ" dirty="0" err="1">
                <a:solidFill>
                  <a:srgbClr val="000000"/>
                </a:solidFill>
              </a:rPr>
              <a:t>Nguyena</a:t>
            </a:r>
            <a:r>
              <a:rPr lang="cs-CZ" dirty="0">
                <a:solidFill>
                  <a:srgbClr val="000000"/>
                </a:solidFill>
              </a:rPr>
              <a:t> a </a:t>
            </a:r>
            <a:r>
              <a:rPr lang="cs-CZ" dirty="0" err="1">
                <a:solidFill>
                  <a:srgbClr val="000000"/>
                </a:solidFill>
              </a:rPr>
              <a:t>Leeho</a:t>
            </a:r>
            <a:r>
              <a:rPr lang="cs-CZ" dirty="0">
                <a:solidFill>
                  <a:srgbClr val="000000"/>
                </a:solidFill>
              </a:rPr>
              <a:t> z roku 1989, o které jste četli ve studii od </a:t>
            </a:r>
            <a:r>
              <a:rPr lang="cs-CZ" dirty="0" err="1">
                <a:solidFill>
                  <a:srgbClr val="000000"/>
                </a:solidFill>
              </a:rPr>
              <a:t>Beckera</a:t>
            </a:r>
            <a:r>
              <a:rPr lang="cs-CZ" dirty="0">
                <a:solidFill>
                  <a:srgbClr val="000000"/>
                </a:solidFill>
              </a:rPr>
              <a:t> a </a:t>
            </a:r>
            <a:r>
              <a:rPr lang="cs-CZ" dirty="0" err="1">
                <a:solidFill>
                  <a:srgbClr val="000000"/>
                </a:solidFill>
              </a:rPr>
              <a:t>Selingmana</a:t>
            </a:r>
            <a:r>
              <a:rPr lang="cs-CZ" dirty="0">
                <a:solidFill>
                  <a:srgbClr val="000000"/>
                </a:solidFill>
              </a:rPr>
              <a:t> z roku 1996. Použijte jednu z následujících forem:</a:t>
            </a:r>
          </a:p>
          <a:p>
            <a:endParaRPr lang="en-US" dirty="0">
              <a:solidFill>
                <a:srgbClr val="000000"/>
              </a:solidFill>
            </a:endParaRPr>
          </a:p>
          <a:p>
            <a:r>
              <a:rPr lang="cs-CZ" dirty="0" err="1">
                <a:solidFill>
                  <a:srgbClr val="000000"/>
                </a:solidFill>
              </a:rPr>
              <a:t>Nguyen</a:t>
            </a:r>
            <a:r>
              <a:rPr lang="cs-CZ" dirty="0">
                <a:solidFill>
                  <a:srgbClr val="000000"/>
                </a:solidFill>
              </a:rPr>
              <a:t> a </a:t>
            </a:r>
            <a:r>
              <a:rPr lang="cs-CZ" dirty="0" err="1">
                <a:solidFill>
                  <a:srgbClr val="000000"/>
                </a:solidFill>
              </a:rPr>
              <a:t>Lee</a:t>
            </a:r>
            <a:r>
              <a:rPr lang="cs-CZ" dirty="0">
                <a:solidFill>
                  <a:srgbClr val="000000"/>
                </a:solidFill>
              </a:rPr>
              <a:t> (1988 podle </a:t>
            </a:r>
            <a:r>
              <a:rPr lang="cs-CZ" dirty="0" err="1">
                <a:solidFill>
                  <a:srgbClr val="000000"/>
                </a:solidFill>
              </a:rPr>
              <a:t>Becker</a:t>
            </a:r>
            <a:r>
              <a:rPr lang="cs-CZ" dirty="0">
                <a:solidFill>
                  <a:srgbClr val="000000"/>
                </a:solidFill>
              </a:rPr>
              <a:t> &amp; </a:t>
            </a:r>
            <a:r>
              <a:rPr lang="cs-CZ" dirty="0" err="1">
                <a:solidFill>
                  <a:srgbClr val="000000"/>
                </a:solidFill>
              </a:rPr>
              <a:t>Seligman</a:t>
            </a:r>
            <a:r>
              <a:rPr lang="cs-CZ" dirty="0">
                <a:solidFill>
                  <a:srgbClr val="000000"/>
                </a:solidFill>
              </a:rPr>
              <a:t>, 1996) vypozorovali v dětech zpětnou reakci.</a:t>
            </a:r>
          </a:p>
          <a:p>
            <a:endParaRPr lang="en-US" dirty="0">
              <a:solidFill>
                <a:srgbClr val="000000"/>
              </a:solidFill>
            </a:endParaRPr>
          </a:p>
          <a:p>
            <a:r>
              <a:rPr lang="cs-CZ" dirty="0">
                <a:solidFill>
                  <a:srgbClr val="000000"/>
                </a:solidFill>
              </a:rPr>
              <a:t>V dětech byla vypozorována zpětná reakce (</a:t>
            </a:r>
            <a:r>
              <a:rPr lang="cs-CZ" dirty="0" err="1">
                <a:solidFill>
                  <a:srgbClr val="000000"/>
                </a:solidFill>
              </a:rPr>
              <a:t>Nguyen</a:t>
            </a:r>
            <a:r>
              <a:rPr lang="cs-CZ" dirty="0">
                <a:solidFill>
                  <a:srgbClr val="000000"/>
                </a:solidFill>
              </a:rPr>
              <a:t> &amp; </a:t>
            </a:r>
            <a:r>
              <a:rPr lang="cs-CZ" dirty="0" err="1">
                <a:solidFill>
                  <a:srgbClr val="000000"/>
                </a:solidFill>
              </a:rPr>
              <a:t>Lee</a:t>
            </a:r>
            <a:r>
              <a:rPr lang="cs-CZ" dirty="0">
                <a:solidFill>
                  <a:srgbClr val="000000"/>
                </a:solidFill>
              </a:rPr>
              <a:t>, 1988 podle </a:t>
            </a:r>
            <a:r>
              <a:rPr lang="cs-CZ" dirty="0" err="1">
                <a:solidFill>
                  <a:srgbClr val="000000"/>
                </a:solidFill>
              </a:rPr>
              <a:t>Becker</a:t>
            </a:r>
            <a:r>
              <a:rPr lang="cs-CZ" dirty="0">
                <a:solidFill>
                  <a:srgbClr val="000000"/>
                </a:solidFill>
              </a:rPr>
              <a:t> &amp; </a:t>
            </a:r>
            <a:r>
              <a:rPr lang="cs-CZ" dirty="0" err="1">
                <a:solidFill>
                  <a:srgbClr val="000000"/>
                </a:solidFill>
              </a:rPr>
              <a:t>Seligman</a:t>
            </a:r>
            <a:r>
              <a:rPr lang="cs-CZ" dirty="0">
                <a:solidFill>
                  <a:srgbClr val="000000"/>
                </a:solidFill>
              </a:rPr>
              <a:t>, 1996).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63452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 </a:t>
            </a:r>
            <a:r>
              <a:rPr lang="en-US" dirty="0" err="1" smtClean="0"/>
              <a:t>čemu</a:t>
            </a:r>
            <a:r>
              <a:rPr lang="en-US" dirty="0" smtClean="0"/>
              <a:t> </a:t>
            </a:r>
            <a:r>
              <a:rPr lang="en-US" dirty="0" err="1" smtClean="0"/>
              <a:t>slouží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Metodologie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9245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METODOLOGIE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Z </a:t>
            </a:r>
            <a:r>
              <a:rPr lang="en-US" dirty="0" err="1" smtClean="0"/>
              <a:t>řeckého</a:t>
            </a:r>
            <a:r>
              <a:rPr lang="en-US" dirty="0" smtClean="0"/>
              <a:t> </a:t>
            </a:r>
            <a:r>
              <a:rPr lang="en-US" i="1" dirty="0" err="1" smtClean="0"/>
              <a:t>methodos</a:t>
            </a:r>
            <a:r>
              <a:rPr lang="en-US" i="1" dirty="0" smtClean="0"/>
              <a:t> =</a:t>
            </a:r>
            <a:r>
              <a:rPr lang="en-US" dirty="0" smtClean="0"/>
              <a:t> </a:t>
            </a:r>
            <a:r>
              <a:rPr lang="en-US" dirty="0" err="1" smtClean="0"/>
              <a:t>sledování</a:t>
            </a:r>
            <a:r>
              <a:rPr lang="en-US" dirty="0" smtClean="0"/>
              <a:t>, </a:t>
            </a:r>
            <a:r>
              <a:rPr lang="en-US" dirty="0" err="1" smtClean="0"/>
              <a:t>stopování</a:t>
            </a:r>
            <a:r>
              <a:rPr lang="en-US" dirty="0" smtClean="0"/>
              <a:t>, </a:t>
            </a:r>
            <a:r>
              <a:rPr lang="en-US" i="1" dirty="0" err="1" smtClean="0"/>
              <a:t>hodos</a:t>
            </a:r>
            <a:r>
              <a:rPr lang="en-US" i="1" dirty="0" smtClean="0"/>
              <a:t> = </a:t>
            </a:r>
            <a:r>
              <a:rPr lang="en-US" dirty="0" err="1" smtClean="0"/>
              <a:t>cesta</a:t>
            </a:r>
            <a:endParaRPr lang="en-US" dirty="0" smtClean="0"/>
          </a:p>
          <a:p>
            <a:r>
              <a:rPr lang="en-US" dirty="0" err="1" smtClean="0"/>
              <a:t>Vědní</a:t>
            </a:r>
            <a:r>
              <a:rPr lang="en-US" dirty="0" smtClean="0"/>
              <a:t> </a:t>
            </a:r>
            <a:r>
              <a:rPr lang="en-US" dirty="0" err="1" smtClean="0"/>
              <a:t>disciplína</a:t>
            </a:r>
            <a:r>
              <a:rPr lang="en-US" dirty="0" smtClean="0"/>
              <a:t>, </a:t>
            </a:r>
            <a:r>
              <a:rPr lang="en-US" dirty="0" err="1" smtClean="0"/>
              <a:t>která</a:t>
            </a:r>
            <a:r>
              <a:rPr lang="en-US" dirty="0" smtClean="0"/>
              <a:t> se </a:t>
            </a:r>
            <a:r>
              <a:rPr lang="en-US" dirty="0" err="1" smtClean="0"/>
              <a:t>zabývá</a:t>
            </a:r>
            <a:r>
              <a:rPr lang="en-US" dirty="0" smtClean="0"/>
              <a:t> </a:t>
            </a:r>
            <a:r>
              <a:rPr lang="en-US" dirty="0" err="1" smtClean="0"/>
              <a:t>metodami</a:t>
            </a:r>
            <a:r>
              <a:rPr lang="en-US" dirty="0" smtClean="0"/>
              <a:t>, </a:t>
            </a:r>
            <a:r>
              <a:rPr lang="en-US" dirty="0" err="1" smtClean="0"/>
              <a:t>jejich</a:t>
            </a:r>
            <a:r>
              <a:rPr lang="en-US" dirty="0" smtClean="0"/>
              <a:t> </a:t>
            </a:r>
            <a:r>
              <a:rPr lang="en-US" dirty="0" err="1" smtClean="0"/>
              <a:t>tvorbou</a:t>
            </a:r>
            <a:r>
              <a:rPr lang="en-US" dirty="0" smtClean="0"/>
              <a:t> a </a:t>
            </a:r>
            <a:r>
              <a:rPr lang="en-US" dirty="0" err="1" smtClean="0"/>
              <a:t>aplikací</a:t>
            </a:r>
            <a:endParaRPr lang="en-US" dirty="0" smtClean="0"/>
          </a:p>
          <a:p>
            <a:r>
              <a:rPr lang="en-US" dirty="0" err="1" smtClean="0"/>
              <a:t>Patří</a:t>
            </a:r>
            <a:r>
              <a:rPr lang="en-US" dirty="0" smtClean="0"/>
              <a:t> do </a:t>
            </a:r>
            <a:r>
              <a:rPr lang="en-US" dirty="0" err="1" smtClean="0"/>
              <a:t>teorie</a:t>
            </a:r>
            <a:r>
              <a:rPr lang="en-US" dirty="0" smtClean="0"/>
              <a:t> </a:t>
            </a:r>
            <a:r>
              <a:rPr lang="en-US" dirty="0" err="1" smtClean="0"/>
              <a:t>či</a:t>
            </a:r>
            <a:r>
              <a:rPr lang="en-US" dirty="0" smtClean="0"/>
              <a:t> </a:t>
            </a:r>
            <a:r>
              <a:rPr lang="en-US" dirty="0" err="1" smtClean="0"/>
              <a:t>filozofie</a:t>
            </a:r>
            <a:r>
              <a:rPr lang="en-US" dirty="0" smtClean="0"/>
              <a:t> </a:t>
            </a:r>
            <a:r>
              <a:rPr lang="en-US" dirty="0" err="1" smtClean="0"/>
              <a:t>vědy</a:t>
            </a:r>
            <a:endParaRPr lang="en-US" dirty="0" smtClean="0"/>
          </a:p>
          <a:p>
            <a:r>
              <a:rPr lang="cs-CZ" i="1" dirty="0" smtClean="0"/>
              <a:t>metodologie</a:t>
            </a:r>
            <a:r>
              <a:rPr lang="cs-CZ" dirty="0" smtClean="0"/>
              <a:t> jako </a:t>
            </a:r>
            <a:r>
              <a:rPr lang="cs-CZ" dirty="0"/>
              <a:t>reflexí o vhodnosti či použitelnosti těchto </a:t>
            </a:r>
            <a:r>
              <a:rPr lang="cs-CZ" dirty="0" smtClean="0"/>
              <a:t>nástrojů v. </a:t>
            </a:r>
            <a:r>
              <a:rPr lang="en-US" i="1" dirty="0" smtClean="0"/>
              <a:t>M</a:t>
            </a:r>
            <a:r>
              <a:rPr lang="cs-CZ" i="1" dirty="0" err="1" smtClean="0"/>
              <a:t>etoda</a:t>
            </a:r>
            <a:r>
              <a:rPr lang="cs-CZ" i="1" dirty="0" smtClean="0"/>
              <a:t> (metodika)</a:t>
            </a:r>
            <a:r>
              <a:rPr lang="cs-CZ" dirty="0" smtClean="0"/>
              <a:t> </a:t>
            </a:r>
            <a:r>
              <a:rPr lang="cs-CZ" dirty="0"/>
              <a:t>jako nástroji vědeckého bádání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6646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VÝZNAM A ÚLOHA METODOLOGIE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u="sng" dirty="0" err="1" smtClean="0"/>
              <a:t>Význam</a:t>
            </a:r>
            <a:r>
              <a:rPr lang="en-US" u="sng" dirty="0" smtClean="0"/>
              <a:t>:</a:t>
            </a:r>
          </a:p>
          <a:p>
            <a:pPr marL="0" indent="0">
              <a:buNone/>
            </a:pPr>
            <a:r>
              <a:rPr lang="cs-CZ" dirty="0"/>
              <a:t>metodologie </a:t>
            </a:r>
            <a:r>
              <a:rPr lang="cs-CZ" i="1" dirty="0"/>
              <a:t>společenských věd</a:t>
            </a:r>
            <a:r>
              <a:rPr lang="cs-CZ" dirty="0"/>
              <a:t>, kde se často rozlišují metody kvantitativní (založené na měřeních) a kvalitativní</a:t>
            </a:r>
            <a:r>
              <a:rPr lang="cs-CZ" dirty="0" smtClean="0"/>
              <a:t>;</a:t>
            </a:r>
          </a:p>
          <a:p>
            <a:pPr marL="0" indent="0">
              <a:buNone/>
            </a:pPr>
            <a:r>
              <a:rPr lang="cs-CZ" dirty="0"/>
              <a:t>metodologie </a:t>
            </a:r>
            <a:r>
              <a:rPr lang="cs-CZ" i="1" dirty="0"/>
              <a:t>humanitních věd a filosofie</a:t>
            </a:r>
            <a:r>
              <a:rPr lang="cs-CZ" dirty="0"/>
              <a:t>, kde hraje významnou roli kritika pramenů </a:t>
            </a:r>
            <a:r>
              <a:rPr lang="cs-CZ" dirty="0" smtClean="0"/>
              <a:t>a interpretace</a:t>
            </a:r>
          </a:p>
          <a:p>
            <a:pPr marL="0" indent="0">
              <a:buNone/>
            </a:pPr>
            <a:r>
              <a:rPr lang="cs-CZ" u="sng" dirty="0" smtClean="0"/>
              <a:t>Úloha:</a:t>
            </a:r>
          </a:p>
          <a:p>
            <a:r>
              <a:rPr lang="cs-CZ" dirty="0"/>
              <a:t>systematické vytváření, formulace a řazení metod,</a:t>
            </a:r>
          </a:p>
          <a:p>
            <a:r>
              <a:rPr lang="cs-CZ" dirty="0"/>
              <a:t>kritické posouzení předností a nedostatků různých metod, jejich možností a omezení,</a:t>
            </a:r>
          </a:p>
          <a:p>
            <a:r>
              <a:rPr lang="cs-CZ" dirty="0"/>
              <a:t>diskuse vhodnosti metod pro daný účel nebo zkoumání.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3260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Druhy</a:t>
            </a:r>
            <a:r>
              <a:rPr lang="en-US" dirty="0" smtClean="0"/>
              <a:t> </a:t>
            </a:r>
            <a:r>
              <a:rPr lang="en-US" dirty="0" err="1" smtClean="0"/>
              <a:t>odborných</a:t>
            </a:r>
            <a:r>
              <a:rPr lang="en-US" dirty="0" smtClean="0"/>
              <a:t> </a:t>
            </a:r>
            <a:r>
              <a:rPr lang="en-US" dirty="0" err="1" smtClean="0"/>
              <a:t>textů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err="1" smtClean="0"/>
              <a:t>Kompilace</a:t>
            </a:r>
            <a:endParaRPr lang="en-US" b="1" dirty="0" smtClean="0"/>
          </a:p>
          <a:p>
            <a:pPr marL="0" indent="0">
              <a:buNone/>
            </a:pPr>
            <a:r>
              <a:rPr lang="cs-CZ" dirty="0"/>
              <a:t>„</a:t>
            </a:r>
            <a:r>
              <a:rPr lang="cs-CZ" i="1" dirty="0" smtClean="0"/>
              <a:t>Kvalitní </a:t>
            </a:r>
            <a:r>
              <a:rPr lang="cs-CZ" i="1" dirty="0"/>
              <a:t>kompilaci lze </a:t>
            </a:r>
            <a:r>
              <a:rPr lang="cs-CZ" i="1" dirty="0" err="1"/>
              <a:t>p</a:t>
            </a:r>
            <a:r>
              <a:rPr lang="cs-CZ" dirty="0" err="1"/>
              <a:t>ř</a:t>
            </a:r>
            <a:r>
              <a:rPr lang="cs-CZ" i="1" dirty="0" err="1"/>
              <a:t>irovnat</a:t>
            </a:r>
            <a:r>
              <a:rPr lang="cs-CZ" i="1" dirty="0"/>
              <a:t> k </a:t>
            </a:r>
            <a:r>
              <a:rPr lang="cs-CZ" i="1" dirty="0" err="1"/>
              <a:t>jakési</a:t>
            </a:r>
            <a:r>
              <a:rPr lang="cs-CZ" i="1" dirty="0"/>
              <a:t> </a:t>
            </a:r>
            <a:r>
              <a:rPr lang="cs-CZ" i="1" dirty="0" err="1"/>
              <a:t>koláži</a:t>
            </a:r>
            <a:r>
              <a:rPr lang="cs-CZ" i="1" dirty="0"/>
              <a:t>, kdy z </a:t>
            </a:r>
            <a:r>
              <a:rPr lang="cs-CZ" i="1" dirty="0" err="1"/>
              <a:t>výsledk</a:t>
            </a:r>
            <a:r>
              <a:rPr lang="cs-CZ" dirty="0" err="1"/>
              <a:t>u</a:t>
            </a:r>
            <a:r>
              <a:rPr lang="cs-CZ" dirty="0"/>
              <a:t>̊ </a:t>
            </a:r>
            <a:r>
              <a:rPr lang="cs-CZ" i="1" dirty="0" err="1"/>
              <a:t>práce</a:t>
            </a:r>
            <a:r>
              <a:rPr lang="cs-CZ" i="1" dirty="0"/>
              <a:t> </a:t>
            </a:r>
            <a:r>
              <a:rPr lang="cs-CZ" i="1" dirty="0" err="1"/>
              <a:t>druhých</a:t>
            </a:r>
            <a:r>
              <a:rPr lang="cs-CZ" i="1" dirty="0"/>
              <a:t> </a:t>
            </a:r>
            <a:r>
              <a:rPr lang="cs-CZ" i="1" dirty="0" err="1"/>
              <a:t>tvo</a:t>
            </a:r>
            <a:r>
              <a:rPr lang="cs-CZ" dirty="0" err="1"/>
              <a:t>ř</a:t>
            </a:r>
            <a:r>
              <a:rPr lang="cs-CZ" i="1" dirty="0" err="1"/>
              <a:t>íme</a:t>
            </a:r>
            <a:r>
              <a:rPr lang="cs-CZ" i="1" dirty="0"/>
              <a:t> nové, </a:t>
            </a:r>
            <a:r>
              <a:rPr lang="cs-CZ" i="1" dirty="0" err="1" smtClean="0"/>
              <a:t>originální</a:t>
            </a:r>
            <a:r>
              <a:rPr lang="cs-CZ" i="1" dirty="0" smtClean="0"/>
              <a:t> </a:t>
            </a:r>
            <a:r>
              <a:rPr lang="cs-CZ" i="1" dirty="0"/>
              <a:t>a </a:t>
            </a:r>
            <a:r>
              <a:rPr lang="cs-CZ" i="1" dirty="0" err="1" smtClean="0"/>
              <a:t>promyšlené</a:t>
            </a:r>
            <a:r>
              <a:rPr lang="cs-CZ" i="1" dirty="0" smtClean="0"/>
              <a:t> </a:t>
            </a:r>
            <a:r>
              <a:rPr lang="cs-CZ" i="1" dirty="0" err="1"/>
              <a:t>dílo</a:t>
            </a:r>
            <a:r>
              <a:rPr lang="cs-CZ" i="1" dirty="0"/>
              <a:t>.“ </a:t>
            </a:r>
            <a:endParaRPr lang="cs-CZ" i="1" dirty="0" smtClean="0"/>
          </a:p>
          <a:p>
            <a:pPr marL="0" indent="0">
              <a:buNone/>
            </a:pPr>
            <a:r>
              <a:rPr lang="cs-CZ" b="1" dirty="0" smtClean="0"/>
              <a:t>Hodnotná </a:t>
            </a:r>
            <a:r>
              <a:rPr lang="cs-CZ" b="1" dirty="0" err="1" smtClean="0"/>
              <a:t>kompila</a:t>
            </a:r>
            <a:r>
              <a:rPr lang="cs-CZ" dirty="0" err="1" smtClean="0"/>
              <a:t>č</a:t>
            </a:r>
            <a:r>
              <a:rPr lang="cs-CZ" b="1" dirty="0" err="1" smtClean="0"/>
              <a:t>ní</a:t>
            </a:r>
            <a:r>
              <a:rPr lang="cs-CZ" b="1" dirty="0" smtClean="0"/>
              <a:t> </a:t>
            </a:r>
            <a:r>
              <a:rPr lang="cs-CZ" b="1" dirty="0" err="1"/>
              <a:t>práce</a:t>
            </a:r>
            <a:r>
              <a:rPr lang="cs-CZ" b="1" dirty="0"/>
              <a:t> je </a:t>
            </a:r>
            <a:r>
              <a:rPr lang="cs-CZ" b="1" dirty="0" err="1" smtClean="0"/>
              <a:t>tv</a:t>
            </a:r>
            <a:r>
              <a:rPr lang="cs-CZ" dirty="0" err="1" smtClean="0"/>
              <a:t>ů</a:t>
            </a:r>
            <a:r>
              <a:rPr lang="cs-CZ" b="1" dirty="0" err="1" smtClean="0"/>
              <a:t>r</a:t>
            </a:r>
            <a:r>
              <a:rPr lang="cs-CZ" dirty="0" err="1" smtClean="0"/>
              <a:t>č</a:t>
            </a:r>
            <a:r>
              <a:rPr lang="cs-CZ" b="1" dirty="0" err="1"/>
              <a:t>í</a:t>
            </a:r>
            <a:r>
              <a:rPr lang="cs-CZ" b="1" dirty="0" smtClean="0"/>
              <a:t> </a:t>
            </a:r>
            <a:r>
              <a:rPr lang="cs-CZ" b="1" dirty="0" err="1"/>
              <a:t>syntézou</a:t>
            </a:r>
            <a:r>
              <a:rPr lang="cs-CZ" b="1" dirty="0"/>
              <a:t> </a:t>
            </a:r>
            <a:r>
              <a:rPr lang="cs-CZ" b="1" dirty="0" err="1"/>
              <a:t>cizích</a:t>
            </a:r>
            <a:r>
              <a:rPr lang="cs-CZ" b="1" dirty="0"/>
              <a:t> </a:t>
            </a:r>
            <a:r>
              <a:rPr lang="cs-CZ" b="1" dirty="0" err="1"/>
              <a:t>myšlenek</a:t>
            </a:r>
            <a:r>
              <a:rPr lang="cs-CZ" b="1" dirty="0"/>
              <a:t>, nikoliv jejich </a:t>
            </a:r>
            <a:r>
              <a:rPr lang="cs-CZ" b="1" dirty="0" err="1"/>
              <a:t>bezmyšlenkovitým</a:t>
            </a:r>
            <a:r>
              <a:rPr lang="cs-CZ" b="1" dirty="0"/>
              <a:t> a </a:t>
            </a:r>
            <a:r>
              <a:rPr lang="cs-CZ" b="1" dirty="0" err="1"/>
              <a:t>mechanickým</a:t>
            </a:r>
            <a:r>
              <a:rPr lang="cs-CZ" b="1" dirty="0"/>
              <a:t> </a:t>
            </a:r>
            <a:r>
              <a:rPr lang="cs-CZ" b="1" dirty="0" err="1"/>
              <a:t>spojením</a:t>
            </a:r>
            <a:r>
              <a:rPr lang="cs-CZ" b="1" dirty="0"/>
              <a:t>. 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3816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ivic">
  <a:themeElements>
    <a:clrScheme name="Capital">
      <a:dk1>
        <a:srgbClr val="FFFFFF"/>
      </a:dk1>
      <a:lt1>
        <a:srgbClr val="000000"/>
      </a:lt1>
      <a:dk2>
        <a:srgbClr val="7C8F97"/>
      </a:dk2>
      <a:lt2>
        <a:srgbClr val="D1D0C8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Civic.thmx</Template>
  <TotalTime>8</TotalTime>
  <Words>947</Words>
  <Application>Microsoft Macintosh PowerPoint</Application>
  <PresentationFormat>On-screen Show (4:3)</PresentationFormat>
  <Paragraphs>107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Civic</vt:lpstr>
      <vt:lpstr>ABSTRAKT</vt:lpstr>
      <vt:lpstr>JAK POZNAT NOSNÉ TÉMA?</vt:lpstr>
      <vt:lpstr>CO JE PRIMÁRNÍ PRAMEN v historii?</vt:lpstr>
      <vt:lpstr>Třídění pramenů</vt:lpstr>
      <vt:lpstr>PRIMÁRNÍ VERSUS SEKUNDÁRNÍ</vt:lpstr>
      <vt:lpstr>Metodologie</vt:lpstr>
      <vt:lpstr>METODOLOGIE</vt:lpstr>
      <vt:lpstr>VÝZNAM A ÚLOHA METODOLOGIE</vt:lpstr>
      <vt:lpstr>Druhy odborných textů</vt:lpstr>
      <vt:lpstr>Druhy odborných textů</vt:lpstr>
      <vt:lpstr>Metodologie</vt:lpstr>
      <vt:lpstr>PowerPoint Presentation</vt:lpstr>
      <vt:lpstr>Čínský kalendář</vt:lpstr>
      <vt:lpstr>Počítání let podle dynastií</vt:lpstr>
      <vt:lpstr>Na co si dát pozor</vt:lpstr>
      <vt:lpstr>PowerPoint Presentation</vt:lpstr>
    </vt:vector>
  </TitlesOfParts>
  <Company>denisa.hilbertova@gmail.com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ABSTRAKT</dc:title>
  <dc:creator>Denisa Hilbertova</dc:creator>
  <cp:lastModifiedBy>Denisa Hilbertova</cp:lastModifiedBy>
  <cp:revision>1</cp:revision>
  <dcterms:created xsi:type="dcterms:W3CDTF">2017-04-04T08:19:02Z</dcterms:created>
  <dcterms:modified xsi:type="dcterms:W3CDTF">2017-04-04T08:27:48Z</dcterms:modified>
</cp:coreProperties>
</file>