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1" r:id="rId9"/>
    <p:sldId id="268" r:id="rId10"/>
    <p:sldId id="266" r:id="rId11"/>
    <p:sldId id="265" r:id="rId12"/>
    <p:sldId id="269" r:id="rId13"/>
    <p:sldId id="270" r:id="rId14"/>
    <p:sldId id="271" r:id="rId15"/>
    <p:sldId id="264" r:id="rId16"/>
    <p:sldId id="26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72" r:id="rId25"/>
    <p:sldId id="273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21" autoAdjust="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0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5635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88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034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829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850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27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540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55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7443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0126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828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A2BBA-7850-4B3C-A080-605DDE02E9C2}" type="datetimeFigureOut">
              <a:rPr lang="cs-CZ" smtClean="0"/>
              <a:t>21.04.2017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8F466-D822-42DF-BD86-94CF7AD5908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7664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Muzejně výstavní praktikum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Marketing a PR ve vztahu k výstavním projektům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614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cs-CZ" sz="4000" dirty="0" smtClean="0"/>
              <a:t>Internet a sociální sítě</a:t>
            </a:r>
            <a:br>
              <a:rPr lang="cs-CZ" sz="4000" dirty="0" smtClean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28800"/>
            <a:ext cx="8507288" cy="4525963"/>
          </a:xfrm>
        </p:spPr>
        <p:txBody>
          <a:bodyPr>
            <a:normAutofit fontScale="92500" lnSpcReduction="10000"/>
          </a:bodyPr>
          <a:lstStyle/>
          <a:p>
            <a:pPr lvl="2"/>
            <a:r>
              <a:rPr lang="cs-CZ" dirty="0" err="1" smtClean="0"/>
              <a:t>facebook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, v současné době nejdůležitější, často nutnost </a:t>
            </a:r>
            <a:r>
              <a:rPr lang="cs-CZ" dirty="0"/>
              <a:t>placené reklamy, organický obsah se šíří pomaleji. </a:t>
            </a:r>
            <a:r>
              <a:rPr lang="cs-CZ" dirty="0" smtClean="0"/>
              <a:t>Nutno příspěvky </a:t>
            </a:r>
            <a:r>
              <a:rPr lang="cs-CZ" dirty="0"/>
              <a:t>vhodně </a:t>
            </a:r>
            <a:r>
              <a:rPr lang="cs-CZ" dirty="0" smtClean="0"/>
              <a:t>stylizovat, </a:t>
            </a:r>
            <a:r>
              <a:rPr lang="cs-CZ" dirty="0" err="1"/>
              <a:t>prolinkovat</a:t>
            </a:r>
            <a:r>
              <a:rPr lang="cs-CZ" dirty="0"/>
              <a:t> s jinými odkazy, doplnit o fotografie či videa.</a:t>
            </a:r>
          </a:p>
          <a:p>
            <a:pPr lvl="2"/>
            <a:r>
              <a:rPr lang="cs-CZ" dirty="0" err="1"/>
              <a:t>Twitter</a:t>
            </a:r>
            <a:r>
              <a:rPr lang="cs-CZ" dirty="0"/>
              <a:t> </a:t>
            </a:r>
            <a:r>
              <a:rPr lang="cs-CZ" dirty="0" smtClean="0"/>
              <a:t>–</a:t>
            </a:r>
            <a:r>
              <a:rPr lang="cs-CZ" dirty="0"/>
              <a:t> </a:t>
            </a:r>
            <a:r>
              <a:rPr lang="cs-CZ" dirty="0" smtClean="0"/>
              <a:t>velmi časté a krátké úderné </a:t>
            </a:r>
            <a:r>
              <a:rPr lang="cs-CZ" dirty="0"/>
              <a:t>zprávy, </a:t>
            </a:r>
            <a:r>
              <a:rPr lang="cs-CZ" dirty="0" smtClean="0"/>
              <a:t>pro muzeum nevhodné, pro muzeum vyžaduje specifický </a:t>
            </a:r>
            <a:r>
              <a:rPr lang="cs-CZ" dirty="0"/>
              <a:t>přístup a může fungovat jen u některých </a:t>
            </a:r>
            <a:r>
              <a:rPr lang="cs-CZ" dirty="0" smtClean="0"/>
              <a:t>projektů</a:t>
            </a:r>
            <a:endParaRPr lang="cs-CZ" dirty="0"/>
          </a:p>
          <a:p>
            <a:pPr lvl="2"/>
            <a:r>
              <a:rPr lang="cs-CZ" dirty="0" err="1"/>
              <a:t>Pinterest</a:t>
            </a:r>
            <a:r>
              <a:rPr lang="cs-CZ" dirty="0"/>
              <a:t> – může fungovat, muzeum je v podstatě vizuální médium</a:t>
            </a:r>
          </a:p>
          <a:p>
            <a:pPr lvl="2"/>
            <a:r>
              <a:rPr lang="cs-CZ" dirty="0" err="1" smtClean="0"/>
              <a:t>Instagram</a:t>
            </a:r>
            <a:r>
              <a:rPr lang="cs-CZ" dirty="0"/>
              <a:t> </a:t>
            </a:r>
            <a:r>
              <a:rPr lang="cs-CZ" dirty="0" smtClean="0"/>
              <a:t>– dtto</a:t>
            </a:r>
            <a:endParaRPr lang="cs-CZ" dirty="0"/>
          </a:p>
          <a:p>
            <a:pPr lvl="2"/>
            <a:r>
              <a:rPr lang="cs-CZ" dirty="0" err="1" smtClean="0"/>
              <a:t>Youtube</a:t>
            </a:r>
            <a:r>
              <a:rPr lang="cs-CZ" dirty="0" smtClean="0"/>
              <a:t> </a:t>
            </a:r>
            <a:r>
              <a:rPr lang="cs-CZ" dirty="0"/>
              <a:t>– spolu s FB číslo jedna, chytré video </a:t>
            </a:r>
            <a:r>
              <a:rPr lang="cs-CZ" dirty="0" smtClean="0"/>
              <a:t>velký dosah, nutno zohlednit cílovou skupinu, nákladné</a:t>
            </a:r>
          </a:p>
          <a:p>
            <a:pPr lvl="2"/>
            <a:r>
              <a:rPr lang="cs-CZ" dirty="0" smtClean="0"/>
              <a:t>Google+, </a:t>
            </a:r>
            <a:r>
              <a:rPr lang="cs-CZ" dirty="0" err="1" smtClean="0"/>
              <a:t>Tumblr</a:t>
            </a:r>
            <a:r>
              <a:rPr lang="cs-CZ" dirty="0" smtClean="0"/>
              <a:t>, </a:t>
            </a:r>
            <a:r>
              <a:rPr lang="cs-CZ" dirty="0" err="1" smtClean="0"/>
              <a:t>MySpace</a:t>
            </a:r>
            <a:r>
              <a:rPr lang="cs-CZ" dirty="0" smtClean="0"/>
              <a:t>, </a:t>
            </a:r>
            <a:r>
              <a:rPr lang="cs-CZ" dirty="0" err="1" smtClean="0"/>
              <a:t>LinkedIn</a:t>
            </a:r>
            <a:r>
              <a:rPr lang="cs-CZ" dirty="0" smtClean="0"/>
              <a:t>, </a:t>
            </a:r>
            <a:r>
              <a:rPr lang="cs-CZ" dirty="0" err="1" smtClean="0"/>
              <a:t>Flickr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4999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Žádost o grant je jednou z možností pokrytí nákladů na výstavu</a:t>
            </a:r>
          </a:p>
          <a:p>
            <a:r>
              <a:rPr lang="cs-CZ" dirty="0" smtClean="0"/>
              <a:t>Většinou řešeno formou uceleného projektu k dané výstavě</a:t>
            </a:r>
          </a:p>
          <a:p>
            <a:r>
              <a:rPr lang="cs-CZ" dirty="0" smtClean="0"/>
              <a:t>Možno financovat celou výstavu, nebo dílčí segment (výstavní fundus, propagace)</a:t>
            </a:r>
          </a:p>
          <a:p>
            <a:r>
              <a:rPr lang="cs-CZ" dirty="0" smtClean="0"/>
              <a:t>Většinou možnost vícezdrojového financování, častá finanční spoluúčast</a:t>
            </a:r>
          </a:p>
          <a:p>
            <a:r>
              <a:rPr lang="cs-CZ" dirty="0" smtClean="0"/>
              <a:t>MK ČR, obce, kraje, ESF, Norské fondy, ISO, </a:t>
            </a:r>
            <a:r>
              <a:rPr lang="cs-CZ" dirty="0" err="1" smtClean="0"/>
              <a:t>Visegrad</a:t>
            </a:r>
            <a:r>
              <a:rPr lang="cs-CZ" dirty="0" smtClean="0"/>
              <a:t> </a:t>
            </a:r>
            <a:r>
              <a:rPr lang="cs-CZ" dirty="0" err="1" smtClean="0"/>
              <a:t>fund</a:t>
            </a:r>
            <a:r>
              <a:rPr lang="cs-CZ" dirty="0" smtClean="0"/>
              <a:t>, nadace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4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prodeje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Krátkodobé slevové akce, kupony, slevové balíčky</a:t>
            </a:r>
          </a:p>
          <a:p>
            <a:r>
              <a:rPr lang="cs-CZ" dirty="0" smtClean="0"/>
              <a:t>Doprovodné programy (workshopy, dětské dny)</a:t>
            </a:r>
          </a:p>
          <a:p>
            <a:r>
              <a:rPr lang="cs-CZ" dirty="0" smtClean="0"/>
              <a:t>Komentované prohlídky</a:t>
            </a:r>
          </a:p>
          <a:p>
            <a:r>
              <a:rPr lang="cs-CZ" dirty="0" smtClean="0"/>
              <a:t>Veletrhy</a:t>
            </a:r>
          </a:p>
          <a:p>
            <a:r>
              <a:rPr lang="cs-CZ" dirty="0" smtClean="0"/>
              <a:t>Soutěže</a:t>
            </a:r>
          </a:p>
          <a:p>
            <a:r>
              <a:rPr lang="cs-CZ" dirty="0" smtClean="0"/>
              <a:t>Věrnostní programy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01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Nové podoby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Dnes z velké části v online prostředí</a:t>
            </a:r>
          </a:p>
          <a:p>
            <a:r>
              <a:rPr lang="cs-CZ" dirty="0" err="1" smtClean="0"/>
              <a:t>Content</a:t>
            </a:r>
            <a:r>
              <a:rPr lang="cs-CZ" dirty="0" smtClean="0"/>
              <a:t> marketing / </a:t>
            </a:r>
            <a:r>
              <a:rPr lang="cs-CZ" dirty="0" err="1" smtClean="0"/>
              <a:t>copywriting</a:t>
            </a:r>
            <a:endParaRPr lang="cs-CZ" dirty="0" smtClean="0"/>
          </a:p>
          <a:p>
            <a:r>
              <a:rPr lang="cs-CZ" dirty="0" err="1" smtClean="0"/>
              <a:t>Viral</a:t>
            </a:r>
            <a:r>
              <a:rPr lang="cs-CZ" dirty="0" smtClean="0"/>
              <a:t> marketing – video „</a:t>
            </a:r>
            <a:r>
              <a:rPr lang="cs-CZ" dirty="0" err="1" smtClean="0"/>
              <a:t>virálně</a:t>
            </a:r>
            <a:r>
              <a:rPr lang="cs-CZ" dirty="0" smtClean="0"/>
              <a:t>“ šířeno</a:t>
            </a:r>
          </a:p>
          <a:p>
            <a:r>
              <a:rPr lang="cs-CZ" dirty="0" smtClean="0"/>
              <a:t>Word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Mouth</a:t>
            </a:r>
            <a:r>
              <a:rPr lang="cs-CZ" dirty="0" smtClean="0"/>
              <a:t> – spontánní šíření mezi lidmi</a:t>
            </a:r>
          </a:p>
          <a:p>
            <a:r>
              <a:rPr lang="cs-CZ" dirty="0" smtClean="0"/>
              <a:t>SEO – úprava webových stránek tak, aby byly preferované ve vyhledávači</a:t>
            </a:r>
          </a:p>
          <a:p>
            <a:r>
              <a:rPr lang="cs-CZ" dirty="0" smtClean="0"/>
              <a:t>Lokační marketing</a:t>
            </a:r>
          </a:p>
          <a:p>
            <a:r>
              <a:rPr lang="cs-CZ" dirty="0" smtClean="0"/>
              <a:t>Rozšířená realita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53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C:\Users\zak\Desktop\Trendy_201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6632"/>
            <a:ext cx="7632848" cy="6646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63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Fundraising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Definice:</a:t>
            </a:r>
          </a:p>
          <a:p>
            <a:pPr lvl="1"/>
            <a:r>
              <a:rPr lang="cs-CZ" dirty="0" smtClean="0"/>
              <a:t>Získávání prostředků z mimorozpočtových zdrojů financování, kterými můžeme pokrýt náklady na činnost organizace</a:t>
            </a:r>
          </a:p>
          <a:p>
            <a:pPr lvl="1"/>
            <a:r>
              <a:rPr lang="cs-CZ" dirty="0" smtClean="0"/>
              <a:t>Soukromé zdroje (direct mail, přímé oslovení, benefiční akce, písemná či telefonická žádost), pro muzeum má smysl jeden generální partner</a:t>
            </a:r>
          </a:p>
          <a:p>
            <a:pPr lvl="1"/>
            <a:r>
              <a:rPr lang="cs-CZ" dirty="0" smtClean="0"/>
              <a:t>Veřejné zdroje (dotace) – jedna z možností financování výstav, většinou na dílčí projekty, možnost vícezdrojového financování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67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relations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Vztahy s veřejností a médii klíčové</a:t>
            </a:r>
          </a:p>
          <a:p>
            <a:r>
              <a:rPr lang="cs-CZ" dirty="0" smtClean="0"/>
              <a:t>Definice:</a:t>
            </a:r>
          </a:p>
          <a:p>
            <a:pPr lvl="1"/>
            <a:r>
              <a:rPr lang="cs-CZ" dirty="0" smtClean="0"/>
              <a:t>Budování </a:t>
            </a:r>
            <a:r>
              <a:rPr lang="cs-CZ" dirty="0"/>
              <a:t>dobrých vztahů </a:t>
            </a:r>
            <a:r>
              <a:rPr lang="cs-CZ" dirty="0" smtClean="0"/>
              <a:t>s různými </a:t>
            </a:r>
            <a:r>
              <a:rPr lang="cs-CZ" dirty="0"/>
              <a:t>cílovými skupinami díky získávání </a:t>
            </a:r>
            <a:r>
              <a:rPr lang="cs-CZ" dirty="0" smtClean="0"/>
              <a:t>příznivé </a:t>
            </a:r>
            <a:r>
              <a:rPr lang="cs-CZ" dirty="0"/>
              <a:t>publicity, </a:t>
            </a:r>
            <a:r>
              <a:rPr lang="cs-CZ" dirty="0" smtClean="0"/>
              <a:t>budování </a:t>
            </a:r>
            <a:r>
              <a:rPr lang="cs-CZ" dirty="0"/>
              <a:t>dobrého image firmy a řešení a odvracení nepříznivých fám, pověstí a událostí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20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 relations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je proces, který  pomocí metod buduje instituci a posléze udržuje vztahy se svým okolím a s </a:t>
            </a:r>
            <a:r>
              <a:rPr lang="cs-CZ" dirty="0" smtClean="0"/>
              <a:t>veřejností. </a:t>
            </a:r>
            <a:r>
              <a:rPr lang="cs-CZ" dirty="0"/>
              <a:t>Jedná se o dlouhodobou cílevědomou činnost, která by měla mimo jiné zajišťovat poskytování informací veřejnosti a zároveň získávání </a:t>
            </a:r>
            <a:r>
              <a:rPr lang="cs-CZ" dirty="0" smtClean="0"/>
              <a:t>zpětné vazby a </a:t>
            </a:r>
            <a:r>
              <a:rPr lang="cs-CZ" dirty="0"/>
              <a:t>dalších </a:t>
            </a:r>
            <a:r>
              <a:rPr lang="cs-CZ" dirty="0" smtClean="0"/>
              <a:t>informací </a:t>
            </a:r>
            <a:r>
              <a:rPr lang="cs-CZ" dirty="0"/>
              <a:t>od veřejnosti. Důležitým aspektem PR je obousměrnost komunikace.  PR jsou důležitou složkou sociální komunikace a kontroly.</a:t>
            </a:r>
          </a:p>
        </p:txBody>
      </p:sp>
    </p:spTree>
    <p:extLst>
      <p:ext uri="{BB962C8B-B14F-4D97-AF65-F5344CB8AC3E}">
        <p14:creationId xmlns:p14="http://schemas.microsoft.com/office/powerpoint/2010/main" val="280322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Tisková zpráva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/>
              <a:t>Téma</a:t>
            </a:r>
            <a:r>
              <a:rPr lang="en-US" dirty="0" smtClean="0"/>
              <a:t> </a:t>
            </a:r>
            <a:r>
              <a:rPr lang="en-US" dirty="0" err="1"/>
              <a:t>tiskové</a:t>
            </a:r>
            <a:r>
              <a:rPr lang="en-US" dirty="0"/>
              <a:t> </a:t>
            </a:r>
            <a:r>
              <a:rPr lang="en-US" dirty="0" err="1"/>
              <a:t>zprávy</a:t>
            </a:r>
            <a:r>
              <a:rPr lang="en-US" dirty="0"/>
              <a:t> – </a:t>
            </a:r>
            <a:r>
              <a:rPr lang="en-US" dirty="0" err="1"/>
              <a:t>zajímavá</a:t>
            </a:r>
            <a:r>
              <a:rPr lang="en-US" dirty="0"/>
              <a:t> </a:t>
            </a:r>
            <a:r>
              <a:rPr lang="en-US" dirty="0" err="1"/>
              <a:t>záležitost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obsahovat</a:t>
            </a:r>
            <a:r>
              <a:rPr lang="en-US" dirty="0"/>
              <a:t> </a:t>
            </a:r>
            <a:r>
              <a:rPr lang="en-US" dirty="0" err="1"/>
              <a:t>nové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Novinku</a:t>
            </a:r>
            <a:r>
              <a:rPr lang="en-US" dirty="0"/>
              <a:t> je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prezentovat</a:t>
            </a:r>
            <a:r>
              <a:rPr lang="en-US" dirty="0"/>
              <a:t> z </a:t>
            </a:r>
            <a:r>
              <a:rPr lang="en-US" dirty="0" err="1"/>
              <a:t>nejzajímavějšícho</a:t>
            </a:r>
            <a:r>
              <a:rPr lang="en-US" dirty="0"/>
              <a:t> </a:t>
            </a:r>
            <a:r>
              <a:rPr lang="en-US" dirty="0" err="1"/>
              <a:t>hlediska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obsahovat</a:t>
            </a:r>
            <a:r>
              <a:rPr lang="en-US" dirty="0"/>
              <a:t> </a:t>
            </a:r>
            <a:r>
              <a:rPr lang="en-US" dirty="0" err="1"/>
              <a:t>jedno</a:t>
            </a:r>
            <a:r>
              <a:rPr lang="en-US" dirty="0"/>
              <a:t> </a:t>
            </a:r>
            <a:r>
              <a:rPr lang="en-US" dirty="0" err="1"/>
              <a:t>hlavní</a:t>
            </a:r>
            <a:r>
              <a:rPr lang="en-US" dirty="0"/>
              <a:t> </a:t>
            </a:r>
            <a:r>
              <a:rPr lang="en-US" dirty="0" err="1"/>
              <a:t>sdělení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musejí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jasná</a:t>
            </a:r>
            <a:r>
              <a:rPr lang="en-US" dirty="0"/>
              <a:t> a </a:t>
            </a:r>
            <a:r>
              <a:rPr lang="en-US" dirty="0" err="1"/>
              <a:t>logicky</a:t>
            </a:r>
            <a:r>
              <a:rPr lang="en-US" dirty="0"/>
              <a:t> </a:t>
            </a:r>
            <a:r>
              <a:rPr lang="en-US" dirty="0" err="1"/>
              <a:t>musejí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 </a:t>
            </a:r>
            <a:r>
              <a:rPr lang="en-US" dirty="0" err="1"/>
              <a:t>navazovat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Citace</a:t>
            </a:r>
            <a:r>
              <a:rPr lang="en-US" dirty="0"/>
              <a:t>  </a:t>
            </a:r>
            <a:r>
              <a:rPr lang="en-US" dirty="0" err="1"/>
              <a:t>zajímavé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, </a:t>
            </a:r>
            <a:r>
              <a:rPr lang="en-US" dirty="0" err="1"/>
              <a:t>která</a:t>
            </a:r>
            <a:r>
              <a:rPr lang="en-US" dirty="0"/>
              <a:t> se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akci</a:t>
            </a:r>
            <a:r>
              <a:rPr lang="en-US" dirty="0"/>
              <a:t> </a:t>
            </a:r>
            <a:r>
              <a:rPr lang="en-US" dirty="0" err="1"/>
              <a:t>podílí</a:t>
            </a:r>
            <a:r>
              <a:rPr lang="en-US" dirty="0"/>
              <a:t>. </a:t>
            </a:r>
            <a:r>
              <a:rPr lang="en-US" dirty="0" err="1"/>
              <a:t>Krátká</a:t>
            </a:r>
            <a:r>
              <a:rPr lang="en-US" dirty="0"/>
              <a:t> </a:t>
            </a:r>
            <a:r>
              <a:rPr lang="en-US" dirty="0" err="1"/>
              <a:t>přímá</a:t>
            </a:r>
            <a:r>
              <a:rPr lang="en-US" dirty="0"/>
              <a:t> </a:t>
            </a:r>
            <a:r>
              <a:rPr lang="en-US" dirty="0" err="1"/>
              <a:t>řeč</a:t>
            </a:r>
            <a:r>
              <a:rPr lang="en-US" dirty="0"/>
              <a:t> s </a:t>
            </a:r>
            <a:r>
              <a:rPr lang="en-US" dirty="0" err="1"/>
              <a:t>přesným</a:t>
            </a:r>
            <a:r>
              <a:rPr lang="en-US" dirty="0"/>
              <a:t> </a:t>
            </a:r>
            <a:r>
              <a:rPr lang="en-US" dirty="0" err="1"/>
              <a:t>označením</a:t>
            </a:r>
            <a:r>
              <a:rPr lang="en-US" dirty="0"/>
              <a:t> </a:t>
            </a:r>
            <a:r>
              <a:rPr lang="en-US" dirty="0" err="1"/>
              <a:t>mluvčího</a:t>
            </a:r>
            <a:r>
              <a:rPr lang="en-US" dirty="0"/>
              <a:t> 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/>
              <a:t>vztahu</a:t>
            </a:r>
            <a:r>
              <a:rPr lang="en-US" dirty="0"/>
              <a:t> k </a:t>
            </a:r>
            <a:r>
              <a:rPr lang="en-US" dirty="0" err="1"/>
              <a:t>dané</a:t>
            </a:r>
            <a:r>
              <a:rPr lang="en-US" dirty="0"/>
              <a:t> </a:t>
            </a:r>
            <a:r>
              <a:rPr lang="en-US" dirty="0" err="1"/>
              <a:t>akci</a:t>
            </a:r>
            <a:r>
              <a:rPr lang="en-US" dirty="0"/>
              <a:t>, bez </a:t>
            </a:r>
            <a:r>
              <a:rPr lang="en-US" dirty="0" err="1"/>
              <a:t>titulů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Nepoužívat</a:t>
            </a:r>
            <a:r>
              <a:rPr lang="en-US" dirty="0"/>
              <a:t>  </a:t>
            </a:r>
            <a:r>
              <a:rPr lang="en-US" dirty="0" err="1"/>
              <a:t>sebechválu</a:t>
            </a:r>
            <a:r>
              <a:rPr lang="en-US" dirty="0"/>
              <a:t> –</a:t>
            </a:r>
            <a:r>
              <a:rPr lang="en-US" dirty="0" err="1"/>
              <a:t>novináři</a:t>
            </a:r>
            <a:r>
              <a:rPr lang="en-US" dirty="0"/>
              <a:t> </a:t>
            </a:r>
            <a:r>
              <a:rPr lang="en-US" dirty="0" err="1"/>
              <a:t>ji</a:t>
            </a:r>
            <a:r>
              <a:rPr lang="en-US" dirty="0"/>
              <a:t> </a:t>
            </a:r>
            <a:r>
              <a:rPr lang="en-US" dirty="0" err="1"/>
              <a:t>vnímají</a:t>
            </a:r>
            <a:r>
              <a:rPr lang="en-US" dirty="0"/>
              <a:t> 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nekorektnost</a:t>
            </a:r>
            <a:r>
              <a:rPr lang="en-US" dirty="0"/>
              <a:t>.  Je </a:t>
            </a:r>
            <a:r>
              <a:rPr lang="en-US" dirty="0" err="1"/>
              <a:t>výhodnější</a:t>
            </a:r>
            <a:r>
              <a:rPr lang="en-US" dirty="0"/>
              <a:t> </a:t>
            </a:r>
            <a:r>
              <a:rPr lang="en-US" dirty="0" err="1"/>
              <a:t>připravit</a:t>
            </a:r>
            <a:r>
              <a:rPr lang="en-US" dirty="0"/>
              <a:t> </a:t>
            </a:r>
            <a:r>
              <a:rPr lang="en-US" dirty="0" err="1"/>
              <a:t>tiskový</a:t>
            </a:r>
            <a:r>
              <a:rPr lang="en-US" dirty="0"/>
              <a:t> </a:t>
            </a:r>
            <a:r>
              <a:rPr lang="en-US" dirty="0" err="1"/>
              <a:t>materiál</a:t>
            </a:r>
            <a:r>
              <a:rPr lang="en-US" dirty="0"/>
              <a:t> </a:t>
            </a:r>
            <a:r>
              <a:rPr lang="en-US" dirty="0" err="1"/>
              <a:t>tak</a:t>
            </a:r>
            <a:r>
              <a:rPr lang="en-US" dirty="0"/>
              <a:t>, aby </a:t>
            </a:r>
            <a:r>
              <a:rPr lang="en-US" dirty="0" err="1"/>
              <a:t>celkově</a:t>
            </a:r>
            <a:r>
              <a:rPr lang="en-US" dirty="0"/>
              <a:t> </a:t>
            </a:r>
            <a:r>
              <a:rPr lang="en-US" dirty="0" err="1"/>
              <a:t>vyzněl</a:t>
            </a:r>
            <a:r>
              <a:rPr lang="en-US" dirty="0"/>
              <a:t> </a:t>
            </a:r>
            <a:r>
              <a:rPr lang="en-US" dirty="0" err="1"/>
              <a:t>pozitivně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Tisková</a:t>
            </a:r>
            <a:r>
              <a:rPr lang="en-US" dirty="0"/>
              <a:t> </a:t>
            </a:r>
            <a:r>
              <a:rPr lang="en-US" dirty="0" err="1"/>
              <a:t>zpráva</a:t>
            </a:r>
            <a:r>
              <a:rPr lang="en-US" dirty="0"/>
              <a:t> by se </a:t>
            </a:r>
            <a:r>
              <a:rPr lang="en-US" dirty="0" err="1"/>
              <a:t>měla</a:t>
            </a:r>
            <a:r>
              <a:rPr lang="en-US" dirty="0"/>
              <a:t> </a:t>
            </a:r>
            <a:r>
              <a:rPr lang="en-US" dirty="0" err="1"/>
              <a:t>vejít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1 </a:t>
            </a:r>
            <a:r>
              <a:rPr lang="en-US" dirty="0" err="1"/>
              <a:t>stránku</a:t>
            </a:r>
            <a:r>
              <a:rPr lang="en-US" dirty="0"/>
              <a:t> </a:t>
            </a:r>
            <a:r>
              <a:rPr lang="en-US" dirty="0" err="1"/>
              <a:t>formátu</a:t>
            </a:r>
            <a:r>
              <a:rPr lang="en-US" dirty="0"/>
              <a:t> A4.</a:t>
            </a:r>
            <a:endParaRPr lang="cs-CZ" dirty="0"/>
          </a:p>
          <a:p>
            <a:pPr lvl="0"/>
            <a:r>
              <a:rPr lang="en-US" dirty="0"/>
              <a:t>V 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nutnosti</a:t>
            </a:r>
            <a:r>
              <a:rPr lang="en-US" dirty="0"/>
              <a:t> </a:t>
            </a:r>
            <a:r>
              <a:rPr lang="en-US" dirty="0" err="1"/>
              <a:t>dalšího</a:t>
            </a:r>
            <a:r>
              <a:rPr lang="en-US" dirty="0"/>
              <a:t> </a:t>
            </a:r>
            <a:r>
              <a:rPr lang="en-US" dirty="0" err="1"/>
              <a:t>materiálu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/>
              <a:t>vytvořit</a:t>
            </a:r>
            <a:r>
              <a:rPr lang="en-US" dirty="0"/>
              <a:t> </a:t>
            </a:r>
            <a:r>
              <a:rPr lang="en-US" dirty="0" err="1"/>
              <a:t>přílohy</a:t>
            </a:r>
            <a:r>
              <a:rPr lang="en-US" dirty="0"/>
              <a:t> k </a:t>
            </a:r>
            <a:r>
              <a:rPr lang="en-US" dirty="0" err="1"/>
              <a:t>této</a:t>
            </a:r>
            <a:r>
              <a:rPr lang="en-US" dirty="0"/>
              <a:t> </a:t>
            </a:r>
            <a:r>
              <a:rPr lang="en-US" dirty="0" err="1"/>
              <a:t>zprávě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Grafická</a:t>
            </a:r>
            <a:r>
              <a:rPr lang="en-US" dirty="0"/>
              <a:t> </a:t>
            </a:r>
            <a:r>
              <a:rPr lang="en-US" dirty="0" err="1"/>
              <a:t>úprava</a:t>
            </a:r>
            <a:r>
              <a:rPr lang="en-US" dirty="0"/>
              <a:t> – </a:t>
            </a:r>
            <a:r>
              <a:rPr lang="en-US" dirty="0" err="1"/>
              <a:t>jasná</a:t>
            </a:r>
            <a:r>
              <a:rPr lang="en-US" dirty="0"/>
              <a:t>, </a:t>
            </a:r>
            <a:r>
              <a:rPr lang="en-US" dirty="0" err="1"/>
              <a:t>vzdušná</a:t>
            </a:r>
            <a:r>
              <a:rPr lang="en-US" dirty="0"/>
              <a:t>, pro </a:t>
            </a:r>
            <a:r>
              <a:rPr lang="en-US" dirty="0" err="1"/>
              <a:t>danou</a:t>
            </a:r>
            <a:r>
              <a:rPr lang="en-US" dirty="0"/>
              <a:t> </a:t>
            </a:r>
            <a:r>
              <a:rPr lang="en-US" dirty="0" err="1"/>
              <a:t>organizaci</a:t>
            </a:r>
            <a:r>
              <a:rPr lang="en-US" dirty="0"/>
              <a:t> </a:t>
            </a:r>
            <a:r>
              <a:rPr lang="en-US" dirty="0" err="1"/>
              <a:t>charakteristická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odesláním</a:t>
            </a:r>
            <a:r>
              <a:rPr lang="en-US" dirty="0"/>
              <a:t> TZ </a:t>
            </a:r>
            <a:r>
              <a:rPr lang="en-US" dirty="0" err="1"/>
              <a:t>ještě</a:t>
            </a:r>
            <a:r>
              <a:rPr lang="en-US" dirty="0"/>
              <a:t> </a:t>
            </a:r>
            <a:r>
              <a:rPr lang="en-US" dirty="0" err="1"/>
              <a:t>jednou</a:t>
            </a:r>
            <a:r>
              <a:rPr lang="en-US" dirty="0"/>
              <a:t> </a:t>
            </a:r>
            <a:r>
              <a:rPr lang="en-US" dirty="0" err="1"/>
              <a:t>zkontrolovat</a:t>
            </a:r>
            <a:r>
              <a:rPr lang="en-US" dirty="0"/>
              <a:t>  </a:t>
            </a:r>
            <a:r>
              <a:rPr lang="en-US" dirty="0" err="1"/>
              <a:t>fakta</a:t>
            </a:r>
            <a:r>
              <a:rPr lang="en-US" dirty="0"/>
              <a:t>, aby </a:t>
            </a:r>
            <a:r>
              <a:rPr lang="en-US" dirty="0" err="1"/>
              <a:t>vše</a:t>
            </a:r>
            <a:r>
              <a:rPr lang="en-US" dirty="0"/>
              <a:t> </a:t>
            </a:r>
            <a:r>
              <a:rPr lang="en-US" dirty="0" err="1"/>
              <a:t>odpovídalo</a:t>
            </a:r>
            <a:r>
              <a:rPr lang="en-US" dirty="0"/>
              <a:t> </a:t>
            </a:r>
            <a:r>
              <a:rPr lang="en-US" dirty="0" err="1"/>
              <a:t>skutečnosti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Nechte</a:t>
            </a:r>
            <a:r>
              <a:rPr lang="en-US" dirty="0"/>
              <a:t> TZ  </a:t>
            </a:r>
            <a:r>
              <a:rPr lang="en-US" dirty="0" err="1"/>
              <a:t>přečíst</a:t>
            </a:r>
            <a:r>
              <a:rPr lang="en-US" dirty="0"/>
              <a:t> </a:t>
            </a:r>
            <a:r>
              <a:rPr lang="en-US" dirty="0" err="1"/>
              <a:t>druhou</a:t>
            </a:r>
            <a:r>
              <a:rPr lang="en-US" dirty="0"/>
              <a:t> </a:t>
            </a:r>
            <a:r>
              <a:rPr lang="en-US" dirty="0" err="1"/>
              <a:t>osobou</a:t>
            </a:r>
            <a:r>
              <a:rPr lang="en-US" dirty="0"/>
              <a:t> pro </a:t>
            </a:r>
            <a:r>
              <a:rPr lang="en-US" dirty="0" err="1"/>
              <a:t>korekturu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Fotografie</a:t>
            </a:r>
            <a:r>
              <a:rPr lang="en-US" dirty="0"/>
              <a:t> do TZ </a:t>
            </a:r>
            <a:r>
              <a:rPr lang="en-US" dirty="0" err="1"/>
              <a:t>nepatří</a:t>
            </a:r>
            <a:r>
              <a:rPr lang="en-US" dirty="0"/>
              <a:t>.  </a:t>
            </a:r>
            <a:r>
              <a:rPr lang="en-US" dirty="0" err="1"/>
              <a:t>Připojte</a:t>
            </a:r>
            <a:r>
              <a:rPr lang="en-US" dirty="0"/>
              <a:t> je do </a:t>
            </a:r>
            <a:r>
              <a:rPr lang="en-US" dirty="0" err="1"/>
              <a:t>přílohy</a:t>
            </a:r>
            <a:r>
              <a:rPr lang="en-US" dirty="0"/>
              <a:t> </a:t>
            </a:r>
            <a:r>
              <a:rPr lang="en-US" dirty="0" err="1"/>
              <a:t>emailu</a:t>
            </a:r>
            <a:r>
              <a:rPr lang="en-US" dirty="0"/>
              <a:t>. </a:t>
            </a:r>
            <a:r>
              <a:rPr lang="en-US" dirty="0" err="1"/>
              <a:t>Fotografie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v </a:t>
            </a:r>
            <a:r>
              <a:rPr lang="en-US" dirty="0" err="1"/>
              <a:t>dobré</a:t>
            </a:r>
            <a:r>
              <a:rPr lang="en-US" dirty="0"/>
              <a:t> </a:t>
            </a:r>
            <a:r>
              <a:rPr lang="en-US" dirty="0" err="1"/>
              <a:t>kvalitě</a:t>
            </a:r>
            <a:r>
              <a:rPr lang="en-US" dirty="0"/>
              <a:t> – </a:t>
            </a:r>
            <a:r>
              <a:rPr lang="en-US" dirty="0" err="1"/>
              <a:t>nad</a:t>
            </a:r>
            <a:r>
              <a:rPr lang="en-US" dirty="0"/>
              <a:t> 1 MB, </a:t>
            </a:r>
            <a:r>
              <a:rPr lang="en-US" dirty="0" err="1"/>
              <a:t>rozlišení</a:t>
            </a:r>
            <a:r>
              <a:rPr lang="en-US" dirty="0"/>
              <a:t> 300 dpi. </a:t>
            </a:r>
            <a:r>
              <a:rPr lang="en-US" dirty="0" err="1"/>
              <a:t>Vždy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</a:t>
            </a:r>
            <a:r>
              <a:rPr lang="en-US" dirty="0" err="1"/>
              <a:t>mít</a:t>
            </a:r>
            <a:r>
              <a:rPr lang="en-US" dirty="0"/>
              <a:t> </a:t>
            </a:r>
            <a:r>
              <a:rPr lang="en-US" dirty="0" err="1"/>
              <a:t>popisku</a:t>
            </a:r>
            <a:r>
              <a:rPr lang="en-US" dirty="0"/>
              <a:t> a </a:t>
            </a:r>
            <a:r>
              <a:rPr lang="en-US" dirty="0" err="1"/>
              <a:t>autora</a:t>
            </a:r>
            <a:r>
              <a:rPr lang="en-US" dirty="0"/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162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Obecné zásady při komunikaci s médii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en-US" dirty="0" smtClean="0"/>
              <a:t>Pro </a:t>
            </a:r>
            <a:r>
              <a:rPr lang="en-US" dirty="0" err="1"/>
              <a:t>novináře</a:t>
            </a:r>
            <a:r>
              <a:rPr lang="en-US" dirty="0"/>
              <a:t> je </a:t>
            </a:r>
            <a:r>
              <a:rPr lang="en-US" dirty="0" err="1"/>
              <a:t>profesionálem</a:t>
            </a:r>
            <a:r>
              <a:rPr lang="en-US" dirty="0"/>
              <a:t> ten,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přichází</a:t>
            </a:r>
            <a:r>
              <a:rPr lang="en-US" dirty="0"/>
              <a:t> se </a:t>
            </a:r>
            <a:r>
              <a:rPr lang="en-US" dirty="0" err="1"/>
              <a:t>zajímavými</a:t>
            </a:r>
            <a:r>
              <a:rPr lang="en-US" dirty="0"/>
              <a:t> </a:t>
            </a:r>
            <a:r>
              <a:rPr lang="en-US" dirty="0" err="1"/>
              <a:t>tématy</a:t>
            </a:r>
            <a:r>
              <a:rPr lang="en-US" dirty="0"/>
              <a:t>, </a:t>
            </a:r>
            <a:r>
              <a:rPr lang="en-US" dirty="0" err="1"/>
              <a:t>informuje</a:t>
            </a:r>
            <a:r>
              <a:rPr lang="en-US" dirty="0"/>
              <a:t>  </a:t>
            </a:r>
            <a:r>
              <a:rPr lang="en-US" dirty="0" err="1"/>
              <a:t>objektivně</a:t>
            </a:r>
            <a:r>
              <a:rPr lang="en-US" dirty="0"/>
              <a:t>, je </a:t>
            </a:r>
            <a:r>
              <a:rPr lang="en-US" dirty="0" err="1"/>
              <a:t>slušný</a:t>
            </a:r>
            <a:r>
              <a:rPr lang="en-US" dirty="0"/>
              <a:t>, </a:t>
            </a:r>
            <a:r>
              <a:rPr lang="en-US" dirty="0" err="1"/>
              <a:t>vstřícný</a:t>
            </a:r>
            <a:r>
              <a:rPr lang="en-US" dirty="0"/>
              <a:t>, </a:t>
            </a:r>
            <a:r>
              <a:rPr lang="en-US" dirty="0" err="1"/>
              <a:t>korektní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Zásady</a:t>
            </a:r>
            <a:r>
              <a:rPr lang="en-US" dirty="0"/>
              <a:t> </a:t>
            </a:r>
            <a:r>
              <a:rPr lang="en-US" dirty="0" err="1"/>
              <a:t>jednání</a:t>
            </a:r>
            <a:r>
              <a:rPr lang="en-US" dirty="0"/>
              <a:t> s </a:t>
            </a:r>
            <a:r>
              <a:rPr lang="en-US" dirty="0" err="1"/>
              <a:t>novináři</a:t>
            </a:r>
            <a:r>
              <a:rPr lang="en-US" dirty="0"/>
              <a:t>:</a:t>
            </a:r>
            <a:endParaRPr lang="cs-CZ" dirty="0"/>
          </a:p>
          <a:p>
            <a:pPr lvl="0"/>
            <a:r>
              <a:rPr lang="en-US" dirty="0" err="1"/>
              <a:t>Respektujte</a:t>
            </a:r>
            <a:r>
              <a:rPr lang="en-US" dirty="0"/>
              <a:t> </a:t>
            </a:r>
            <a:r>
              <a:rPr lang="en-US" dirty="0" err="1"/>
              <a:t>novináře</a:t>
            </a:r>
            <a:r>
              <a:rPr lang="en-US" dirty="0"/>
              <a:t>,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práci</a:t>
            </a:r>
            <a:r>
              <a:rPr lang="en-US" dirty="0"/>
              <a:t>, </a:t>
            </a:r>
            <a:r>
              <a:rPr lang="en-US" dirty="0" err="1"/>
              <a:t>názory</a:t>
            </a:r>
            <a:r>
              <a:rPr lang="en-US" dirty="0"/>
              <a:t>, </a:t>
            </a:r>
            <a:r>
              <a:rPr lang="en-US" dirty="0" err="1"/>
              <a:t>požadavky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respektujete</a:t>
            </a:r>
            <a:r>
              <a:rPr lang="en-US" dirty="0"/>
              <a:t> </a:t>
            </a:r>
            <a:r>
              <a:rPr lang="en-US" dirty="0" err="1"/>
              <a:t>novináře</a:t>
            </a:r>
            <a:r>
              <a:rPr lang="en-US" dirty="0"/>
              <a:t>, </a:t>
            </a:r>
            <a:r>
              <a:rPr lang="en-US" dirty="0" err="1"/>
              <a:t>respektujte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sebe</a:t>
            </a:r>
            <a:r>
              <a:rPr lang="en-US" dirty="0"/>
              <a:t>. </a:t>
            </a:r>
            <a:r>
              <a:rPr lang="en-US" dirty="0" err="1"/>
              <a:t>Vy</a:t>
            </a:r>
            <a:r>
              <a:rPr lang="en-US" dirty="0"/>
              <a:t> </a:t>
            </a:r>
            <a:r>
              <a:rPr lang="en-US" dirty="0" err="1"/>
              <a:t>máte</a:t>
            </a:r>
            <a:r>
              <a:rPr lang="en-US" dirty="0"/>
              <a:t> </a:t>
            </a:r>
            <a:r>
              <a:rPr lang="en-US" dirty="0" err="1"/>
              <a:t>novinářům</a:t>
            </a:r>
            <a:r>
              <a:rPr lang="en-US" dirty="0"/>
              <a:t> co </a:t>
            </a:r>
            <a:r>
              <a:rPr lang="en-US" dirty="0" err="1"/>
              <a:t>nabídnout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Uvědomujte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rozdílné</a:t>
            </a:r>
            <a:r>
              <a:rPr lang="en-US" dirty="0"/>
              <a:t> role.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spojenců</a:t>
            </a:r>
            <a:r>
              <a:rPr lang="en-US" dirty="0"/>
              <a:t> se </a:t>
            </a: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rychle</a:t>
            </a:r>
            <a:r>
              <a:rPr lang="en-US" dirty="0"/>
              <a:t> </a:t>
            </a:r>
            <a:r>
              <a:rPr lang="en-US" dirty="0" err="1"/>
              <a:t>stát</a:t>
            </a:r>
            <a:r>
              <a:rPr lang="en-US" dirty="0"/>
              <a:t> </a:t>
            </a:r>
            <a:r>
              <a:rPr lang="en-US" dirty="0" err="1"/>
              <a:t>protivníky</a:t>
            </a:r>
            <a:r>
              <a:rPr lang="en-US" dirty="0"/>
              <a:t>. </a:t>
            </a:r>
            <a:r>
              <a:rPr lang="en-US" dirty="0" err="1"/>
              <a:t>Závisí</a:t>
            </a:r>
            <a:r>
              <a:rPr lang="en-US" dirty="0"/>
              <a:t> to </a:t>
            </a:r>
            <a:r>
              <a:rPr lang="en-US" dirty="0" err="1"/>
              <a:t>na</a:t>
            </a:r>
            <a:r>
              <a:rPr lang="en-US" dirty="0"/>
              <a:t> tom, o </a:t>
            </a:r>
            <a:r>
              <a:rPr lang="en-US" dirty="0" err="1"/>
              <a:t>čem</a:t>
            </a:r>
            <a:r>
              <a:rPr lang="en-US" dirty="0"/>
              <a:t> </a:t>
            </a:r>
            <a:r>
              <a:rPr lang="en-US" dirty="0" err="1"/>
              <a:t>novinář</a:t>
            </a:r>
            <a:r>
              <a:rPr lang="en-US" dirty="0"/>
              <a:t> </a:t>
            </a:r>
            <a:r>
              <a:rPr lang="en-US" dirty="0" err="1"/>
              <a:t>musí</a:t>
            </a:r>
            <a:r>
              <a:rPr lang="en-US" dirty="0"/>
              <a:t>  </a:t>
            </a:r>
            <a:r>
              <a:rPr lang="en-US" dirty="0" err="1"/>
              <a:t>informovat</a:t>
            </a:r>
            <a:r>
              <a:rPr lang="en-US" dirty="0"/>
              <a:t>. </a:t>
            </a:r>
            <a:endParaRPr lang="cs-CZ" dirty="0"/>
          </a:p>
          <a:p>
            <a:pPr lvl="0"/>
            <a:r>
              <a:rPr lang="en-US" dirty="0" err="1"/>
              <a:t>Nikdy</a:t>
            </a:r>
            <a:r>
              <a:rPr lang="en-US" dirty="0"/>
              <a:t> </a:t>
            </a:r>
            <a:r>
              <a:rPr lang="en-US" dirty="0" err="1"/>
              <a:t>nedávejte</a:t>
            </a:r>
            <a:r>
              <a:rPr lang="en-US" dirty="0"/>
              <a:t> </a:t>
            </a:r>
            <a:r>
              <a:rPr lang="en-US" dirty="0" err="1"/>
              <a:t>novináři</a:t>
            </a:r>
            <a:r>
              <a:rPr lang="en-US" dirty="0"/>
              <a:t> </a:t>
            </a:r>
            <a:r>
              <a:rPr lang="en-US" dirty="0" err="1"/>
              <a:t>najevo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nerozumí</a:t>
            </a:r>
            <a:r>
              <a:rPr lang="en-US" dirty="0"/>
              <a:t> </a:t>
            </a:r>
            <a:r>
              <a:rPr lang="en-US" dirty="0" err="1"/>
              <a:t>vaší</a:t>
            </a:r>
            <a:r>
              <a:rPr lang="en-US" dirty="0"/>
              <a:t> </a:t>
            </a:r>
            <a:r>
              <a:rPr lang="en-US" dirty="0" err="1"/>
              <a:t>organizaci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/>
              <a:t>V </a:t>
            </a:r>
            <a:r>
              <a:rPr lang="en-US" dirty="0" err="1"/>
              <a:t>případě</a:t>
            </a:r>
            <a:r>
              <a:rPr lang="en-US" dirty="0"/>
              <a:t>, </a:t>
            </a:r>
            <a:r>
              <a:rPr lang="en-US" dirty="0" err="1"/>
              <a:t>že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vaší</a:t>
            </a:r>
            <a:r>
              <a:rPr lang="en-US" dirty="0"/>
              <a:t> </a:t>
            </a:r>
            <a:r>
              <a:rPr lang="en-US" dirty="0" err="1"/>
              <a:t>instituci</a:t>
            </a:r>
            <a:r>
              <a:rPr lang="en-US" dirty="0"/>
              <a:t> </a:t>
            </a:r>
            <a:r>
              <a:rPr lang="en-US" dirty="0" err="1"/>
              <a:t>dojde</a:t>
            </a:r>
            <a:r>
              <a:rPr lang="en-US" dirty="0"/>
              <a:t> k </a:t>
            </a:r>
            <a:r>
              <a:rPr lang="en-US" dirty="0" err="1"/>
              <a:t>určitým</a:t>
            </a:r>
            <a:r>
              <a:rPr lang="en-US" dirty="0"/>
              <a:t> </a:t>
            </a:r>
            <a:r>
              <a:rPr lang="en-US" dirty="0" err="1"/>
              <a:t>negativním</a:t>
            </a:r>
            <a:r>
              <a:rPr lang="en-US" dirty="0"/>
              <a:t> </a:t>
            </a:r>
            <a:r>
              <a:rPr lang="en-US" dirty="0" err="1"/>
              <a:t>postojům</a:t>
            </a:r>
            <a:r>
              <a:rPr lang="en-US" dirty="0"/>
              <a:t> </a:t>
            </a:r>
            <a:r>
              <a:rPr lang="en-US" dirty="0" err="1"/>
              <a:t>vůči</a:t>
            </a:r>
            <a:r>
              <a:rPr lang="en-US" dirty="0"/>
              <a:t> </a:t>
            </a:r>
            <a:r>
              <a:rPr lang="en-US" dirty="0" err="1"/>
              <a:t>novinářům</a:t>
            </a:r>
            <a:r>
              <a:rPr lang="en-US" dirty="0"/>
              <a:t>, </a:t>
            </a:r>
            <a:r>
              <a:rPr lang="en-US" dirty="0" err="1"/>
              <a:t>vy</a:t>
            </a:r>
            <a:r>
              <a:rPr lang="en-US" dirty="0"/>
              <a:t> </a:t>
            </a:r>
            <a:r>
              <a:rPr lang="en-US" dirty="0" err="1"/>
              <a:t>jim</a:t>
            </a:r>
            <a:r>
              <a:rPr lang="en-US" dirty="0"/>
              <a:t> to </a:t>
            </a:r>
            <a:r>
              <a:rPr lang="en-US" dirty="0" err="1"/>
              <a:t>nemůžete</a:t>
            </a:r>
            <a:r>
              <a:rPr lang="en-US" dirty="0"/>
              <a:t> </a:t>
            </a:r>
            <a:r>
              <a:rPr lang="en-US" dirty="0" err="1"/>
              <a:t>dávat</a:t>
            </a:r>
            <a:r>
              <a:rPr lang="en-US" dirty="0"/>
              <a:t> </a:t>
            </a:r>
            <a:r>
              <a:rPr lang="en-US" dirty="0" err="1"/>
              <a:t>najevo</a:t>
            </a:r>
            <a:r>
              <a:rPr lang="en-US" dirty="0"/>
              <a:t>. </a:t>
            </a:r>
            <a:endParaRPr lang="cs-CZ" dirty="0" smtClean="0"/>
          </a:p>
          <a:p>
            <a:r>
              <a:rPr lang="en-US" dirty="0" err="1" smtClean="0"/>
              <a:t>Hovořte</a:t>
            </a:r>
            <a:r>
              <a:rPr lang="en-US" dirty="0" smtClean="0"/>
              <a:t> </a:t>
            </a:r>
            <a:r>
              <a:rPr lang="en-US" dirty="0" err="1" smtClean="0"/>
              <a:t>vždy</a:t>
            </a:r>
            <a:r>
              <a:rPr lang="en-US" dirty="0" smtClean="0"/>
              <a:t> v </a:t>
            </a:r>
            <a:r>
              <a:rPr lang="en-US" dirty="0" err="1" smtClean="0"/>
              <a:t>souladu</a:t>
            </a:r>
            <a:r>
              <a:rPr lang="en-US" dirty="0" smtClean="0"/>
              <a:t> s </a:t>
            </a:r>
            <a:r>
              <a:rPr lang="en-US" dirty="0" err="1" smtClean="0"/>
              <a:t>vedením</a:t>
            </a:r>
            <a:r>
              <a:rPr lang="en-US" dirty="0" smtClean="0"/>
              <a:t> </a:t>
            </a:r>
            <a:r>
              <a:rPr lang="en-US" dirty="0" err="1" smtClean="0"/>
              <a:t>vaší</a:t>
            </a:r>
            <a:r>
              <a:rPr lang="en-US" dirty="0" smtClean="0"/>
              <a:t> </a:t>
            </a:r>
            <a:r>
              <a:rPr lang="en-US" dirty="0" err="1" smtClean="0"/>
              <a:t>instituce</a:t>
            </a:r>
            <a:r>
              <a:rPr lang="en-US" dirty="0" smtClean="0"/>
              <a:t>.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v </a:t>
            </a:r>
            <a:r>
              <a:rPr lang="en-US" dirty="0" err="1" smtClean="0"/>
              <a:t>případě</a:t>
            </a:r>
            <a:r>
              <a:rPr lang="en-US" dirty="0" smtClean="0"/>
              <a:t> </a:t>
            </a:r>
            <a:r>
              <a:rPr lang="en-US" dirty="0" err="1" smtClean="0"/>
              <a:t>dotazu</a:t>
            </a:r>
            <a:r>
              <a:rPr lang="en-US" dirty="0" smtClean="0"/>
              <a:t> </a:t>
            </a:r>
            <a:r>
              <a:rPr lang="en-US" dirty="0" err="1" smtClean="0"/>
              <a:t>novinářů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musíte</a:t>
            </a:r>
            <a:r>
              <a:rPr lang="en-US" dirty="0" smtClean="0"/>
              <a:t> </a:t>
            </a:r>
            <a:r>
              <a:rPr lang="en-US" dirty="0" err="1" smtClean="0"/>
              <a:t>nechat</a:t>
            </a:r>
            <a:r>
              <a:rPr lang="en-US" dirty="0" smtClean="0"/>
              <a:t> pro </a:t>
            </a:r>
            <a:r>
              <a:rPr lang="en-US" dirty="0" err="1" smtClean="0"/>
              <a:t>sebe</a:t>
            </a:r>
            <a:r>
              <a:rPr lang="en-US" dirty="0" smtClean="0"/>
              <a:t>. </a:t>
            </a:r>
            <a:r>
              <a:rPr lang="en-US" dirty="0" err="1" smtClean="0"/>
              <a:t>Jste</a:t>
            </a:r>
            <a:r>
              <a:rPr lang="en-US" dirty="0" smtClean="0"/>
              <a:t> </a:t>
            </a:r>
            <a:r>
              <a:rPr lang="en-US" dirty="0" err="1" smtClean="0"/>
              <a:t>zaměstnaný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mluvčí</a:t>
            </a:r>
            <a:r>
              <a:rPr lang="en-US" dirty="0" smtClean="0"/>
              <a:t> </a:t>
            </a:r>
            <a:r>
              <a:rPr lang="en-US" dirty="0" err="1" smtClean="0"/>
              <a:t>dané</a:t>
            </a:r>
            <a:r>
              <a:rPr lang="en-US" dirty="0" smtClean="0"/>
              <a:t> </a:t>
            </a:r>
            <a:r>
              <a:rPr lang="en-US" dirty="0" err="1" smtClean="0"/>
              <a:t>firmy</a:t>
            </a:r>
            <a:r>
              <a:rPr lang="en-US" dirty="0" smtClean="0"/>
              <a:t> a </a:t>
            </a:r>
            <a:r>
              <a:rPr lang="en-US" dirty="0" err="1" smtClean="0"/>
              <a:t>nepřísluší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 </a:t>
            </a:r>
            <a:r>
              <a:rPr lang="en-US" dirty="0" err="1" smtClean="0"/>
              <a:t>dávat</a:t>
            </a:r>
            <a:r>
              <a:rPr lang="en-US" dirty="0" smtClean="0"/>
              <a:t> do </a:t>
            </a:r>
            <a:r>
              <a:rPr lang="en-US" dirty="0" err="1" smtClean="0"/>
              <a:t>vašeho</a:t>
            </a:r>
            <a:r>
              <a:rPr lang="en-US" dirty="0" smtClean="0"/>
              <a:t> </a:t>
            </a:r>
            <a:r>
              <a:rPr lang="en-US" dirty="0" err="1" smtClean="0"/>
              <a:t>profesionálního</a:t>
            </a:r>
            <a:r>
              <a:rPr lang="en-US" dirty="0" smtClean="0"/>
              <a:t> </a:t>
            </a:r>
            <a:r>
              <a:rPr lang="en-US" dirty="0" err="1" smtClean="0"/>
              <a:t>života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r>
              <a:rPr lang="en-US" dirty="0" smtClean="0"/>
              <a:t>. </a:t>
            </a:r>
            <a:endParaRPr lang="cs-CZ" dirty="0" smtClean="0"/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316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marketingu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AMA: Marketing je činnost, soubor institucí a procesů pro vytváření, komunikování, dodávání a výměnu nabídek, které mají hodnotu pro zákazníky, klienty, partnery a společnost jako celek. </a:t>
            </a:r>
          </a:p>
          <a:p>
            <a:r>
              <a:rPr lang="cs-CZ" dirty="0" smtClean="0"/>
              <a:t>Slovo „zákazník“ velmi důležité – je nutné reflektovat jeho postoje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375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Obecné zásady při komunikaci s médii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Autofit/>
          </a:bodyPr>
          <a:lstStyle/>
          <a:p>
            <a:pPr lvl="0"/>
            <a:r>
              <a:rPr lang="en-US" sz="2000" dirty="0" err="1" smtClean="0"/>
              <a:t>Komunikujte</a:t>
            </a:r>
            <a:r>
              <a:rPr lang="en-US" sz="2000" dirty="0" smtClean="0"/>
              <a:t> </a:t>
            </a:r>
            <a:r>
              <a:rPr lang="en-US" sz="2000" dirty="0" err="1"/>
              <a:t>aktivně</a:t>
            </a:r>
            <a:r>
              <a:rPr lang="en-US" sz="2000" dirty="0"/>
              <a:t>, ale </a:t>
            </a:r>
            <a:r>
              <a:rPr lang="en-US" sz="2000" dirty="0" err="1"/>
              <a:t>nebuďte</a:t>
            </a:r>
            <a:r>
              <a:rPr lang="en-US" sz="2000" dirty="0"/>
              <a:t> </a:t>
            </a:r>
            <a:r>
              <a:rPr lang="en-US" sz="2000" dirty="0" err="1"/>
              <a:t>dotěrní</a:t>
            </a:r>
            <a:r>
              <a:rPr lang="en-US" sz="2000" dirty="0"/>
              <a:t>. </a:t>
            </a:r>
            <a:r>
              <a:rPr lang="en-US" sz="2000" dirty="0" err="1"/>
              <a:t>Bojujte</a:t>
            </a:r>
            <a:r>
              <a:rPr lang="en-US" sz="2000" dirty="0"/>
              <a:t> o </a:t>
            </a:r>
            <a:r>
              <a:rPr lang="en-US" sz="2000" dirty="0" err="1"/>
              <a:t>publicitu</a:t>
            </a:r>
            <a:r>
              <a:rPr lang="en-US" sz="2000" dirty="0"/>
              <a:t> v </a:t>
            </a:r>
            <a:r>
              <a:rPr lang="en-US" sz="2000" dirty="0" err="1"/>
              <a:t>médiích</a:t>
            </a:r>
            <a:r>
              <a:rPr lang="en-US" sz="2000" dirty="0"/>
              <a:t> </a:t>
            </a:r>
            <a:r>
              <a:rPr lang="en-US" sz="2000" dirty="0" err="1"/>
              <a:t>diplomaticky</a:t>
            </a:r>
            <a:r>
              <a:rPr lang="en-US" sz="2000" dirty="0"/>
              <a:t> a </a:t>
            </a:r>
            <a:r>
              <a:rPr lang="en-US" sz="2000" dirty="0" err="1"/>
              <a:t>vždy</a:t>
            </a:r>
            <a:r>
              <a:rPr lang="en-US" sz="2000" dirty="0"/>
              <a:t> s </a:t>
            </a:r>
            <a:r>
              <a:rPr lang="en-US" sz="2000" dirty="0" err="1"/>
              <a:t>výběrem</a:t>
            </a:r>
            <a:r>
              <a:rPr lang="en-US" sz="2000" dirty="0"/>
              <a:t> </a:t>
            </a:r>
            <a:r>
              <a:rPr lang="en-US" sz="2000" dirty="0" err="1"/>
              <a:t>zajímavých</a:t>
            </a:r>
            <a:r>
              <a:rPr lang="en-US" sz="2000" dirty="0"/>
              <a:t> </a:t>
            </a:r>
            <a:r>
              <a:rPr lang="en-US" sz="2000" dirty="0" err="1"/>
              <a:t>témat</a:t>
            </a:r>
            <a:r>
              <a:rPr lang="en-US" sz="2000" dirty="0"/>
              <a:t>. To je </a:t>
            </a:r>
            <a:r>
              <a:rPr lang="en-US" sz="2000" dirty="0" err="1"/>
              <a:t>kreativní</a:t>
            </a:r>
            <a:r>
              <a:rPr lang="en-US" sz="2000" dirty="0"/>
              <a:t> </a:t>
            </a:r>
            <a:r>
              <a:rPr lang="en-US" sz="2000" dirty="0" err="1"/>
              <a:t>část</a:t>
            </a:r>
            <a:r>
              <a:rPr lang="en-US" sz="2000" dirty="0"/>
              <a:t> </a:t>
            </a:r>
            <a:r>
              <a:rPr lang="en-US" sz="2000" dirty="0" err="1"/>
              <a:t>vaší</a:t>
            </a:r>
            <a:r>
              <a:rPr lang="en-US" sz="2000" dirty="0"/>
              <a:t> </a:t>
            </a:r>
            <a:r>
              <a:rPr lang="en-US" sz="2000" dirty="0" err="1"/>
              <a:t>práce</a:t>
            </a:r>
            <a:r>
              <a:rPr lang="en-US" sz="2000" dirty="0"/>
              <a:t> – </a:t>
            </a:r>
            <a:r>
              <a:rPr lang="en-US" sz="2000" dirty="0" err="1"/>
              <a:t>vyhledávat</a:t>
            </a:r>
            <a:r>
              <a:rPr lang="en-US" sz="2000" dirty="0"/>
              <a:t> </a:t>
            </a:r>
            <a:r>
              <a:rPr lang="en-US" sz="2000" dirty="0" err="1"/>
              <a:t>témata</a:t>
            </a:r>
            <a:r>
              <a:rPr lang="en-US" sz="2000" dirty="0"/>
              <a:t>, </a:t>
            </a:r>
            <a:r>
              <a:rPr lang="en-US" sz="2000" dirty="0" err="1"/>
              <a:t>doporučovat</a:t>
            </a:r>
            <a:r>
              <a:rPr lang="en-US" sz="2000" dirty="0"/>
              <a:t> </a:t>
            </a:r>
            <a:r>
              <a:rPr lang="en-US" sz="2000" dirty="0" err="1"/>
              <a:t>vedení</a:t>
            </a:r>
            <a:r>
              <a:rPr lang="en-US" sz="2000" dirty="0"/>
              <a:t> a </a:t>
            </a:r>
            <a:r>
              <a:rPr lang="en-US" sz="2000" dirty="0" err="1"/>
              <a:t>umět</a:t>
            </a:r>
            <a:r>
              <a:rPr lang="en-US" sz="2000" dirty="0"/>
              <a:t> je </a:t>
            </a:r>
            <a:r>
              <a:rPr lang="en-US" sz="2000" dirty="0" err="1"/>
              <a:t>atraktivně</a:t>
            </a:r>
            <a:r>
              <a:rPr lang="en-US" sz="2000" dirty="0"/>
              <a:t> </a:t>
            </a:r>
            <a:r>
              <a:rPr lang="en-US" sz="2000" dirty="0" err="1"/>
              <a:t>zpracovat</a:t>
            </a:r>
            <a:r>
              <a:rPr lang="en-US" sz="2000" dirty="0"/>
              <a:t>. </a:t>
            </a:r>
            <a:endParaRPr lang="cs-CZ" sz="2000" dirty="0"/>
          </a:p>
          <a:p>
            <a:pPr lvl="0"/>
            <a:r>
              <a:rPr lang="en-US" sz="2000" dirty="0" err="1"/>
              <a:t>Buďte</a:t>
            </a:r>
            <a:r>
              <a:rPr lang="en-US" sz="2000" dirty="0"/>
              <a:t> </a:t>
            </a:r>
            <a:r>
              <a:rPr lang="en-US" sz="2000" dirty="0" err="1"/>
              <a:t>dosažitelní</a:t>
            </a:r>
            <a:r>
              <a:rPr lang="en-US" sz="2000" dirty="0"/>
              <a:t>, </a:t>
            </a:r>
            <a:r>
              <a:rPr lang="en-US" sz="2000" dirty="0" err="1"/>
              <a:t>flexibilní</a:t>
            </a:r>
            <a:r>
              <a:rPr lang="en-US" sz="2000" dirty="0"/>
              <a:t>, </a:t>
            </a:r>
            <a:r>
              <a:rPr lang="en-US" sz="2000" dirty="0" err="1"/>
              <a:t>rychlí</a:t>
            </a:r>
            <a:r>
              <a:rPr lang="en-US" sz="2000" dirty="0"/>
              <a:t>. </a:t>
            </a:r>
            <a:r>
              <a:rPr lang="en-US" sz="2000" dirty="0" err="1"/>
              <a:t>Novináři</a:t>
            </a:r>
            <a:r>
              <a:rPr lang="en-US" sz="2000" dirty="0"/>
              <a:t> </a:t>
            </a:r>
            <a:r>
              <a:rPr lang="en-US" sz="2000" dirty="0" err="1"/>
              <a:t>pracují</a:t>
            </a:r>
            <a:r>
              <a:rPr lang="en-US" sz="2000" dirty="0"/>
              <a:t> v </a:t>
            </a:r>
            <a:r>
              <a:rPr lang="en-US" sz="2000" dirty="0" err="1"/>
              <a:t>časovém</a:t>
            </a:r>
            <a:r>
              <a:rPr lang="en-US" sz="2000" dirty="0"/>
              <a:t> </a:t>
            </a:r>
            <a:r>
              <a:rPr lang="en-US" sz="2000" dirty="0" err="1"/>
              <a:t>stresu</a:t>
            </a:r>
            <a:r>
              <a:rPr lang="en-US" sz="2000" dirty="0"/>
              <a:t>, o </a:t>
            </a:r>
            <a:r>
              <a:rPr lang="en-US" sz="2000" dirty="0" err="1"/>
              <a:t>němž</a:t>
            </a:r>
            <a:r>
              <a:rPr lang="en-US" sz="2000" dirty="0"/>
              <a:t> </a:t>
            </a:r>
            <a:r>
              <a:rPr lang="en-US" sz="2000" dirty="0" err="1"/>
              <a:t>nemusít</a:t>
            </a:r>
            <a:r>
              <a:rPr lang="en-US" sz="2000" dirty="0"/>
              <a:t> </a:t>
            </a:r>
            <a:r>
              <a:rPr lang="en-US" sz="2000" dirty="0" err="1"/>
              <a:t>vědět</a:t>
            </a:r>
            <a:r>
              <a:rPr lang="en-US" sz="2000" dirty="0"/>
              <a:t>. </a:t>
            </a:r>
            <a:r>
              <a:rPr lang="en-US" sz="2000" dirty="0" err="1"/>
              <a:t>Pokud</a:t>
            </a:r>
            <a:r>
              <a:rPr lang="en-US" sz="2000" dirty="0"/>
              <a:t> </a:t>
            </a:r>
            <a:r>
              <a:rPr lang="en-US" sz="2000" dirty="0" err="1"/>
              <a:t>vás</a:t>
            </a:r>
            <a:r>
              <a:rPr lang="en-US" sz="2000" dirty="0"/>
              <a:t> </a:t>
            </a:r>
            <a:r>
              <a:rPr lang="en-US" sz="2000" dirty="0" err="1"/>
              <a:t>nahánějí</a:t>
            </a:r>
            <a:r>
              <a:rPr lang="en-US" sz="2000" dirty="0"/>
              <a:t> a </a:t>
            </a:r>
            <a:r>
              <a:rPr lang="en-US" sz="2000" dirty="0" err="1"/>
              <a:t>potřebují</a:t>
            </a:r>
            <a:r>
              <a:rPr lang="en-US" sz="2000" dirty="0"/>
              <a:t> </a:t>
            </a:r>
            <a:r>
              <a:rPr lang="en-US" sz="2000" dirty="0" err="1"/>
              <a:t>nějakou</a:t>
            </a:r>
            <a:r>
              <a:rPr lang="en-US" sz="2000" dirty="0"/>
              <a:t> </a:t>
            </a:r>
            <a:r>
              <a:rPr lang="en-US" sz="2000" dirty="0" err="1"/>
              <a:t>informaci</a:t>
            </a:r>
            <a:r>
              <a:rPr lang="en-US" sz="2000" dirty="0"/>
              <a:t> </a:t>
            </a:r>
            <a:r>
              <a:rPr lang="en-US" sz="2000" dirty="0" err="1"/>
              <a:t>ihned</a:t>
            </a:r>
            <a:r>
              <a:rPr lang="en-US" sz="2000" dirty="0"/>
              <a:t> a </a:t>
            </a:r>
            <a:r>
              <a:rPr lang="en-US" sz="2000" dirty="0" err="1"/>
              <a:t>vy</a:t>
            </a:r>
            <a:r>
              <a:rPr lang="en-US" sz="2000" dirty="0"/>
              <a:t> </a:t>
            </a:r>
            <a:r>
              <a:rPr lang="en-US" sz="2000" dirty="0" err="1"/>
              <a:t>si</a:t>
            </a:r>
            <a:r>
              <a:rPr lang="en-US" sz="2000" dirty="0"/>
              <a:t> </a:t>
            </a:r>
            <a:r>
              <a:rPr lang="en-US" sz="2000" dirty="0" err="1"/>
              <a:t>ji</a:t>
            </a:r>
            <a:r>
              <a:rPr lang="en-US" sz="2000" dirty="0"/>
              <a:t> </a:t>
            </a:r>
            <a:r>
              <a:rPr lang="en-US" sz="2000" dirty="0" err="1"/>
              <a:t>potřebujete</a:t>
            </a:r>
            <a:r>
              <a:rPr lang="en-US" sz="2000" dirty="0"/>
              <a:t> </a:t>
            </a:r>
            <a:r>
              <a:rPr lang="en-US" sz="2000" dirty="0" err="1"/>
              <a:t>ověřit</a:t>
            </a:r>
            <a:r>
              <a:rPr lang="en-US" sz="2000" dirty="0"/>
              <a:t>, </a:t>
            </a:r>
            <a:r>
              <a:rPr lang="en-US" sz="2000" dirty="0" err="1"/>
              <a:t>či</a:t>
            </a:r>
            <a:r>
              <a:rPr lang="en-US" sz="2000" dirty="0"/>
              <a:t> </a:t>
            </a:r>
            <a:r>
              <a:rPr lang="en-US" sz="2000" dirty="0" err="1"/>
              <a:t>tuto</a:t>
            </a:r>
            <a:r>
              <a:rPr lang="en-US" sz="2000" dirty="0"/>
              <a:t> </a:t>
            </a:r>
            <a:r>
              <a:rPr lang="en-US" sz="2000" dirty="0" err="1"/>
              <a:t>informaci</a:t>
            </a:r>
            <a:r>
              <a:rPr lang="en-US" sz="2000" dirty="0"/>
              <a:t> </a:t>
            </a:r>
            <a:r>
              <a:rPr lang="en-US" sz="2000" dirty="0" err="1"/>
              <a:t>nemáte</a:t>
            </a:r>
            <a:r>
              <a:rPr lang="en-US" sz="2000" dirty="0"/>
              <a:t>, </a:t>
            </a:r>
            <a:r>
              <a:rPr lang="en-US" sz="2000" dirty="0" err="1"/>
              <a:t>zeptejte</a:t>
            </a:r>
            <a:r>
              <a:rPr lang="en-US" sz="2000" dirty="0"/>
              <a:t> se </a:t>
            </a:r>
            <a:r>
              <a:rPr lang="en-US" sz="2000" dirty="0" err="1"/>
              <a:t>novináře</a:t>
            </a:r>
            <a:r>
              <a:rPr lang="en-US" sz="2000" dirty="0"/>
              <a:t>, </a:t>
            </a:r>
            <a:r>
              <a:rPr lang="en-US" sz="2000" dirty="0" err="1"/>
              <a:t>dokdy</a:t>
            </a:r>
            <a:r>
              <a:rPr lang="en-US" sz="2000" dirty="0"/>
              <a:t> </a:t>
            </a:r>
            <a:r>
              <a:rPr lang="en-US" sz="2000" dirty="0" err="1"/>
              <a:t>tuto</a:t>
            </a:r>
            <a:r>
              <a:rPr lang="en-US" sz="2000" dirty="0"/>
              <a:t> </a:t>
            </a:r>
            <a:r>
              <a:rPr lang="en-US" sz="2000" dirty="0" err="1"/>
              <a:t>informaci</a:t>
            </a:r>
            <a:r>
              <a:rPr lang="en-US" sz="2000" dirty="0"/>
              <a:t> </a:t>
            </a:r>
            <a:r>
              <a:rPr lang="en-US" sz="2000" dirty="0" err="1"/>
              <a:t>potřebuje</a:t>
            </a:r>
            <a:r>
              <a:rPr lang="en-US" sz="2000" dirty="0"/>
              <a:t> a </a:t>
            </a:r>
            <a:r>
              <a:rPr lang="en-US" sz="2000" dirty="0" err="1"/>
              <a:t>snažte</a:t>
            </a:r>
            <a:r>
              <a:rPr lang="en-US" sz="2000" dirty="0"/>
              <a:t> se mu </a:t>
            </a:r>
            <a:r>
              <a:rPr lang="en-US" sz="2000" dirty="0" err="1"/>
              <a:t>vyhovět</a:t>
            </a:r>
            <a:r>
              <a:rPr lang="en-US" sz="2000" dirty="0"/>
              <a:t>. </a:t>
            </a:r>
            <a:r>
              <a:rPr lang="en-US" sz="2000" dirty="0" err="1"/>
              <a:t>Vrátí</a:t>
            </a:r>
            <a:r>
              <a:rPr lang="en-US" sz="2000" dirty="0"/>
              <a:t> se </a:t>
            </a:r>
            <a:r>
              <a:rPr lang="en-US" sz="2000" dirty="0" err="1"/>
              <a:t>vám</a:t>
            </a:r>
            <a:r>
              <a:rPr lang="en-US" sz="2000" dirty="0"/>
              <a:t> to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vztahu</a:t>
            </a:r>
            <a:r>
              <a:rPr lang="en-US" sz="2000" dirty="0"/>
              <a:t> k </a:t>
            </a:r>
            <a:r>
              <a:rPr lang="en-US" sz="2000" dirty="0" err="1"/>
              <a:t>němu</a:t>
            </a:r>
            <a:r>
              <a:rPr lang="en-US" sz="2000" dirty="0"/>
              <a:t>. </a:t>
            </a:r>
            <a:endParaRPr lang="cs-CZ" sz="2000" dirty="0"/>
          </a:p>
          <a:p>
            <a:pPr lvl="0"/>
            <a:r>
              <a:rPr lang="en-US" sz="2000" dirty="0" err="1"/>
              <a:t>Nezapomínejte</a:t>
            </a:r>
            <a:r>
              <a:rPr lang="en-US" sz="2000" dirty="0"/>
              <a:t>, </a:t>
            </a:r>
            <a:r>
              <a:rPr lang="en-US" sz="2000" dirty="0" err="1"/>
              <a:t>že</a:t>
            </a:r>
            <a:r>
              <a:rPr lang="en-US" sz="2000" dirty="0"/>
              <a:t> </a:t>
            </a:r>
            <a:r>
              <a:rPr lang="en-US" sz="2000" dirty="0" err="1"/>
              <a:t>média</a:t>
            </a:r>
            <a:r>
              <a:rPr lang="en-US" sz="2000" dirty="0"/>
              <a:t> </a:t>
            </a:r>
            <a:r>
              <a:rPr lang="en-US" sz="2000" dirty="0" err="1"/>
              <a:t>mají</a:t>
            </a:r>
            <a:r>
              <a:rPr lang="en-US" sz="2000" dirty="0"/>
              <a:t> </a:t>
            </a:r>
            <a:r>
              <a:rPr lang="en-US" sz="2000" dirty="0" err="1"/>
              <a:t>své</a:t>
            </a:r>
            <a:r>
              <a:rPr lang="en-US" sz="2000" dirty="0"/>
              <a:t> </a:t>
            </a:r>
            <a:r>
              <a:rPr lang="en-US" sz="2000" dirty="0" err="1"/>
              <a:t>uzávěrky</a:t>
            </a:r>
            <a:r>
              <a:rPr lang="en-US" sz="2000" dirty="0"/>
              <a:t>, </a:t>
            </a:r>
            <a:r>
              <a:rPr lang="en-US" sz="2000" dirty="0" err="1"/>
              <a:t>dokdy</a:t>
            </a:r>
            <a:r>
              <a:rPr lang="en-US" sz="2000" dirty="0"/>
              <a:t> </a:t>
            </a:r>
            <a:r>
              <a:rPr lang="en-US" sz="2000" dirty="0" err="1"/>
              <a:t>musejí</a:t>
            </a:r>
            <a:r>
              <a:rPr lang="en-US" sz="2000" dirty="0"/>
              <a:t> </a:t>
            </a:r>
            <a:r>
              <a:rPr lang="en-US" sz="2000" dirty="0" err="1"/>
              <a:t>být</a:t>
            </a:r>
            <a:r>
              <a:rPr lang="en-US" sz="2000" dirty="0"/>
              <a:t> </a:t>
            </a:r>
            <a:r>
              <a:rPr lang="en-US" sz="2000" dirty="0" err="1"/>
              <a:t>články</a:t>
            </a:r>
            <a:r>
              <a:rPr lang="en-US" sz="2000" dirty="0"/>
              <a:t>, </a:t>
            </a:r>
            <a:r>
              <a:rPr lang="en-US" sz="2000" dirty="0" err="1"/>
              <a:t>reportáže</a:t>
            </a:r>
            <a:r>
              <a:rPr lang="en-US" sz="2000" dirty="0"/>
              <a:t> </a:t>
            </a:r>
            <a:r>
              <a:rPr lang="en-US" sz="2000" dirty="0" err="1"/>
              <a:t>atp</a:t>
            </a:r>
            <a:r>
              <a:rPr lang="en-US" sz="2000" dirty="0"/>
              <a:t>. </a:t>
            </a:r>
            <a:r>
              <a:rPr lang="en-US" sz="2000" dirty="0" err="1"/>
              <a:t>hotové</a:t>
            </a:r>
            <a:r>
              <a:rPr lang="en-US" sz="2000" dirty="0"/>
              <a:t>. </a:t>
            </a:r>
            <a:r>
              <a:rPr lang="en-US" sz="2000" dirty="0" err="1"/>
              <a:t>Respektujte</a:t>
            </a:r>
            <a:r>
              <a:rPr lang="en-US" sz="2000" dirty="0"/>
              <a:t> to</a:t>
            </a:r>
            <a:r>
              <a:rPr lang="en-US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3425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Obecné zásady při komunikaci s médii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 err="1" smtClean="0"/>
              <a:t>Hovořte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o tom, co </a:t>
            </a:r>
            <a:r>
              <a:rPr lang="en-US" dirty="0" err="1" smtClean="0"/>
              <a:t>víte</a:t>
            </a:r>
            <a:r>
              <a:rPr lang="en-US" dirty="0" smtClean="0"/>
              <a:t>.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nevíte</a:t>
            </a:r>
            <a:r>
              <a:rPr lang="en-US" dirty="0" smtClean="0"/>
              <a:t> </a:t>
            </a:r>
            <a:r>
              <a:rPr lang="en-US" dirty="0" err="1" smtClean="0"/>
              <a:t>přesně</a:t>
            </a:r>
            <a:r>
              <a:rPr lang="en-US" dirty="0" smtClean="0"/>
              <a:t> </a:t>
            </a:r>
            <a:r>
              <a:rPr lang="en-US" dirty="0" err="1" smtClean="0"/>
              <a:t>anebo</a:t>
            </a:r>
            <a:r>
              <a:rPr lang="en-US" dirty="0" smtClean="0"/>
              <a:t> </a:t>
            </a:r>
            <a:r>
              <a:rPr lang="en-US" dirty="0" err="1" smtClean="0"/>
              <a:t>vůbec</a:t>
            </a:r>
            <a:r>
              <a:rPr lang="en-US" dirty="0" smtClean="0"/>
              <a:t>, </a:t>
            </a:r>
            <a:r>
              <a:rPr lang="en-US" dirty="0" err="1" smtClean="0"/>
              <a:t>klidně</a:t>
            </a:r>
            <a:r>
              <a:rPr lang="en-US" dirty="0" smtClean="0"/>
              <a:t> se </a:t>
            </a:r>
            <a:r>
              <a:rPr lang="en-US" dirty="0" err="1" smtClean="0"/>
              <a:t>přiznejte</a:t>
            </a:r>
            <a:r>
              <a:rPr lang="en-US" dirty="0" smtClean="0"/>
              <a:t> s </a:t>
            </a:r>
            <a:r>
              <a:rPr lang="en-US" dirty="0" err="1" smtClean="0"/>
              <a:t>tím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</a:t>
            </a:r>
            <a:r>
              <a:rPr lang="en-US" dirty="0" err="1" smtClean="0"/>
              <a:t>seženete</a:t>
            </a:r>
            <a:r>
              <a:rPr lang="en-US" dirty="0" smtClean="0"/>
              <a:t> a </a:t>
            </a:r>
            <a:r>
              <a:rPr lang="en-US" dirty="0" err="1" smtClean="0"/>
              <a:t>zašlete</a:t>
            </a:r>
            <a:r>
              <a:rPr lang="en-US" dirty="0" smtClean="0"/>
              <a:t> </a:t>
            </a:r>
            <a:r>
              <a:rPr lang="en-US" dirty="0" err="1" smtClean="0"/>
              <a:t>novináři</a:t>
            </a:r>
            <a:r>
              <a:rPr lang="en-US" dirty="0" smtClean="0"/>
              <a:t>. </a:t>
            </a:r>
            <a:endParaRPr lang="cs-CZ" dirty="0" smtClean="0"/>
          </a:p>
          <a:p>
            <a:pPr lvl="0"/>
            <a:r>
              <a:rPr lang="en-US" dirty="0" err="1" smtClean="0"/>
              <a:t>Dávejte</a:t>
            </a:r>
            <a:r>
              <a:rPr lang="en-US" dirty="0" smtClean="0"/>
              <a:t> </a:t>
            </a:r>
            <a:r>
              <a:rPr lang="en-US" dirty="0" err="1" smtClean="0"/>
              <a:t>pozor</a:t>
            </a:r>
            <a:r>
              <a:rPr lang="en-US" dirty="0" smtClean="0"/>
              <a:t>, co </a:t>
            </a:r>
            <a:r>
              <a:rPr lang="en-US" dirty="0" err="1" smtClean="0"/>
              <a:t>říkáte</a:t>
            </a:r>
            <a:r>
              <a:rPr lang="en-US" dirty="0" smtClean="0"/>
              <a:t>. </a:t>
            </a:r>
            <a:r>
              <a:rPr lang="en-US" dirty="0" err="1" smtClean="0"/>
              <a:t>Nikdy</a:t>
            </a:r>
            <a:r>
              <a:rPr lang="en-US" dirty="0" smtClean="0"/>
              <a:t> </a:t>
            </a:r>
            <a:r>
              <a:rPr lang="en-US" dirty="0" err="1" smtClean="0"/>
              <a:t>neříkejte</a:t>
            </a:r>
            <a:r>
              <a:rPr lang="en-US" dirty="0" smtClean="0"/>
              <a:t> </a:t>
            </a:r>
            <a:r>
              <a:rPr lang="en-US" dirty="0" err="1" smtClean="0"/>
              <a:t>novinářům</a:t>
            </a:r>
            <a:r>
              <a:rPr lang="en-US" dirty="0" smtClean="0"/>
              <a:t> </a:t>
            </a:r>
            <a:r>
              <a:rPr lang="en-US" dirty="0" err="1" smtClean="0"/>
              <a:t>více</a:t>
            </a:r>
            <a:r>
              <a:rPr lang="en-US" dirty="0" smtClean="0"/>
              <a:t>,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vás</a:t>
            </a:r>
            <a:r>
              <a:rPr lang="en-US" dirty="0" smtClean="0"/>
              <a:t> </a:t>
            </a:r>
            <a:r>
              <a:rPr lang="en-US" dirty="0" err="1" smtClean="0"/>
              <a:t>požadují</a:t>
            </a:r>
            <a:r>
              <a:rPr lang="en-US" dirty="0" smtClean="0"/>
              <a:t>. </a:t>
            </a:r>
            <a:r>
              <a:rPr lang="en-US" dirty="0" err="1" smtClean="0"/>
              <a:t>Může</a:t>
            </a:r>
            <a:r>
              <a:rPr lang="en-US" dirty="0" smtClean="0"/>
              <a:t> se to </a:t>
            </a:r>
            <a:r>
              <a:rPr lang="en-US" dirty="0" err="1" smtClean="0"/>
              <a:t>obrátit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. </a:t>
            </a:r>
            <a:endParaRPr lang="cs-CZ" dirty="0" smtClean="0"/>
          </a:p>
          <a:p>
            <a:pPr lvl="0"/>
            <a:r>
              <a:rPr lang="en-US" b="1" dirty="0" err="1" smtClean="0"/>
              <a:t>Mějte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paměti</a:t>
            </a:r>
            <a:r>
              <a:rPr lang="en-US" b="1" dirty="0" smtClean="0"/>
              <a:t>: </a:t>
            </a:r>
            <a:r>
              <a:rPr lang="en-US" b="1" dirty="0" err="1" smtClean="0"/>
              <a:t>kamery</a:t>
            </a:r>
            <a:r>
              <a:rPr lang="en-US" b="1" dirty="0" smtClean="0"/>
              <a:t> a </a:t>
            </a:r>
            <a:r>
              <a:rPr lang="en-US" b="1" dirty="0" err="1" smtClean="0"/>
              <a:t>diktafony</a:t>
            </a:r>
            <a:r>
              <a:rPr lang="en-US" b="1" dirty="0" smtClean="0"/>
              <a:t> </a:t>
            </a:r>
            <a:r>
              <a:rPr lang="en-US" b="1" dirty="0" err="1" smtClean="0"/>
              <a:t>mohou</a:t>
            </a:r>
            <a:r>
              <a:rPr lang="en-US" b="1" dirty="0" smtClean="0"/>
              <a:t> </a:t>
            </a:r>
            <a:r>
              <a:rPr lang="en-US" b="1" dirty="0" err="1" smtClean="0"/>
              <a:t>být</a:t>
            </a:r>
            <a:r>
              <a:rPr lang="en-US" b="1" dirty="0" smtClean="0"/>
              <a:t> </a:t>
            </a:r>
            <a:r>
              <a:rPr lang="en-US" b="1" dirty="0" err="1" smtClean="0"/>
              <a:t>vždy</a:t>
            </a:r>
            <a:r>
              <a:rPr lang="en-US" b="1" dirty="0" smtClean="0"/>
              <a:t> </a:t>
            </a:r>
            <a:r>
              <a:rPr lang="en-US" b="1" dirty="0" err="1" smtClean="0"/>
              <a:t>zapnuté</a:t>
            </a:r>
            <a:r>
              <a:rPr lang="en-US" b="1" dirty="0" smtClean="0"/>
              <a:t>. </a:t>
            </a:r>
            <a:endParaRPr lang="cs-CZ" dirty="0" smtClean="0"/>
          </a:p>
          <a:p>
            <a:pPr lvl="0"/>
            <a:r>
              <a:rPr lang="en-US" dirty="0" err="1" smtClean="0"/>
              <a:t>Netrvejte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autorizaci</a:t>
            </a:r>
            <a:r>
              <a:rPr lang="en-US" dirty="0" smtClean="0"/>
              <a:t>. </a:t>
            </a:r>
            <a:r>
              <a:rPr lang="en-US" dirty="0" err="1" smtClean="0"/>
              <a:t>Novináři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velmi</a:t>
            </a:r>
            <a:r>
              <a:rPr lang="en-US" dirty="0" smtClean="0"/>
              <a:t> </a:t>
            </a:r>
            <a:r>
              <a:rPr lang="en-US" dirty="0" err="1" smtClean="0"/>
              <a:t>cení</a:t>
            </a:r>
            <a:r>
              <a:rPr lang="en-US" dirty="0" smtClean="0"/>
              <a:t> </a:t>
            </a:r>
            <a:r>
              <a:rPr lang="en-US" dirty="0" err="1" smtClean="0"/>
              <a:t>své</a:t>
            </a:r>
            <a:r>
              <a:rPr lang="en-US" dirty="0" smtClean="0"/>
              <a:t> </a:t>
            </a:r>
            <a:r>
              <a:rPr lang="en-US" dirty="0" err="1" smtClean="0"/>
              <a:t>nezávislosti</a:t>
            </a:r>
            <a:r>
              <a:rPr lang="en-US" dirty="0" smtClean="0"/>
              <a:t> a </a:t>
            </a:r>
            <a:r>
              <a:rPr lang="en-US" dirty="0" err="1" smtClean="0"/>
              <a:t>přímou</a:t>
            </a:r>
            <a:r>
              <a:rPr lang="en-US" dirty="0" smtClean="0"/>
              <a:t> </a:t>
            </a:r>
            <a:r>
              <a:rPr lang="en-US" dirty="0" err="1" smtClean="0"/>
              <a:t>povinnost</a:t>
            </a:r>
            <a:r>
              <a:rPr lang="en-US" dirty="0" smtClean="0"/>
              <a:t> </a:t>
            </a:r>
            <a:r>
              <a:rPr lang="en-US" dirty="0" err="1" smtClean="0"/>
              <a:t>dodávat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 text k </a:t>
            </a:r>
            <a:r>
              <a:rPr lang="en-US" dirty="0" err="1" smtClean="0"/>
              <a:t>autorizaci</a:t>
            </a:r>
            <a:r>
              <a:rPr lang="en-US" dirty="0" smtClean="0"/>
              <a:t> </a:t>
            </a:r>
            <a:r>
              <a:rPr lang="en-US" dirty="0" err="1" smtClean="0"/>
              <a:t>nemají</a:t>
            </a:r>
            <a:r>
              <a:rPr lang="en-US" dirty="0" smtClean="0"/>
              <a:t>. </a:t>
            </a:r>
            <a:r>
              <a:rPr lang="en-US" dirty="0" err="1" smtClean="0"/>
              <a:t>Zároveň</a:t>
            </a:r>
            <a:r>
              <a:rPr lang="en-US" dirty="0" smtClean="0"/>
              <a:t>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vám</a:t>
            </a:r>
            <a:r>
              <a:rPr lang="en-US" dirty="0" smtClean="0"/>
              <a:t> </a:t>
            </a:r>
            <a:r>
              <a:rPr lang="en-US" dirty="0" err="1" smtClean="0"/>
              <a:t>nemusí</a:t>
            </a:r>
            <a:r>
              <a:rPr lang="en-US" dirty="0" smtClean="0"/>
              <a:t> </a:t>
            </a:r>
            <a:r>
              <a:rPr lang="en-US" dirty="0" err="1" smtClean="0"/>
              <a:t>sdělovat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chtějí</a:t>
            </a:r>
            <a:r>
              <a:rPr lang="en-US" dirty="0" smtClean="0"/>
              <a:t> </a:t>
            </a:r>
            <a:r>
              <a:rPr lang="en-US" dirty="0" err="1" smtClean="0"/>
              <a:t>svůj</a:t>
            </a:r>
            <a:r>
              <a:rPr lang="en-US" dirty="0" smtClean="0"/>
              <a:t> </a:t>
            </a:r>
            <a:r>
              <a:rPr lang="en-US" dirty="0" err="1" smtClean="0"/>
              <a:t>článek</a:t>
            </a:r>
            <a:r>
              <a:rPr lang="en-US" dirty="0" smtClean="0"/>
              <a:t> </a:t>
            </a:r>
            <a:r>
              <a:rPr lang="en-US" dirty="0" err="1" smtClean="0"/>
              <a:t>postavit</a:t>
            </a:r>
            <a:r>
              <a:rPr lang="en-US" dirty="0" smtClean="0"/>
              <a:t> a </a:t>
            </a:r>
            <a:r>
              <a:rPr lang="en-US" dirty="0" err="1" smtClean="0"/>
              <a:t>koho</a:t>
            </a:r>
            <a:r>
              <a:rPr lang="en-US" dirty="0" smtClean="0"/>
              <a:t> </a:t>
            </a:r>
            <a:r>
              <a:rPr lang="en-US" dirty="0" err="1" smtClean="0"/>
              <a:t>ještě</a:t>
            </a:r>
            <a:r>
              <a:rPr lang="en-US" dirty="0" smtClean="0"/>
              <a:t> </a:t>
            </a:r>
            <a:r>
              <a:rPr lang="en-US" dirty="0" err="1" smtClean="0"/>
              <a:t>kromě</a:t>
            </a:r>
            <a:r>
              <a:rPr lang="en-US" dirty="0" smtClean="0"/>
              <a:t> </a:t>
            </a:r>
            <a:r>
              <a:rPr lang="en-US" dirty="0" err="1" smtClean="0"/>
              <a:t>vás</a:t>
            </a:r>
            <a:r>
              <a:rPr lang="en-US" dirty="0" smtClean="0"/>
              <a:t> v </a:t>
            </a:r>
            <a:r>
              <a:rPr lang="en-US" dirty="0" err="1" smtClean="0"/>
              <a:t>něm</a:t>
            </a:r>
            <a:r>
              <a:rPr lang="en-US" dirty="0" smtClean="0"/>
              <a:t> </a:t>
            </a:r>
            <a:r>
              <a:rPr lang="en-US" dirty="0" err="1" smtClean="0"/>
              <a:t>osloví</a:t>
            </a:r>
            <a:r>
              <a:rPr lang="en-US" dirty="0" smtClean="0"/>
              <a:t>. </a:t>
            </a:r>
            <a:r>
              <a:rPr lang="en-US" dirty="0" err="1" smtClean="0"/>
              <a:t>Většinou</a:t>
            </a:r>
            <a:r>
              <a:rPr lang="en-US" dirty="0" smtClean="0"/>
              <a:t> by </a:t>
            </a:r>
            <a:r>
              <a:rPr lang="en-US" dirty="0" err="1" smtClean="0"/>
              <a:t>měli</a:t>
            </a:r>
            <a:r>
              <a:rPr lang="en-US" dirty="0" smtClean="0"/>
              <a:t> v </a:t>
            </a:r>
            <a:r>
              <a:rPr lang="en-US" dirty="0" err="1" smtClean="0"/>
              <a:t>článku</a:t>
            </a:r>
            <a:r>
              <a:rPr lang="en-US" dirty="0" smtClean="0"/>
              <a:t> </a:t>
            </a:r>
            <a:r>
              <a:rPr lang="en-US" dirty="0" err="1" smtClean="0"/>
              <a:t>mít</a:t>
            </a:r>
            <a:r>
              <a:rPr lang="en-US" dirty="0" smtClean="0"/>
              <a:t> </a:t>
            </a:r>
            <a:r>
              <a:rPr lang="en-US" dirty="0" err="1" smtClean="0"/>
              <a:t>různé</a:t>
            </a:r>
            <a:r>
              <a:rPr lang="en-US" dirty="0" smtClean="0"/>
              <a:t> </a:t>
            </a:r>
            <a:r>
              <a:rPr lang="en-US" dirty="0" err="1" smtClean="0"/>
              <a:t>názory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cs-CZ" b="1" dirty="0" smtClean="0"/>
              <a:t>Nikdy neuvádějte smyšlená fakta, aby jste neztratili důvěru médií. Ta se už nedá obnovit. 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640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Tisková konference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/>
              <a:t>Příprava</a:t>
            </a:r>
            <a:endParaRPr lang="cs-CZ" dirty="0"/>
          </a:p>
          <a:p>
            <a:pPr lvl="0"/>
            <a:r>
              <a:rPr lang="cs-CZ" dirty="0"/>
              <a:t>Určení data a hodiny konání konference:</a:t>
            </a:r>
          </a:p>
          <a:p>
            <a:pPr lvl="0"/>
            <a:r>
              <a:rPr lang="cs-CZ" dirty="0"/>
              <a:t>Místo konání tiskové konference:</a:t>
            </a:r>
          </a:p>
          <a:p>
            <a:pPr lvl="0"/>
            <a:r>
              <a:rPr lang="cs-CZ" dirty="0"/>
              <a:t>Hodina konání tiskové konference:</a:t>
            </a:r>
          </a:p>
          <a:p>
            <a:pPr lvl="0"/>
            <a:r>
              <a:rPr lang="cs-CZ" dirty="0"/>
              <a:t>Materiály pro novináře:</a:t>
            </a:r>
          </a:p>
          <a:p>
            <a:pPr lvl="0"/>
            <a:r>
              <a:rPr lang="cs-CZ" dirty="0"/>
              <a:t>Pohoštění na tiskové konferenci:</a:t>
            </a:r>
          </a:p>
          <a:p>
            <a:pPr lvl="0"/>
            <a:r>
              <a:rPr lang="cs-CZ" dirty="0"/>
              <a:t>Úprava místnosti a pohoštění  by měly být v souladu s danou institucí a danou akcí. Opulentní pohoštění atp. může v novinářích vzbudit podezření na nezřízené utrácení peněz. To se pak může odrazit v jejich výstupu z TK. </a:t>
            </a:r>
          </a:p>
          <a:p>
            <a:pPr lvl="0"/>
            <a:r>
              <a:rPr lang="cs-CZ" dirty="0"/>
              <a:t>Program tiskové konference:</a:t>
            </a:r>
          </a:p>
          <a:p>
            <a:pPr lvl="0"/>
            <a:r>
              <a:rPr lang="cs-CZ" dirty="0"/>
              <a:t>Hosté na tiskové konferenci:</a:t>
            </a:r>
          </a:p>
          <a:p>
            <a:pPr lvl="0"/>
            <a:r>
              <a:rPr lang="cs-CZ" u="sng" dirty="0"/>
              <a:t>Novináři mohou vše, co bylo na TK řečeno, použít. A to i z části osobních setkání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Pozvánka na TK</a:t>
            </a:r>
          </a:p>
          <a:p>
            <a:pPr lvl="0"/>
            <a:r>
              <a:rPr lang="cs-CZ" dirty="0"/>
              <a:t>Novinářům pozvánku na tiskovou konferenci odešlete zhruba týden před akcí. Pozvánka by měla být stručná, s přesnými údaji o tématu TK, s datem, hodinou a místem určení a se jmény hostů a jejich pracovním určením v dané akci.  </a:t>
            </a:r>
          </a:p>
          <a:p>
            <a:pPr lvl="0"/>
            <a:r>
              <a:rPr lang="cs-CZ" dirty="0"/>
              <a:t>TK by i se setkáním s novináři neměla přesáhnout 60 minut.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498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Internetové sekce pro média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err="1" smtClean="0"/>
              <a:t>Jedná</a:t>
            </a:r>
            <a:r>
              <a:rPr lang="en-US" dirty="0" smtClean="0"/>
              <a:t> </a:t>
            </a:r>
            <a:r>
              <a:rPr lang="en-US" dirty="0"/>
              <a:t>se o </a:t>
            </a:r>
            <a:r>
              <a:rPr lang="en-US" dirty="0" err="1"/>
              <a:t>účinný</a:t>
            </a:r>
            <a:r>
              <a:rPr lang="en-US" dirty="0"/>
              <a:t> a </a:t>
            </a:r>
            <a:r>
              <a:rPr lang="en-US" dirty="0" err="1"/>
              <a:t>důležitý</a:t>
            </a:r>
            <a:r>
              <a:rPr lang="en-US" dirty="0"/>
              <a:t> </a:t>
            </a:r>
            <a:r>
              <a:rPr lang="en-US" dirty="0" err="1"/>
              <a:t>nástroj</a:t>
            </a:r>
            <a:r>
              <a:rPr lang="en-US" dirty="0"/>
              <a:t> z </a:t>
            </a:r>
            <a:r>
              <a:rPr lang="en-US" dirty="0" err="1"/>
              <a:t>pozice</a:t>
            </a:r>
            <a:r>
              <a:rPr lang="en-US" dirty="0"/>
              <a:t> </a:t>
            </a:r>
            <a:r>
              <a:rPr lang="en-US" dirty="0" err="1"/>
              <a:t>mluvčích</a:t>
            </a:r>
            <a:r>
              <a:rPr lang="en-US" dirty="0"/>
              <a:t> a media relations.  </a:t>
            </a:r>
            <a:endParaRPr lang="cs-CZ" dirty="0"/>
          </a:p>
          <a:p>
            <a:pPr lvl="0"/>
            <a:r>
              <a:rPr lang="en-US" dirty="0" err="1"/>
              <a:t>Zásady</a:t>
            </a:r>
            <a:r>
              <a:rPr lang="en-US" dirty="0"/>
              <a:t> pro </a:t>
            </a:r>
            <a:r>
              <a:rPr lang="en-US" dirty="0" err="1"/>
              <a:t>vytvořní</a:t>
            </a:r>
            <a:r>
              <a:rPr lang="en-US" dirty="0"/>
              <a:t> </a:t>
            </a:r>
            <a:r>
              <a:rPr lang="en-US" dirty="0" err="1"/>
              <a:t>webových</a:t>
            </a:r>
            <a:r>
              <a:rPr lang="en-US" dirty="0"/>
              <a:t> </a:t>
            </a:r>
            <a:r>
              <a:rPr lang="en-US" dirty="0" err="1"/>
              <a:t>stránek</a:t>
            </a:r>
            <a:r>
              <a:rPr lang="en-US" dirty="0"/>
              <a:t> pro </a:t>
            </a:r>
            <a:r>
              <a:rPr lang="en-US" dirty="0" err="1"/>
              <a:t>média</a:t>
            </a:r>
            <a:r>
              <a:rPr lang="en-US" dirty="0"/>
              <a:t>: </a:t>
            </a:r>
            <a:endParaRPr lang="cs-CZ" dirty="0"/>
          </a:p>
          <a:p>
            <a:pPr lvl="0"/>
            <a:r>
              <a:rPr lang="en-US" dirty="0" err="1"/>
              <a:t>Jednoduchost</a:t>
            </a:r>
            <a:r>
              <a:rPr lang="en-US" dirty="0"/>
              <a:t> – </a:t>
            </a:r>
            <a:r>
              <a:rPr lang="en-US" dirty="0" err="1"/>
              <a:t>dobrá</a:t>
            </a:r>
            <a:r>
              <a:rPr lang="en-US" dirty="0"/>
              <a:t> a </a:t>
            </a:r>
            <a:r>
              <a:rPr lang="en-US" dirty="0" err="1"/>
              <a:t>účelová</a:t>
            </a:r>
            <a:r>
              <a:rPr lang="en-US" dirty="0"/>
              <a:t>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webu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odkazu</a:t>
            </a:r>
            <a:r>
              <a:rPr lang="en-US" dirty="0"/>
              <a:t> pro </a:t>
            </a:r>
            <a:r>
              <a:rPr lang="en-US" dirty="0" err="1"/>
              <a:t>média</a:t>
            </a:r>
            <a:r>
              <a:rPr lang="en-US" dirty="0"/>
              <a:t>. </a:t>
            </a:r>
            <a:r>
              <a:rPr lang="en-US" dirty="0" err="1"/>
              <a:t>Novinářům</a:t>
            </a:r>
            <a:r>
              <a:rPr lang="en-US" dirty="0"/>
              <a:t> se </a:t>
            </a:r>
            <a:r>
              <a:rPr lang="en-US" dirty="0" err="1"/>
              <a:t>nedostává</a:t>
            </a:r>
            <a:r>
              <a:rPr lang="en-US" dirty="0"/>
              <a:t> dost </a:t>
            </a:r>
            <a:r>
              <a:rPr lang="en-US" dirty="0" err="1"/>
              <a:t>časového</a:t>
            </a:r>
            <a:r>
              <a:rPr lang="en-US" dirty="0"/>
              <a:t> </a:t>
            </a:r>
            <a:r>
              <a:rPr lang="en-US" dirty="0" err="1"/>
              <a:t>prostoru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Přístupnost</a:t>
            </a:r>
            <a:r>
              <a:rPr lang="en-US" dirty="0"/>
              <a:t> – </a:t>
            </a:r>
            <a:r>
              <a:rPr lang="en-US" dirty="0" err="1"/>
              <a:t>neměla</a:t>
            </a:r>
            <a:r>
              <a:rPr lang="en-US" dirty="0"/>
              <a:t> by </a:t>
            </a:r>
            <a:r>
              <a:rPr lang="en-US" dirty="0" err="1"/>
              <a:t>záviset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hesle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povolení</a:t>
            </a:r>
            <a:r>
              <a:rPr lang="en-US" dirty="0"/>
              <a:t> </a:t>
            </a:r>
            <a:r>
              <a:rPr lang="en-US" dirty="0" err="1"/>
              <a:t>pracovníka</a:t>
            </a:r>
            <a:r>
              <a:rPr lang="en-US" dirty="0"/>
              <a:t> v PR – </a:t>
            </a:r>
            <a:r>
              <a:rPr lang="en-US" dirty="0" err="1"/>
              <a:t>sekce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určené</a:t>
            </a:r>
            <a:r>
              <a:rPr lang="en-US" dirty="0"/>
              <a:t> </a:t>
            </a:r>
            <a:r>
              <a:rPr lang="en-US" dirty="0" err="1"/>
              <a:t>výhradně</a:t>
            </a:r>
            <a:r>
              <a:rPr lang="en-US" dirty="0"/>
              <a:t> </a:t>
            </a:r>
            <a:r>
              <a:rPr lang="en-US" dirty="0" err="1"/>
              <a:t>novinářům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</a:t>
            </a:r>
            <a:r>
              <a:rPr lang="en-US" dirty="0" err="1"/>
              <a:t>podléhat</a:t>
            </a:r>
            <a:r>
              <a:rPr lang="en-US" dirty="0"/>
              <a:t> </a:t>
            </a:r>
            <a:r>
              <a:rPr lang="en-US" dirty="0" err="1"/>
              <a:t>určité</a:t>
            </a:r>
            <a:r>
              <a:rPr lang="en-US" dirty="0"/>
              <a:t> </a:t>
            </a:r>
            <a:r>
              <a:rPr lang="en-US" dirty="0" err="1"/>
              <a:t>registraci</a:t>
            </a:r>
            <a:r>
              <a:rPr lang="en-US" dirty="0"/>
              <a:t>, ale </a:t>
            </a:r>
            <a:r>
              <a:rPr lang="en-US" dirty="0" err="1"/>
              <a:t>pak</a:t>
            </a:r>
            <a:r>
              <a:rPr lang="en-US" dirty="0"/>
              <a:t> je </a:t>
            </a:r>
            <a:r>
              <a:rPr lang="en-US" dirty="0" err="1"/>
              <a:t>nutno</a:t>
            </a:r>
            <a:r>
              <a:rPr lang="en-US" dirty="0"/>
              <a:t> </a:t>
            </a:r>
            <a:r>
              <a:rPr lang="en-US" dirty="0" err="1"/>
              <a:t>ihned</a:t>
            </a:r>
            <a:r>
              <a:rPr lang="en-US" dirty="0"/>
              <a:t> o </a:t>
            </a:r>
            <a:r>
              <a:rPr lang="en-US" dirty="0" err="1"/>
              <a:t>tomto</a:t>
            </a:r>
            <a:r>
              <a:rPr lang="en-US" dirty="0"/>
              <a:t> </a:t>
            </a:r>
            <a:r>
              <a:rPr lang="en-US" dirty="0" err="1"/>
              <a:t>novinář</a:t>
            </a:r>
            <a:r>
              <a:rPr lang="en-US" dirty="0"/>
              <a:t> </a:t>
            </a:r>
            <a:r>
              <a:rPr lang="en-US" dirty="0" err="1"/>
              <a:t>informovat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Aktuálnost</a:t>
            </a:r>
            <a:r>
              <a:rPr lang="en-US" dirty="0"/>
              <a:t> – </a:t>
            </a:r>
            <a:r>
              <a:rPr lang="en-US" dirty="0" err="1"/>
              <a:t>čerstvé</a:t>
            </a:r>
            <a:r>
              <a:rPr lang="en-US" dirty="0"/>
              <a:t> </a:t>
            </a:r>
            <a:r>
              <a:rPr lang="en-US" dirty="0" err="1"/>
              <a:t>informace</a:t>
            </a:r>
            <a:r>
              <a:rPr lang="en-US" dirty="0"/>
              <a:t> </a:t>
            </a:r>
            <a:r>
              <a:rPr lang="en-US" dirty="0" err="1"/>
              <a:t>jsou</a:t>
            </a:r>
            <a:r>
              <a:rPr lang="en-US" dirty="0"/>
              <a:t> </a:t>
            </a:r>
            <a:r>
              <a:rPr lang="en-US" dirty="0" err="1"/>
              <a:t>nutností</a:t>
            </a:r>
            <a:r>
              <a:rPr lang="en-US" dirty="0"/>
              <a:t>. U </a:t>
            </a:r>
            <a:r>
              <a:rPr lang="en-US" dirty="0" err="1"/>
              <a:t>každé</a:t>
            </a:r>
            <a:r>
              <a:rPr lang="en-US" dirty="0"/>
              <a:t> </a:t>
            </a:r>
            <a:r>
              <a:rPr lang="en-US" dirty="0" err="1"/>
              <a:t>položky</a:t>
            </a:r>
            <a:r>
              <a:rPr lang="en-US" dirty="0"/>
              <a:t> je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uvádět</a:t>
            </a:r>
            <a:r>
              <a:rPr lang="en-US" dirty="0"/>
              <a:t> datum </a:t>
            </a:r>
            <a:r>
              <a:rPr lang="en-US" dirty="0" err="1"/>
              <a:t>zveřejnění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Informační</a:t>
            </a:r>
            <a:r>
              <a:rPr lang="en-US" dirty="0"/>
              <a:t> </a:t>
            </a:r>
            <a:r>
              <a:rPr lang="en-US" dirty="0" err="1"/>
              <a:t>hodnota</a:t>
            </a:r>
            <a:r>
              <a:rPr lang="en-US" dirty="0"/>
              <a:t> – </a:t>
            </a:r>
            <a:r>
              <a:rPr lang="en-US" dirty="0" err="1"/>
              <a:t>zajímavá</a:t>
            </a:r>
            <a:r>
              <a:rPr lang="en-US" dirty="0"/>
              <a:t> a </a:t>
            </a:r>
            <a:r>
              <a:rPr lang="en-US" dirty="0" err="1"/>
              <a:t>důležitá</a:t>
            </a:r>
            <a:r>
              <a:rPr lang="en-US" dirty="0"/>
              <a:t> </a:t>
            </a:r>
            <a:r>
              <a:rPr lang="en-US" dirty="0" err="1"/>
              <a:t>témata</a:t>
            </a:r>
            <a:r>
              <a:rPr lang="en-US" dirty="0"/>
              <a:t>  pro </a:t>
            </a:r>
            <a:r>
              <a:rPr lang="en-US" dirty="0" err="1"/>
              <a:t>novináře</a:t>
            </a:r>
            <a:r>
              <a:rPr lang="en-US" dirty="0"/>
              <a:t>.</a:t>
            </a:r>
            <a:endParaRPr lang="cs-CZ" dirty="0"/>
          </a:p>
          <a:p>
            <a:pPr lvl="0"/>
            <a:r>
              <a:rPr lang="en-US" dirty="0" err="1"/>
              <a:t>Multimedialita</a:t>
            </a:r>
            <a:r>
              <a:rPr lang="en-US" dirty="0"/>
              <a:t> – </a:t>
            </a:r>
            <a:r>
              <a:rPr lang="en-US" dirty="0" err="1"/>
              <a:t>umístění</a:t>
            </a:r>
            <a:r>
              <a:rPr lang="en-US" dirty="0"/>
              <a:t> </a:t>
            </a:r>
            <a:r>
              <a:rPr lang="en-US" dirty="0" err="1"/>
              <a:t>fotogalerie</a:t>
            </a:r>
            <a:r>
              <a:rPr lang="en-US" dirty="0"/>
              <a:t> v </a:t>
            </a:r>
            <a:r>
              <a:rPr lang="en-US" dirty="0" err="1"/>
              <a:t>dobrém</a:t>
            </a:r>
            <a:r>
              <a:rPr lang="en-US" dirty="0"/>
              <a:t> </a:t>
            </a:r>
            <a:r>
              <a:rPr lang="en-US" dirty="0" err="1"/>
              <a:t>rozlišení</a:t>
            </a:r>
            <a:r>
              <a:rPr lang="en-US" dirty="0"/>
              <a:t> s </a:t>
            </a:r>
            <a:r>
              <a:rPr lang="en-US" dirty="0" err="1"/>
              <a:t>popiskami</a:t>
            </a:r>
            <a:r>
              <a:rPr lang="en-US" dirty="0"/>
              <a:t> a </a:t>
            </a:r>
            <a:r>
              <a:rPr lang="en-US" dirty="0" err="1"/>
              <a:t>jejich</a:t>
            </a:r>
            <a:r>
              <a:rPr lang="en-US" dirty="0"/>
              <a:t> </a:t>
            </a:r>
            <a:r>
              <a:rPr lang="en-US" dirty="0" err="1"/>
              <a:t>autorem</a:t>
            </a:r>
            <a:r>
              <a:rPr lang="en-US" dirty="0"/>
              <a:t>, </a:t>
            </a:r>
            <a:r>
              <a:rPr lang="en-US" dirty="0" err="1"/>
              <a:t>audiosoubory</a:t>
            </a:r>
            <a:r>
              <a:rPr lang="en-US" dirty="0"/>
              <a:t> (</a:t>
            </a:r>
            <a:r>
              <a:rPr lang="en-US" dirty="0" err="1"/>
              <a:t>krátké</a:t>
            </a:r>
            <a:r>
              <a:rPr lang="en-US" dirty="0"/>
              <a:t> </a:t>
            </a:r>
            <a:r>
              <a:rPr lang="en-US" dirty="0" err="1"/>
              <a:t>rozhovory</a:t>
            </a:r>
            <a:r>
              <a:rPr lang="en-US" dirty="0"/>
              <a:t> s </a:t>
            </a:r>
            <a:r>
              <a:rPr lang="en-US" dirty="0" err="1"/>
              <a:t>představiteli</a:t>
            </a:r>
            <a:r>
              <a:rPr lang="en-US" dirty="0"/>
              <a:t> </a:t>
            </a:r>
            <a:r>
              <a:rPr lang="en-US" dirty="0" err="1"/>
              <a:t>instituce</a:t>
            </a:r>
            <a:r>
              <a:rPr lang="en-US" dirty="0"/>
              <a:t>), </a:t>
            </a:r>
            <a:r>
              <a:rPr lang="en-US" dirty="0" err="1"/>
              <a:t>videa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stažení</a:t>
            </a:r>
            <a:r>
              <a:rPr lang="en-US" dirty="0"/>
              <a:t> (</a:t>
            </a:r>
            <a:r>
              <a:rPr lang="en-US" dirty="0" err="1"/>
              <a:t>ilustrační</a:t>
            </a:r>
            <a:r>
              <a:rPr lang="en-US" dirty="0"/>
              <a:t> </a:t>
            </a:r>
            <a:r>
              <a:rPr lang="en-US" dirty="0" err="1"/>
              <a:t>záběry</a:t>
            </a:r>
            <a:r>
              <a:rPr lang="en-US" dirty="0"/>
              <a:t> z </a:t>
            </a:r>
            <a:r>
              <a:rPr lang="en-US" dirty="0" err="1"/>
              <a:t>areálu</a:t>
            </a:r>
            <a:r>
              <a:rPr lang="en-US" dirty="0"/>
              <a:t> </a:t>
            </a:r>
            <a:r>
              <a:rPr lang="en-US" dirty="0" err="1"/>
              <a:t>firmy</a:t>
            </a:r>
            <a:r>
              <a:rPr lang="en-US" dirty="0"/>
              <a:t>, </a:t>
            </a:r>
            <a:r>
              <a:rPr lang="en-US" dirty="0" err="1"/>
              <a:t>krátké</a:t>
            </a:r>
            <a:r>
              <a:rPr lang="en-US" dirty="0"/>
              <a:t> </a:t>
            </a:r>
            <a:r>
              <a:rPr lang="en-US" dirty="0" err="1"/>
              <a:t>záznamy</a:t>
            </a:r>
            <a:r>
              <a:rPr lang="en-US" dirty="0"/>
              <a:t> z </a:t>
            </a:r>
            <a:r>
              <a:rPr lang="en-US" dirty="0" err="1"/>
              <a:t>akcí</a:t>
            </a:r>
            <a:r>
              <a:rPr lang="en-US" dirty="0"/>
              <a:t> </a:t>
            </a:r>
            <a:r>
              <a:rPr lang="en-US" dirty="0" err="1"/>
              <a:t>atp</a:t>
            </a:r>
            <a:r>
              <a:rPr lang="en-US" dirty="0"/>
              <a:t>.).</a:t>
            </a:r>
            <a:endParaRPr lang="cs-CZ" dirty="0"/>
          </a:p>
          <a:p>
            <a:pPr lvl="0"/>
            <a:r>
              <a:rPr lang="en-US" dirty="0"/>
              <a:t>Na </a:t>
            </a:r>
            <a:r>
              <a:rPr lang="en-US" dirty="0" err="1"/>
              <a:t>prvním</a:t>
            </a:r>
            <a:r>
              <a:rPr lang="en-US" dirty="0"/>
              <a:t> </a:t>
            </a:r>
            <a:r>
              <a:rPr lang="en-US" dirty="0" err="1"/>
              <a:t>místě</a:t>
            </a:r>
            <a:r>
              <a:rPr lang="en-US" dirty="0"/>
              <a:t> </a:t>
            </a:r>
            <a:r>
              <a:rPr lang="en-US" dirty="0" err="1"/>
              <a:t>musejí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uvedené</a:t>
            </a:r>
            <a:r>
              <a:rPr lang="en-US" dirty="0"/>
              <a:t> </a:t>
            </a:r>
            <a:r>
              <a:rPr lang="en-US" dirty="0" err="1"/>
              <a:t>kontakty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osobu</a:t>
            </a:r>
            <a:r>
              <a:rPr lang="en-US" dirty="0"/>
              <a:t> a </a:t>
            </a:r>
            <a:r>
              <a:rPr lang="en-US" dirty="0" err="1"/>
              <a:t>oddělení</a:t>
            </a:r>
            <a:r>
              <a:rPr lang="en-US" dirty="0"/>
              <a:t>, </a:t>
            </a:r>
            <a:r>
              <a:rPr lang="en-US" dirty="0" err="1"/>
              <a:t>kterou</a:t>
            </a:r>
            <a:r>
              <a:rPr lang="en-US" dirty="0"/>
              <a:t> </a:t>
            </a:r>
            <a:r>
              <a:rPr lang="en-US" dirty="0" err="1"/>
              <a:t>novináři</a:t>
            </a:r>
            <a:r>
              <a:rPr lang="en-US" dirty="0"/>
              <a:t> </a:t>
            </a:r>
            <a:r>
              <a:rPr lang="en-US" dirty="0" err="1"/>
              <a:t>mohou</a:t>
            </a:r>
            <a:r>
              <a:rPr lang="en-US" dirty="0"/>
              <a:t> v </a:t>
            </a:r>
            <a:r>
              <a:rPr lang="en-US" dirty="0" err="1"/>
              <a:t>případě</a:t>
            </a:r>
            <a:r>
              <a:rPr lang="en-US" dirty="0"/>
              <a:t> </a:t>
            </a:r>
            <a:r>
              <a:rPr lang="en-US" dirty="0" err="1"/>
              <a:t>dalších</a:t>
            </a:r>
            <a:r>
              <a:rPr lang="en-US" dirty="0"/>
              <a:t> </a:t>
            </a:r>
            <a:r>
              <a:rPr lang="en-US" dirty="0" err="1"/>
              <a:t>dotazů</a:t>
            </a:r>
            <a:r>
              <a:rPr lang="en-US" dirty="0"/>
              <a:t> </a:t>
            </a:r>
            <a:r>
              <a:rPr lang="en-US" dirty="0" err="1"/>
              <a:t>jednoduše</a:t>
            </a:r>
            <a:r>
              <a:rPr lang="en-US" dirty="0"/>
              <a:t> </a:t>
            </a:r>
            <a:r>
              <a:rPr lang="en-US" dirty="0" err="1"/>
              <a:t>kontaktovat</a:t>
            </a:r>
            <a:r>
              <a:rPr lang="en-US" dirty="0"/>
              <a:t>. </a:t>
            </a:r>
            <a:r>
              <a:rPr lang="en-US" dirty="0" err="1"/>
              <a:t>Formuláře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musejí</a:t>
            </a:r>
            <a:r>
              <a:rPr lang="en-US" dirty="0"/>
              <a:t> </a:t>
            </a:r>
            <a:r>
              <a:rPr lang="en-US" dirty="0" err="1"/>
              <a:t>novináři</a:t>
            </a:r>
            <a:r>
              <a:rPr lang="en-US" dirty="0"/>
              <a:t> </a:t>
            </a:r>
            <a:r>
              <a:rPr lang="en-US" dirty="0" err="1"/>
              <a:t>vyplnit</a:t>
            </a:r>
            <a:r>
              <a:rPr lang="en-US" dirty="0"/>
              <a:t> </a:t>
            </a:r>
            <a:r>
              <a:rPr lang="en-US" dirty="0" err="1"/>
              <a:t>neposkytují</a:t>
            </a:r>
            <a:r>
              <a:rPr lang="en-US" dirty="0"/>
              <a:t> </a:t>
            </a:r>
            <a:r>
              <a:rPr lang="en-US" dirty="0" err="1"/>
              <a:t>okamžitou</a:t>
            </a:r>
            <a:r>
              <a:rPr lang="en-US" dirty="0"/>
              <a:t> </a:t>
            </a:r>
            <a:r>
              <a:rPr lang="en-US" dirty="0" err="1"/>
              <a:t>pomoc</a:t>
            </a:r>
            <a:r>
              <a:rPr lang="en-US" dirty="0"/>
              <a:t> a </a:t>
            </a:r>
            <a:r>
              <a:rPr lang="en-US" dirty="0" err="1"/>
              <a:t>novináře</a:t>
            </a:r>
            <a:r>
              <a:rPr lang="en-US" dirty="0"/>
              <a:t> </a:t>
            </a:r>
            <a:r>
              <a:rPr lang="en-US" dirty="0" err="1"/>
              <a:t>odradí</a:t>
            </a:r>
            <a:r>
              <a:rPr lang="en-US" dirty="0"/>
              <a:t>. </a:t>
            </a:r>
            <a:endParaRPr lang="cs-CZ" dirty="0"/>
          </a:p>
          <a:p>
            <a:r>
              <a:rPr lang="cs-CZ" dirty="0"/>
              <a:t>Novinář by se na odkaz pro média měl dostat po třech kliknutích od vstupu na stránky organizace.</a:t>
            </a:r>
          </a:p>
        </p:txBody>
      </p:sp>
    </p:spTree>
    <p:extLst>
      <p:ext uri="{BB962C8B-B14F-4D97-AF65-F5344CB8AC3E}">
        <p14:creationId xmlns:p14="http://schemas.microsoft.com/office/powerpoint/2010/main" val="709855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Marketingová kampaň výstavního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Námět, libreto, scénář výstavy</a:t>
            </a:r>
          </a:p>
          <a:p>
            <a:r>
              <a:rPr lang="cs-CZ" dirty="0" smtClean="0"/>
              <a:t>Rozpočet výstavy – součástí rozpočet propagační kampaně</a:t>
            </a:r>
          </a:p>
          <a:p>
            <a:pPr lvl="1"/>
            <a:r>
              <a:rPr lang="cs-CZ" dirty="0" smtClean="0"/>
              <a:t>Nutno připravit položkový rozpočet zohlednit částku z rozpočtu organizace a mimorozpočtové zdroje (dotace)</a:t>
            </a:r>
            <a:endParaRPr lang="cs-CZ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813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Marketingová kampaň výstavního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Media plán – harmonogram jednotlivých bodů kampaně</a:t>
            </a:r>
          </a:p>
          <a:p>
            <a:r>
              <a:rPr lang="cs-CZ" dirty="0" smtClean="0"/>
              <a:t>Zpracování tiskové zprávy, tisková konference</a:t>
            </a:r>
          </a:p>
          <a:p>
            <a:r>
              <a:rPr lang="cs-CZ" dirty="0" smtClean="0"/>
              <a:t>Pozvánky hostům</a:t>
            </a:r>
          </a:p>
          <a:p>
            <a:r>
              <a:rPr lang="cs-CZ" dirty="0" smtClean="0"/>
              <a:t>Příprava doprovodného programu</a:t>
            </a:r>
          </a:p>
          <a:p>
            <a:r>
              <a:rPr lang="cs-CZ" dirty="0" smtClean="0"/>
              <a:t>Vernisáž včetně doprovodného programu</a:t>
            </a:r>
          </a:p>
          <a:p>
            <a:r>
              <a:rPr lang="cs-CZ" dirty="0" smtClean="0"/>
              <a:t>Realizace samotné kampaně – její průběžné vyhodnocování a případné změny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371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-2124744" y="90872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1359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Strategický proces o 3 fázích: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Přípravná</a:t>
            </a:r>
          </a:p>
          <a:p>
            <a:pPr lvl="2"/>
            <a:r>
              <a:rPr lang="cs-CZ" dirty="0" smtClean="0"/>
              <a:t>SWOT analýza</a:t>
            </a:r>
          </a:p>
          <a:p>
            <a:pPr lvl="2"/>
            <a:r>
              <a:rPr lang="cs-CZ" dirty="0" smtClean="0"/>
              <a:t>Marketingový průzkum, zohlednění segmentace trhu</a:t>
            </a:r>
          </a:p>
          <a:p>
            <a:pPr lvl="2"/>
            <a:r>
              <a:rPr lang="cs-CZ" dirty="0" smtClean="0"/>
              <a:t>Stanovení marketingových cílů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Realizační – marketingový mix = 4P</a:t>
            </a:r>
          </a:p>
          <a:p>
            <a:pPr marL="971550" lvl="1" indent="-514350">
              <a:buAutoNum type="arabicPeriod"/>
            </a:pPr>
            <a:r>
              <a:rPr lang="cs-CZ" dirty="0" smtClean="0"/>
              <a:t>Kontrolní – vyhodnocení kampaně = ekonomické faktory (náklady/výnosy), publicita, návštěvnost</a:t>
            </a:r>
          </a:p>
          <a:p>
            <a:pPr marL="914400" lvl="2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768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Product</a:t>
            </a:r>
            <a:r>
              <a:rPr lang="cs-CZ" dirty="0" smtClean="0"/>
              <a:t> (produkt) – produkt či služba kterou nabízíme</a:t>
            </a:r>
            <a:endParaRPr lang="cs-CZ" dirty="0"/>
          </a:p>
          <a:p>
            <a:r>
              <a:rPr lang="cs-CZ" dirty="0" err="1" smtClean="0"/>
              <a:t>Price</a:t>
            </a:r>
            <a:r>
              <a:rPr lang="cs-CZ" dirty="0" smtClean="0"/>
              <a:t> (cena) – hodnota produktu či služby, náklady pro zákazníka</a:t>
            </a:r>
          </a:p>
          <a:p>
            <a:r>
              <a:rPr lang="cs-CZ" dirty="0" smtClean="0"/>
              <a:t>Place (místo) – distribuce nabízeného</a:t>
            </a:r>
          </a:p>
          <a:p>
            <a:r>
              <a:rPr lang="cs-CZ" dirty="0" err="1" smtClean="0"/>
              <a:t>Promotion</a:t>
            </a:r>
            <a:r>
              <a:rPr lang="cs-CZ" dirty="0" smtClean="0"/>
              <a:t> (komunikace) – komunikace, propagace produktu či služby</a:t>
            </a:r>
          </a:p>
          <a:p>
            <a:r>
              <a:rPr lang="cs-CZ" dirty="0" smtClean="0"/>
              <a:t>I další „P“ (</a:t>
            </a:r>
            <a:r>
              <a:rPr lang="cs-CZ" dirty="0" err="1" smtClean="0"/>
              <a:t>planning</a:t>
            </a:r>
            <a:r>
              <a:rPr lang="cs-CZ" dirty="0" smtClean="0"/>
              <a:t>, </a:t>
            </a:r>
            <a:r>
              <a:rPr lang="cs-CZ" dirty="0" err="1" smtClean="0"/>
              <a:t>people</a:t>
            </a:r>
            <a:r>
              <a:rPr lang="cs-CZ" dirty="0" smtClean="0"/>
              <a:t>, </a:t>
            </a:r>
            <a:r>
              <a:rPr lang="cs-CZ" dirty="0" err="1" smtClean="0"/>
              <a:t>partnership</a:t>
            </a:r>
            <a:r>
              <a:rPr lang="cs-CZ" dirty="0" smtClean="0"/>
              <a:t>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887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Marketingová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Marketingové komunikace</a:t>
            </a:r>
            <a:r>
              <a:rPr lang="cs-CZ" dirty="0" smtClean="0"/>
              <a:t> je termín pro obor i činnosti zabývající se komunikací komerčních i nekomerčních sdělení trhu pomocí marketingových prostředků. Neprávem jsou marketingové komunikace zužovány na reklamu.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5801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Nehmotnost</a:t>
            </a:r>
          </a:p>
          <a:p>
            <a:r>
              <a:rPr lang="cs-CZ" dirty="0" smtClean="0"/>
              <a:t>Neoddělitelnost</a:t>
            </a:r>
          </a:p>
          <a:p>
            <a:r>
              <a:rPr lang="cs-CZ" dirty="0" smtClean="0"/>
              <a:t>Heterogenita</a:t>
            </a:r>
          </a:p>
          <a:p>
            <a:r>
              <a:rPr lang="cs-CZ" dirty="0" smtClean="0"/>
              <a:t>Zničitelnost</a:t>
            </a:r>
          </a:p>
          <a:p>
            <a:r>
              <a:rPr lang="cs-CZ" dirty="0" smtClean="0"/>
              <a:t>Nemožnost vlastnictví</a:t>
            </a:r>
          </a:p>
          <a:p>
            <a:endParaRPr lang="cs-CZ" dirty="0"/>
          </a:p>
          <a:p>
            <a:r>
              <a:rPr lang="cs-CZ" dirty="0" smtClean="0"/>
              <a:t>Nabízíme něco, co si zákazník nemůže odnést, je to spjaté s místem, krátkodobé = výstavy.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596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Nástroje marketingového komunikačního mixu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effectLst/>
              </a:rPr>
              <a:t>Reklama (</a:t>
            </a:r>
            <a:r>
              <a:rPr lang="cs-CZ" dirty="0" err="1" smtClean="0">
                <a:effectLst/>
              </a:rPr>
              <a:t>advertising</a:t>
            </a:r>
            <a:r>
              <a:rPr lang="cs-CZ" dirty="0" smtClean="0">
                <a:effectLst/>
              </a:rPr>
              <a:t>)</a:t>
            </a:r>
            <a:r>
              <a:rPr lang="cs-CZ" dirty="0" smtClean="0"/>
              <a:t> </a:t>
            </a:r>
          </a:p>
          <a:p>
            <a:r>
              <a:rPr lang="cs-CZ" dirty="0" smtClean="0">
                <a:effectLst/>
              </a:rPr>
              <a:t>Podpora prodeje (sales </a:t>
            </a:r>
            <a:r>
              <a:rPr lang="cs-CZ" dirty="0" err="1" smtClean="0">
                <a:effectLst/>
              </a:rPr>
              <a:t>promotion</a:t>
            </a:r>
            <a:r>
              <a:rPr lang="cs-CZ" dirty="0" smtClean="0">
                <a:effectLst/>
              </a:rPr>
              <a:t>)</a:t>
            </a:r>
            <a:r>
              <a:rPr lang="cs-CZ" dirty="0" smtClean="0"/>
              <a:t> </a:t>
            </a:r>
          </a:p>
          <a:p>
            <a:r>
              <a:rPr lang="cs-CZ" dirty="0" smtClean="0">
                <a:effectLst/>
              </a:rPr>
              <a:t>Vztahy s veřejností (public </a:t>
            </a:r>
            <a:r>
              <a:rPr lang="cs-CZ" dirty="0" err="1" smtClean="0">
                <a:effectLst/>
              </a:rPr>
              <a:t>relation</a:t>
            </a:r>
            <a:r>
              <a:rPr lang="cs-CZ" dirty="0" smtClean="0">
                <a:effectLst/>
              </a:rPr>
              <a:t>)</a:t>
            </a:r>
            <a:r>
              <a:rPr lang="cs-CZ" dirty="0" smtClean="0"/>
              <a:t> </a:t>
            </a:r>
          </a:p>
          <a:p>
            <a:r>
              <a:rPr lang="cs-CZ" dirty="0" smtClean="0">
                <a:effectLst/>
              </a:rPr>
              <a:t>Osobní prodej (</a:t>
            </a:r>
            <a:r>
              <a:rPr lang="cs-CZ" dirty="0" err="1" smtClean="0">
                <a:effectLst/>
              </a:rPr>
              <a:t>personal</a:t>
            </a:r>
            <a:r>
              <a:rPr lang="cs-CZ" dirty="0" smtClean="0">
                <a:effectLst/>
              </a:rPr>
              <a:t> </a:t>
            </a:r>
            <a:r>
              <a:rPr lang="cs-CZ" dirty="0" err="1" smtClean="0">
                <a:effectLst/>
              </a:rPr>
              <a:t>selling</a:t>
            </a:r>
            <a:r>
              <a:rPr lang="cs-CZ" dirty="0" smtClean="0">
                <a:effectLst/>
              </a:rPr>
              <a:t>)</a:t>
            </a:r>
            <a:r>
              <a:rPr lang="cs-CZ" dirty="0" smtClean="0"/>
              <a:t> </a:t>
            </a:r>
          </a:p>
          <a:p>
            <a:r>
              <a:rPr lang="cs-CZ" dirty="0" smtClean="0">
                <a:effectLst/>
              </a:rPr>
              <a:t>Přímý marketing (direct marketing)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83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cs-CZ" sz="3200" dirty="0" smtClean="0"/>
              <a:t>Nástroje marketingového komunikačního mixu</a:t>
            </a:r>
            <a:br>
              <a:rPr lang="cs-CZ" sz="3200" dirty="0" smtClean="0"/>
            </a:br>
            <a:r>
              <a:rPr lang="cs-CZ" sz="3200" dirty="0" smtClean="0"/>
              <a:t>-</a:t>
            </a:r>
            <a:br>
              <a:rPr lang="cs-CZ" sz="3200" dirty="0" smtClean="0"/>
            </a:br>
            <a:r>
              <a:rPr lang="cs-CZ" sz="3200" dirty="0" smtClean="0"/>
              <a:t>REKLAMA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Denní tisk, tištěná periodika</a:t>
            </a:r>
          </a:p>
          <a:p>
            <a:r>
              <a:rPr lang="cs-CZ" dirty="0" err="1" smtClean="0"/>
              <a:t>Outdoor</a:t>
            </a:r>
            <a:r>
              <a:rPr lang="cs-CZ" dirty="0" smtClean="0"/>
              <a:t> reklama (výlepy, billboardy, CLV, polepy MHD)</a:t>
            </a:r>
          </a:p>
          <a:p>
            <a:r>
              <a:rPr lang="cs-CZ" dirty="0" smtClean="0"/>
              <a:t>Televize, rozhlas</a:t>
            </a:r>
          </a:p>
          <a:p>
            <a:r>
              <a:rPr lang="cs-CZ" dirty="0" smtClean="0"/>
              <a:t>Internet, online prostředí</a:t>
            </a:r>
          </a:p>
          <a:p>
            <a:r>
              <a:rPr lang="cs-CZ" dirty="0" smtClean="0"/>
              <a:t>Direct mailing (</a:t>
            </a:r>
            <a:r>
              <a:rPr lang="cs-CZ" dirty="0" err="1" smtClean="0"/>
              <a:t>newsletter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Propagační tiskoviny (letáky), reklamní předměty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9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Internet a sociální sítě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Online reklama dnes velmi důležitá</a:t>
            </a:r>
          </a:p>
          <a:p>
            <a:r>
              <a:rPr lang="cs-CZ" dirty="0" smtClean="0"/>
              <a:t>Inzerce v online médiích (bannery, PR články)</a:t>
            </a:r>
          </a:p>
          <a:p>
            <a:r>
              <a:rPr lang="cs-CZ" dirty="0" smtClean="0"/>
              <a:t>Turistické, informační, kulturní portály</a:t>
            </a:r>
          </a:p>
          <a:p>
            <a:r>
              <a:rPr lang="cs-CZ" dirty="0" smtClean="0"/>
              <a:t>Sociální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5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823</Words>
  <Application>Microsoft Office PowerPoint</Application>
  <PresentationFormat>Předvádění na obrazovce (4:3)</PresentationFormat>
  <Paragraphs>156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Calibri</vt:lpstr>
      <vt:lpstr>Motiv systému Office</vt:lpstr>
      <vt:lpstr>Muzejně výstavní praktikum</vt:lpstr>
      <vt:lpstr>Definice marketingu</vt:lpstr>
      <vt:lpstr>Marketingový proces</vt:lpstr>
      <vt:lpstr>Marketingový mix</vt:lpstr>
      <vt:lpstr>Marketingová komunikace</vt:lpstr>
      <vt:lpstr>Služby</vt:lpstr>
      <vt:lpstr>Nástroje marketingového komunikačního mixu</vt:lpstr>
      <vt:lpstr>Nástroje marketingového komunikačního mixu - REKLAMA</vt:lpstr>
      <vt:lpstr>Internet a sociální sítě</vt:lpstr>
      <vt:lpstr>Internet a sociální sítě </vt:lpstr>
      <vt:lpstr>Dotace</vt:lpstr>
      <vt:lpstr>Podpora prodeje</vt:lpstr>
      <vt:lpstr>Nové podoby marketingu</vt:lpstr>
      <vt:lpstr>Prezentace aplikace PowerPoint</vt:lpstr>
      <vt:lpstr>Fundraising</vt:lpstr>
      <vt:lpstr>Public relations</vt:lpstr>
      <vt:lpstr>Public relations</vt:lpstr>
      <vt:lpstr>Tisková zpráva</vt:lpstr>
      <vt:lpstr>Obecné zásady při komunikaci s médii</vt:lpstr>
      <vt:lpstr>Obecné zásady při komunikaci s médii</vt:lpstr>
      <vt:lpstr>Obecné zásady při komunikaci s médii</vt:lpstr>
      <vt:lpstr>Tisková konference </vt:lpstr>
      <vt:lpstr>Internetové sekce pro média </vt:lpstr>
      <vt:lpstr>Marketingová kampaň výstavního projektu</vt:lpstr>
      <vt:lpstr>Marketingová kampaň výstavního projektu</vt:lpstr>
      <vt:lpstr>Děkuji za pozornost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Muzejně výstavní praktikum</dc:title>
  <dc:creator>Radek Žák</dc:creator>
  <cp:lastModifiedBy>Lenka Mrázová</cp:lastModifiedBy>
  <cp:revision>42</cp:revision>
  <dcterms:created xsi:type="dcterms:W3CDTF">2017-04-18T14:16:30Z</dcterms:created>
  <dcterms:modified xsi:type="dcterms:W3CDTF">2017-04-21T09:02:24Z</dcterms:modified>
</cp:coreProperties>
</file>