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269" r:id="rId3"/>
    <p:sldId id="256" r:id="rId4"/>
    <p:sldId id="268" r:id="rId5"/>
    <p:sldId id="257" r:id="rId6"/>
    <p:sldId id="281" r:id="rId7"/>
    <p:sldId id="285" r:id="rId8"/>
    <p:sldId id="286" r:id="rId9"/>
    <p:sldId id="282" r:id="rId10"/>
    <p:sldId id="258" r:id="rId11"/>
    <p:sldId id="260" r:id="rId12"/>
    <p:sldId id="261" r:id="rId13"/>
    <p:sldId id="262" r:id="rId14"/>
    <p:sldId id="274" r:id="rId15"/>
    <p:sldId id="279" r:id="rId16"/>
    <p:sldId id="283" r:id="rId17"/>
    <p:sldId id="284" r:id="rId18"/>
    <p:sldId id="263" r:id="rId19"/>
    <p:sldId id="259" r:id="rId20"/>
    <p:sldId id="264" r:id="rId21"/>
    <p:sldId id="265" r:id="rId22"/>
    <p:sldId id="266" r:id="rId23"/>
    <p:sldId id="267" r:id="rId24"/>
    <p:sldId id="275" r:id="rId25"/>
    <p:sldId id="276" r:id="rId26"/>
    <p:sldId id="277" r:id="rId27"/>
    <p:sldId id="289" r:id="rId28"/>
    <p:sldId id="288" r:id="rId29"/>
    <p:sldId id="28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5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B4E6FC-DCB3-4A4A-8E55-36E7A99A6B88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E439B5-5A9C-4405-8A5F-17D3B30B12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87ba8o0GRI&amp;feature=youtu.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annheim.de/welcomecentre/downloads/mdue_tmsimvergleich_langfsg/mda_2_14_test_tm_tools_langfassung.pdf" TargetMode="External"/><Relationship Id="rId3" Type="http://schemas.openxmlformats.org/officeDocument/2006/relationships/hyperlink" Target="https://nats-www.informatik.uni-hamburg.de/pub/MachineTranslation/VeranstaltungsMaterial/EinfuehrungMU.pdf" TargetMode="External"/><Relationship Id="rId7" Type="http://schemas.openxmlformats.org/officeDocument/2006/relationships/hyperlink" Target="https://en.wikipedia.org/wiki/Memsource" TargetMode="External"/><Relationship Id="rId2" Type="http://schemas.openxmlformats.org/officeDocument/2006/relationships/hyperlink" Target="https://de.wikipedia.org/wiki/Maschinelle_%C3%9Cbersetzu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mputer-assisted_translation" TargetMode="External"/><Relationship Id="rId5" Type="http://schemas.openxmlformats.org/officeDocument/2006/relationships/hyperlink" Target="http://www.heeg.de/~uta/iX/art.htm" TargetMode="External"/><Relationship Id="rId10" Type="http://schemas.openxmlformats.org/officeDocument/2006/relationships/hyperlink" Target="http://www.translationzone.com/de/solutions/cat-tools/" TargetMode="External"/><Relationship Id="rId4" Type="http://schemas.openxmlformats.org/officeDocument/2006/relationships/hyperlink" Target="file:///C:\Users\ZM\Downloads\Werthmann_Witt_Maschinelle_Uebersetzung_Gegenwart_und_Perspektiven_2014%20(1).pdf" TargetMode="External"/><Relationship Id="rId9" Type="http://schemas.openxmlformats.org/officeDocument/2006/relationships/hyperlink" Target="https://www.linkedin.com/pulse/autosuggest-eines-der-geheimisse-erfolgreicher-siegfried-armbrus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CAT-TOOLS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COMPUTERUNTESTÜTZTE ÜBERSETZUNG</a:t>
            </a:r>
          </a:p>
          <a:p>
            <a:pPr algn="ctr"/>
            <a:r>
              <a:rPr lang="cs-CZ" dirty="0"/>
              <a:t>COMPUTER-AIDED TRANSLATION = CAT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220072" y="5805264"/>
            <a:ext cx="4244008" cy="941686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s-CZ" sz="2000" dirty="0">
                <a:solidFill>
                  <a:schemeClr val="bg1"/>
                </a:solidFill>
              </a:rPr>
              <a:t>Mgr. Zuzana </a:t>
            </a:r>
            <a:r>
              <a:rPr lang="cs-CZ" sz="2000" dirty="0" err="1">
                <a:solidFill>
                  <a:schemeClr val="bg1"/>
                </a:solidFill>
              </a:rPr>
              <a:t>Malášková</a:t>
            </a:r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CJV MU, 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Mein Hobby: </a:t>
            </a:r>
            <a:r>
              <a:rPr lang="cs-CZ" sz="2000" dirty="0" err="1">
                <a:solidFill>
                  <a:schemeClr val="bg1"/>
                </a:solidFill>
              </a:rPr>
              <a:t>Übersetzen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2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1985" y="144322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err="1"/>
              <a:t>Programme</a:t>
            </a:r>
            <a:r>
              <a:rPr lang="cs-CZ" sz="2800" dirty="0"/>
              <a:t>:</a:t>
            </a:r>
          </a:p>
          <a:p>
            <a:pPr lvl="1"/>
            <a:r>
              <a:rPr lang="cs-CZ" sz="2800" dirty="0"/>
              <a:t>SDL </a:t>
            </a:r>
            <a:r>
              <a:rPr lang="cs-CZ" sz="2800" dirty="0" err="1"/>
              <a:t>Trados</a:t>
            </a:r>
            <a:r>
              <a:rPr lang="cs-CZ" sz="2800" dirty="0"/>
              <a:t> Studio 2017</a:t>
            </a:r>
          </a:p>
          <a:p>
            <a:pPr lvl="1"/>
            <a:r>
              <a:rPr lang="cs-CZ" sz="2800" dirty="0" err="1"/>
              <a:t>MemSource</a:t>
            </a:r>
            <a:endParaRPr lang="cs-CZ" sz="2800" dirty="0"/>
          </a:p>
          <a:p>
            <a:pPr lvl="1"/>
            <a:r>
              <a:rPr lang="cs-CZ" sz="2800" dirty="0"/>
              <a:t>STAR Transit</a:t>
            </a:r>
          </a:p>
          <a:p>
            <a:pPr lvl="1"/>
            <a:r>
              <a:rPr lang="cs-CZ" sz="2800" dirty="0" err="1"/>
              <a:t>WordFast</a:t>
            </a:r>
            <a:endParaRPr lang="cs-CZ" sz="2800" dirty="0"/>
          </a:p>
          <a:p>
            <a:pPr lvl="1"/>
            <a:r>
              <a:rPr lang="cs-CZ" sz="2800" dirty="0" err="1"/>
              <a:t>Déjà</a:t>
            </a:r>
            <a:r>
              <a:rPr lang="cs-CZ" sz="2800" dirty="0"/>
              <a:t> </a:t>
            </a:r>
            <a:r>
              <a:rPr lang="cs-CZ" sz="2800" dirty="0" err="1"/>
              <a:t>Vu</a:t>
            </a:r>
            <a:endParaRPr lang="cs-CZ" sz="2800" dirty="0"/>
          </a:p>
          <a:p>
            <a:pPr lvl="1"/>
            <a:r>
              <a:rPr lang="cs-CZ" sz="2800" dirty="0" err="1"/>
              <a:t>MemoQ</a:t>
            </a:r>
            <a:endParaRPr lang="cs-CZ" sz="2800" dirty="0"/>
          </a:p>
          <a:p>
            <a:pPr lvl="1"/>
            <a:r>
              <a:rPr lang="cs-CZ" sz="2800" dirty="0"/>
              <a:t>… </a:t>
            </a:r>
            <a:r>
              <a:rPr lang="cs-CZ" sz="2800" dirty="0" err="1"/>
              <a:t>eigene</a:t>
            </a:r>
            <a:r>
              <a:rPr lang="cs-CZ" sz="2800" dirty="0"/>
              <a:t> </a:t>
            </a:r>
            <a:r>
              <a:rPr lang="cs-CZ" sz="2800" dirty="0" err="1"/>
              <a:t>Programme</a:t>
            </a:r>
            <a:r>
              <a:rPr lang="cs-CZ" sz="2800" dirty="0"/>
              <a:t> der </a:t>
            </a:r>
            <a:r>
              <a:rPr lang="cs-CZ" sz="2800" dirty="0" err="1"/>
              <a:t>Kunden</a:t>
            </a:r>
            <a:r>
              <a:rPr lang="cs-CZ" sz="2800" dirty="0"/>
              <a:t> (z.B. </a:t>
            </a:r>
            <a:r>
              <a:rPr lang="cs-CZ" sz="2800" dirty="0" err="1"/>
              <a:t>google</a:t>
            </a:r>
            <a:r>
              <a:rPr lang="cs-CZ" sz="2800" dirty="0"/>
              <a:t>,…)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Computerunterstützte</a:t>
            </a:r>
            <a:r>
              <a:rPr lang="cs-CZ" sz="3600" dirty="0"/>
              <a:t> </a:t>
            </a:r>
            <a:r>
              <a:rPr lang="cs-CZ" sz="3600" dirty="0" err="1"/>
              <a:t>Übersetzung</a:t>
            </a:r>
            <a:endParaRPr lang="cs-CZ" sz="3600" dirty="0"/>
          </a:p>
        </p:txBody>
      </p:sp>
      <p:pic>
        <p:nvPicPr>
          <p:cNvPr id="1026" name="Picture 2" descr="http://cdn1.proz.com/file_resources/other/07b6fa4607e18f277622c5ed503c2bbc_sdl-trados-studio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32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sieht</a:t>
            </a:r>
            <a:r>
              <a:rPr lang="cs-CZ" dirty="0"/>
              <a:t> es </a:t>
            </a:r>
            <a:r>
              <a:rPr lang="cs-CZ" dirty="0" err="1"/>
              <a:t>aus</a:t>
            </a:r>
            <a:r>
              <a:rPr lang="cs-CZ" dirty="0"/>
              <a:t>? - Star transit</a:t>
            </a:r>
          </a:p>
        </p:txBody>
      </p:sp>
      <p:pic>
        <p:nvPicPr>
          <p:cNvPr id="1026" name="Picture 2" descr="Transit transl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7825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1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Wordfast</a:t>
            </a:r>
            <a:endParaRPr lang="cs-CZ" dirty="0"/>
          </a:p>
        </p:txBody>
      </p:sp>
      <p:pic>
        <p:nvPicPr>
          <p:cNvPr id="2050" name="Picture 2" descr="http://www.stpnordic.com/tfaq/Images/WF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0" y="1047041"/>
            <a:ext cx="7715200" cy="58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278" y="18864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Trados</a:t>
            </a:r>
            <a:r>
              <a:rPr lang="cs-CZ" dirty="0"/>
              <a:t> Studio 2015</a:t>
            </a:r>
          </a:p>
        </p:txBody>
      </p:sp>
      <p:pic>
        <p:nvPicPr>
          <p:cNvPr id="2052" name="Picture 4" descr="sdl trados stud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3680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0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Memsource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traductormedicina.files.wordpress.com/2012/10/memsource_editor_wind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6099"/>
            <a:ext cx="8391777" cy="499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5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r>
              <a:rPr lang="cs-CZ" sz="2400" dirty="0" err="1"/>
              <a:t>Wie</a:t>
            </a:r>
            <a:r>
              <a:rPr lang="cs-CZ" sz="2400" dirty="0"/>
              <a:t> </a:t>
            </a:r>
            <a:r>
              <a:rPr lang="cs-CZ" sz="2400" dirty="0" err="1"/>
              <a:t>hilft</a:t>
            </a:r>
            <a:r>
              <a:rPr lang="cs-CZ" sz="2400" dirty="0"/>
              <a:t> </a:t>
            </a:r>
            <a:r>
              <a:rPr lang="cs-CZ" sz="2400" dirty="0" err="1"/>
              <a:t>uns</a:t>
            </a:r>
            <a:r>
              <a:rPr lang="cs-CZ" sz="2400" dirty="0"/>
              <a:t> </a:t>
            </a:r>
            <a:r>
              <a:rPr lang="cs-CZ" sz="2400" dirty="0" err="1"/>
              <a:t>das</a:t>
            </a:r>
            <a:r>
              <a:rPr lang="cs-CZ" sz="2400" dirty="0"/>
              <a:t>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Wovon</a:t>
            </a:r>
            <a:r>
              <a:rPr lang="cs-CZ" sz="2400" dirty="0"/>
              <a:t> </a:t>
            </a:r>
            <a:r>
              <a:rPr lang="cs-CZ" sz="2400" dirty="0" err="1"/>
              <a:t>besteht</a:t>
            </a:r>
            <a:r>
              <a:rPr lang="cs-CZ" sz="2400" dirty="0"/>
              <a:t> so </a:t>
            </a:r>
            <a:r>
              <a:rPr lang="cs-CZ" sz="2400" dirty="0" err="1"/>
              <a:t>ein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Computerunterstützte</a:t>
            </a:r>
            <a:r>
              <a:rPr lang="cs-CZ" sz="3600" dirty="0"/>
              <a:t> </a:t>
            </a:r>
            <a:r>
              <a:rPr lang="cs-CZ" sz="3600" dirty="0" err="1"/>
              <a:t>Übersetzung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1450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t">
              <a:buNone/>
            </a:pPr>
            <a:r>
              <a:rPr lang="cs-CZ" b="1" dirty="0"/>
              <a:t>Word - </a:t>
            </a:r>
            <a:r>
              <a:rPr lang="cs-CZ" b="1" dirty="0" err="1"/>
              <a:t>Querverweis</a:t>
            </a:r>
            <a:r>
              <a:rPr lang="cs-CZ" b="1" dirty="0"/>
              <a:t> </a:t>
            </a:r>
            <a:r>
              <a:rPr lang="cs-CZ" b="1" dirty="0" err="1"/>
              <a:t>einfügen</a:t>
            </a:r>
            <a:endParaRPr lang="cs-CZ" b="1" dirty="0"/>
          </a:p>
          <a:p>
            <a:pPr marL="624078" lvl="0" indent="-514350" fontAlgn="t">
              <a:buFont typeface="+mj-lt"/>
              <a:buAutoNum type="arabicPeriod"/>
            </a:pPr>
            <a:r>
              <a:rPr lang="cs-CZ" dirty="0" err="1"/>
              <a:t>Öffnen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Word-Dokument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wechseln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oben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Registerkarte</a:t>
            </a:r>
            <a:r>
              <a:rPr lang="cs-CZ" dirty="0"/>
              <a:t> "</a:t>
            </a:r>
            <a:r>
              <a:rPr lang="cs-CZ" dirty="0" err="1">
                <a:highlight>
                  <a:srgbClr val="FFFF00"/>
                </a:highlight>
              </a:rPr>
              <a:t>Verweise</a:t>
            </a:r>
            <a:r>
              <a:rPr lang="cs-CZ" dirty="0"/>
              <a:t>".</a:t>
            </a:r>
          </a:p>
          <a:p>
            <a:pPr marL="624078" lvl="0" indent="-514350" fontAlgn="t">
              <a:buFont typeface="+mj-lt"/>
              <a:buAutoNum type="arabicPeriod"/>
            </a:pPr>
            <a:r>
              <a:rPr lang="cs-CZ" dirty="0" err="1"/>
              <a:t>Unter</a:t>
            </a:r>
            <a:r>
              <a:rPr lang="cs-CZ" dirty="0"/>
              <a:t> der Kategorie "</a:t>
            </a:r>
            <a:r>
              <a:rPr lang="cs-CZ" dirty="0" err="1"/>
              <a:t>Beschriftungen</a:t>
            </a:r>
            <a:r>
              <a:rPr lang="cs-CZ" dirty="0"/>
              <a:t>" </a:t>
            </a:r>
            <a:r>
              <a:rPr lang="cs-CZ" dirty="0" err="1"/>
              <a:t>finden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nun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"</a:t>
            </a:r>
            <a:r>
              <a:rPr lang="cs-CZ" dirty="0" err="1"/>
              <a:t>Querverweis</a:t>
            </a:r>
            <a:r>
              <a:rPr lang="cs-CZ" dirty="0"/>
              <a:t>".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übersetze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„</a:t>
            </a:r>
            <a:r>
              <a:rPr lang="cs-CZ" dirty="0" err="1"/>
              <a:t>Verweise</a:t>
            </a:r>
            <a:r>
              <a:rPr lang="cs-CZ" dirty="0"/>
              <a:t>“?</a:t>
            </a:r>
          </a:p>
        </p:txBody>
      </p:sp>
    </p:spTree>
    <p:extLst>
      <p:ext uri="{BB962C8B-B14F-4D97-AF65-F5344CB8AC3E}">
        <p14:creationId xmlns:p14="http://schemas.microsoft.com/office/powerpoint/2010/main" val="15393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übersetze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„</a:t>
            </a:r>
            <a:r>
              <a:rPr lang="cs-CZ" dirty="0" err="1"/>
              <a:t>Verweise</a:t>
            </a:r>
            <a:r>
              <a:rPr lang="cs-CZ" dirty="0"/>
              <a:t>“?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46307"/>
            <a:ext cx="76962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cs-CZ" dirty="0" err="1"/>
              <a:t>Einhaltung</a:t>
            </a:r>
            <a:r>
              <a:rPr lang="cs-CZ" dirty="0"/>
              <a:t> von </a:t>
            </a:r>
            <a:r>
              <a:rPr lang="cs-CZ" dirty="0" err="1"/>
              <a:t>Formatierung</a:t>
            </a:r>
            <a:r>
              <a:rPr lang="cs-CZ" dirty="0"/>
              <a:t> </a:t>
            </a:r>
          </a:p>
          <a:p>
            <a:r>
              <a:rPr lang="cs-CZ" dirty="0" err="1"/>
              <a:t>Bearbeitung</a:t>
            </a:r>
            <a:r>
              <a:rPr lang="cs-CZ" dirty="0"/>
              <a:t> von </a:t>
            </a:r>
            <a:r>
              <a:rPr lang="cs-CZ" dirty="0" err="1"/>
              <a:t>verschiedenen</a:t>
            </a:r>
            <a:r>
              <a:rPr lang="cs-CZ" dirty="0"/>
              <a:t> </a:t>
            </a:r>
            <a:r>
              <a:rPr lang="cs-CZ" dirty="0" err="1"/>
              <a:t>Dataiformaten</a:t>
            </a:r>
            <a:r>
              <a:rPr lang="cs-CZ" dirty="0"/>
              <a:t> (</a:t>
            </a:r>
            <a:r>
              <a:rPr lang="cs-CZ" dirty="0" err="1"/>
              <a:t>z.B</a:t>
            </a:r>
            <a:r>
              <a:rPr lang="cs-CZ" dirty="0"/>
              <a:t>. Excel, </a:t>
            </a:r>
            <a:r>
              <a:rPr lang="cs-CZ" dirty="0" err="1"/>
              <a:t>html</a:t>
            </a:r>
            <a:r>
              <a:rPr lang="cs-CZ" dirty="0"/>
              <a:t> </a:t>
            </a:r>
            <a:r>
              <a:rPr lang="cs-CZ" dirty="0" err="1"/>
              <a:t>usw</a:t>
            </a:r>
            <a:r>
              <a:rPr lang="cs-CZ" dirty="0"/>
              <a:t>.)</a:t>
            </a:r>
          </a:p>
          <a:p>
            <a:r>
              <a:rPr lang="cs-CZ" dirty="0" err="1"/>
              <a:t>Qualitätsicherung</a:t>
            </a:r>
            <a:r>
              <a:rPr lang="cs-CZ" dirty="0"/>
              <a:t> (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Zeilen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ausgelassen</a:t>
            </a:r>
            <a:r>
              <a:rPr lang="cs-CZ" dirty="0"/>
              <a:t>, </a:t>
            </a:r>
            <a:r>
              <a:rPr lang="cs-CZ" dirty="0" err="1"/>
              <a:t>Kontrolle</a:t>
            </a:r>
            <a:r>
              <a:rPr lang="cs-CZ" dirty="0"/>
              <a:t> von </a:t>
            </a:r>
            <a:r>
              <a:rPr lang="cs-CZ" dirty="0" err="1"/>
              <a:t>Zahlen</a:t>
            </a:r>
            <a:r>
              <a:rPr lang="cs-CZ" dirty="0"/>
              <a:t>, </a:t>
            </a:r>
            <a:r>
              <a:rPr lang="cs-CZ" dirty="0" err="1"/>
              <a:t>Leerzeichen</a:t>
            </a:r>
            <a:r>
              <a:rPr lang="cs-CZ" dirty="0"/>
              <a:t>, </a:t>
            </a:r>
            <a:r>
              <a:rPr lang="cs-CZ" dirty="0" err="1"/>
              <a:t>unübersetzten</a:t>
            </a:r>
            <a:r>
              <a:rPr lang="cs-CZ" dirty="0"/>
              <a:t> </a:t>
            </a:r>
            <a:r>
              <a:rPr lang="cs-CZ" dirty="0" err="1"/>
              <a:t>Segmenten</a:t>
            </a:r>
            <a:r>
              <a:rPr lang="cs-CZ" dirty="0"/>
              <a:t>)</a:t>
            </a:r>
          </a:p>
          <a:p>
            <a:r>
              <a:rPr lang="cs-CZ" dirty="0" err="1"/>
              <a:t>Schnelle</a:t>
            </a:r>
            <a:r>
              <a:rPr lang="cs-CZ" dirty="0"/>
              <a:t> (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billigere</a:t>
            </a:r>
            <a:r>
              <a:rPr lang="cs-CZ" dirty="0"/>
              <a:t>) </a:t>
            </a:r>
            <a:r>
              <a:rPr lang="cs-CZ" dirty="0" err="1"/>
              <a:t>Arbeit</a:t>
            </a:r>
            <a:endParaRPr lang="cs-CZ" dirty="0"/>
          </a:p>
          <a:p>
            <a:r>
              <a:rPr lang="cs-CZ" dirty="0" err="1"/>
              <a:t>Konsistenz</a:t>
            </a:r>
            <a:endParaRPr lang="cs-CZ" dirty="0"/>
          </a:p>
          <a:p>
            <a:r>
              <a:rPr lang="cs-CZ" dirty="0" err="1"/>
              <a:t>Einhaltung</a:t>
            </a:r>
            <a:r>
              <a:rPr lang="cs-CZ" dirty="0"/>
              <a:t> von Terminologie (</a:t>
            </a:r>
            <a:r>
              <a:rPr lang="cs-CZ" dirty="0" err="1"/>
              <a:t>kundespezifisch</a:t>
            </a:r>
            <a:r>
              <a:rPr lang="cs-CZ" dirty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err="1"/>
              <a:t>Wie</a:t>
            </a:r>
            <a:r>
              <a:rPr lang="cs-CZ" sz="4400" dirty="0"/>
              <a:t> </a:t>
            </a:r>
            <a:r>
              <a:rPr lang="cs-CZ" sz="4400" dirty="0" err="1"/>
              <a:t>hilft</a:t>
            </a:r>
            <a:r>
              <a:rPr lang="cs-CZ" sz="4400" dirty="0"/>
              <a:t> </a:t>
            </a:r>
            <a:r>
              <a:rPr lang="cs-CZ" sz="4400" dirty="0" err="1"/>
              <a:t>uns</a:t>
            </a:r>
            <a:r>
              <a:rPr lang="cs-CZ" sz="4400" dirty="0"/>
              <a:t> </a:t>
            </a:r>
            <a:r>
              <a:rPr lang="cs-CZ" sz="4400" dirty="0" err="1"/>
              <a:t>das</a:t>
            </a:r>
            <a:r>
              <a:rPr lang="cs-CZ" sz="4400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9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r>
              <a:rPr lang="cs-CZ" sz="2800" dirty="0" err="1"/>
              <a:t>Wovon</a:t>
            </a:r>
            <a:r>
              <a:rPr lang="cs-CZ" sz="2800" dirty="0"/>
              <a:t> </a:t>
            </a:r>
            <a:r>
              <a:rPr lang="cs-CZ" sz="2800" dirty="0" err="1"/>
              <a:t>besteht</a:t>
            </a:r>
            <a:r>
              <a:rPr lang="cs-CZ" sz="2800" dirty="0"/>
              <a:t> </a:t>
            </a:r>
            <a:r>
              <a:rPr lang="cs-CZ" sz="2800" dirty="0" err="1"/>
              <a:t>so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?</a:t>
            </a:r>
          </a:p>
          <a:p>
            <a:pPr lvl="1"/>
            <a:r>
              <a:rPr lang="cs-CZ" sz="2800" dirty="0"/>
              <a:t>Editor</a:t>
            </a:r>
          </a:p>
          <a:p>
            <a:pPr lvl="1"/>
            <a:r>
              <a:rPr lang="cs-CZ" sz="2800" dirty="0" err="1"/>
              <a:t>Translation</a:t>
            </a:r>
            <a:r>
              <a:rPr lang="cs-CZ" sz="2800" dirty="0"/>
              <a:t> </a:t>
            </a:r>
            <a:r>
              <a:rPr lang="cs-CZ" sz="2800" dirty="0" err="1"/>
              <a:t>Memory</a:t>
            </a:r>
            <a:r>
              <a:rPr lang="cs-CZ" sz="2800" dirty="0"/>
              <a:t> (TM, </a:t>
            </a:r>
            <a:r>
              <a:rPr lang="cs-CZ" sz="2800" dirty="0" err="1"/>
              <a:t>Übersetzungspeicher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Terminologische</a:t>
            </a:r>
            <a:r>
              <a:rPr lang="cs-CZ" sz="2800" dirty="0"/>
              <a:t> </a:t>
            </a:r>
            <a:r>
              <a:rPr lang="cs-CZ" sz="2800" dirty="0" err="1"/>
              <a:t>Datenbank</a:t>
            </a:r>
            <a:r>
              <a:rPr lang="cs-CZ" sz="2800" dirty="0"/>
              <a:t> (TB, </a:t>
            </a:r>
            <a:r>
              <a:rPr lang="cs-CZ" sz="2800" dirty="0" err="1"/>
              <a:t>Termbank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Konvertierungsprogramme</a:t>
            </a:r>
            <a:r>
              <a:rPr lang="cs-CZ" sz="2800" dirty="0"/>
              <a:t> – </a:t>
            </a:r>
            <a:r>
              <a:rPr lang="cs-CZ" sz="2800" dirty="0" err="1"/>
              <a:t>Einhaltung</a:t>
            </a:r>
            <a:r>
              <a:rPr lang="cs-CZ" sz="2800" dirty="0"/>
              <a:t> von </a:t>
            </a:r>
            <a:r>
              <a:rPr lang="cs-CZ" sz="2800" dirty="0" err="1"/>
              <a:t>Formatierung</a:t>
            </a:r>
            <a:r>
              <a:rPr lang="cs-CZ" sz="2800" dirty="0"/>
              <a:t> (</a:t>
            </a:r>
            <a:r>
              <a:rPr lang="cs-CZ" sz="2800" dirty="0" err="1"/>
              <a:t>alignment</a:t>
            </a:r>
            <a:r>
              <a:rPr lang="cs-CZ" sz="2800" dirty="0"/>
              <a:t> </a:t>
            </a:r>
            <a:r>
              <a:rPr lang="cs-CZ" sz="2800" dirty="0" err="1"/>
              <a:t>tools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Machinelle</a:t>
            </a:r>
            <a:r>
              <a:rPr lang="cs-CZ" sz="2800" dirty="0"/>
              <a:t> </a:t>
            </a:r>
            <a:r>
              <a:rPr lang="cs-CZ" sz="2800" dirty="0" err="1"/>
              <a:t>vorübersetzung</a:t>
            </a:r>
            <a:endParaRPr lang="cs-CZ" sz="2800" dirty="0"/>
          </a:p>
          <a:p>
            <a:pPr lvl="1"/>
            <a:r>
              <a:rPr lang="cs-CZ" sz="2800" dirty="0" err="1"/>
              <a:t>Autosuggest</a:t>
            </a:r>
            <a:r>
              <a:rPr lang="cs-CZ" sz="2800" dirty="0"/>
              <a:t> </a:t>
            </a:r>
            <a:r>
              <a:rPr lang="cs-CZ" sz="2800" dirty="0" err="1"/>
              <a:t>dictionary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Computerunterstützte</a:t>
            </a:r>
            <a:r>
              <a:rPr lang="cs-CZ" sz="3600" dirty="0"/>
              <a:t> </a:t>
            </a:r>
            <a:r>
              <a:rPr lang="cs-CZ" sz="3600" dirty="0" err="1"/>
              <a:t>Übersetzung</a:t>
            </a:r>
            <a:endParaRPr lang="cs-CZ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/>
              <a:t>Warum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Studium </a:t>
            </a: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Programms</a:t>
            </a:r>
            <a:r>
              <a:rPr lang="cs-CZ" dirty="0"/>
              <a:t> </a:t>
            </a:r>
            <a:r>
              <a:rPr lang="cs-CZ" dirty="0" err="1"/>
              <a:t>entschieden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Erfahrungen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bisher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Übersetzung</a:t>
            </a:r>
            <a:r>
              <a:rPr lang="cs-CZ" dirty="0"/>
              <a:t> </a:t>
            </a:r>
            <a:r>
              <a:rPr lang="cs-CZ" dirty="0" err="1"/>
              <a:t>gemacht</a:t>
            </a:r>
            <a:r>
              <a:rPr lang="cs-CZ" dirty="0"/>
              <a:t>?</a:t>
            </a:r>
            <a:r>
              <a:rPr lang="de-DE" dirty="0"/>
              <a:t> </a:t>
            </a:r>
            <a:r>
              <a:rPr lang="cs-CZ" dirty="0"/>
              <a:t>W</a:t>
            </a:r>
            <a:r>
              <a:rPr lang="de-DE" dirty="0"/>
              <a:t>o </a:t>
            </a:r>
            <a:r>
              <a:rPr lang="cs-CZ" dirty="0" err="1"/>
              <a:t>suchen</a:t>
            </a:r>
            <a:r>
              <a:rPr lang="de-DE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de-DE" dirty="0"/>
              <a:t>Aufträge?</a:t>
            </a:r>
            <a:endParaRPr lang="cs-CZ" dirty="0"/>
          </a:p>
          <a:p>
            <a:pPr marL="109728" indent="0">
              <a:buNone/>
            </a:pPr>
            <a:endParaRPr lang="cs-CZ" dirty="0"/>
          </a:p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wissen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computergestützte</a:t>
            </a:r>
            <a:r>
              <a:rPr lang="cs-CZ" dirty="0"/>
              <a:t> </a:t>
            </a:r>
            <a:r>
              <a:rPr lang="cs-CZ" dirty="0" err="1"/>
              <a:t>Übersetzung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Fragen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38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Programm</a:t>
            </a:r>
            <a:r>
              <a:rPr lang="cs-CZ" dirty="0"/>
              <a:t> </a:t>
            </a:r>
            <a:r>
              <a:rPr lang="cs-CZ" dirty="0" err="1"/>
              <a:t>segmentiert</a:t>
            </a:r>
            <a:r>
              <a:rPr lang="cs-CZ" dirty="0"/>
              <a:t> den </a:t>
            </a:r>
            <a:r>
              <a:rPr lang="cs-CZ" dirty="0" err="1"/>
              <a:t>Ausgangstext</a:t>
            </a:r>
            <a:endParaRPr lang="cs-CZ" dirty="0"/>
          </a:p>
          <a:p>
            <a:r>
              <a:rPr lang="cs-CZ" dirty="0" err="1"/>
              <a:t>Ausgangstext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Zieltext</a:t>
            </a:r>
            <a:r>
              <a:rPr lang="cs-CZ" dirty="0"/>
              <a:t> </a:t>
            </a:r>
            <a:r>
              <a:rPr lang="cs-CZ" dirty="0" err="1"/>
              <a:t>nebeneinander</a:t>
            </a:r>
            <a:r>
              <a:rPr lang="cs-CZ" dirty="0"/>
              <a:t> in </a:t>
            </a:r>
            <a:r>
              <a:rPr lang="cs-CZ" dirty="0" err="1"/>
              <a:t>Segmenten</a:t>
            </a:r>
            <a:endParaRPr lang="cs-CZ" dirty="0"/>
          </a:p>
          <a:p>
            <a:r>
              <a:rPr lang="cs-CZ" dirty="0" err="1"/>
              <a:t>Speicherung</a:t>
            </a:r>
            <a:r>
              <a:rPr lang="cs-CZ" dirty="0"/>
              <a:t> </a:t>
            </a:r>
            <a:r>
              <a:rPr lang="cs-CZ" dirty="0" err="1"/>
              <a:t>aller</a:t>
            </a:r>
            <a:r>
              <a:rPr lang="cs-CZ" dirty="0"/>
              <a:t> </a:t>
            </a:r>
            <a:r>
              <a:rPr lang="cs-CZ" dirty="0" err="1"/>
              <a:t>übersetzten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bestätigten</a:t>
            </a:r>
            <a:r>
              <a:rPr lang="cs-CZ" dirty="0"/>
              <a:t> </a:t>
            </a:r>
            <a:r>
              <a:rPr lang="cs-CZ" dirty="0" err="1"/>
              <a:t>Segmenten</a:t>
            </a:r>
            <a:r>
              <a:rPr lang="cs-CZ" dirty="0"/>
              <a:t> (</a:t>
            </a:r>
            <a:r>
              <a:rPr lang="cs-CZ" dirty="0" err="1"/>
              <a:t>Übersetzungseinheit</a:t>
            </a:r>
            <a:r>
              <a:rPr lang="cs-CZ" dirty="0"/>
              <a:t> oder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- TU) in TM </a:t>
            </a:r>
          </a:p>
          <a:p>
            <a:r>
              <a:rPr lang="cs-CZ" dirty="0" err="1"/>
              <a:t>Verwaltung</a:t>
            </a:r>
            <a:r>
              <a:rPr lang="cs-CZ" dirty="0"/>
              <a:t> der </a:t>
            </a:r>
            <a:r>
              <a:rPr lang="cs-CZ" dirty="0" err="1"/>
              <a:t>TUs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 (TM), dem </a:t>
            </a:r>
            <a:r>
              <a:rPr lang="cs-CZ" dirty="0" err="1"/>
              <a:t>Übersetzungsspeicher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funktioniert</a:t>
            </a:r>
            <a:r>
              <a:rPr lang="cs-CZ" dirty="0"/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252071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tanja.si/blog/wp-content/uploads/2012/04/11.b.F7-Translating-in-Trados-Studio-2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6293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2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9321" y="1844824"/>
            <a:ext cx="8229600" cy="4098777"/>
          </a:xfrm>
        </p:spPr>
        <p:txBody>
          <a:bodyPr/>
          <a:lstStyle/>
          <a:p>
            <a:r>
              <a:rPr lang="cs-CZ" dirty="0" err="1"/>
              <a:t>Übersetzunsgeinheiten</a:t>
            </a:r>
            <a:r>
              <a:rPr lang="cs-CZ" dirty="0"/>
              <a:t> (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)</a:t>
            </a:r>
          </a:p>
          <a:p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match</a:t>
            </a:r>
            <a:r>
              <a:rPr lang="cs-CZ" dirty="0"/>
              <a:t> (</a:t>
            </a:r>
            <a:r>
              <a:rPr lang="cs-CZ" dirty="0" err="1"/>
              <a:t>genaue</a:t>
            </a:r>
            <a:r>
              <a:rPr lang="cs-CZ" dirty="0"/>
              <a:t> </a:t>
            </a:r>
            <a:r>
              <a:rPr lang="cs-CZ" dirty="0" err="1"/>
              <a:t>Übereinstimmung</a:t>
            </a:r>
            <a:r>
              <a:rPr lang="cs-CZ" dirty="0"/>
              <a:t>)</a:t>
            </a:r>
          </a:p>
          <a:p>
            <a:r>
              <a:rPr lang="cs-CZ" dirty="0"/>
              <a:t>100% </a:t>
            </a:r>
            <a:r>
              <a:rPr lang="cs-CZ" dirty="0" err="1"/>
              <a:t>Match</a:t>
            </a:r>
            <a:endParaRPr lang="cs-CZ" dirty="0"/>
          </a:p>
          <a:p>
            <a:r>
              <a:rPr lang="cs-CZ" dirty="0"/>
              <a:t>Fuzzy </a:t>
            </a:r>
            <a:r>
              <a:rPr lang="cs-CZ" dirty="0" err="1"/>
              <a:t>Match</a:t>
            </a:r>
            <a:r>
              <a:rPr lang="cs-CZ" dirty="0"/>
              <a:t> (</a:t>
            </a:r>
            <a:r>
              <a:rPr lang="cs-CZ" dirty="0" err="1"/>
              <a:t>annähernde</a:t>
            </a:r>
            <a:r>
              <a:rPr lang="cs-CZ" dirty="0"/>
              <a:t> </a:t>
            </a:r>
            <a:r>
              <a:rPr lang="cs-CZ" dirty="0" err="1"/>
              <a:t>Übereinstimmung</a:t>
            </a:r>
            <a:r>
              <a:rPr lang="cs-CZ" dirty="0"/>
              <a:t>)</a:t>
            </a:r>
          </a:p>
          <a:p>
            <a:r>
              <a:rPr lang="cs-CZ" dirty="0" err="1"/>
              <a:t>Konkordanzsuche</a:t>
            </a:r>
            <a:endParaRPr lang="cs-CZ" dirty="0"/>
          </a:p>
          <a:p>
            <a:r>
              <a:rPr lang="cs-CZ" dirty="0"/>
              <a:t>Analyse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Vorübersetzung</a:t>
            </a:r>
            <a:endParaRPr lang="cs-CZ" dirty="0"/>
          </a:p>
          <a:p>
            <a:r>
              <a:rPr lang="cs-CZ" dirty="0" err="1"/>
              <a:t>Anlegen</a:t>
            </a:r>
            <a:r>
              <a:rPr lang="cs-CZ" dirty="0"/>
              <a:t>, </a:t>
            </a:r>
            <a:r>
              <a:rPr lang="cs-CZ" dirty="0" err="1"/>
              <a:t>Verwalten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Pflegen</a:t>
            </a:r>
            <a:r>
              <a:rPr lang="cs-CZ" dirty="0"/>
              <a:t> von </a:t>
            </a:r>
            <a:r>
              <a:rPr lang="cs-CZ" dirty="0" err="1"/>
              <a:t>TMs</a:t>
            </a: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tmx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memory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27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2566"/>
            <a:ext cx="8229600" cy="1143000"/>
          </a:xfrm>
        </p:spPr>
        <p:txBody>
          <a:bodyPr/>
          <a:lstStyle/>
          <a:p>
            <a:r>
              <a:rPr lang="cs-CZ" dirty="0"/>
              <a:t>Fuzzy </a:t>
            </a:r>
            <a:r>
              <a:rPr lang="cs-CZ" dirty="0" err="1"/>
              <a:t>match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3" y="980728"/>
            <a:ext cx="8922113" cy="58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0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Datenbank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Archivierung</a:t>
            </a:r>
            <a:r>
              <a:rPr lang="cs-CZ" dirty="0"/>
              <a:t> von </a:t>
            </a:r>
            <a:r>
              <a:rPr lang="cs-CZ" dirty="0" err="1"/>
              <a:t>Termini</a:t>
            </a:r>
            <a:endParaRPr lang="cs-CZ" dirty="0"/>
          </a:p>
          <a:p>
            <a:r>
              <a:rPr lang="cs-CZ" dirty="0" err="1"/>
              <a:t>Terminologieerkennung</a:t>
            </a: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tbx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Terminologische</a:t>
            </a:r>
            <a:r>
              <a:rPr lang="cs-CZ" dirty="0"/>
              <a:t> </a:t>
            </a:r>
            <a:r>
              <a:rPr lang="cs-CZ" dirty="0" err="1"/>
              <a:t>Datenbank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06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Tags</a:t>
            </a:r>
            <a:r>
              <a:rPr lang="cs-CZ" sz="2800" dirty="0"/>
              <a:t> – </a:t>
            </a:r>
            <a:r>
              <a:rPr lang="cs-CZ" sz="2800" dirty="0" err="1"/>
              <a:t>wichtig</a:t>
            </a:r>
            <a:r>
              <a:rPr lang="cs-CZ" sz="2800" dirty="0"/>
              <a:t> </a:t>
            </a:r>
            <a:r>
              <a:rPr lang="cs-CZ" sz="2800" dirty="0" err="1"/>
              <a:t>für</a:t>
            </a:r>
            <a:r>
              <a:rPr lang="cs-CZ" sz="2800" dirty="0"/>
              <a:t> </a:t>
            </a:r>
            <a:r>
              <a:rPr lang="cs-CZ" sz="2800" dirty="0" err="1"/>
              <a:t>Formateinhaltung</a:t>
            </a:r>
            <a:endParaRPr lang="cs-CZ" sz="2800" dirty="0"/>
          </a:p>
          <a:p>
            <a:pPr lvl="1"/>
            <a:r>
              <a:rPr lang="cs-CZ" sz="2800" dirty="0"/>
              <a:t> </a:t>
            </a:r>
            <a:r>
              <a:rPr lang="cs-CZ" sz="2800" dirty="0" err="1"/>
              <a:t>Müssen</a:t>
            </a:r>
            <a:r>
              <a:rPr lang="cs-CZ" sz="2800" dirty="0"/>
              <a:t> in dem ZT </a:t>
            </a:r>
            <a:r>
              <a:rPr lang="cs-CZ" sz="2800" dirty="0" err="1"/>
              <a:t>bleiben</a:t>
            </a:r>
            <a:r>
              <a:rPr lang="cs-CZ" sz="2800" dirty="0"/>
              <a:t>!!</a:t>
            </a:r>
          </a:p>
          <a:p>
            <a:pPr lvl="1"/>
            <a:r>
              <a:rPr lang="cs-CZ" sz="2800" dirty="0"/>
              <a:t> </a:t>
            </a:r>
            <a:r>
              <a:rPr lang="cs-CZ" sz="2800" dirty="0" err="1"/>
              <a:t>Öffnende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schließende</a:t>
            </a:r>
            <a:r>
              <a:rPr lang="cs-CZ" sz="2800" dirty="0"/>
              <a:t> </a:t>
            </a:r>
            <a:r>
              <a:rPr lang="cs-CZ" sz="2800"/>
              <a:t>Tags</a:t>
            </a:r>
            <a:r>
              <a:rPr 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3192" lvl="1" indent="0">
              <a:buNone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cs-CZ" sz="2800" dirty="0" err="1"/>
              <a:t>müssen</a:t>
            </a:r>
            <a:r>
              <a:rPr lang="cs-CZ" sz="2800" dirty="0"/>
              <a:t> </a:t>
            </a:r>
            <a:r>
              <a:rPr lang="cs-CZ" sz="2800" dirty="0" err="1"/>
              <a:t>immer</a:t>
            </a:r>
            <a:r>
              <a:rPr lang="cs-CZ" sz="2800" dirty="0"/>
              <a:t> </a:t>
            </a:r>
            <a:r>
              <a:rPr lang="cs-CZ" sz="2800" dirty="0" err="1"/>
              <a:t>geschlossen</a:t>
            </a:r>
            <a:r>
              <a:rPr lang="cs-CZ" sz="2800" dirty="0"/>
              <a:t> </a:t>
            </a:r>
            <a:r>
              <a:rPr lang="cs-CZ" sz="2800" dirty="0" err="1"/>
              <a:t>werden</a:t>
            </a:r>
            <a:endParaRPr lang="cs-CZ" sz="2800" dirty="0"/>
          </a:p>
          <a:p>
            <a:pPr lvl="1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Editor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12" y="3734005"/>
            <a:ext cx="734577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/>
              <a:t>„</a:t>
            </a:r>
            <a:r>
              <a:rPr lang="cs-CZ" dirty="0" err="1"/>
              <a:t>Damit</a:t>
            </a:r>
            <a:r>
              <a:rPr lang="cs-CZ" dirty="0"/>
              <a:t> kann man 50 </a:t>
            </a:r>
            <a:r>
              <a:rPr lang="cs-CZ" dirty="0" err="1"/>
              <a:t>Seiten</a:t>
            </a:r>
            <a:r>
              <a:rPr lang="cs-CZ" dirty="0"/>
              <a:t> in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 </a:t>
            </a:r>
            <a:r>
              <a:rPr lang="cs-CZ" dirty="0" err="1"/>
              <a:t>übersetzen</a:t>
            </a:r>
            <a:r>
              <a:rPr lang="cs-CZ" dirty="0"/>
              <a:t>“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/>
              <a:t>„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nie</a:t>
            </a:r>
            <a:r>
              <a:rPr lang="cs-CZ" dirty="0"/>
              <a:t> </a:t>
            </a:r>
            <a:r>
              <a:rPr lang="cs-CZ" dirty="0" err="1"/>
              <a:t>wieder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Satz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zweiten</a:t>
            </a:r>
            <a:r>
              <a:rPr lang="cs-CZ" dirty="0"/>
              <a:t> </a:t>
            </a:r>
            <a:r>
              <a:rPr lang="cs-CZ" dirty="0" err="1"/>
              <a:t>Mal</a:t>
            </a:r>
            <a:r>
              <a:rPr lang="cs-CZ" dirty="0"/>
              <a:t> </a:t>
            </a:r>
            <a:r>
              <a:rPr lang="cs-CZ" dirty="0" err="1"/>
              <a:t>übersetzen</a:t>
            </a:r>
            <a:r>
              <a:rPr lang="cs-CZ" dirty="0"/>
              <a:t> </a:t>
            </a:r>
            <a:r>
              <a:rPr lang="cs-CZ" dirty="0" err="1"/>
              <a:t>müssen</a:t>
            </a:r>
            <a:r>
              <a:rPr lang="cs-CZ" dirty="0"/>
              <a:t>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Mythen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11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2010 David </a:t>
            </a:r>
            <a:r>
              <a:rPr lang="cs-CZ" dirty="0" err="1"/>
              <a:t>Canek</a:t>
            </a:r>
            <a:r>
              <a:rPr lang="cs-CZ" dirty="0"/>
              <a:t> (Prag)</a:t>
            </a:r>
          </a:p>
          <a:p>
            <a:r>
              <a:rPr lang="cs-CZ" dirty="0"/>
              <a:t>Cloud-</a:t>
            </a:r>
            <a:r>
              <a:rPr lang="cs-CZ" dirty="0" err="1"/>
              <a:t>basiert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Desktop-</a:t>
            </a:r>
            <a:r>
              <a:rPr lang="cs-CZ" dirty="0" err="1"/>
              <a:t>basiert</a:t>
            </a:r>
            <a:endParaRPr lang="cs-CZ" dirty="0"/>
          </a:p>
          <a:p>
            <a:r>
              <a:rPr lang="cs-CZ" dirty="0" err="1"/>
              <a:t>Personal-Version</a:t>
            </a:r>
            <a:r>
              <a:rPr lang="cs-CZ" dirty="0"/>
              <a:t> – </a:t>
            </a:r>
            <a:r>
              <a:rPr lang="cs-CZ" dirty="0" err="1"/>
              <a:t>kostenlos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Max. 2 </a:t>
            </a:r>
            <a:r>
              <a:rPr lang="cs-CZ" dirty="0" err="1"/>
              <a:t>Dateien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einmal</a:t>
            </a:r>
            <a:r>
              <a:rPr lang="cs-CZ" dirty="0"/>
              <a:t> </a:t>
            </a:r>
            <a:r>
              <a:rPr lang="cs-CZ" dirty="0" err="1"/>
              <a:t>übersetzen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Max. </a:t>
            </a:r>
            <a:r>
              <a:rPr lang="cs-CZ" dirty="0" err="1"/>
              <a:t>Dateigrö</a:t>
            </a:r>
            <a:r>
              <a:rPr lang="cs-CZ" dirty="0" err="1"/>
              <a:t>ß</a:t>
            </a:r>
            <a:r>
              <a:rPr lang="cs-CZ" dirty="0" err="1"/>
              <a:t>e</a:t>
            </a:r>
            <a:r>
              <a:rPr lang="cs-CZ" dirty="0"/>
              <a:t> 10 MB</a:t>
            </a:r>
          </a:p>
          <a:p>
            <a:pPr lvl="1"/>
            <a:r>
              <a:rPr lang="cs-CZ" dirty="0"/>
              <a:t>Nur </a:t>
            </a:r>
            <a:r>
              <a:rPr lang="cs-CZ" dirty="0" err="1"/>
              <a:t>Community</a:t>
            </a:r>
            <a:r>
              <a:rPr lang="cs-CZ" dirty="0"/>
              <a:t>-Support</a:t>
            </a:r>
          </a:p>
          <a:p>
            <a:pPr marL="393192" lvl="1" indent="0">
              <a:buNone/>
            </a:pPr>
            <a:endParaRPr lang="cs-CZ" dirty="0"/>
          </a:p>
          <a:p>
            <a:pPr marL="393192" lvl="1" indent="0">
              <a:buNone/>
            </a:pPr>
            <a:r>
              <a:rPr lang="cs-CZ" sz="2800" dirty="0"/>
              <a:t>1+Freelacers – 20 EU/</a:t>
            </a:r>
            <a:r>
              <a:rPr lang="cs-CZ" sz="2800" dirty="0" err="1"/>
              <a:t>Monat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Memsource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85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Mein </a:t>
            </a:r>
            <a:r>
              <a:rPr lang="cs-CZ" dirty="0" err="1"/>
              <a:t>erstes</a:t>
            </a:r>
            <a:r>
              <a:rPr lang="cs-CZ" dirty="0"/>
              <a:t> Projekt:</a:t>
            </a:r>
          </a:p>
          <a:p>
            <a:pPr marL="109728" indent="0">
              <a:buNone/>
            </a:pPr>
            <a:r>
              <a:rPr lang="cs-CZ" dirty="0">
                <a:hlinkClick r:id="rId2"/>
              </a:rPr>
              <a:t>https://www.youtube.com/watch?v=587ba8o0GRI&amp;feature=youtu.be</a:t>
            </a:r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übersetze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Cloud:</a:t>
            </a:r>
          </a:p>
          <a:p>
            <a:r>
              <a:rPr lang="cs-CZ" dirty="0"/>
              <a:t>https://www.youtube.com/watch?v=H-Qhr_qMFgs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Memsource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289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200" b="1" dirty="0"/>
              <a:t>Maschinelle Übersetzung:</a:t>
            </a:r>
            <a:endParaRPr lang="cs-CZ" sz="2200" dirty="0"/>
          </a:p>
          <a:p>
            <a:pPr marL="109728" indent="0">
              <a:buNone/>
            </a:pPr>
            <a:r>
              <a:rPr lang="de-DE" sz="1200" u="sng" dirty="0">
                <a:hlinkClick r:id="rId2"/>
              </a:rPr>
              <a:t>https://de.wikipedia.org/wiki/Maschinelle_%C3%9Cbersetzung</a:t>
            </a:r>
            <a:endParaRPr lang="cs-CZ" sz="1200" dirty="0"/>
          </a:p>
          <a:p>
            <a:pPr marL="109728" indent="0">
              <a:buNone/>
            </a:pPr>
            <a:r>
              <a:rPr lang="de-DE" sz="1200" u="sng" dirty="0">
                <a:hlinkClick r:id="rId3"/>
              </a:rPr>
              <a:t>https://nats-www.informatik.uni-hamburg.de/pub/MachineTranslation/VeranstaltungsMaterial/EinfuehrungMU.pdf</a:t>
            </a:r>
            <a:endParaRPr lang="cs-CZ" sz="1200" dirty="0"/>
          </a:p>
          <a:p>
            <a:pPr marL="109728" indent="0">
              <a:buNone/>
            </a:pPr>
            <a:r>
              <a:rPr lang="de-DE" sz="1200" u="sng" dirty="0">
                <a:hlinkClick r:id="rId4"/>
              </a:rPr>
              <a:t>file:///C:/Users/ZM/Downloads/Werthmann_Witt_Maschinelle_Uebersetzung_Gegenwart_und_Perspektiven_2014%20(1).pdf</a:t>
            </a:r>
            <a:endParaRPr lang="cs-CZ" sz="1200" dirty="0"/>
          </a:p>
          <a:p>
            <a:pPr marL="109728" indent="0">
              <a:buNone/>
            </a:pPr>
            <a:r>
              <a:rPr lang="de-DE" sz="1200" u="sng" dirty="0">
                <a:hlinkClick r:id="rId5"/>
              </a:rPr>
              <a:t>http://www.heeg.de/~uta/iX/art.htm</a:t>
            </a:r>
            <a:endParaRPr lang="cs-CZ" sz="1200" dirty="0"/>
          </a:p>
          <a:p>
            <a:pPr marL="109728" indent="0">
              <a:buNone/>
            </a:pPr>
            <a:r>
              <a:rPr lang="de-DE" sz="1200" dirty="0"/>
              <a:t>Schwanke, Martina. (2013). Maschinelle Übersetzung: Ein Überblick über Theorie und Praxis. Springer-Verlag. Berlin, Heidelberg, New York.</a:t>
            </a:r>
            <a:endParaRPr lang="cs-CZ" sz="1200" dirty="0"/>
          </a:p>
          <a:p>
            <a:pPr marL="109728" indent="0">
              <a:buNone/>
            </a:pPr>
            <a:r>
              <a:rPr lang="de-DE" sz="1200" dirty="0"/>
              <a:t>https://user.phil-fak.uni-duesseldorf.de/~petersen/Einf_CL_SoSe10/material/MT.pdf</a:t>
            </a:r>
            <a:endParaRPr lang="cs-CZ" sz="1200" dirty="0"/>
          </a:p>
          <a:p>
            <a:r>
              <a:rPr lang="cs-CZ" sz="2200" dirty="0"/>
              <a:t>CAT </a:t>
            </a:r>
            <a:r>
              <a:rPr lang="cs-CZ" sz="2200" dirty="0" err="1"/>
              <a:t>tools</a:t>
            </a:r>
            <a:endParaRPr lang="cs-CZ" sz="2200" dirty="0"/>
          </a:p>
          <a:p>
            <a:pPr marL="109728" indent="0">
              <a:buNone/>
            </a:pPr>
            <a:r>
              <a:rPr lang="cs-CZ" sz="1300" dirty="0">
                <a:hlinkClick r:id="rId6"/>
              </a:rPr>
              <a:t>https://en.wikipedia.org/wiki/Computer-assisted_translation</a:t>
            </a:r>
            <a:endParaRPr lang="cs-CZ" sz="1300" dirty="0"/>
          </a:p>
          <a:p>
            <a:pPr marL="109728" indent="0">
              <a:buNone/>
            </a:pPr>
            <a:r>
              <a:rPr lang="cs-CZ" sz="1300" dirty="0">
                <a:hlinkClick r:id="rId7"/>
              </a:rPr>
              <a:t>https://en.wikipedia.org/wiki/Memsource</a:t>
            </a:r>
            <a:endParaRPr lang="cs-CZ" sz="1300" dirty="0"/>
          </a:p>
          <a:p>
            <a:pPr marL="109728" indent="0">
              <a:buNone/>
            </a:pPr>
            <a:r>
              <a:rPr lang="de-DE" sz="1300" u="sng" dirty="0">
                <a:hlinkClick r:id="rId8"/>
              </a:rPr>
              <a:t>https://www.uni-mannheim.de/welcomecentre/downloads/mdue_tmsimvergleich_langfsg/mda_2_14_test_tm_tools_langfassung.pdf</a:t>
            </a:r>
            <a:endParaRPr lang="cs-CZ" sz="1300" dirty="0"/>
          </a:p>
          <a:p>
            <a:pPr marL="109728" indent="0">
              <a:buNone/>
            </a:pPr>
            <a:r>
              <a:rPr lang="de-DE" sz="1300" u="sng" dirty="0">
                <a:hlinkClick r:id="rId9"/>
              </a:rPr>
              <a:t>https://www.linkedin.com/pulse/autosuggest-eines-der-geheimisse-erfolgreicher-siegfried-armbruster</a:t>
            </a:r>
            <a:endParaRPr lang="cs-CZ" sz="1300" u="sng" dirty="0"/>
          </a:p>
          <a:p>
            <a:pPr marL="109728" indent="0">
              <a:buNone/>
            </a:pPr>
            <a:r>
              <a:rPr lang="cs-CZ" sz="1300" dirty="0">
                <a:hlinkClick r:id="rId10"/>
              </a:rPr>
              <a:t>http://www.translationzone.com/de/solutions/cat-tools/</a:t>
            </a:r>
            <a:endParaRPr lang="cs-CZ" sz="13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Quellen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5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419" y="420900"/>
            <a:ext cx="7772400" cy="1214161"/>
          </a:xfrm>
        </p:spPr>
        <p:txBody>
          <a:bodyPr/>
          <a:lstStyle/>
          <a:p>
            <a:pPr algn="ctr"/>
            <a:r>
              <a:rPr lang="cs-CZ" dirty="0"/>
              <a:t>CAT-TOOLS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2060848"/>
            <a:ext cx="6777990" cy="3783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 err="1"/>
              <a:t>Maschinelle</a:t>
            </a:r>
            <a:r>
              <a:rPr lang="cs-CZ" dirty="0"/>
              <a:t> </a:t>
            </a:r>
            <a:r>
              <a:rPr lang="cs-CZ" dirty="0" err="1"/>
              <a:t>Übersetzung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x 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Computerunterstützte</a:t>
            </a:r>
            <a:r>
              <a:rPr lang="cs-CZ" dirty="0"/>
              <a:t> </a:t>
            </a:r>
            <a:r>
              <a:rPr lang="cs-CZ" dirty="0" err="1"/>
              <a:t>Übersetzung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76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5517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/>
              <a:t>Maschinelle</a:t>
            </a:r>
            <a:r>
              <a:rPr lang="cs-CZ" sz="3600" dirty="0"/>
              <a:t> </a:t>
            </a:r>
            <a:r>
              <a:rPr lang="cs-CZ" sz="3600" dirty="0" err="1"/>
              <a:t>Übersetzung</a:t>
            </a:r>
            <a:r>
              <a:rPr lang="cs-CZ" sz="3600" dirty="0"/>
              <a:t> 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225860" y="1196752"/>
            <a:ext cx="8712968" cy="252028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Computerprogramme</a:t>
            </a:r>
            <a:r>
              <a:rPr lang="cs-CZ" dirty="0"/>
              <a:t> + </a:t>
            </a:r>
            <a:r>
              <a:rPr lang="cs-CZ" dirty="0" err="1"/>
              <a:t>künstliche</a:t>
            </a:r>
            <a:r>
              <a:rPr lang="cs-CZ" dirty="0"/>
              <a:t> </a:t>
            </a:r>
            <a:r>
              <a:rPr lang="cs-CZ" dirty="0" err="1"/>
              <a:t>Intelligenz</a:t>
            </a:r>
            <a:endParaRPr lang="cs-CZ" dirty="0"/>
          </a:p>
          <a:p>
            <a:pPr lvl="1"/>
            <a:r>
              <a:rPr lang="cs-CZ" dirty="0"/>
              <a:t>Ohne </a:t>
            </a:r>
            <a:r>
              <a:rPr lang="cs-CZ" dirty="0" err="1"/>
              <a:t>menschliche</a:t>
            </a:r>
            <a:r>
              <a:rPr lang="cs-CZ" dirty="0"/>
              <a:t> </a:t>
            </a:r>
            <a:r>
              <a:rPr lang="cs-CZ" dirty="0" err="1"/>
              <a:t>Eingriffe</a:t>
            </a:r>
            <a:endParaRPr lang="cs-CZ" dirty="0"/>
          </a:p>
          <a:p>
            <a:pPr lvl="1"/>
            <a:r>
              <a:rPr lang="cs-CZ" dirty="0"/>
              <a:t>Informatik, </a:t>
            </a:r>
            <a:r>
              <a:rPr lang="cs-CZ" dirty="0" err="1"/>
              <a:t>Computerlinguistik</a:t>
            </a:r>
            <a:r>
              <a:rPr lang="cs-CZ" dirty="0"/>
              <a:t>, </a:t>
            </a:r>
            <a:r>
              <a:rPr lang="cs-CZ" dirty="0" err="1"/>
              <a:t>Linguistik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Übersetzungstheorie</a:t>
            </a:r>
            <a:endParaRPr lang="cs-CZ" dirty="0"/>
          </a:p>
          <a:p>
            <a:pPr lvl="1"/>
            <a:r>
              <a:rPr lang="cs-CZ" dirty="0"/>
              <a:t>z.B. </a:t>
            </a:r>
            <a:r>
              <a:rPr lang="cs-CZ" dirty="0" err="1"/>
              <a:t>direkte</a:t>
            </a:r>
            <a:r>
              <a:rPr lang="cs-CZ" dirty="0"/>
              <a:t> </a:t>
            </a:r>
            <a:r>
              <a:rPr lang="cs-CZ" dirty="0" err="1"/>
              <a:t>Methode</a:t>
            </a:r>
            <a:r>
              <a:rPr lang="cs-CZ" dirty="0"/>
              <a:t>, </a:t>
            </a:r>
            <a:r>
              <a:rPr lang="cs-CZ" dirty="0" err="1"/>
              <a:t>Methode</a:t>
            </a:r>
            <a:r>
              <a:rPr lang="cs-CZ" dirty="0"/>
              <a:t> des </a:t>
            </a:r>
            <a:r>
              <a:rPr lang="cs-CZ" dirty="0" err="1"/>
              <a:t>Transfers</a:t>
            </a:r>
            <a:r>
              <a:rPr lang="cs-CZ" dirty="0"/>
              <a:t>, </a:t>
            </a:r>
            <a:r>
              <a:rPr lang="cs-CZ" dirty="0" err="1"/>
              <a:t>Interlingua</a:t>
            </a:r>
            <a:r>
              <a:rPr lang="cs-CZ" dirty="0"/>
              <a:t>,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Hilfe</a:t>
            </a:r>
            <a:r>
              <a:rPr lang="cs-CZ" dirty="0"/>
              <a:t> von Statistik (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translator</a:t>
            </a:r>
            <a:r>
              <a:rPr lang="cs-CZ" dirty="0"/>
              <a:t>) oder </a:t>
            </a:r>
            <a:r>
              <a:rPr lang="cs-CZ" dirty="0" err="1"/>
              <a:t>Beispielen</a:t>
            </a:r>
            <a:r>
              <a:rPr lang="cs-CZ" dirty="0"/>
              <a:t> (www.glosbe.com, www.linguee.de,... 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467544" y="3573016"/>
            <a:ext cx="8229600" cy="1075251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/>
              <a:t>x </a:t>
            </a:r>
            <a:br>
              <a:rPr lang="cs-CZ" sz="3600" dirty="0"/>
            </a:br>
            <a:r>
              <a:rPr lang="cs-CZ" sz="3600" dirty="0" err="1"/>
              <a:t>Computergestützte</a:t>
            </a:r>
            <a:r>
              <a:rPr lang="cs-CZ" sz="3600" dirty="0"/>
              <a:t> </a:t>
            </a:r>
            <a:r>
              <a:rPr lang="cs-CZ" sz="3600" dirty="0" err="1"/>
              <a:t>Übersetzung</a:t>
            </a:r>
            <a:endParaRPr lang="cs-CZ" sz="36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243267" y="4509120"/>
            <a:ext cx="8712968" cy="12507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endParaRPr lang="cs-CZ" dirty="0"/>
          </a:p>
          <a:p>
            <a:r>
              <a:rPr lang="cs-CZ" dirty="0" err="1"/>
              <a:t>Computerprogramme</a:t>
            </a:r>
            <a:r>
              <a:rPr lang="cs-CZ" dirty="0"/>
              <a:t> + </a:t>
            </a:r>
            <a:r>
              <a:rPr lang="cs-CZ" dirty="0" err="1"/>
              <a:t>menschliche</a:t>
            </a:r>
            <a:r>
              <a:rPr lang="cs-CZ" dirty="0"/>
              <a:t> </a:t>
            </a:r>
            <a:r>
              <a:rPr lang="cs-CZ" dirty="0" err="1"/>
              <a:t>Intelligenz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Braucht</a:t>
            </a:r>
            <a:r>
              <a:rPr lang="cs-CZ" dirty="0"/>
              <a:t> man </a:t>
            </a:r>
            <a:r>
              <a:rPr lang="cs-CZ" dirty="0" err="1"/>
              <a:t>eigenlich</a:t>
            </a:r>
            <a:r>
              <a:rPr lang="cs-CZ" dirty="0"/>
              <a:t> </a:t>
            </a:r>
            <a:r>
              <a:rPr lang="cs-CZ" dirty="0" err="1"/>
              <a:t>Übersetzer</a:t>
            </a:r>
            <a:r>
              <a:rPr lang="cs-CZ" dirty="0"/>
              <a:t>?</a:t>
            </a:r>
          </a:p>
          <a:p>
            <a:r>
              <a:rPr lang="cs-CZ" dirty="0" err="1"/>
              <a:t>Lohnt</a:t>
            </a:r>
            <a:r>
              <a:rPr lang="cs-CZ" dirty="0"/>
              <a:t> es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Übersetzer</a:t>
            </a:r>
            <a:r>
              <a:rPr lang="cs-CZ" dirty="0"/>
              <a:t> /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Übersetzerin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?</a:t>
            </a:r>
          </a:p>
          <a:p>
            <a:r>
              <a:rPr lang="cs-CZ" dirty="0" err="1"/>
              <a:t>Welche</a:t>
            </a:r>
            <a:r>
              <a:rPr lang="cs-CZ" dirty="0"/>
              <a:t> MÜ </a:t>
            </a:r>
            <a:r>
              <a:rPr lang="cs-CZ" dirty="0" err="1"/>
              <a:t>benutzen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Übersetzungsmarkt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88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7781307" cy="265943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Google </a:t>
            </a:r>
            <a:r>
              <a:rPr lang="cs-CZ" dirty="0" err="1"/>
              <a:t>translator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0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Image result for falsche übersetzun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874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02" y="2492896"/>
            <a:ext cx="498919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Der </a:t>
            </a:r>
            <a:r>
              <a:rPr lang="cs-CZ" sz="3000" dirty="0" err="1"/>
              <a:t>globale</a:t>
            </a:r>
            <a:r>
              <a:rPr lang="cs-CZ" sz="3000" dirty="0"/>
              <a:t> </a:t>
            </a:r>
            <a:r>
              <a:rPr lang="cs-CZ" sz="3000" dirty="0" err="1"/>
              <a:t>Sprachdienstleistungsmarkt</a:t>
            </a:r>
            <a:endParaRPr lang="cs-CZ" sz="3000" dirty="0"/>
          </a:p>
          <a:p>
            <a:pPr marL="109728" indent="0">
              <a:buNone/>
            </a:pPr>
            <a:r>
              <a:rPr lang="cs-CZ" dirty="0"/>
              <a:t>	2013 – 34,8 </a:t>
            </a:r>
            <a:r>
              <a:rPr lang="cs-CZ" dirty="0" err="1"/>
              <a:t>Mrd</a:t>
            </a:r>
            <a:r>
              <a:rPr lang="cs-CZ" dirty="0"/>
              <a:t>. US-</a:t>
            </a:r>
            <a:r>
              <a:rPr lang="cs-CZ" dirty="0" err="1"/>
              <a:t>Dollar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	2014 – 37,2</a:t>
            </a:r>
          </a:p>
          <a:p>
            <a:pPr marL="109728" indent="0">
              <a:buNone/>
            </a:pPr>
            <a:r>
              <a:rPr lang="cs-CZ" dirty="0"/>
              <a:t>	2015 – 38,2</a:t>
            </a:r>
          </a:p>
          <a:p>
            <a:r>
              <a:rPr lang="cs-CZ" sz="3000" dirty="0" err="1"/>
              <a:t>Wachstumrate</a:t>
            </a:r>
            <a:r>
              <a:rPr lang="cs-CZ" sz="3000" dirty="0"/>
              <a:t> 6,46%</a:t>
            </a:r>
          </a:p>
          <a:p>
            <a:r>
              <a:rPr lang="cs-CZ" sz="3000" dirty="0" err="1"/>
              <a:t>Prognose</a:t>
            </a:r>
            <a:r>
              <a:rPr lang="cs-CZ" sz="3000" dirty="0"/>
              <a:t> </a:t>
            </a:r>
            <a:r>
              <a:rPr lang="cs-CZ" sz="3000" dirty="0" err="1"/>
              <a:t>für</a:t>
            </a:r>
            <a:r>
              <a:rPr lang="cs-CZ" sz="3000" dirty="0"/>
              <a:t> 2019 – 49,8</a:t>
            </a:r>
          </a:p>
          <a:p>
            <a:r>
              <a:rPr lang="cs-CZ" sz="3000" dirty="0"/>
              <a:t>Europa – </a:t>
            </a:r>
            <a:r>
              <a:rPr lang="cs-CZ" sz="3000" dirty="0" err="1"/>
              <a:t>Anteil</a:t>
            </a:r>
            <a:r>
              <a:rPr lang="cs-CZ" sz="3000" dirty="0"/>
              <a:t> von 53,09% (2015)</a:t>
            </a:r>
          </a:p>
          <a:p>
            <a:pPr lvl="1"/>
            <a:r>
              <a:rPr lang="cs-CZ" dirty="0"/>
              <a:t>EU 23 </a:t>
            </a:r>
            <a:r>
              <a:rPr lang="cs-CZ" dirty="0" err="1"/>
              <a:t>Amtsprachen</a:t>
            </a:r>
            <a:r>
              <a:rPr lang="cs-CZ" dirty="0"/>
              <a:t> = 506 </a:t>
            </a:r>
            <a:r>
              <a:rPr lang="cs-CZ" dirty="0" err="1"/>
              <a:t>Sprachpaare</a:t>
            </a:r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sz="1100" dirty="0"/>
              <a:t>https://www.lingoking.com/de/ueber-uns/presse/der-internationale-markt-fuer-sprachdienstleistungen/</a:t>
            </a:r>
          </a:p>
          <a:p>
            <a:pPr marL="109728" indent="0">
              <a:buNone/>
            </a:pPr>
            <a:r>
              <a:rPr lang="cs-CZ" sz="1100" dirty="0"/>
              <a:t>https://nats-www.informatik.uni-hamburg.de/pub/MachineTranslation/VeranstaltungsMaterial/EinfuehrungMU.pdf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Übersetzungsmarkt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94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742</TotalTime>
  <Words>751</Words>
  <Application>Microsoft Office PowerPoint</Application>
  <PresentationFormat>Předvádění na obrazovce (4:3)</PresentationFormat>
  <Paragraphs>137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Courier New</vt:lpstr>
      <vt:lpstr>Lucida Sans Unicode</vt:lpstr>
      <vt:lpstr>Verdana</vt:lpstr>
      <vt:lpstr>Wingdings 2</vt:lpstr>
      <vt:lpstr>Wingdings 3</vt:lpstr>
      <vt:lpstr>Shluk</vt:lpstr>
      <vt:lpstr>CAT-TOOLS</vt:lpstr>
      <vt:lpstr>Fragen</vt:lpstr>
      <vt:lpstr>CAT-TOOLS</vt:lpstr>
      <vt:lpstr>  Maschinelle Übersetzung   x   Computerunterstützte Übersetzung</vt:lpstr>
      <vt:lpstr>Maschinelle Übersetzung </vt:lpstr>
      <vt:lpstr>Übersetzungsmarkt</vt:lpstr>
      <vt:lpstr>Google translator</vt:lpstr>
      <vt:lpstr>Prezentace aplikace PowerPoint</vt:lpstr>
      <vt:lpstr>Übersetzungsmarkt</vt:lpstr>
      <vt:lpstr>Computerunterstützte Übersetzung</vt:lpstr>
      <vt:lpstr>Wie sieht es aus? - Star transit</vt:lpstr>
      <vt:lpstr>Wordfast</vt:lpstr>
      <vt:lpstr>Trados Studio 2015</vt:lpstr>
      <vt:lpstr>Memsource</vt:lpstr>
      <vt:lpstr>Computerunterstützte Übersetzung</vt:lpstr>
      <vt:lpstr>Wie übersetze ich „Verweise“?</vt:lpstr>
      <vt:lpstr>Wie übersetze ich „Verweise“?</vt:lpstr>
      <vt:lpstr>Wie hilft uns das?</vt:lpstr>
      <vt:lpstr>Computerunterstützte Übersetzung</vt:lpstr>
      <vt:lpstr>Wie funktioniert es?</vt:lpstr>
      <vt:lpstr>Prezentace aplikace PowerPoint</vt:lpstr>
      <vt:lpstr>Translation memory</vt:lpstr>
      <vt:lpstr>Fuzzy match</vt:lpstr>
      <vt:lpstr>Terminologische Datenbank</vt:lpstr>
      <vt:lpstr>Editor</vt:lpstr>
      <vt:lpstr>Mythen</vt:lpstr>
      <vt:lpstr>Memsource</vt:lpstr>
      <vt:lpstr>Memsource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CAT-tools/CAT-Systeme</dc:title>
  <dc:creator>zuzi</dc:creator>
  <cp:lastModifiedBy>ZM</cp:lastModifiedBy>
  <cp:revision>55</cp:revision>
  <dcterms:created xsi:type="dcterms:W3CDTF">2014-03-08T12:13:44Z</dcterms:created>
  <dcterms:modified xsi:type="dcterms:W3CDTF">2017-03-01T11:09:14Z</dcterms:modified>
</cp:coreProperties>
</file>