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8" r:id="rId2"/>
    <p:sldId id="287" r:id="rId3"/>
    <p:sldId id="317" r:id="rId4"/>
    <p:sldId id="319" r:id="rId5"/>
    <p:sldId id="288" r:id="rId6"/>
    <p:sldId id="289" r:id="rId7"/>
    <p:sldId id="291" r:id="rId8"/>
    <p:sldId id="256" r:id="rId9"/>
    <p:sldId id="316" r:id="rId10"/>
    <p:sldId id="320" r:id="rId11"/>
    <p:sldId id="325" r:id="rId12"/>
    <p:sldId id="323" r:id="rId13"/>
    <p:sldId id="260" r:id="rId14"/>
    <p:sldId id="261" r:id="rId15"/>
    <p:sldId id="293" r:id="rId16"/>
    <p:sldId id="294" r:id="rId17"/>
    <p:sldId id="295" r:id="rId18"/>
    <p:sldId id="296" r:id="rId19"/>
    <p:sldId id="297" r:id="rId20"/>
    <p:sldId id="298" r:id="rId21"/>
    <p:sldId id="301" r:id="rId22"/>
    <p:sldId id="302" r:id="rId23"/>
    <p:sldId id="304" r:id="rId24"/>
    <p:sldId id="305" r:id="rId25"/>
    <p:sldId id="326" r:id="rId26"/>
    <p:sldId id="265" r:id="rId27"/>
    <p:sldId id="266" r:id="rId28"/>
    <p:sldId id="283" r:id="rId29"/>
    <p:sldId id="269" r:id="rId30"/>
    <p:sldId id="277" r:id="rId31"/>
    <p:sldId id="267" r:id="rId32"/>
    <p:sldId id="278" r:id="rId33"/>
    <p:sldId id="268" r:id="rId34"/>
    <p:sldId id="279" r:id="rId35"/>
    <p:sldId id="272" r:id="rId36"/>
    <p:sldId id="284" r:id="rId37"/>
    <p:sldId id="280" r:id="rId38"/>
    <p:sldId id="273" r:id="rId39"/>
    <p:sldId id="271" r:id="rId40"/>
    <p:sldId id="270" r:id="rId41"/>
    <p:sldId id="262" r:id="rId42"/>
    <p:sldId id="282" r:id="rId43"/>
    <p:sldId id="286" r:id="rId44"/>
    <p:sldId id="263" r:id="rId45"/>
    <p:sldId id="275" r:id="rId46"/>
    <p:sldId id="321" r:id="rId4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9301" autoAdjust="0"/>
  </p:normalViewPr>
  <p:slideViewPr>
    <p:cSldViewPr>
      <p:cViewPr>
        <p:scale>
          <a:sx n="100" d="100"/>
          <a:sy n="100" d="100"/>
        </p:scale>
        <p:origin x="-110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FC4F4-7E38-CD45-B985-366827C2EEED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55011-8090-0C4C-BC82-D0D29198CDA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956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6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8773-3D16-C143-B3A3-7CC29ABB0AA9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76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Om Simon, 16 år – gutten med arret</a:t>
            </a:r>
            <a:br>
              <a:rPr lang="nb-NO" dirty="0" smtClean="0"/>
            </a:br>
            <a:r>
              <a:rPr lang="nb-NO" dirty="0" smtClean="0"/>
              <a:t>Far er død – i en brann da Simon var liten. Redda Simon, men døde sjøl. Nå Simon</a:t>
            </a:r>
            <a:r>
              <a:rPr lang="nb-NO" baseline="0" dirty="0" smtClean="0"/>
              <a:t> og mor igjen.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Simon fikk et stort brannsår-arr på overkroppen. Hemmer han ut over de nærmeste.</a:t>
            </a:r>
            <a:br>
              <a:rPr lang="nb-NO" baseline="0" dirty="0" smtClean="0"/>
            </a:br>
            <a:r>
              <a:rPr lang="nb-NO" baseline="0" dirty="0" smtClean="0"/>
              <a:t>Med dusjing, bading – som på </a:t>
            </a:r>
            <a:r>
              <a:rPr lang="nb-NO" baseline="0" dirty="0" err="1" smtClean="0"/>
              <a:t>Frognerbadet</a:t>
            </a:r>
            <a:r>
              <a:rPr lang="nb-NO" baseline="0" dirty="0" smtClean="0"/>
              <a:t>. Brannen et traume, og han slipper liksom ikke fri fra 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Blir inneslutta, kontrollerende, melankolsk.</a:t>
            </a:r>
            <a:br>
              <a:rPr lang="nb-NO" baseline="0" dirty="0" smtClean="0"/>
            </a:br>
            <a:r>
              <a:rPr lang="nb-NO" baseline="0" dirty="0" smtClean="0"/>
              <a:t/>
            </a:r>
            <a:br>
              <a:rPr lang="nb-NO" baseline="0" dirty="0" smtClean="0"/>
            </a:br>
            <a:r>
              <a:rPr lang="nb-NO" baseline="0" dirty="0" smtClean="0"/>
              <a:t>Vending: Blir forelska i Petra, som også er litt annerledes. </a:t>
            </a:r>
            <a:r>
              <a:rPr lang="nb-NO" baseline="0" dirty="0" err="1" smtClean="0"/>
              <a:t>Emo</a:t>
            </a:r>
            <a:r>
              <a:rPr lang="nb-NO" baseline="0" dirty="0" smtClean="0"/>
              <a:t>-jente. Skalla.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Kampen: Å stå åpent fram. Med brannsåret. Med kjærligheten til Petra – som kameratene gjør narr av. </a:t>
            </a:r>
            <a:br>
              <a:rPr lang="nb-NO" baseline="0" dirty="0" smtClean="0"/>
            </a:br>
            <a:r>
              <a:rPr lang="nb-NO" baseline="0" dirty="0" smtClean="0"/>
              <a:t/>
            </a:r>
            <a:br>
              <a:rPr lang="nb-NO" baseline="0" dirty="0" smtClean="0"/>
            </a:b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6DED1-C75A-D44B-8291-B6DF602D1E79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523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Petra slår opp med Simon fordi han er feig og ikke</a:t>
            </a:r>
            <a:r>
              <a:rPr lang="nb-NO" baseline="0" dirty="0" smtClean="0"/>
              <a:t> vedkjenner seg forholdet.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Alt vender seg til det beste likevel, til slutt.</a:t>
            </a:r>
            <a:br>
              <a:rPr lang="nb-NO" baseline="0" dirty="0" smtClean="0"/>
            </a:br>
            <a:r>
              <a:rPr lang="nb-NO" baseline="0" dirty="0" smtClean="0"/>
              <a:t/>
            </a:r>
            <a:br>
              <a:rPr lang="nb-NO" baseline="0" dirty="0" smtClean="0"/>
            </a:br>
            <a:r>
              <a:rPr lang="nb-NO" baseline="0" dirty="0" smtClean="0"/>
              <a:t>En </a:t>
            </a:r>
            <a:r>
              <a:rPr lang="nb-NO" baseline="0" dirty="0" err="1" smtClean="0"/>
              <a:t>feelgood</a:t>
            </a:r>
            <a:r>
              <a:rPr lang="nb-NO" baseline="0" dirty="0" smtClean="0"/>
              <a:t>-roman, med alvorlig undertone.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Også: en utviklingsroman, som ofte i ungdomslitteraturen. Med både psykologisk og etisk tematikk.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518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 smtClean="0"/>
              <a:t>Dyktig gjort:</a:t>
            </a:r>
            <a:br>
              <a:rPr lang="nb-NO" sz="1400" dirty="0" smtClean="0"/>
            </a:br>
            <a:r>
              <a:rPr lang="nb-NO" sz="1400" dirty="0" smtClean="0"/>
              <a:t>Krimserie med</a:t>
            </a:r>
            <a:r>
              <a:rPr lang="nb-NO" sz="1400" baseline="0" dirty="0" smtClean="0"/>
              <a:t> preg av Enid Blytons gamle Fem-serie for barn. Likevel såpass åpen mht. personenes alder at de kan virke som ungdomsromaner. </a:t>
            </a:r>
          </a:p>
          <a:p>
            <a:r>
              <a:rPr lang="nb-NO" sz="1400" baseline="0" dirty="0" smtClean="0"/>
              <a:t>Jente – Cecilie – har synsvinkelen. Men fortelleren demper det personale ned, og skildrer de tre detektivene som ei gruppe.</a:t>
            </a:r>
          </a:p>
          <a:p>
            <a:r>
              <a:rPr lang="nb-NO" sz="1400" baseline="0" dirty="0" smtClean="0"/>
              <a:t>Interessant: Leo, kameraten er en aktiv og handlekraftig gutt, og er ofte viktig for å oppnå gjennombrudd. Une, venninna, er ei guttejente. Dermed en viss kjønnsbalanse.</a:t>
            </a:r>
          </a:p>
          <a:p>
            <a:endParaRPr lang="nb-NO" sz="1400" baseline="0" dirty="0" smtClean="0"/>
          </a:p>
          <a:p>
            <a:r>
              <a:rPr lang="nb-NO" sz="1400" baseline="0" dirty="0" smtClean="0"/>
              <a:t>Typisk krim for barn og ungdom: Mysteriefortelling – </a:t>
            </a:r>
            <a:r>
              <a:rPr lang="nb-NO" sz="1400" baseline="0" dirty="0" err="1" smtClean="0"/>
              <a:t>framovervendt</a:t>
            </a:r>
            <a:r>
              <a:rPr lang="nb-NO" sz="1400" baseline="0" dirty="0" smtClean="0"/>
              <a:t>.</a:t>
            </a:r>
          </a:p>
          <a:p>
            <a:endParaRPr lang="nb-NO" sz="1400" baseline="0" dirty="0" smtClean="0"/>
          </a:p>
          <a:p>
            <a:r>
              <a:rPr lang="nb-NO" sz="1400" baseline="0" dirty="0" smtClean="0"/>
              <a:t>Legger inn et filosofisk tema i hver bok.</a:t>
            </a:r>
            <a:br>
              <a:rPr lang="nb-NO" sz="1400" baseline="0" dirty="0" smtClean="0"/>
            </a:br>
            <a:r>
              <a:rPr lang="nb-NO" sz="1400" baseline="0" dirty="0" smtClean="0"/>
              <a:t/>
            </a:r>
            <a:br>
              <a:rPr lang="nb-NO" sz="1400" baseline="0" dirty="0" smtClean="0"/>
            </a:br>
            <a:r>
              <a:rPr lang="nb-NO" sz="1400" baseline="0" dirty="0" smtClean="0"/>
              <a:t>Har et gjennomgående </a:t>
            </a:r>
            <a:r>
              <a:rPr lang="nb-NO" sz="1400" baseline="0" dirty="0" err="1" smtClean="0"/>
              <a:t>tilleggsmysterium</a:t>
            </a:r>
            <a:r>
              <a:rPr lang="nb-NO" sz="1400" baseline="0" dirty="0" smtClean="0"/>
              <a:t>: Hva skjedde da Cecilies mor forsvant og ble funnet druknet?</a:t>
            </a:r>
          </a:p>
          <a:p>
            <a:endParaRPr lang="nb-NO" sz="1400" baseline="0" dirty="0" smtClean="0"/>
          </a:p>
          <a:p>
            <a:r>
              <a:rPr lang="nb-NO" sz="1400" baseline="0" dirty="0" smtClean="0"/>
              <a:t>Bruker </a:t>
            </a:r>
            <a:r>
              <a:rPr lang="nb-NO" sz="1400" baseline="0" dirty="0" err="1" smtClean="0"/>
              <a:t>Ciffhanger</a:t>
            </a:r>
            <a:r>
              <a:rPr lang="nb-NO" sz="1400" baseline="0" dirty="0" smtClean="0"/>
              <a:t>-effekten på en virkningsfull måte.</a:t>
            </a:r>
          </a:p>
          <a:p>
            <a:endParaRPr lang="nb-NO" sz="1400" baseline="0" dirty="0" smtClean="0"/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67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 smtClean="0"/>
              <a:t>Tolkien-tradisjonen er stadig levende. Mytisk-eventyrlig litteratur. Heroisk </a:t>
            </a:r>
            <a:r>
              <a:rPr lang="nb-NO" sz="1400" dirty="0" err="1" smtClean="0"/>
              <a:t>fantasy</a:t>
            </a:r>
            <a:r>
              <a:rPr lang="nb-NO" sz="1400" dirty="0" smtClean="0"/>
              <a:t>, eller bare </a:t>
            </a:r>
            <a:r>
              <a:rPr lang="nb-NO" sz="1400" dirty="0" err="1" smtClean="0"/>
              <a:t>fantasy</a:t>
            </a:r>
            <a:r>
              <a:rPr lang="nb-NO" sz="1400" dirty="0" smtClean="0"/>
              <a:t>.</a:t>
            </a:r>
          </a:p>
          <a:p>
            <a:r>
              <a:rPr lang="nb-NO" sz="1400" dirty="0" smtClean="0"/>
              <a:t>Oppsving m/</a:t>
            </a:r>
            <a:r>
              <a:rPr lang="nb-NO" sz="1400" baseline="0" dirty="0" smtClean="0"/>
              <a:t>Harry Potter og Ringenes herre-filmene. Interessant: Mange av de beste er på nynorsk.</a:t>
            </a:r>
          </a:p>
          <a:p>
            <a:endParaRPr lang="nb-NO" sz="1400" baseline="0" dirty="0" smtClean="0"/>
          </a:p>
          <a:p>
            <a:pPr marL="285750" indent="-285750">
              <a:buFont typeface="Arial"/>
              <a:buChar char="•"/>
            </a:pPr>
            <a:r>
              <a:rPr lang="nb-NO" sz="1400" baseline="0" dirty="0" smtClean="0"/>
              <a:t>Skammarens dotter:  1. bok i dansk serie, overs. til nynorsk. Kom for 15 år siden, men er tidløs. Nylig filmatisert. Klassisk heroisk </a:t>
            </a:r>
            <a:r>
              <a:rPr lang="nb-NO" sz="1400" baseline="0" dirty="0" err="1" smtClean="0"/>
              <a:t>fantasy</a:t>
            </a:r>
            <a:r>
              <a:rPr lang="nb-NO" sz="1400" baseline="0" dirty="0" smtClean="0"/>
              <a:t>: Dina, skammerevna, </a:t>
            </a:r>
            <a:r>
              <a:rPr lang="nb-NO" sz="1400" baseline="0" dirty="0" err="1" smtClean="0"/>
              <a:t>Drakan</a:t>
            </a:r>
            <a:r>
              <a:rPr lang="nb-NO" sz="1400" baseline="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nb-NO" sz="1400" baseline="0" dirty="0" smtClean="0"/>
              <a:t>Landet under isen: Her: To verdener (som i C.S. Lewis Narnia-serie). Ungdommer forsvinner. Finner seg igjen i en annen verden, Landet under isen. Heroisk historie, </a:t>
            </a:r>
            <a:r>
              <a:rPr lang="nb-NO" sz="1400" baseline="0" dirty="0" err="1" smtClean="0"/>
              <a:t>smt</a:t>
            </a:r>
            <a:r>
              <a:rPr lang="nb-NO" sz="1400" baseline="0" dirty="0" smtClean="0"/>
              <a:t>. kriminalroman der.</a:t>
            </a:r>
          </a:p>
          <a:p>
            <a:pPr marL="285750" indent="-285750">
              <a:buFont typeface="Arial"/>
              <a:buChar char="•"/>
            </a:pPr>
            <a:r>
              <a:rPr lang="nb-NO" sz="1400" baseline="0" dirty="0" err="1" smtClean="0"/>
              <a:t>Smt</a:t>
            </a:r>
            <a:r>
              <a:rPr lang="nb-NO" sz="1400" baseline="0" dirty="0" smtClean="0"/>
              <a:t>. Kriminalroman m/etterforsker i vår verden. Annethvert </a:t>
            </a:r>
            <a:r>
              <a:rPr lang="nb-NO" sz="1400" baseline="0" dirty="0" err="1" smtClean="0"/>
              <a:t>kap</a:t>
            </a:r>
            <a:r>
              <a:rPr lang="nb-NO" sz="1400" baseline="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nb-NO" sz="1400" baseline="0" dirty="0" smtClean="0"/>
              <a:t>Drakeguten: Igjen klassisk </a:t>
            </a:r>
            <a:r>
              <a:rPr lang="nb-NO" sz="1400" baseline="0" dirty="0" err="1" smtClean="0"/>
              <a:t>fantasy</a:t>
            </a:r>
            <a:r>
              <a:rPr lang="nb-NO" sz="1400" baseline="0" dirty="0" smtClean="0"/>
              <a:t>: En utvalgt helt, Koll, som må finne ut av kreftene sine. Bygger på rollespill. </a:t>
            </a:r>
          </a:p>
          <a:p>
            <a:pPr marL="285750" indent="-285750">
              <a:buFont typeface="Arial"/>
              <a:buChar char="•"/>
            </a:pPr>
            <a:r>
              <a:rPr lang="nb-NO" sz="1400" baseline="0" dirty="0" smtClean="0"/>
              <a:t>Song for </a:t>
            </a:r>
            <a:r>
              <a:rPr lang="nb-NO" sz="1400" baseline="0" dirty="0" err="1" smtClean="0"/>
              <a:t>Eirabu</a:t>
            </a:r>
            <a:r>
              <a:rPr lang="nb-NO" sz="1400" baseline="0" dirty="0" smtClean="0"/>
              <a:t>: Utg. for voksne, men fungerer som ungdomsbok. Handler om unge jenter i tenåra.  Mytisk fortelling med norrønt preg.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2102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Urban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fantasy</a:t>
            </a:r>
            <a:r>
              <a:rPr lang="nb-NO" baseline="0" dirty="0" smtClean="0"/>
              <a:t>, noen ganger oppfatta som del av </a:t>
            </a:r>
            <a:r>
              <a:rPr lang="nb-NO" baseline="0" dirty="0" err="1" smtClean="0"/>
              <a:t>Contemporary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fantasy</a:t>
            </a:r>
            <a:endParaRPr lang="nb-NO" baseline="0" dirty="0" smtClean="0"/>
          </a:p>
          <a:p>
            <a:r>
              <a:rPr lang="nb-NO" baseline="0" dirty="0" smtClean="0"/>
              <a:t>Poeng:  Noe overnaturlig bryter inn i en triviell hverdagsvirkelighet.</a:t>
            </a:r>
          </a:p>
          <a:p>
            <a:endParaRPr lang="nb-NO" baseline="0" dirty="0" smtClean="0"/>
          </a:p>
          <a:p>
            <a:r>
              <a:rPr lang="nb-NO" baseline="0" dirty="0" smtClean="0"/>
              <a:t>Enormt populær sjanger internasjonalt i ungdomslitteratur.</a:t>
            </a:r>
            <a:br>
              <a:rPr lang="nb-NO" baseline="0" dirty="0" smtClean="0"/>
            </a:br>
            <a:r>
              <a:rPr lang="nb-NO" baseline="0" dirty="0" smtClean="0"/>
              <a:t>De mange vampyr-bøkene (</a:t>
            </a:r>
            <a:r>
              <a:rPr lang="nb-NO" baseline="0" dirty="0" err="1" smtClean="0"/>
              <a:t>Twilight</a:t>
            </a:r>
            <a:r>
              <a:rPr lang="nb-NO" baseline="0" dirty="0" smtClean="0"/>
              <a:t>-serien) er eksempel på dette.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Her: To svenske forfattere. Inspirert av </a:t>
            </a:r>
            <a:r>
              <a:rPr lang="nb-NO" baseline="0" dirty="0" err="1" smtClean="0"/>
              <a:t>Twin</a:t>
            </a:r>
            <a:r>
              <a:rPr lang="nb-NO" baseline="0" dirty="0" smtClean="0"/>
              <a:t> Peaks og </a:t>
            </a:r>
            <a:r>
              <a:rPr lang="nb-NO" baseline="0" dirty="0" err="1" smtClean="0"/>
              <a:t>Buffy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Vampire</a:t>
            </a:r>
            <a:r>
              <a:rPr lang="nb-NO" baseline="0" dirty="0" smtClean="0"/>
              <a:t> Slayer.</a:t>
            </a:r>
          </a:p>
          <a:p>
            <a:endParaRPr lang="nb-NO" baseline="0" dirty="0" smtClean="0"/>
          </a:p>
          <a:p>
            <a:r>
              <a:rPr lang="nb-NO" baseline="0" dirty="0" smtClean="0"/>
              <a:t>Former småbyen </a:t>
            </a:r>
            <a:r>
              <a:rPr lang="nb-NO" baseline="0" dirty="0" err="1" smtClean="0"/>
              <a:t>Engelsfors</a:t>
            </a:r>
            <a:r>
              <a:rPr lang="nb-NO" baseline="0" dirty="0" smtClean="0"/>
              <a:t> – em litt forfallen, fraflyttingstrua by et sted i skogen i Midt-Sverige.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 skjer et mystisk dødsfall – tilsynelatende sjølmord på en videregående skole. Men noe er galt. Det er overnaturlige krefter, noe demonisk som har tatt livet av gutten.</a:t>
            </a:r>
          </a:p>
          <a:p>
            <a:endParaRPr lang="nb-NO" baseline="0" dirty="0" smtClean="0"/>
          </a:p>
          <a:p>
            <a:r>
              <a:rPr lang="nb-NO" baseline="0" dirty="0" smtClean="0"/>
              <a:t>Ei gruppe jenter:  Rebekka, </a:t>
            </a:r>
            <a:r>
              <a:rPr lang="nb-NO" baseline="0" dirty="0" err="1" smtClean="0"/>
              <a:t>Minoo</a:t>
            </a:r>
            <a:r>
              <a:rPr lang="nb-NO" baseline="0" dirty="0" smtClean="0"/>
              <a:t>, Anna Karin,  Vanessa, Linnea og Ida – oppdager at de er utvalgt til å ta kampen opp mot denne ondskapen, som de ikke vet </a:t>
            </a:r>
            <a:r>
              <a:rPr lang="nb-NO" baseline="0" dirty="0" err="1" smtClean="0"/>
              <a:t>hjva</a:t>
            </a:r>
            <a:r>
              <a:rPr lang="nb-NO" baseline="0" dirty="0" smtClean="0"/>
              <a:t> er. 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Fascinerande</a:t>
            </a:r>
            <a:r>
              <a:rPr lang="nb-NO" baseline="0" dirty="0" smtClean="0"/>
              <a:t>:  Totalt ulike jenter. Lite felles. Til dels fiender. Også: Det hverdagslige, trivielle – det magiske, opphøyde.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Kontakten med det gjenkjennelige, hverdagsrealismen: Gir det fantastiske økt kraft.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Todorov: Nøling!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841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Sigbjørn Lilleeng – en av de store tegneserieskaperne</a:t>
            </a:r>
            <a:r>
              <a:rPr lang="nb-NO" baseline="0" dirty="0" smtClean="0"/>
              <a:t> i Norge i dag. </a:t>
            </a:r>
            <a:br>
              <a:rPr lang="nb-NO" baseline="0" dirty="0" smtClean="0"/>
            </a:br>
            <a:endParaRPr lang="nb-NO" baseline="0" dirty="0" smtClean="0"/>
          </a:p>
          <a:p>
            <a:r>
              <a:rPr lang="nb-NO" baseline="0" dirty="0" smtClean="0"/>
              <a:t>Har også samarbeidet med en annen stor tegneserietegner – Tor Erling Naas, eller "Tor Ærlig".</a:t>
            </a:r>
          </a:p>
          <a:p>
            <a:endParaRPr lang="nb-NO" baseline="0" dirty="0" smtClean="0"/>
          </a:p>
          <a:p>
            <a:r>
              <a:rPr lang="nb-NO" baseline="0" dirty="0" smtClean="0"/>
              <a:t>Har </a:t>
            </a:r>
            <a:r>
              <a:rPr lang="nb-NO" baseline="0" dirty="0" err="1" smtClean="0"/>
              <a:t>skr</a:t>
            </a:r>
            <a:r>
              <a:rPr lang="nb-NO" baseline="0" dirty="0" smtClean="0"/>
              <a:t>. bøkene "</a:t>
            </a:r>
            <a:r>
              <a:rPr lang="nb-NO" baseline="0" dirty="0" err="1" smtClean="0"/>
              <a:t>Apefjes</a:t>
            </a:r>
            <a:r>
              <a:rPr lang="nb-NO" baseline="0" dirty="0" smtClean="0"/>
              <a:t>" og "Ulvehjerte" og "Flammetenner" (2011 – 2015), som kombinerer tekstroman og tegneserieroman.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1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41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97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97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 sz="1400" u="none" dirty="0" smtClean="0"/>
              <a:t>U</a:t>
            </a:r>
            <a:r>
              <a:rPr lang="nb-NO" sz="1400" u="none" baseline="0" dirty="0" smtClean="0"/>
              <a:t>ngdomslitteraturen på 1970-tallet -  ofte et samfunnsengasjement – </a:t>
            </a:r>
            <a:br>
              <a:rPr lang="nb-NO" sz="1400" u="none" baseline="0" dirty="0" smtClean="0"/>
            </a:br>
            <a:r>
              <a:rPr lang="nb-NO" sz="1400" u="none" baseline="0" dirty="0" smtClean="0"/>
              <a:t>Seinere: Mer individorientert,, om personlige relasjoner</a:t>
            </a:r>
          </a:p>
          <a:p>
            <a:pPr marL="171450" indent="-171450">
              <a:buFont typeface="Arial"/>
              <a:buChar char="•"/>
            </a:pPr>
            <a:r>
              <a:rPr lang="nb-NO" sz="1400" u="none" baseline="0" dirty="0" smtClean="0"/>
              <a:t>Men det har alltid vært samfunnsengasjerte ungdomsbokforfattere: </a:t>
            </a:r>
            <a:br>
              <a:rPr lang="nb-NO" sz="1400" u="none" baseline="0" dirty="0" smtClean="0"/>
            </a:br>
            <a:endParaRPr lang="nb-NO" sz="1400" u="none" baseline="0" dirty="0" smtClean="0"/>
          </a:p>
          <a:p>
            <a:pPr marL="628650" lvl="1" indent="-171450">
              <a:buFont typeface="Arial"/>
              <a:buChar char="•"/>
            </a:pPr>
            <a:r>
              <a:rPr lang="nb-NO" sz="1400" u="none" baseline="0" dirty="0" smtClean="0"/>
              <a:t>Tor Fretheim:  Homofili</a:t>
            </a:r>
          </a:p>
          <a:p>
            <a:pPr marL="628650" lvl="1" indent="-171450">
              <a:buFont typeface="Arial"/>
              <a:buChar char="•"/>
            </a:pPr>
            <a:r>
              <a:rPr lang="nb-NO" sz="1400" u="none" baseline="0" dirty="0" smtClean="0"/>
              <a:t>Kari Sverdrup:  Nynazisme</a:t>
            </a:r>
          </a:p>
          <a:p>
            <a:pPr marL="628650" lvl="1" indent="-171450">
              <a:buFont typeface="Arial"/>
              <a:buChar char="•"/>
            </a:pPr>
            <a:r>
              <a:rPr lang="nb-NO" sz="1400" u="none" baseline="0" dirty="0" smtClean="0"/>
              <a:t>Erling Pedersen: Trafikkdøden</a:t>
            </a:r>
            <a:br>
              <a:rPr lang="nb-NO" sz="1400" u="none" baseline="0" dirty="0" smtClean="0"/>
            </a:br>
            <a:endParaRPr lang="nb-NO" sz="1400" u="none" baseline="0" dirty="0" smtClean="0"/>
          </a:p>
          <a:p>
            <a:pPr marL="171450" indent="-171450">
              <a:buFont typeface="Arial"/>
              <a:buChar char="•"/>
            </a:pPr>
            <a:r>
              <a:rPr lang="nb-NO" sz="1400" u="none" baseline="0" dirty="0" smtClean="0"/>
              <a:t>Også nå finnes slike samfunnsengasjerte forfattere, eks. Simon Stranger: Trilogi – Emilie, Samuel</a:t>
            </a:r>
          </a:p>
          <a:p>
            <a:pPr marL="171450" indent="-171450">
              <a:buFont typeface="Arial"/>
              <a:buChar char="•"/>
            </a:pPr>
            <a:r>
              <a:rPr lang="nb-NO" sz="1400" u="none" baseline="0" dirty="0" smtClean="0"/>
              <a:t>Temaene i bøkene er svært aktuelle – særlig: forholdet mellom den rike og den fattige del av verden</a:t>
            </a:r>
            <a:br>
              <a:rPr lang="nb-NO" sz="1400" u="none" baseline="0" dirty="0" smtClean="0"/>
            </a:br>
            <a:endParaRPr lang="nb-NO" sz="1400" u="none" baseline="0" dirty="0" smtClean="0"/>
          </a:p>
          <a:p>
            <a:pPr marL="628650" lvl="1" indent="-171450">
              <a:buFont typeface="Arial"/>
              <a:buChar char="•"/>
            </a:pPr>
            <a:r>
              <a:rPr lang="nb-NO" sz="1400" u="none" baseline="0" dirty="0" smtClean="0"/>
              <a:t>Båtflyktninger fra Afrika  1. bok</a:t>
            </a:r>
          </a:p>
          <a:p>
            <a:pPr marL="628650" lvl="1" indent="-171450">
              <a:buFont typeface="Arial"/>
              <a:buChar char="•"/>
            </a:pPr>
            <a:r>
              <a:rPr lang="nb-NO" sz="1400" u="none" baseline="0" dirty="0" smtClean="0"/>
              <a:t>Fattige tekstilarbeidere i Bangladesh i 2. bok </a:t>
            </a:r>
          </a:p>
          <a:p>
            <a:pPr marL="628650" lvl="1" indent="-171450">
              <a:buFont typeface="Arial"/>
              <a:buChar char="•"/>
            </a:pPr>
            <a:r>
              <a:rPr lang="nb-NO" sz="1400" u="none" baseline="0" dirty="0" smtClean="0"/>
              <a:t>Illegale innvandrere i Norge i 3. bok</a:t>
            </a:r>
          </a:p>
          <a:p>
            <a:pPr marL="171450" indent="-171450">
              <a:buFont typeface="Arial"/>
              <a:buChar char="•"/>
            </a:pPr>
            <a:endParaRPr lang="nb-NO" sz="1600" u="sng" baseline="0" dirty="0" smtClean="0"/>
          </a:p>
          <a:p>
            <a:pPr marL="171450" indent="-171450">
              <a:buFont typeface="Arial"/>
              <a:buChar char="•"/>
            </a:pPr>
            <a:endParaRPr lang="nb-NO" sz="1600" u="sng" baseline="0" dirty="0" smtClean="0"/>
          </a:p>
          <a:p>
            <a:pPr marL="171450" indent="-171450">
              <a:buFont typeface="Arial"/>
              <a:buChar char="•"/>
            </a:pPr>
            <a:endParaRPr lang="nb-NO" u="sng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312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 err="1" smtClean="0"/>
              <a:t>Mahmona</a:t>
            </a:r>
            <a:r>
              <a:rPr lang="nb-NO" sz="1400" dirty="0" smtClean="0"/>
              <a:t> Khan. norsk-pakistansk journalist, har </a:t>
            </a:r>
            <a:r>
              <a:rPr lang="nb-NO" sz="1400" dirty="0" err="1" smtClean="0"/>
              <a:t>skr</a:t>
            </a:r>
            <a:r>
              <a:rPr lang="nb-NO" sz="1400" dirty="0" smtClean="0"/>
              <a:t>.</a:t>
            </a:r>
            <a:r>
              <a:rPr lang="nb-NO" sz="1400" baseline="0" dirty="0" smtClean="0"/>
              <a:t> </a:t>
            </a:r>
            <a:r>
              <a:rPr lang="nb-NO" sz="1400" dirty="0" smtClean="0"/>
              <a:t>en trilogi (dvs. siste bok ikke </a:t>
            </a:r>
            <a:r>
              <a:rPr lang="nb-NO" sz="1400" dirty="0" err="1" smtClean="0"/>
              <a:t>utk</a:t>
            </a:r>
            <a:r>
              <a:rPr lang="nb-NO" sz="1400" dirty="0" smtClean="0"/>
              <a:t>. enda)</a:t>
            </a:r>
          </a:p>
          <a:p>
            <a:r>
              <a:rPr lang="nb-NO" sz="1400" dirty="0" smtClean="0"/>
              <a:t>Om en jentegjeng fra Groruddalen: Tre</a:t>
            </a:r>
            <a:r>
              <a:rPr lang="nb-NO" sz="1400" baseline="0" dirty="0" smtClean="0"/>
              <a:t> pakistanske jenter i 18-årsalderen: </a:t>
            </a:r>
            <a:r>
              <a:rPr lang="nb-NO" sz="1400" baseline="0" dirty="0" err="1" smtClean="0"/>
              <a:t>Sumera</a:t>
            </a:r>
            <a:r>
              <a:rPr lang="nb-NO" sz="1400" baseline="0" dirty="0" smtClean="0"/>
              <a:t>, </a:t>
            </a:r>
            <a:r>
              <a:rPr lang="nb-NO" sz="1400" baseline="0" dirty="0" err="1" smtClean="0"/>
              <a:t>Anila</a:t>
            </a:r>
            <a:r>
              <a:rPr lang="nb-NO" sz="1400" baseline="0" dirty="0" smtClean="0"/>
              <a:t>, Ambar – pluss norske Charlotte</a:t>
            </a:r>
            <a:endParaRPr lang="nb-NO" sz="1400" dirty="0" smtClean="0"/>
          </a:p>
          <a:p>
            <a:r>
              <a:rPr lang="nb-NO" sz="1400" dirty="0" smtClean="0"/>
              <a:t>Melodramatiske, lettleste spenningsromaner – fæle</a:t>
            </a:r>
            <a:r>
              <a:rPr lang="nb-NO" sz="1400" baseline="0" dirty="0" smtClean="0"/>
              <a:t> skurker, </a:t>
            </a:r>
            <a:r>
              <a:rPr lang="nb-NO" sz="1400" baseline="0" dirty="0" err="1" smtClean="0"/>
              <a:t>damsels</a:t>
            </a:r>
            <a:r>
              <a:rPr lang="nb-NO" sz="1400" baseline="0" dirty="0" smtClean="0"/>
              <a:t> in </a:t>
            </a:r>
            <a:r>
              <a:rPr lang="nb-NO" sz="1400" baseline="0" dirty="0" err="1" smtClean="0"/>
              <a:t>distress</a:t>
            </a:r>
            <a:endParaRPr lang="nb-NO" sz="1400" baseline="0" dirty="0" smtClean="0"/>
          </a:p>
          <a:p>
            <a:r>
              <a:rPr lang="nb-NO" sz="1400" baseline="0" dirty="0" smtClean="0"/>
              <a:t>og en sterk jentegjeng med et vennskap av gull. </a:t>
            </a:r>
          </a:p>
          <a:p>
            <a:endParaRPr lang="nb-NO" sz="1400" baseline="0" dirty="0" smtClean="0"/>
          </a:p>
          <a:p>
            <a:r>
              <a:rPr lang="nb-NO" sz="1400" baseline="0" dirty="0" smtClean="0"/>
              <a:t>Dødsens alvor i 1 </a:t>
            </a:r>
            <a:r>
              <a:rPr lang="nb-NO" sz="1400" baseline="0" dirty="0" err="1" smtClean="0"/>
              <a:t>romang</a:t>
            </a:r>
            <a:r>
              <a:rPr lang="nb-NO" sz="1400" baseline="0" dirty="0" smtClean="0"/>
              <a:t>: </a:t>
            </a:r>
            <a:r>
              <a:rPr lang="nb-NO" sz="1400" baseline="0" dirty="0" err="1" smtClean="0"/>
              <a:t>Sumera</a:t>
            </a:r>
            <a:r>
              <a:rPr lang="nb-NO" sz="1400" baseline="0" dirty="0" smtClean="0"/>
              <a:t> dopa, voldtatt av </a:t>
            </a:r>
            <a:r>
              <a:rPr lang="nb-NO" sz="1400" baseline="0" dirty="0" err="1" smtClean="0"/>
              <a:t>pak</a:t>
            </a:r>
            <a:r>
              <a:rPr lang="nb-NO" sz="1400" baseline="0" dirty="0" smtClean="0"/>
              <a:t>. gutt, Jamal. Presse penger, nakenbilder.</a:t>
            </a:r>
          </a:p>
          <a:p>
            <a:r>
              <a:rPr lang="nb-NO" sz="1400" baseline="0" dirty="0" smtClean="0"/>
              <a:t>Verden raser sammen,  </a:t>
            </a:r>
            <a:r>
              <a:rPr lang="nb-NO" sz="1400" baseline="0" dirty="0" err="1" smtClean="0"/>
              <a:t>sjølmordstanker</a:t>
            </a:r>
            <a:r>
              <a:rPr lang="nb-NO" sz="1400" baseline="0" dirty="0" smtClean="0"/>
              <a:t>.</a:t>
            </a:r>
          </a:p>
          <a:p>
            <a:endParaRPr lang="nb-NO" sz="1400" baseline="0" dirty="0" smtClean="0"/>
          </a:p>
          <a:p>
            <a:r>
              <a:rPr lang="nb-NO" sz="1400" baseline="0" dirty="0" smtClean="0"/>
              <a:t>Venninnene står opp for henne. Hevn, </a:t>
            </a:r>
            <a:r>
              <a:rPr lang="nb-NO" sz="1400" baseline="0" dirty="0" err="1" smtClean="0"/>
              <a:t>uskadeliggjøring</a:t>
            </a:r>
            <a:r>
              <a:rPr lang="nb-NO" sz="1400" baseline="0" dirty="0" smtClean="0"/>
              <a:t> av Jamal.</a:t>
            </a:r>
          </a:p>
          <a:p>
            <a:r>
              <a:rPr lang="nb-NO" sz="1400" baseline="0" dirty="0" smtClean="0"/>
              <a:t>Styrken: Lettlest, underholdningslitteratur,. </a:t>
            </a:r>
            <a:r>
              <a:rPr lang="nb-NO" sz="1400" baseline="0" dirty="0" err="1" smtClean="0"/>
              <a:t>Smt</a:t>
            </a:r>
            <a:r>
              <a:rPr lang="nb-NO" sz="1400" baseline="0" dirty="0" smtClean="0"/>
              <a:t>. interessante bilder av pakistanske miljø, jenter, mannsdominans. </a:t>
            </a:r>
          </a:p>
          <a:p>
            <a:r>
              <a:rPr lang="nb-NO" sz="1400" baseline="0" dirty="0" smtClean="0"/>
              <a:t>Sitat – viser refleksjonen om kulturforskjeller. Norge-Pakistan: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6164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 sz="1400" dirty="0" err="1" smtClean="0"/>
              <a:t>Skarangers</a:t>
            </a:r>
            <a:r>
              <a:rPr lang="nb-NO" sz="1400" baseline="0" dirty="0" smtClean="0"/>
              <a:t> debutroman, hun er nærmest ungdom sjøl – 20 år.</a:t>
            </a:r>
          </a:p>
          <a:p>
            <a:pPr>
              <a:lnSpc>
                <a:spcPct val="100000"/>
              </a:lnSpc>
            </a:pPr>
            <a:r>
              <a:rPr lang="nb-NO" sz="1400" baseline="0" dirty="0" smtClean="0"/>
              <a:t>Halvt chilensk, oppvokst på Romsås. </a:t>
            </a:r>
            <a:br>
              <a:rPr lang="nb-NO" sz="1400" baseline="0" dirty="0" smtClean="0"/>
            </a:br>
            <a:endParaRPr lang="nb-NO" sz="1400" baseline="0" dirty="0" smtClean="0"/>
          </a:p>
          <a:p>
            <a:pPr>
              <a:lnSpc>
                <a:spcPct val="100000"/>
              </a:lnSpc>
            </a:pPr>
            <a:r>
              <a:rPr lang="nb-NO" sz="1400" baseline="0" dirty="0" smtClean="0"/>
              <a:t>Romanen er som en rekke dagbokopptegnelser gjennom et år.</a:t>
            </a:r>
          </a:p>
          <a:p>
            <a:pPr>
              <a:lnSpc>
                <a:spcPct val="100000"/>
              </a:lnSpc>
            </a:pPr>
            <a:r>
              <a:rPr lang="nb-NO" sz="1400" baseline="0" dirty="0" smtClean="0"/>
              <a:t>Om </a:t>
            </a:r>
            <a:r>
              <a:rPr lang="nb-NO" sz="1400" baseline="0" dirty="0" err="1" smtClean="0"/>
              <a:t>Mariana</a:t>
            </a:r>
            <a:r>
              <a:rPr lang="nb-NO" sz="1400" baseline="0" dirty="0" smtClean="0"/>
              <a:t> – 13 år, en 8.klassing. Halvt chilensk.</a:t>
            </a:r>
          </a:p>
          <a:p>
            <a:pPr>
              <a:lnSpc>
                <a:spcPct val="100000"/>
              </a:lnSpc>
            </a:pPr>
            <a:r>
              <a:rPr lang="nb-NO" sz="1400" baseline="0" dirty="0" err="1" smtClean="0"/>
              <a:t>Famiien</a:t>
            </a:r>
            <a:r>
              <a:rPr lang="nb-NO" sz="1400" baseline="0" dirty="0" smtClean="0"/>
              <a:t> eg. i krise: en eldre bror i fengsel. Dårlig stemning.</a:t>
            </a:r>
          </a:p>
          <a:p>
            <a:pPr>
              <a:lnSpc>
                <a:spcPct val="100000"/>
              </a:lnSpc>
            </a:pPr>
            <a:r>
              <a:rPr lang="nb-NO" sz="1400" baseline="0" dirty="0" err="1" smtClean="0"/>
              <a:t>Smt</a:t>
            </a:r>
            <a:r>
              <a:rPr lang="nb-NO" sz="1400" baseline="0" dirty="0" smtClean="0"/>
              <a:t>. Mye humør og stå-på-vilje. </a:t>
            </a:r>
            <a:r>
              <a:rPr lang="nb-NO" sz="1400" baseline="0" dirty="0" err="1" smtClean="0"/>
              <a:t>Mariana</a:t>
            </a:r>
            <a:r>
              <a:rPr lang="nb-NO" sz="1400" baseline="0" dirty="0" smtClean="0"/>
              <a:t> har tro på livet.</a:t>
            </a:r>
            <a:br>
              <a:rPr lang="nb-NO" sz="1400" baseline="0" dirty="0" smtClean="0"/>
            </a:br>
            <a:r>
              <a:rPr lang="nb-NO" sz="1400" baseline="0" dirty="0" smtClean="0"/>
              <a:t>Også kjærlighetshistorie: Blir sammen med Mu2 (tyrker, Muhammed 2)</a:t>
            </a:r>
          </a:p>
          <a:p>
            <a:pPr>
              <a:lnSpc>
                <a:spcPct val="100000"/>
              </a:lnSpc>
            </a:pPr>
            <a:endParaRPr lang="nb-NO" sz="1400" baseline="0" dirty="0" smtClean="0"/>
          </a:p>
          <a:p>
            <a:pPr>
              <a:lnSpc>
                <a:spcPct val="100000"/>
              </a:lnSpc>
            </a:pPr>
            <a:r>
              <a:rPr lang="nb-NO" sz="1400" baseline="0" dirty="0" smtClean="0"/>
              <a:t>Interessante bilder av Romsås – de ulike etniske gruppene der.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aseline="0" dirty="0" smtClean="0"/>
              <a:t>Oppleves som ungdomsroman.  Språket gjør boka autentisk på en måte.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aseline="0" dirty="0" smtClean="0"/>
              <a:t>En slags sosial realisme, med mye humor. Ingen tydelig tendens, men viser fram verden.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aseline="0" dirty="0" smtClean="0"/>
              <a:t>Bakgrunn: </a:t>
            </a:r>
            <a:r>
              <a:rPr lang="nb-NO" sz="1400" baseline="0" dirty="0" err="1" smtClean="0"/>
              <a:t>Khemiri</a:t>
            </a:r>
            <a:r>
              <a:rPr lang="nb-NO" sz="1400" baseline="0" dirty="0" smtClean="0"/>
              <a:t> og </a:t>
            </a:r>
            <a:r>
              <a:rPr lang="nb-NO" sz="1400" baseline="0" dirty="0" err="1" smtClean="0"/>
              <a:t>Guene</a:t>
            </a:r>
            <a:r>
              <a:rPr lang="nb-NO" sz="1400" baseline="0" dirty="0" smtClean="0"/>
              <a:t>.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197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Røssland:  </a:t>
            </a:r>
            <a:br>
              <a:rPr lang="nb-NO" dirty="0" smtClean="0"/>
            </a:br>
            <a:r>
              <a:rPr lang="nb-NO" dirty="0" smtClean="0"/>
              <a:t>Om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67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55011-8090-0C4C-BC82-D0D29198CDAD}" type="slidenum">
              <a:rPr lang="nb-NO" smtClean="0"/>
              <a:pPr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982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013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15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76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747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428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021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013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91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976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5718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009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0359D-A7E0-4463-959F-581C85AF713E}" type="datetimeFigureOut">
              <a:rPr lang="nb-NO" smtClean="0"/>
              <a:pPr/>
              <a:t>20.03.2017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04A15-FC17-4687-B7F6-C57B7C028E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743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Norsk ungdomslitteratur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nb-NO" sz="2400" dirty="0" smtClean="0">
                <a:solidFill>
                  <a:schemeClr val="tx1"/>
                </a:solidFill>
              </a:rPr>
              <a:t>Svein Slettan</a:t>
            </a:r>
            <a:br>
              <a:rPr lang="nb-NO" sz="2400" dirty="0" smtClean="0">
                <a:solidFill>
                  <a:schemeClr val="tx1"/>
                </a:solidFill>
              </a:rPr>
            </a:br>
            <a:r>
              <a:rPr lang="nb-NO" sz="2400" dirty="0" smtClean="0">
                <a:solidFill>
                  <a:schemeClr val="tx1"/>
                </a:solidFill>
              </a:rPr>
              <a:t/>
            </a:r>
            <a:br>
              <a:rPr lang="nb-NO" sz="2400" dirty="0" smtClean="0">
                <a:solidFill>
                  <a:schemeClr val="tx1"/>
                </a:solidFill>
              </a:rPr>
            </a:br>
            <a:r>
              <a:rPr lang="nb-NO" sz="2000" dirty="0" smtClean="0">
                <a:solidFill>
                  <a:schemeClr val="tx1"/>
                </a:solidFill>
              </a:rPr>
              <a:t>Universitetet i Agder</a:t>
            </a:r>
          </a:p>
          <a:p>
            <a:r>
              <a:rPr lang="nb-NO" sz="2000" dirty="0" smtClean="0">
                <a:solidFill>
                  <a:schemeClr val="tx1"/>
                </a:solidFill>
              </a:rPr>
              <a:t>Kristiansand, Norge</a:t>
            </a:r>
            <a:endParaRPr lang="nb-N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627784" y="332656"/>
            <a:ext cx="292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Kunstnerisk status</a:t>
            </a:r>
            <a:endParaRPr lang="nb-NO" sz="28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67544" y="1196752"/>
            <a:ext cx="72728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400" dirty="0" smtClean="0"/>
              <a:t>Det er skjedd enn </a:t>
            </a:r>
            <a:r>
              <a:rPr lang="nb-NO" sz="2400" b="1" dirty="0" smtClean="0"/>
              <a:t>endring i kunstnerisk status</a:t>
            </a:r>
            <a:r>
              <a:rPr lang="nb-NO" sz="2400" dirty="0" smtClean="0"/>
              <a:t> for ungdomsbøkene:</a:t>
            </a:r>
          </a:p>
          <a:p>
            <a:pPr marL="285750" indent="-285750">
              <a:buFont typeface="Arial"/>
              <a:buChar char="•"/>
            </a:pPr>
            <a:endParaRPr lang="nb-NO" sz="2400" dirty="0"/>
          </a:p>
          <a:p>
            <a:pPr marL="742950" lvl="1" indent="-285750">
              <a:buFont typeface="Arial"/>
              <a:buChar char="•"/>
            </a:pPr>
            <a:r>
              <a:rPr lang="nb-NO" sz="2400" b="1" dirty="0" smtClean="0"/>
              <a:t>Fram til 1970-tallet: </a:t>
            </a:r>
            <a:r>
              <a:rPr lang="nb-NO" sz="2400" dirty="0" smtClean="0"/>
              <a:t>I stor grad underholdnings-litteratur og didaktisk preget litteratur – lav kunstnerisk status.</a:t>
            </a:r>
          </a:p>
          <a:p>
            <a:pPr marL="742950" lvl="1" indent="-285750">
              <a:buFont typeface="Arial"/>
              <a:buChar char="•"/>
            </a:pPr>
            <a:endParaRPr lang="nb-NO" sz="2400" dirty="0"/>
          </a:p>
          <a:p>
            <a:pPr marL="742950" lvl="1" indent="-285750">
              <a:buFont typeface="Arial"/>
              <a:buChar char="•"/>
            </a:pPr>
            <a:r>
              <a:rPr lang="nb-NO" sz="2400" b="1" dirty="0" smtClean="0"/>
              <a:t>Fra 1980-tallet og fram til i dag: </a:t>
            </a:r>
            <a:r>
              <a:rPr lang="nb-NO" sz="2400" dirty="0" smtClean="0"/>
              <a:t>Høyere kunstnerisk status. Flere gode forfattere satser på ungdomslitteratur, f.eks.:</a:t>
            </a:r>
            <a:br>
              <a:rPr lang="nb-NO" sz="2400" dirty="0" smtClean="0"/>
            </a:br>
            <a:endParaRPr lang="nb-NO" sz="2400" dirty="0" smtClean="0"/>
          </a:p>
          <a:p>
            <a:pPr marL="1200150" lvl="2" indent="-285750">
              <a:buFont typeface="Arial"/>
              <a:buChar char="•"/>
            </a:pPr>
            <a:r>
              <a:rPr lang="nb-NO" sz="2400" dirty="0" smtClean="0"/>
              <a:t>Tormod Haugen</a:t>
            </a:r>
          </a:p>
          <a:p>
            <a:pPr marL="1200150" lvl="2" indent="-285750">
              <a:buFont typeface="Arial"/>
              <a:buChar char="•"/>
            </a:pPr>
            <a:r>
              <a:rPr lang="nb-NO" sz="2400" dirty="0" smtClean="0"/>
              <a:t>Hilde Hagerup</a:t>
            </a:r>
          </a:p>
          <a:p>
            <a:pPr marL="1200150" lvl="2" indent="-285750">
              <a:buFont typeface="Arial"/>
              <a:buChar char="•"/>
            </a:pPr>
            <a:r>
              <a:rPr lang="nb-NO" sz="2400" dirty="0" smtClean="0"/>
              <a:t>Harald Rosenløw Eeg</a:t>
            </a:r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1988840"/>
            <a:ext cx="1195847" cy="172819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4797152"/>
            <a:ext cx="1396008" cy="18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4296" y="900812"/>
            <a:ext cx="83920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Ungdomslitteratur blir i stigende grad </a:t>
            </a:r>
            <a:r>
              <a:rPr lang="nb-NO" sz="2400" b="1" dirty="0" smtClean="0"/>
              <a:t>fokusert på som </a:t>
            </a:r>
            <a:r>
              <a:rPr lang="nb-NO" sz="2400" b="1" i="1" dirty="0" smtClean="0"/>
              <a:t>litteratur – altså kunstneriske tekster – </a:t>
            </a:r>
            <a:r>
              <a:rPr lang="nb-NO" sz="2400" b="1" dirty="0" smtClean="0"/>
              <a:t>i skolen</a:t>
            </a:r>
            <a:br>
              <a:rPr lang="nb-NO" sz="2400" b="1" dirty="0" smtClean="0"/>
            </a:br>
            <a:endParaRPr lang="nb-NO" sz="24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i="1" dirty="0" smtClean="0"/>
              <a:t>Mønsterplanen av 1987 </a:t>
            </a:r>
            <a:r>
              <a:rPr lang="nb-NO" sz="2400" b="1" dirty="0" smtClean="0"/>
              <a:t>(M87) </a:t>
            </a:r>
            <a:r>
              <a:rPr lang="nb-NO" sz="2400" dirty="0" smtClean="0"/>
              <a:t>la mer vekt på litteraturopplevelse og litteraturkunnskap, og dette ble fulgt opp i </a:t>
            </a:r>
            <a:r>
              <a:rPr lang="nb-NO" sz="2400" b="1" i="1" dirty="0" smtClean="0"/>
              <a:t>Læreplanen av 1997 </a:t>
            </a:r>
            <a:r>
              <a:rPr lang="nb-NO" sz="2400" b="1" dirty="0" smtClean="0"/>
              <a:t>(L97). </a:t>
            </a:r>
            <a:r>
              <a:rPr lang="nb-NO" sz="2400" dirty="0" smtClean="0"/>
              <a:t>Også nåværende læreplan </a:t>
            </a:r>
            <a:r>
              <a:rPr lang="nb-NO" sz="2400" b="1" i="1" dirty="0" smtClean="0"/>
              <a:t>Kunnskapsløftet</a:t>
            </a:r>
            <a:r>
              <a:rPr lang="nb-NO" sz="2400" b="1" dirty="0" smtClean="0"/>
              <a:t> (LK06 (2006/2013)</a:t>
            </a:r>
            <a:r>
              <a:rPr lang="nb-NO" sz="2400" dirty="0" smtClean="0"/>
              <a:t> som særlig vektlegger leseferdighet, fremmer litteraturen.</a:t>
            </a:r>
            <a:br>
              <a:rPr lang="nb-NO" sz="2400" dirty="0" smtClean="0"/>
            </a:br>
            <a:endParaRPr lang="nb-NO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347589"/>
            <a:ext cx="2271407" cy="136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394296" y="4149080"/>
            <a:ext cx="6337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nb-NO" sz="2400" smtClean="0"/>
              <a:t>På </a:t>
            </a:r>
            <a:r>
              <a:rPr lang="nb-NO" sz="2400" dirty="0"/>
              <a:t>1990- og 2000-tallet blir det stadig vanligere med </a:t>
            </a:r>
            <a:r>
              <a:rPr lang="nb-NO" sz="2400" b="1" dirty="0"/>
              <a:t>leseprosjekt og leseverksted </a:t>
            </a:r>
            <a:r>
              <a:rPr lang="nb-NO" sz="2400" dirty="0"/>
              <a:t>i skolene, der elevene får formidlet bøker og arbeider mer systematisk med tekstene.  Eksempler: «Gi rom for lesing», «Inn i teksten» / «Ungdom inn i teksten» / «Teksten i bruk». </a:t>
            </a:r>
          </a:p>
          <a:p>
            <a:endParaRPr lang="nn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2601632" y="148576"/>
            <a:ext cx="358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2400" b="1" dirty="0" smtClean="0"/>
              <a:t>Ungdomslitteratur i skolen</a:t>
            </a:r>
            <a:endParaRPr lang="nn-NO" sz="2400" b="1" dirty="0"/>
          </a:p>
        </p:txBody>
      </p:sp>
    </p:spTree>
    <p:extLst>
      <p:ext uri="{BB962C8B-B14F-4D97-AF65-F5344CB8AC3E}">
        <p14:creationId xmlns:p14="http://schemas.microsoft.com/office/powerpoint/2010/main" val="40959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5536" y="908720"/>
            <a:ext cx="6408712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Fra ca. 1990 begynner barne- og ungdomslitteratur for alvor å bli et  </a:t>
            </a:r>
            <a:r>
              <a:rPr lang="nb-NO" sz="2400" b="1" dirty="0" smtClean="0"/>
              <a:t>undervisningsemne på universiteter og høgskoler</a:t>
            </a:r>
            <a:r>
              <a:rPr lang="nb-NO" sz="2400" dirty="0" smtClean="0"/>
              <a:t>, bl.a. ved Universitetet i Oslo.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Det undervises mest i slik litteratur på universiteter og høgskoler som gir </a:t>
            </a:r>
            <a:r>
              <a:rPr lang="nb-NO" sz="2400" b="1" dirty="0" smtClean="0"/>
              <a:t>lærerutdanning for grunnskolen</a:t>
            </a:r>
            <a:r>
              <a:rPr lang="nb-NO" sz="2400" dirty="0" smtClean="0"/>
              <a:t> – som </a:t>
            </a:r>
            <a:br>
              <a:rPr lang="nb-NO" sz="2400" dirty="0" smtClean="0"/>
            </a:br>
            <a:r>
              <a:rPr lang="nb-NO" sz="2400" dirty="0" smtClean="0"/>
              <a:t>Universitetet i Agder</a:t>
            </a:r>
            <a:r>
              <a:rPr lang="nb-NO" sz="2400" dirty="0"/>
              <a:t> </a:t>
            </a:r>
            <a:r>
              <a:rPr lang="nb-NO" sz="2400" dirty="0" smtClean="0"/>
              <a:t>og Høgskolen i Bergen.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Barne- og ungdomslitteraturforskning var lenge et område mest for pedagoger og psykologer. Fra 1990-tallet endret det seg: </a:t>
            </a:r>
            <a:r>
              <a:rPr lang="nb-NO" sz="2400" b="1" dirty="0" smtClean="0"/>
              <a:t>Stigende interesse blant litteraturforskere </a:t>
            </a:r>
            <a:r>
              <a:rPr lang="nb-NO" sz="2400" dirty="0" smtClean="0"/>
              <a:t>– jf. </a:t>
            </a:r>
            <a:r>
              <a:rPr lang="nb-NO" sz="2400" i="1" dirty="0" smtClean="0"/>
              <a:t>Norsk barnelitteraturhistorie </a:t>
            </a:r>
            <a:r>
              <a:rPr lang="nb-NO" sz="2400" dirty="0" smtClean="0"/>
              <a:t>(1997/2005).  </a:t>
            </a:r>
            <a:endParaRPr lang="nb-NO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852" y="1141154"/>
            <a:ext cx="2332670" cy="155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4221088"/>
            <a:ext cx="1642875" cy="2391296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475656" y="116632"/>
            <a:ext cx="484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2400" b="1" dirty="0" smtClean="0"/>
              <a:t>Ungdomslitteratur på </a:t>
            </a:r>
            <a:r>
              <a:rPr lang="nn-NO" sz="2400" b="1" dirty="0" err="1" smtClean="0"/>
              <a:t>universitetene</a:t>
            </a:r>
            <a:endParaRPr lang="nn-NO" sz="2400" b="1" dirty="0"/>
          </a:p>
        </p:txBody>
      </p:sp>
    </p:spTree>
    <p:extLst>
      <p:ext uri="{BB962C8B-B14F-4D97-AF65-F5344CB8AC3E}">
        <p14:creationId xmlns:p14="http://schemas.microsoft.com/office/powerpoint/2010/main" val="18993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987824" y="404664"/>
            <a:ext cx="294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Ungdomslitteratur</a:t>
            </a:r>
            <a:endParaRPr lang="nb-NO" sz="28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683569" y="1268760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Litteratur utgitt med </a:t>
            </a:r>
            <a:r>
              <a:rPr lang="nb-NO" sz="2400" b="1" dirty="0" smtClean="0"/>
              <a:t>ungdom som målgruppe</a:t>
            </a:r>
            <a:r>
              <a:rPr lang="nb-NO" sz="2400" dirty="0" smtClean="0"/>
              <a:t/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Hovedmålgruppa er </a:t>
            </a:r>
            <a:r>
              <a:rPr lang="nb-NO" sz="2400" b="1" dirty="0" smtClean="0"/>
              <a:t>tenåringsalderen (13-19)</a:t>
            </a:r>
            <a:r>
              <a:rPr lang="nb-NO" sz="2400" dirty="0" smtClean="0"/>
              <a:t>, men flytende overganger både nedover og oppover</a:t>
            </a:r>
            <a:br>
              <a:rPr lang="nb-NO" sz="2400" dirty="0" smtClean="0"/>
            </a:br>
            <a:r>
              <a:rPr lang="nb-NO" sz="2400" dirty="0" smtClean="0"/>
              <a:t>aldersmessig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Tradisjonelt oppfattet som </a:t>
            </a:r>
            <a:r>
              <a:rPr lang="nb-NO" sz="2400" b="1" dirty="0" smtClean="0"/>
              <a:t>skjønnlitteratur</a:t>
            </a:r>
            <a:r>
              <a:rPr lang="nb-NO" sz="2400" dirty="0" smtClean="0"/>
              <a:t> for unge, men </a:t>
            </a:r>
            <a:r>
              <a:rPr lang="nb-NO" sz="2400" b="1" dirty="0" smtClean="0"/>
              <a:t>sakprosa</a:t>
            </a:r>
            <a:r>
              <a:rPr lang="nb-NO" sz="2400" dirty="0" smtClean="0"/>
              <a:t> utgitt for unge er også del av ungdomslitteraturen</a:t>
            </a:r>
          </a:p>
          <a:p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 smtClean="0"/>
              <a:t>Grenseområder</a:t>
            </a:r>
            <a:r>
              <a:rPr lang="nb-NO" sz="2400" dirty="0"/>
              <a:t>:  </a:t>
            </a:r>
            <a:r>
              <a:rPr lang="nb-NO" sz="2400" dirty="0" smtClean="0"/>
              <a:t>Ungdomsfilm, </a:t>
            </a:r>
            <a:br>
              <a:rPr lang="nb-NO" sz="2400" dirty="0" smtClean="0"/>
            </a:br>
            <a:r>
              <a:rPr lang="nb-NO" sz="2400" dirty="0" smtClean="0"/>
              <a:t>digitale tekster (Internett) </a:t>
            </a:r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581128"/>
            <a:ext cx="3305787" cy="21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699792" y="332656"/>
            <a:ext cx="3478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Ungdomsperspektivet</a:t>
            </a:r>
            <a:endParaRPr lang="nb-NO" sz="28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539552" y="1196752"/>
            <a:ext cx="83529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Skjønnlitterære ungdomsbøker preges vanligvis av et </a:t>
            </a:r>
            <a:r>
              <a:rPr lang="nb-NO" sz="2400" b="1" dirty="0" smtClean="0"/>
              <a:t>umiddelbart ungdomsperspektiv</a:t>
            </a:r>
            <a:r>
              <a:rPr lang="nb-NO" sz="2400" dirty="0" smtClean="0"/>
              <a:t>, en følelse av å være til stede i et ungt sinn.  Ungdomsromanen er forskjellig fra «oppvekstromaner», utgitt for voksne, der en voksen bevissthet ser tilbake.  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Normen i teksten, den impliserte forfatteren, gir inntrykk av </a:t>
            </a:r>
            <a:r>
              <a:rPr lang="nb-NO" sz="2400" b="1" dirty="0" smtClean="0"/>
              <a:t>solidaritet med ungdom</a:t>
            </a:r>
            <a:r>
              <a:rPr lang="nb-NO" sz="2400" dirty="0" smtClean="0"/>
              <a:t>, en slags «romslig omsorg» for de unge hovedpersonene i fortellinga. Lite "pedagogisk" norm.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 err="1" smtClean="0"/>
              <a:t>Førstepersonsfortelleren</a:t>
            </a:r>
            <a:r>
              <a:rPr lang="nb-NO" sz="2400" dirty="0" smtClean="0"/>
              <a:t> er blitt mer og mer utbredt i ungdomsromaner, og det samme gjelder </a:t>
            </a:r>
            <a:r>
              <a:rPr lang="nb-NO" sz="2400" b="1" dirty="0" smtClean="0"/>
              <a:t>presens-formen.</a:t>
            </a:r>
            <a:r>
              <a:rPr lang="nb-NO" sz="2400" dirty="0" smtClean="0"/>
              <a:t/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Teksten kan ha et visst innslag av </a:t>
            </a:r>
            <a:r>
              <a:rPr lang="nb-NO" sz="2400" b="1" dirty="0" smtClean="0"/>
              <a:t>ungdomsspråk</a:t>
            </a:r>
            <a:r>
              <a:rPr lang="nb-NO" sz="2400" dirty="0" smtClean="0"/>
              <a:t>, men dette er vanligvis neddempet.</a:t>
            </a:r>
          </a:p>
        </p:txBody>
      </p:sp>
    </p:spTree>
    <p:extLst>
      <p:ext uri="{BB962C8B-B14F-4D97-AF65-F5344CB8AC3E}">
        <p14:creationId xmlns:p14="http://schemas.microsoft.com/office/powerpoint/2010/main" val="33850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-402542" y="0"/>
            <a:ext cx="7926870" cy="6858000"/>
          </a:xfrm>
        </p:spPr>
        <p:txBody>
          <a:bodyPr>
            <a:noAutofit/>
          </a:bodyPr>
          <a:lstStyle/>
          <a:p>
            <a:pPr marL="1371600" lvl="3" indent="0">
              <a:buNone/>
            </a:pPr>
            <a:r>
              <a:rPr lang="nb-NO" sz="2400" b="1" dirty="0" smtClean="0"/>
              <a:t>Åpen grense mot voksenboka – "</a:t>
            </a:r>
            <a:r>
              <a:rPr lang="nb-NO" sz="2400" b="1" dirty="0" err="1" smtClean="0"/>
              <a:t>crossover</a:t>
            </a:r>
            <a:r>
              <a:rPr lang="nb-NO" sz="2400" b="1" dirty="0" smtClean="0"/>
              <a:t>"</a:t>
            </a:r>
            <a:r>
              <a:rPr lang="nb-NO" sz="1600" dirty="0" smtClean="0"/>
              <a:t/>
            </a:r>
            <a:br>
              <a:rPr lang="nb-NO" sz="1600" dirty="0" smtClean="0"/>
            </a:br>
            <a:endParaRPr lang="nb-NO" sz="1600" dirty="0" smtClean="0"/>
          </a:p>
          <a:p>
            <a:pPr lvl="2">
              <a:lnSpc>
                <a:spcPct val="110000"/>
              </a:lnSpc>
            </a:pPr>
            <a:r>
              <a:rPr lang="nb-NO" sz="2000" dirty="0" smtClean="0"/>
              <a:t>Romanen som "innledet" moderne ungdomslitteratur – </a:t>
            </a:r>
            <a:r>
              <a:rPr lang="nb-NO" sz="2000" b="1" dirty="0" smtClean="0"/>
              <a:t>J.D. Salingers </a:t>
            </a:r>
            <a:r>
              <a:rPr lang="nb-NO" sz="2000" b="1" i="1" dirty="0" smtClean="0"/>
              <a:t>The </a:t>
            </a:r>
            <a:r>
              <a:rPr lang="nb-NO" sz="2000" b="1" i="1" dirty="0" err="1" smtClean="0"/>
              <a:t>Catcher</a:t>
            </a:r>
            <a:r>
              <a:rPr lang="nb-NO" sz="2000" b="1" i="1" dirty="0" smtClean="0"/>
              <a:t> in </a:t>
            </a:r>
            <a:r>
              <a:rPr lang="nb-NO" sz="2000" b="1" i="1" dirty="0" err="1" smtClean="0"/>
              <a:t>the</a:t>
            </a:r>
            <a:r>
              <a:rPr lang="nb-NO" sz="2000" b="1" i="1" dirty="0" smtClean="0"/>
              <a:t> Rye </a:t>
            </a:r>
            <a:r>
              <a:rPr lang="nb-NO" sz="2000" b="1" dirty="0" smtClean="0"/>
              <a:t>(1951)</a:t>
            </a:r>
            <a:r>
              <a:rPr lang="nb-NO" sz="2000" dirty="0" smtClean="0"/>
              <a:t>, var utgitt som voksenbok, men ble etter hvert også oppfattet som ungdomsbok. Flere eksempler på dette.</a:t>
            </a:r>
            <a:br>
              <a:rPr lang="nb-NO" sz="2000" dirty="0" smtClean="0"/>
            </a:br>
            <a:endParaRPr lang="nb-NO" sz="2000" dirty="0" smtClean="0"/>
          </a:p>
          <a:p>
            <a:pPr lvl="2">
              <a:lnSpc>
                <a:spcPct val="110000"/>
              </a:lnSpc>
            </a:pPr>
            <a:r>
              <a:rPr lang="nb-NO" sz="2000" dirty="0" smtClean="0"/>
              <a:t>Ungdom har lest og leser mye litteratur utgitt for voksne. "</a:t>
            </a:r>
            <a:r>
              <a:rPr lang="nb-NO" sz="2000" b="1" dirty="0" err="1" smtClean="0"/>
              <a:t>Crossover</a:t>
            </a:r>
            <a:r>
              <a:rPr lang="nb-NO" sz="2000" b="1" dirty="0" smtClean="0"/>
              <a:t>"-fenomenet </a:t>
            </a:r>
            <a:r>
              <a:rPr lang="nb-NO" sz="2000" dirty="0" smtClean="0"/>
              <a:t>har alltid vært der.</a:t>
            </a:r>
            <a:br>
              <a:rPr lang="nb-NO" sz="2000" dirty="0" smtClean="0"/>
            </a:br>
            <a:endParaRPr lang="nb-NO" sz="2000" dirty="0" smtClean="0"/>
          </a:p>
          <a:p>
            <a:pPr lvl="2">
              <a:lnSpc>
                <a:spcPct val="110000"/>
              </a:lnSpc>
            </a:pPr>
            <a:r>
              <a:rPr lang="nb-NO" sz="2000" dirty="0" smtClean="0"/>
              <a:t>Økende tendens til åpning av ungdomslivet mot voksenverdenen – bl.a. pga. mediene og endrede </a:t>
            </a:r>
            <a:r>
              <a:rPr lang="nb-NO" sz="2000" dirty="0" err="1" smtClean="0"/>
              <a:t>familieformer</a:t>
            </a:r>
            <a:r>
              <a:rPr lang="nb-NO" sz="2000" dirty="0" smtClean="0"/>
              <a:t>.  </a:t>
            </a:r>
            <a:r>
              <a:rPr lang="nb-NO" sz="2000" b="1" dirty="0" smtClean="0"/>
              <a:t>Ungdomslitteraturen likner mer på voksenlitteratur, og voksne er også mer «ungdommelige», interesserer seg mer for ungdomslitteratur.</a:t>
            </a:r>
            <a:r>
              <a:rPr lang="nb-NO" sz="2000" dirty="0" smtClean="0"/>
              <a:t> Ungdom kan være en «permanent tilstand» (jf. </a:t>
            </a:r>
            <a:r>
              <a:rPr lang="nb-NO" sz="2000" dirty="0" err="1" smtClean="0"/>
              <a:t>Henkel</a:t>
            </a:r>
            <a:r>
              <a:rPr lang="nb-NO" sz="2000" dirty="0" smtClean="0"/>
              <a:t> 2011: 15)  </a:t>
            </a:r>
          </a:p>
          <a:p>
            <a:pPr lvl="2">
              <a:lnSpc>
                <a:spcPct val="110000"/>
              </a:lnSpc>
            </a:pPr>
            <a:endParaRPr lang="nb-NO" sz="2000" dirty="0"/>
          </a:p>
          <a:p>
            <a:pPr lvl="2">
              <a:lnSpc>
                <a:spcPct val="110000"/>
              </a:lnSpc>
            </a:pPr>
            <a:r>
              <a:rPr lang="nb-NO" sz="2000" dirty="0" smtClean="0"/>
              <a:t>"(E)</a:t>
            </a:r>
            <a:r>
              <a:rPr lang="nb-NO" sz="2000" dirty="0" err="1" smtClean="0"/>
              <a:t>tiketter</a:t>
            </a:r>
            <a:r>
              <a:rPr lang="nb-NO" sz="2000" dirty="0" smtClean="0"/>
              <a:t> som ungdoms- </a:t>
            </a:r>
            <a:r>
              <a:rPr lang="nb-NO" sz="2000" dirty="0" err="1" smtClean="0"/>
              <a:t>och</a:t>
            </a:r>
            <a:r>
              <a:rPr lang="nb-NO" sz="2000" dirty="0" smtClean="0"/>
              <a:t> </a:t>
            </a:r>
            <a:r>
              <a:rPr lang="nb-NO" sz="2000" dirty="0" err="1" smtClean="0"/>
              <a:t>vuxenlitteratur</a:t>
            </a:r>
            <a:r>
              <a:rPr lang="nb-NO" sz="2000" dirty="0" smtClean="0"/>
              <a:t> </a:t>
            </a:r>
            <a:r>
              <a:rPr lang="nb-NO" sz="2000" dirty="0" err="1" smtClean="0"/>
              <a:t>är</a:t>
            </a:r>
            <a:r>
              <a:rPr lang="nb-NO" sz="2000" dirty="0" smtClean="0"/>
              <a:t> </a:t>
            </a:r>
            <a:r>
              <a:rPr lang="nb-NO" sz="2000" dirty="0" err="1" smtClean="0"/>
              <a:t>föranderlige</a:t>
            </a:r>
            <a:r>
              <a:rPr lang="nb-NO" sz="2000" dirty="0" smtClean="0"/>
              <a:t> </a:t>
            </a:r>
            <a:r>
              <a:rPr lang="nb-NO" sz="2000" dirty="0" err="1" smtClean="0"/>
              <a:t>och</a:t>
            </a:r>
            <a:r>
              <a:rPr lang="nb-NO" sz="2000" dirty="0" smtClean="0"/>
              <a:t> </a:t>
            </a:r>
            <a:r>
              <a:rPr lang="nb-NO" sz="2000" dirty="0" err="1" smtClean="0"/>
              <a:t>flytande</a:t>
            </a:r>
            <a:r>
              <a:rPr lang="nb-NO" sz="2000" dirty="0" smtClean="0"/>
              <a:t>" (Nilson 2013: 17)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121302" cy="176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2276872"/>
            <a:ext cx="1092043" cy="184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4509120"/>
            <a:ext cx="1062784" cy="172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5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nb-NO" sz="2800" dirty="0" smtClean="0"/>
              <a:t>To av de største boksuksesser verden har sett de siste tiårene i det allmenne bokmarkedet, ble utgitt som (barne- og ) ungdomslitteratur: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782" y="2924944"/>
            <a:ext cx="2423282" cy="375121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9324" y="2924944"/>
            <a:ext cx="2350442" cy="375121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148426" y="332656"/>
            <a:ext cx="2930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2400" dirty="0" smtClean="0"/>
              <a:t>”</a:t>
            </a:r>
            <a:r>
              <a:rPr lang="nn-NO" sz="2400" b="1" dirty="0" err="1" smtClean="0"/>
              <a:t>Crossover</a:t>
            </a:r>
            <a:r>
              <a:rPr lang="nn-NO" sz="2400" b="1" dirty="0" smtClean="0"/>
              <a:t>-litteratur</a:t>
            </a:r>
            <a:r>
              <a:rPr lang="nn-NO" sz="2400" dirty="0" smtClean="0"/>
              <a:t>”</a:t>
            </a:r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30233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Begreper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199" y="1481668"/>
            <a:ext cx="8500533" cy="4644496"/>
          </a:xfrm>
        </p:spPr>
        <p:txBody>
          <a:bodyPr>
            <a:normAutofit/>
          </a:bodyPr>
          <a:lstStyle/>
          <a:p>
            <a:r>
              <a:rPr lang="nb-NO" dirty="0" smtClean="0"/>
              <a:t>Ungdomslitteratur</a:t>
            </a:r>
          </a:p>
          <a:p>
            <a:r>
              <a:rPr lang="nb-NO" dirty="0" err="1" smtClean="0"/>
              <a:t>Adolescent</a:t>
            </a:r>
            <a:r>
              <a:rPr lang="nb-NO" dirty="0" smtClean="0"/>
              <a:t> </a:t>
            </a:r>
            <a:r>
              <a:rPr lang="nb-NO" dirty="0" err="1" smtClean="0"/>
              <a:t>literature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Young adult </a:t>
            </a:r>
            <a:r>
              <a:rPr lang="nb-NO" dirty="0" err="1" smtClean="0"/>
              <a:t>literature</a:t>
            </a:r>
            <a:r>
              <a:rPr lang="nb-NO" dirty="0" smtClean="0"/>
              <a:t> (YA </a:t>
            </a:r>
            <a:r>
              <a:rPr lang="nb-NO" dirty="0" err="1" smtClean="0"/>
              <a:t>literature</a:t>
            </a:r>
            <a:r>
              <a:rPr lang="nb-NO" dirty="0" smtClean="0"/>
              <a:t> / YA </a:t>
            </a:r>
            <a:r>
              <a:rPr lang="nb-NO" dirty="0" err="1" smtClean="0"/>
              <a:t>fiction</a:t>
            </a:r>
            <a:r>
              <a:rPr lang="nb-NO" dirty="0" smtClean="0"/>
              <a:t>)</a:t>
            </a:r>
          </a:p>
          <a:p>
            <a:r>
              <a:rPr lang="nb-NO" dirty="0" smtClean="0"/>
              <a:t>Unge-voksne-litteratur, </a:t>
            </a:r>
            <a:r>
              <a:rPr lang="nb-NO" dirty="0" err="1" smtClean="0"/>
              <a:t>ung+litteratur</a:t>
            </a:r>
            <a:endParaRPr lang="nb-NO" dirty="0" smtClean="0"/>
          </a:p>
          <a:p>
            <a:r>
              <a:rPr lang="nb-NO" dirty="0" err="1" smtClean="0"/>
              <a:t>Crossover</a:t>
            </a:r>
            <a:r>
              <a:rPr lang="nb-NO" dirty="0" smtClean="0"/>
              <a:t>-litteratur </a:t>
            </a:r>
          </a:p>
        </p:txBody>
      </p:sp>
    </p:spTree>
    <p:extLst>
      <p:ext uri="{BB962C8B-B14F-4D97-AF65-F5344CB8AC3E}">
        <p14:creationId xmlns:p14="http://schemas.microsoft.com/office/powerpoint/2010/main" val="36534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2534" y="-33075"/>
            <a:ext cx="9006460" cy="1325562"/>
          </a:xfrm>
        </p:spPr>
        <p:txBody>
          <a:bodyPr>
            <a:normAutofit/>
          </a:bodyPr>
          <a:lstStyle/>
          <a:p>
            <a:pPr algn="l"/>
            <a:r>
              <a:rPr lang="nb-NO" sz="3600" b="1" dirty="0"/>
              <a:t>U</a:t>
            </a:r>
            <a:r>
              <a:rPr lang="nb-NO" sz="3600" b="1" dirty="0" smtClean="0"/>
              <a:t>ngdomslitteratur som ”utviklingshistorier”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87320"/>
            <a:ext cx="5248830" cy="4627085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1800-tallets dannelsesmodell fra voksenlitteraturen ble videreført i litteratur for ungdom:</a:t>
            </a:r>
            <a:br>
              <a:rPr lang="nb-NO" dirty="0" smtClean="0"/>
            </a:br>
            <a:endParaRPr lang="nb-NO" dirty="0" smtClean="0"/>
          </a:p>
          <a:p>
            <a:pPr lvl="1"/>
            <a:r>
              <a:rPr lang="nb-NO" sz="2400" dirty="0" smtClean="0"/>
              <a:t>Hjemme – borte – hjemme</a:t>
            </a:r>
            <a:br>
              <a:rPr lang="nb-NO" sz="2400" dirty="0" smtClean="0"/>
            </a:br>
            <a:r>
              <a:rPr lang="nb-NO" sz="2400" dirty="0" smtClean="0"/>
              <a:t>Hjemme – hjemløs – hjemkomst</a:t>
            </a:r>
            <a:br>
              <a:rPr lang="nb-NO" sz="2400" dirty="0" smtClean="0"/>
            </a:br>
            <a:endParaRPr lang="nb-NO" sz="2400" dirty="0" smtClean="0"/>
          </a:p>
          <a:p>
            <a:pPr lvl="1"/>
            <a:r>
              <a:rPr lang="nb-NO" sz="2400" dirty="0" smtClean="0"/>
              <a:t>Vekt på heltens modning gjennom prøvelser (terskelfase/liminalfase)</a:t>
            </a:r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8658" y="1687320"/>
            <a:ext cx="1858522" cy="29345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352" y="3529851"/>
            <a:ext cx="1733125" cy="278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344145" y="105453"/>
            <a:ext cx="8661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Bakgrunn</a:t>
            </a:r>
            <a:r>
              <a:rPr lang="nb-NO" sz="2400" b="1" dirty="0"/>
              <a:t> </a:t>
            </a:r>
            <a:r>
              <a:rPr lang="nb-NO" sz="2400" b="1" dirty="0" smtClean="0"/>
              <a:t>for disse utviklings- og overgangshistoriene: </a:t>
            </a:r>
          </a:p>
          <a:p>
            <a:endParaRPr lang="nb-NO" sz="2400" dirty="0"/>
          </a:p>
          <a:p>
            <a:pPr marL="285750" indent="-285750">
              <a:buFont typeface="Arial"/>
              <a:buChar char="•"/>
            </a:pPr>
            <a:r>
              <a:rPr lang="nb-NO" sz="2400" b="1" dirty="0" err="1" smtClean="0"/>
              <a:t>Overgangriter</a:t>
            </a:r>
            <a:r>
              <a:rPr lang="nb-NO" sz="2400" b="1" dirty="0" smtClean="0"/>
              <a:t>, "rites-de-</a:t>
            </a:r>
            <a:r>
              <a:rPr lang="nb-NO" sz="2400" b="1" dirty="0" err="1" smtClean="0"/>
              <a:t>passage</a:t>
            </a:r>
            <a:r>
              <a:rPr lang="nb-NO" sz="2400" b="1" dirty="0" smtClean="0"/>
              <a:t>",</a:t>
            </a:r>
            <a:br>
              <a:rPr lang="nb-NO" sz="2400" b="1" dirty="0" smtClean="0"/>
            </a:br>
            <a:r>
              <a:rPr lang="nb-NO" sz="2400" dirty="0" smtClean="0"/>
              <a:t>der unge menneskers utvikling fra barndom til voksenliv markeres. Begreper:  </a:t>
            </a:r>
            <a:r>
              <a:rPr lang="nb-NO" sz="2400" i="1" dirty="0" smtClean="0"/>
              <a:t>initiasjon</a:t>
            </a:r>
            <a:r>
              <a:rPr lang="nb-NO" sz="2400" dirty="0" smtClean="0"/>
              <a:t>, </a:t>
            </a:r>
            <a:r>
              <a:rPr lang="nb-NO" sz="2400" i="1" dirty="0" err="1" smtClean="0"/>
              <a:t>quest</a:t>
            </a:r>
            <a:r>
              <a:rPr lang="nb-NO" sz="2400" dirty="0" smtClean="0"/>
              <a:t> </a:t>
            </a:r>
            <a:br>
              <a:rPr lang="nb-NO" sz="2400" dirty="0" smtClean="0"/>
            </a:br>
            <a:endParaRPr lang="nb-NO" sz="2400" dirty="0"/>
          </a:p>
          <a:p>
            <a:pPr marL="285750" indent="-285750">
              <a:buFont typeface="Arial"/>
              <a:buChar char="•"/>
            </a:pPr>
            <a:r>
              <a:rPr lang="nb-NO" sz="2400" b="1" dirty="0" smtClean="0"/>
              <a:t>Myter og eventyr </a:t>
            </a:r>
            <a:r>
              <a:rPr lang="nb-NO" sz="2400" dirty="0" smtClean="0"/>
              <a:t>– handler ofte om «avskjed med barndommen»</a:t>
            </a:r>
            <a:br>
              <a:rPr lang="nb-NO" sz="2400" dirty="0" smtClean="0"/>
            </a:br>
            <a:r>
              <a:rPr lang="nb-NO" sz="2400" dirty="0" smtClean="0"/>
              <a:t>Unge helter drar ut, møter prøvelser, men når målet og modnes.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43" y="4061368"/>
            <a:ext cx="3611934" cy="239465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184" y="4061368"/>
            <a:ext cx="2299746" cy="235268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595323" y="3552742"/>
            <a:ext cx="829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Jf. Victor Turner: "</a:t>
            </a:r>
            <a:r>
              <a:rPr lang="nb-NO" dirty="0" err="1" smtClean="0"/>
              <a:t>Betwixt</a:t>
            </a:r>
            <a:r>
              <a:rPr lang="nb-NO" dirty="0" smtClean="0"/>
              <a:t> and </a:t>
            </a:r>
            <a:r>
              <a:rPr lang="nb-NO" dirty="0" err="1" smtClean="0"/>
              <a:t>Between</a:t>
            </a:r>
            <a:r>
              <a:rPr lang="nb-NO" dirty="0" smtClean="0"/>
              <a:t>. The Liminal </a:t>
            </a:r>
            <a:r>
              <a:rPr lang="nb-NO" dirty="0" err="1" smtClean="0"/>
              <a:t>Period</a:t>
            </a:r>
            <a:r>
              <a:rPr lang="nb-NO" dirty="0" smtClean="0"/>
              <a:t> </a:t>
            </a:r>
            <a:r>
              <a:rPr lang="nb-NO" err="1" smtClean="0"/>
              <a:t>of</a:t>
            </a:r>
            <a:r>
              <a:rPr lang="nb-NO" smtClean="0"/>
              <a:t> Rites-de-Passage« (1967)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49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10254" y="3545733"/>
            <a:ext cx="67672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Universitetet i Agder</a:t>
            </a:r>
            <a:br>
              <a:rPr lang="nb-NO" sz="2400" b="1" dirty="0" smtClean="0"/>
            </a:br>
            <a:r>
              <a:rPr lang="nb-NO" sz="2400" b="1" dirty="0" smtClean="0"/>
              <a:t>Kristiansand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6 fakulteter</a:t>
            </a:r>
          </a:p>
          <a:p>
            <a:r>
              <a:rPr lang="nb-NO" sz="2400" dirty="0" smtClean="0"/>
              <a:t>11.000 studenter</a:t>
            </a:r>
          </a:p>
          <a:p>
            <a:endParaRPr lang="nb-NO" sz="2400" dirty="0"/>
          </a:p>
          <a:p>
            <a:endParaRPr lang="nb-NO" sz="2400" dirty="0" smtClean="0"/>
          </a:p>
          <a:p>
            <a:r>
              <a:rPr lang="nb-NO" sz="2400" dirty="0" smtClean="0"/>
              <a:t/>
            </a:r>
            <a:br>
              <a:rPr lang="nb-NO" sz="2400" dirty="0" smtClean="0"/>
            </a:br>
            <a:endParaRPr lang="nb-NO" sz="24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812" y="4470529"/>
            <a:ext cx="6262224" cy="208740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2598" y="284410"/>
            <a:ext cx="3066438" cy="328945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539" y="284410"/>
            <a:ext cx="4241800" cy="191770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764266" y="2448005"/>
            <a:ext cx="176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Kristiansand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4129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8667" y="707361"/>
            <a:ext cx="8625822" cy="58899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sz="3000" b="1" dirty="0" smtClean="0"/>
              <a:t>1980-tallet og fram til i dag:</a:t>
            </a:r>
            <a:br>
              <a:rPr lang="nb-NO" sz="3000" b="1" dirty="0" smtClean="0"/>
            </a:br>
            <a:r>
              <a:rPr lang="nb-NO" sz="3000" b="1" dirty="0" smtClean="0"/>
              <a:t>Utfordring av dannelsesmodellen:  </a:t>
            </a:r>
            <a:endParaRPr lang="nb-NO" sz="3000" b="1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>
              <a:lnSpc>
                <a:spcPct val="120000"/>
              </a:lnSpc>
            </a:pPr>
            <a:r>
              <a:rPr lang="nb-NO" sz="2700" dirty="0" smtClean="0"/>
              <a:t>De siste tiåra: Flere ungdomsbøker </a:t>
            </a:r>
            <a:r>
              <a:rPr lang="nb-NO" sz="2700" b="1" dirty="0" smtClean="0"/>
              <a:t>bryter </a:t>
            </a:r>
            <a:br>
              <a:rPr lang="nb-NO" sz="2700" b="1" dirty="0" smtClean="0"/>
            </a:br>
            <a:r>
              <a:rPr lang="nb-NO" sz="2700" b="1" dirty="0" smtClean="0"/>
              <a:t>med det harmoniserende mønsteret</a:t>
            </a:r>
            <a:r>
              <a:rPr lang="nb-NO" sz="2700" dirty="0" smtClean="0"/>
              <a:t>. </a:t>
            </a:r>
            <a:br>
              <a:rPr lang="nb-NO" sz="2700" dirty="0" smtClean="0"/>
            </a:br>
            <a:r>
              <a:rPr lang="nb-NO" sz="2700" dirty="0" smtClean="0"/>
              <a:t>Vanskelig å se noen tydelig "hjemkomst".</a:t>
            </a:r>
            <a:br>
              <a:rPr lang="nb-NO" sz="2700" dirty="0" smtClean="0"/>
            </a:br>
            <a:r>
              <a:rPr lang="nb-NO" sz="2700" dirty="0" smtClean="0"/>
              <a:t> </a:t>
            </a:r>
            <a:endParaRPr lang="nb-NO" sz="2700" dirty="0"/>
          </a:p>
          <a:p>
            <a:pPr>
              <a:lnSpc>
                <a:spcPct val="120000"/>
              </a:lnSpc>
            </a:pPr>
            <a:r>
              <a:rPr lang="nb-NO" sz="2700" dirty="0" smtClean="0"/>
              <a:t>Bøkene får mer preg av åpnere "</a:t>
            </a:r>
            <a:r>
              <a:rPr lang="nb-NO" sz="2700" b="1" dirty="0" smtClean="0"/>
              <a:t>utviklingsromaner</a:t>
            </a:r>
            <a:r>
              <a:rPr lang="nb-NO" sz="2700" dirty="0" smtClean="0"/>
              <a:t>", eventuelt "</a:t>
            </a:r>
            <a:r>
              <a:rPr lang="nb-NO" sz="2700" b="1" dirty="0" err="1" smtClean="0"/>
              <a:t>sammenbruddsromaner</a:t>
            </a:r>
            <a:r>
              <a:rPr lang="nb-NO" sz="2700" dirty="0" smtClean="0"/>
              <a:t>" el. "</a:t>
            </a:r>
            <a:r>
              <a:rPr lang="nb-NO" sz="2700" b="1" dirty="0" err="1" smtClean="0"/>
              <a:t>desillusjons</a:t>
            </a:r>
            <a:r>
              <a:rPr lang="nb-NO" sz="2700" b="1" dirty="0" smtClean="0"/>
              <a:t>-romaner</a:t>
            </a:r>
            <a:r>
              <a:rPr lang="nb-NO" sz="2700" dirty="0" smtClean="0"/>
              <a:t>". Kan ende åpent eller i noen tilfeller med undergang. Denne tendensen er en slags «avromantisering» av ungdomslitteraturen </a:t>
            </a:r>
            <a:br>
              <a:rPr lang="nb-NO" sz="2700" dirty="0" smtClean="0"/>
            </a:br>
            <a:r>
              <a:rPr lang="nb-NO" sz="2700" dirty="0" smtClean="0"/>
              <a:t>(jf. Sørensen 1992: 46).</a:t>
            </a:r>
            <a:br>
              <a:rPr lang="nb-NO" sz="2700" dirty="0" smtClean="0"/>
            </a:br>
            <a:r>
              <a:rPr lang="nb-NO" sz="270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nb-NO" sz="2700" dirty="0" smtClean="0"/>
              <a:t>Hjemme – hjemløs – hva nå?  (jf. Maria Nilson, 2013)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88640"/>
            <a:ext cx="19939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3568" y="260648"/>
            <a:ext cx="5184576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"Tross alt" – synspunktet: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b="1" dirty="0" smtClean="0"/>
              <a:t>Det finnes mye tydelig konstruktiv ungdomslitteratur </a:t>
            </a:r>
            <a:r>
              <a:rPr lang="nb-NO" sz="2400" dirty="0" smtClean="0"/>
              <a:t>- bl.a. mange kjente norske ungdomsromaner fra senere år (jf. Kvalvaag, </a:t>
            </a:r>
            <a:r>
              <a:rPr lang="nb-NO" sz="2400" dirty="0" err="1" smtClean="0"/>
              <a:t>Henmo</a:t>
            </a:r>
            <a:r>
              <a:rPr lang="nb-NO" sz="2400" dirty="0" smtClean="0"/>
              <a:t>, Eeg, m.fl.)</a:t>
            </a:r>
          </a:p>
          <a:p>
            <a:endParaRPr lang="nb-NO" sz="2400" dirty="0"/>
          </a:p>
          <a:p>
            <a:r>
              <a:rPr lang="nb-NO" sz="2400" dirty="0" smtClean="0"/>
              <a:t>Også mørke ungdomsromaner har som regel en håpsdimensjon: </a:t>
            </a:r>
            <a:r>
              <a:rPr lang="nb-NO" sz="2400" dirty="0"/>
              <a:t>"</a:t>
            </a:r>
            <a:r>
              <a:rPr lang="nb-NO" sz="2400" dirty="0" smtClean="0"/>
              <a:t>Om jag skulle </a:t>
            </a:r>
            <a:r>
              <a:rPr lang="nb-NO" sz="2400" dirty="0" err="1" smtClean="0"/>
              <a:t>generalisera</a:t>
            </a:r>
            <a:r>
              <a:rPr lang="nb-NO" sz="2400" dirty="0" smtClean="0"/>
              <a:t>, skulle jag </a:t>
            </a:r>
            <a:r>
              <a:rPr lang="nb-NO" sz="2400" dirty="0" err="1" smtClean="0"/>
              <a:t>säga</a:t>
            </a:r>
            <a:r>
              <a:rPr lang="nb-NO" sz="2400" dirty="0" smtClean="0"/>
              <a:t> att de </a:t>
            </a:r>
            <a:r>
              <a:rPr lang="nb-NO" sz="2400" dirty="0" err="1" smtClean="0"/>
              <a:t>flesta</a:t>
            </a:r>
            <a:r>
              <a:rPr lang="nb-NO" sz="2400" dirty="0" smtClean="0"/>
              <a:t> av dem </a:t>
            </a:r>
            <a:r>
              <a:rPr lang="nb-NO" sz="2400" dirty="0" err="1" smtClean="0"/>
              <a:t>slutar</a:t>
            </a:r>
            <a:r>
              <a:rPr lang="nb-NO" sz="2400" dirty="0" smtClean="0"/>
              <a:t> med en forsiktig </a:t>
            </a:r>
            <a:r>
              <a:rPr lang="nb-NO" sz="2400" dirty="0" err="1" smtClean="0"/>
              <a:t>ljusning</a:t>
            </a:r>
            <a:r>
              <a:rPr lang="nb-NO" sz="2400" dirty="0" smtClean="0"/>
              <a:t>". (Maria Nilson: </a:t>
            </a:r>
            <a:r>
              <a:rPr lang="nb-NO" sz="2400" i="1" dirty="0" smtClean="0"/>
              <a:t>Teen </a:t>
            </a:r>
            <a:r>
              <a:rPr lang="nb-NO" sz="2400" i="1" dirty="0" err="1" smtClean="0"/>
              <a:t>noir</a:t>
            </a:r>
            <a:r>
              <a:rPr lang="nb-NO" sz="2400" dirty="0" smtClean="0"/>
              <a:t>, 2013:9) 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Det mørke og grufulle spiller en rolle i ungdoms </a:t>
            </a:r>
            <a:r>
              <a:rPr lang="nb-NO" sz="2400" b="1" dirty="0" smtClean="0"/>
              <a:t>identitetsarbeid</a:t>
            </a:r>
            <a:r>
              <a:rPr lang="nb-NO" sz="2400" dirty="0" smtClean="0"/>
              <a:t> – fungerer som motpol til det lyse og konstruktive (jf. </a:t>
            </a:r>
            <a:r>
              <a:rPr lang="nb-NO" sz="2400" dirty="0" err="1" smtClean="0"/>
              <a:t>Appleyard</a:t>
            </a:r>
            <a:r>
              <a:rPr lang="nb-NO" sz="2400" dirty="0" smtClean="0"/>
              <a:t> 1990)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21" y="3956800"/>
            <a:ext cx="1696640" cy="259621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8667" y="730591"/>
            <a:ext cx="1731493" cy="29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52307" y="404664"/>
            <a:ext cx="4998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/>
              <a:t>Kjønn i ungdomslitteraturen</a:t>
            </a:r>
            <a:endParaRPr lang="nb-NO" sz="32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29611" y="1340768"/>
            <a:ext cx="568863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400" dirty="0" smtClean="0"/>
              <a:t>I gutte- og ungpikelitteraturen før 1970-tallet - stereotypien:  </a:t>
            </a:r>
            <a:br>
              <a:rPr lang="nb-NO" sz="2400" dirty="0" smtClean="0"/>
            </a:br>
            <a:endParaRPr lang="nb-NO" sz="2400" dirty="0" smtClean="0"/>
          </a:p>
          <a:p>
            <a:pPr marL="742950" lvl="1" indent="-285750">
              <a:buFont typeface="Arial"/>
              <a:buChar char="•"/>
            </a:pPr>
            <a:r>
              <a:rPr lang="nb-NO" sz="2400" b="1" dirty="0" smtClean="0"/>
              <a:t>Gutter er handlingsmennesker</a:t>
            </a:r>
            <a:r>
              <a:rPr lang="nb-NO" sz="2400" dirty="0" smtClean="0"/>
              <a:t>, aktive, ofte individualister, løser ytre, fysiske prosjekter</a:t>
            </a:r>
            <a:r>
              <a:rPr lang="nb-NO" sz="2400" dirty="0"/>
              <a:t> </a:t>
            </a:r>
            <a:r>
              <a:rPr lang="nb-NO" sz="2400" dirty="0" smtClean="0"/>
              <a:t>- vekt på "ute-fasen" i dannelsesmodellen.</a:t>
            </a:r>
            <a:br>
              <a:rPr lang="nb-NO" sz="2400" dirty="0" smtClean="0"/>
            </a:br>
            <a:endParaRPr lang="nb-NO" sz="2400" dirty="0" smtClean="0"/>
          </a:p>
          <a:p>
            <a:pPr marL="742950" lvl="1" indent="-285750">
              <a:buFont typeface="Arial"/>
              <a:buChar char="•"/>
            </a:pPr>
            <a:r>
              <a:rPr lang="nb-NO" sz="2400" b="1" dirty="0" smtClean="0"/>
              <a:t>Jenter er følelsesmennesker</a:t>
            </a:r>
            <a:r>
              <a:rPr lang="nb-NO" sz="2400" dirty="0" smtClean="0"/>
              <a:t>, opptatt av relasjoner og indre konflikter. Vekt på "hjemkomstfasen" i dannelsesmodellen.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Jf. Sørensen 1992: 45-46.</a:t>
            </a:r>
          </a:p>
          <a:p>
            <a:pPr marL="285750" indent="-285750">
              <a:buFont typeface="Arial"/>
              <a:buChar char="•"/>
            </a:pPr>
            <a:endParaRPr lang="nb-NO" dirty="0"/>
          </a:p>
          <a:p>
            <a:pPr marL="285750" indent="-285750">
              <a:buFont typeface="Arial"/>
              <a:buChar char="•"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85" y="295715"/>
            <a:ext cx="1946106" cy="301232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3885" y="3507930"/>
            <a:ext cx="2084899" cy="30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3501052"/>
            <a:ext cx="1631173" cy="2574502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864" y="3579326"/>
            <a:ext cx="1510144" cy="2212884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403648" y="6084224"/>
            <a:ext cx="2138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Rune Belsvik, 2000</a:t>
            </a:r>
            <a:endParaRPr lang="nb-NO" sz="20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580112" y="6084224"/>
            <a:ext cx="2511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Ingelin Røssland, 2008 </a:t>
            </a:r>
            <a:endParaRPr lang="nb-NO" sz="2000" dirty="0"/>
          </a:p>
        </p:txBody>
      </p:sp>
      <p:sp>
        <p:nvSpPr>
          <p:cNvPr id="6" name="Rektangel 5"/>
          <p:cNvSpPr/>
          <p:nvPr/>
        </p:nvSpPr>
        <p:spPr>
          <a:xfrm>
            <a:off x="683568" y="332657"/>
            <a:ext cx="813690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dirty="0"/>
              <a:t>I moderne ungdomslitteratur, etter 1970-tallet: Økt variasjon og differensiering i framstillingen av </a:t>
            </a:r>
            <a:r>
              <a:rPr lang="nb-NO" sz="3200" dirty="0" smtClean="0"/>
              <a:t>kjønn</a:t>
            </a:r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  <a:p>
            <a:pPr marL="742950" lvl="1" indent="-285750">
              <a:buFont typeface="Arial"/>
              <a:buChar char="•"/>
            </a:pPr>
            <a:r>
              <a:rPr lang="nb-NO" sz="2400" b="1" u="sng" dirty="0"/>
              <a:t>Tendens 1</a:t>
            </a:r>
            <a:r>
              <a:rPr lang="nb-NO" sz="2400" b="1" dirty="0"/>
              <a:t>:</a:t>
            </a:r>
            <a:r>
              <a:rPr lang="nb-NO" sz="2400" dirty="0"/>
              <a:t> </a:t>
            </a:r>
            <a:r>
              <a:rPr lang="nb-NO" sz="2400" b="1" dirty="0"/>
              <a:t>"Guttemodellen" brer seg til jentene, og "jentemodellen" brer seg til guttene  </a:t>
            </a:r>
            <a:br>
              <a:rPr lang="nb-NO" sz="2400" b="1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458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16467" y="468867"/>
            <a:ext cx="6477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 smtClean="0"/>
              <a:t>Tendens 2:  Mye større variasjon i framstillingen av kjønn i ungdomslitteraturen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Gutter og jenter framstilles mer </a:t>
            </a:r>
            <a:r>
              <a:rPr lang="nb-NO" sz="2400" b="1" dirty="0" smtClean="0"/>
              <a:t>mangfoldig </a:t>
            </a:r>
            <a:r>
              <a:rPr lang="nb-NO" sz="2400" dirty="0" smtClean="0"/>
              <a:t>mht. kjønn, et større spekter av væremåter finnes for én og samme karakter (hard/myk, aktiv/passiv, handlende/reflekterende,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«</a:t>
            </a:r>
            <a:r>
              <a:rPr lang="nb-NO" sz="2400" b="1" dirty="0" smtClean="0"/>
              <a:t>Progressive»</a:t>
            </a:r>
            <a:r>
              <a:rPr lang="nb-NO" sz="2400" dirty="0" smtClean="0"/>
              <a:t> framstillinger av kjønn i noen romaner veksler med «</a:t>
            </a:r>
            <a:r>
              <a:rPr lang="nb-NO" sz="2400" b="1" dirty="0" smtClean="0"/>
              <a:t>retro</a:t>
            </a:r>
            <a:r>
              <a:rPr lang="nb-NO" sz="2400" dirty="0" smtClean="0"/>
              <a:t>»-framstillinger av kjønn i andre – for eksempel i </a:t>
            </a:r>
            <a:r>
              <a:rPr lang="nb-NO" sz="2400" dirty="0" err="1" smtClean="0"/>
              <a:t>fantasy</a:t>
            </a:r>
            <a:r>
              <a:rPr lang="nb-NO" sz="2400" dirty="0" smtClean="0"/>
              <a:t>, thrillere, fotballbøker, etc.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3140968"/>
            <a:ext cx="11208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5013176"/>
            <a:ext cx="1155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1052736"/>
            <a:ext cx="1086729" cy="182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9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r>
              <a:rPr lang="nb-NO" dirty="0" smtClean="0"/>
              <a:t>Ungdomsromaner</a:t>
            </a:r>
            <a:br>
              <a:rPr lang="nb-NO" dirty="0" smtClean="0"/>
            </a:br>
            <a:r>
              <a:rPr lang="nb-NO" sz="3200" dirty="0" smtClean="0"/>
              <a:t>Eksempler på sjangre og bøker</a:t>
            </a:r>
            <a:endParaRPr lang="nb-NO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733" y="2692837"/>
            <a:ext cx="936104" cy="14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212" y="2733135"/>
            <a:ext cx="925208" cy="145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gyldendal.no/var/ezwebin_site/storage/images/gyldendal/barn-og-ungdom/boeker-for-ungdom/lille-ekorn/1593293-1-nor-NO/Lille-ekorn_productimag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684260"/>
            <a:ext cx="936104" cy="14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agge.no/bilder/produkt/mSalamanderg%C3%A5te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12" y="4509148"/>
            <a:ext cx="1245034" cy="17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bergenbibliotek.no/ung/bilder/innielden.jpg/image_preview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2650335"/>
            <a:ext cx="1008112" cy="15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tatic.bokelskere.no/c61fb86a445980e194a2df77ce977fcbbca9c4c508359d5c28a91399.jpe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509120"/>
            <a:ext cx="1299687" cy="18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nynorskbok.no/wp-content/uploads/2015/05/Svartedalen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693769"/>
            <a:ext cx="902589" cy="14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bokmerker.org/wp-content/2015/05/page_1_thumb_large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645037"/>
            <a:ext cx="1110181" cy="154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vinduet.kongsvinger.no/wp-content/uploads/2013/07/Natt-p%C3%A5-Frognerbadet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667" y="2660645"/>
            <a:ext cx="943172" cy="15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4509120"/>
            <a:ext cx="1152128" cy="1818717"/>
          </a:xfrm>
          <a:prstGeom prst="rect">
            <a:avLst/>
          </a:prstGeom>
        </p:spPr>
      </p:pic>
      <p:pic>
        <p:nvPicPr>
          <p:cNvPr id="17" name="Picture 2" descr="http://www.samlaget.no/nn-no/barn%20og%20unge/ungdom/fengsla/~/media/Samlaget/Litteratur/Nye%20boker/Barn%20og%20unge/Ungdom/9788252174267.ashx?20100819T123842987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509120"/>
            <a:ext cx="1152128" cy="18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509120"/>
            <a:ext cx="1206762" cy="1910329"/>
          </a:xfrm>
          <a:prstGeom prst="rect">
            <a:avLst/>
          </a:prstGeom>
        </p:spPr>
      </p:pic>
      <p:pic>
        <p:nvPicPr>
          <p:cNvPr id="19" name="Picture 10" descr="https://www.tanum.no/sek-asset/products/9788203253430.jpg?w=96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4509120"/>
            <a:ext cx="12942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40066" y="332656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Den samfunnskritiske ungdomsromanen lever fremdeles</a:t>
            </a:r>
            <a:endParaRPr lang="nb-NO" sz="2400" b="1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231" y="1412776"/>
            <a:ext cx="1355000" cy="213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https://www.cappelendamm.no/sek-asset/products/9788202361709.jpg?w=2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061" y="3819944"/>
            <a:ext cx="1401341" cy="22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755576" y="1268760"/>
            <a:ext cx="38821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Simon Stranger</a:t>
            </a:r>
            <a:r>
              <a:rPr lang="nb-NO" sz="2400" dirty="0" smtClean="0"/>
              <a:t>:</a:t>
            </a:r>
          </a:p>
          <a:p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i="1" dirty="0" err="1" smtClean="0"/>
              <a:t>Barsakh</a:t>
            </a:r>
            <a:r>
              <a:rPr lang="nb-NO" sz="2400" i="1" dirty="0" smtClean="0"/>
              <a:t>. Emilie, Samuel og Gran Canaria</a:t>
            </a:r>
            <a:r>
              <a:rPr lang="nb-NO" sz="2400" dirty="0" smtClean="0"/>
              <a:t> (2009)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i="1" dirty="0" smtClean="0"/>
              <a:t>Verdensredderne</a:t>
            </a:r>
            <a:r>
              <a:rPr lang="nb-NO" sz="2400" dirty="0" smtClean="0"/>
              <a:t> (2012)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i="1" dirty="0" smtClean="0"/>
              <a:t>De som ikke finnes </a:t>
            </a:r>
            <a:r>
              <a:rPr lang="nb-NO" sz="2400" dirty="0" smtClean="0"/>
              <a:t>(2014)</a:t>
            </a:r>
            <a:endParaRPr lang="nb-NO" sz="2400" dirty="0"/>
          </a:p>
        </p:txBody>
      </p:sp>
      <p:pic>
        <p:nvPicPr>
          <p:cNvPr id="2050" name="Picture 2" descr="https://blogg.hioa.no/leseogreiselyst/files/2015/03/De-som-ikke-fin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2388" y="3789040"/>
            <a:ext cx="1428166" cy="22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55576" y="404664"/>
            <a:ext cx="78488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u="sng" dirty="0" smtClean="0"/>
              <a:t>Flerkulturell ungdomslitteratur</a:t>
            </a:r>
            <a:r>
              <a:rPr lang="nb-NO" sz="2400" b="1" dirty="0" smtClean="0"/>
              <a:t> skrevet av forfattere med </a:t>
            </a:r>
            <a:r>
              <a:rPr lang="nb-NO" sz="2400" b="1" u="sng" dirty="0" smtClean="0"/>
              <a:t>innvandrerbakgrunn</a:t>
            </a:r>
            <a:r>
              <a:rPr lang="nb-NO" sz="2400" b="1" dirty="0" smtClean="0"/>
              <a:t>, er i vekst – og slike romaner kan også ha et tydelig samfunnsengasjement</a:t>
            </a:r>
            <a:endParaRPr lang="nb-NO" sz="2400" b="1" dirty="0"/>
          </a:p>
        </p:txBody>
      </p:sp>
      <p:pic>
        <p:nvPicPr>
          <p:cNvPr id="3" name="Picture 10" descr="https://www.tanum.no/sek-asset/products/9788203253430.jpg?w=96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149080"/>
            <a:ext cx="1689367" cy="240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899592" y="1196752"/>
            <a:ext cx="40387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err="1" smtClean="0"/>
              <a:t>Mahmona</a:t>
            </a:r>
            <a:r>
              <a:rPr lang="nb-NO" sz="2400" b="1" dirty="0" smtClean="0"/>
              <a:t> Khan:</a:t>
            </a:r>
            <a:br>
              <a:rPr lang="nb-NO" sz="2400" b="1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i="1" dirty="0" smtClean="0"/>
              <a:t>Skitten snø </a:t>
            </a:r>
            <a:r>
              <a:rPr lang="nb-NO" sz="2400" dirty="0" smtClean="0"/>
              <a:t>(2011)</a:t>
            </a:r>
          </a:p>
          <a:p>
            <a:r>
              <a:rPr lang="nb-NO" sz="2400" i="1" dirty="0" smtClean="0"/>
              <a:t>Fra Oslo til Lahore </a:t>
            </a:r>
            <a:r>
              <a:rPr lang="nb-NO" sz="2400" dirty="0" smtClean="0"/>
              <a:t>(2013)</a:t>
            </a:r>
          </a:p>
          <a:p>
            <a:r>
              <a:rPr lang="nb-NO" sz="2400" i="1" dirty="0" smtClean="0"/>
              <a:t>Når du minst venter det </a:t>
            </a:r>
            <a:r>
              <a:rPr lang="nb-NO" sz="2400" dirty="0" smtClean="0"/>
              <a:t>(2015)</a:t>
            </a:r>
          </a:p>
          <a:p>
            <a:endParaRPr lang="nb-NO" sz="24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077072"/>
            <a:ext cx="1560576" cy="252374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077072"/>
            <a:ext cx="1758080" cy="25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71600" y="764704"/>
            <a:ext cx="741682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Om kjærlighetsdrømmen – i det pakistanske miljøet og i det norske miljøet:</a:t>
            </a:r>
            <a:br>
              <a:rPr lang="nb-NO" sz="2400" b="1" dirty="0" smtClean="0"/>
            </a:br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smtClean="0"/>
              <a:t>Fra </a:t>
            </a:r>
            <a:r>
              <a:rPr lang="nb-NO" sz="2400" b="1" i="1" dirty="0" smtClean="0"/>
              <a:t>Skitten snø:</a:t>
            </a:r>
            <a:endParaRPr lang="nb-NO" sz="2400" dirty="0" smtClean="0"/>
          </a:p>
          <a:p>
            <a:endParaRPr lang="nb-NO" sz="2400" b="1" i="1" dirty="0"/>
          </a:p>
          <a:p>
            <a:pPr>
              <a:lnSpc>
                <a:spcPct val="120000"/>
              </a:lnSpc>
            </a:pPr>
            <a:r>
              <a:rPr lang="nb-NO" sz="2400" dirty="0" smtClean="0"/>
              <a:t>I </a:t>
            </a:r>
            <a:r>
              <a:rPr lang="nb-NO" sz="2400" dirty="0" err="1"/>
              <a:t>A</a:t>
            </a:r>
            <a:r>
              <a:rPr lang="nb-NO" sz="2400" dirty="0" err="1" smtClean="0"/>
              <a:t>nilas</a:t>
            </a:r>
            <a:r>
              <a:rPr lang="nb-NO" sz="2400" dirty="0" smtClean="0"/>
              <a:t> verden  endte alle eventyr med at prinsen og prinsessen giftet seg. I de blonde prinsers verden betydde ikke et eventyr nødvendigvis det samme. Eventyret kunne ende like fort som det hadde oppstått. Hun begynte å legge merke til den usynlige veggen som skilte de to verdenene: deres og de norske </a:t>
            </a:r>
            <a:r>
              <a:rPr lang="nb-NO" sz="2400" dirty="0" err="1" smtClean="0"/>
              <a:t>jevnaldrendes</a:t>
            </a:r>
            <a:r>
              <a:rPr lang="nb-NO" sz="2400" dirty="0" smtClean="0"/>
              <a:t>. Det hendte at hun tenkte, drømte om at den forsvant, men så enkelt var det ikke.</a:t>
            </a:r>
          </a:p>
          <a:p>
            <a:pPr>
              <a:lnSpc>
                <a:spcPct val="120000"/>
              </a:lnSpc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757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530" y="1139770"/>
            <a:ext cx="1897320" cy="263846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11560" y="836712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smtClean="0"/>
              <a:t>Maria Navarro Skaranger:</a:t>
            </a:r>
          </a:p>
          <a:p>
            <a:r>
              <a:rPr lang="nb-NO" sz="2400" i="1" smtClean="0"/>
              <a:t>Alle utlendinger har lukka gardiner </a:t>
            </a:r>
            <a:r>
              <a:rPr lang="nb-NO" sz="2400" smtClean="0"/>
              <a:t>(2015)</a:t>
            </a:r>
            <a:endParaRPr lang="nb-NO" sz="2400"/>
          </a:p>
        </p:txBody>
      </p:sp>
      <p:sp>
        <p:nvSpPr>
          <p:cNvPr id="4" name="TekstSylinder 3"/>
          <p:cNvSpPr txBox="1"/>
          <p:nvPr/>
        </p:nvSpPr>
        <p:spPr>
          <a:xfrm>
            <a:off x="683568" y="2348880"/>
            <a:ext cx="4464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Dagbokroman om å være ungdom i flerkulturelt miljø på Romsås – en drabantby i </a:t>
            </a:r>
            <a:r>
              <a:rPr lang="nb-NO" sz="2400" dirty="0"/>
              <a:t>O</a:t>
            </a:r>
            <a:r>
              <a:rPr lang="nb-NO" sz="2400" dirty="0" smtClean="0"/>
              <a:t>slo, skrevet på «kebab-norsk» </a:t>
            </a:r>
          </a:p>
          <a:p>
            <a:endParaRPr lang="nb-NO" sz="2400" dirty="0"/>
          </a:p>
          <a:p>
            <a:r>
              <a:rPr lang="nb-NO" sz="2400" b="1" dirty="0" smtClean="0"/>
              <a:t>Litterær bakgrunn:</a:t>
            </a:r>
            <a:br>
              <a:rPr lang="nb-NO" sz="2400" b="1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b="1" dirty="0" smtClean="0"/>
              <a:t>Jonas Hassen </a:t>
            </a:r>
            <a:r>
              <a:rPr lang="nb-NO" sz="2400" b="1" dirty="0" err="1" smtClean="0"/>
              <a:t>Khemiri</a:t>
            </a:r>
            <a:r>
              <a:rPr lang="nb-NO" sz="2400" dirty="0" smtClean="0"/>
              <a:t>:</a:t>
            </a:r>
          </a:p>
          <a:p>
            <a:r>
              <a:rPr lang="nb-NO" sz="2400" i="1" dirty="0" smtClean="0"/>
              <a:t>Et øye rødt </a:t>
            </a:r>
            <a:r>
              <a:rPr lang="nb-NO" sz="2400" dirty="0" smtClean="0"/>
              <a:t>(2003)</a:t>
            </a:r>
            <a:br>
              <a:rPr lang="nb-NO" sz="2400" dirty="0" smtClean="0"/>
            </a:br>
            <a:r>
              <a:rPr lang="nb-NO" sz="2400" b="1" dirty="0" err="1" smtClean="0"/>
              <a:t>Faiza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Guène</a:t>
            </a:r>
            <a:r>
              <a:rPr lang="nb-NO" sz="2400" b="1" dirty="0" smtClean="0"/>
              <a:t>:</a:t>
            </a:r>
          </a:p>
          <a:p>
            <a:r>
              <a:rPr lang="nb-NO" sz="2400" i="1" dirty="0" err="1" smtClean="0"/>
              <a:t>Kiffe</a:t>
            </a:r>
            <a:r>
              <a:rPr lang="nb-NO" sz="2400" i="1" dirty="0" smtClean="0"/>
              <a:t> </a:t>
            </a:r>
            <a:r>
              <a:rPr lang="nb-NO" sz="2400" i="1" dirty="0" err="1" smtClean="0"/>
              <a:t>Kiffe</a:t>
            </a:r>
            <a:r>
              <a:rPr lang="nb-NO" sz="2400" i="1" dirty="0" smtClean="0"/>
              <a:t> i morgen </a:t>
            </a:r>
            <a:r>
              <a:rPr lang="nb-NO" sz="2400" dirty="0" smtClean="0"/>
              <a:t>(2004)</a:t>
            </a:r>
            <a:endParaRPr lang="nb-NO" sz="24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2364" y="4624363"/>
            <a:ext cx="1201794" cy="189282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4611790"/>
            <a:ext cx="1224136" cy="191604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866" y="1124744"/>
            <a:ext cx="1737067" cy="26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9144000" cy="51435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564247" y="5877272"/>
            <a:ext cx="6487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b="1" dirty="0" smtClean="0"/>
              <a:t>Kristiansand, Norge, lørdag 5. november 2016</a:t>
            </a:r>
            <a:br>
              <a:rPr lang="nb-NO" sz="2000" b="1" dirty="0" smtClean="0"/>
            </a:br>
            <a:r>
              <a:rPr lang="nb-NO" sz="2000" dirty="0" smtClean="0"/>
              <a:t>Fire utenlandske studenter skal ut på byen, tross snøværet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6951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83568" y="476672"/>
            <a:ext cx="80648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400" dirty="0"/>
              <a:t>M</a:t>
            </a:r>
            <a:r>
              <a:rPr lang="nb-NO" sz="2400" dirty="0" smtClean="0"/>
              <a:t>amma skulle gå til kirken og ville ha med meg for samtale med presten og de andre bikkjene, så jeg dro med hun. I kirkerommet først mamma prata evigheter med Pater Arve, mens fant jeg </a:t>
            </a:r>
            <a:r>
              <a:rPr lang="nb-NO" sz="2400" dirty="0" err="1" smtClean="0"/>
              <a:t>kakebordet</a:t>
            </a:r>
            <a:r>
              <a:rPr lang="nb-NO" sz="2400" dirty="0" smtClean="0"/>
              <a:t> og </a:t>
            </a:r>
            <a:r>
              <a:rPr lang="nb-NO" sz="2400" dirty="0" err="1" smtClean="0"/>
              <a:t>tæsja</a:t>
            </a:r>
            <a:r>
              <a:rPr lang="nb-NO" sz="2400" dirty="0" smtClean="0"/>
              <a:t> med meg fire kjeks og to kaker, og så det ble litt </a:t>
            </a:r>
            <a:r>
              <a:rPr lang="nb-NO" sz="2400" dirty="0" err="1" smtClean="0"/>
              <a:t>lættis</a:t>
            </a:r>
            <a:r>
              <a:rPr lang="nb-NO" sz="2400" dirty="0" smtClean="0"/>
              <a:t> når skulle jeg ta siste kjeksen, for da jeg så vaskedama fra skolen som er fra Polen. Hun også sto ved kakene og </a:t>
            </a:r>
            <a:r>
              <a:rPr lang="nb-NO" sz="2400" dirty="0" err="1" smtClean="0"/>
              <a:t>tæsja</a:t>
            </a:r>
            <a:r>
              <a:rPr lang="nb-NO" sz="2400" dirty="0" smtClean="0"/>
              <a:t>, og i stedet for hun hadde på seg vaskeklærne, hun hadde pelskåpe og tegna </a:t>
            </a:r>
            <a:r>
              <a:rPr lang="nb-NO" sz="2400" dirty="0" err="1" smtClean="0"/>
              <a:t>øynebryn</a:t>
            </a:r>
            <a:r>
              <a:rPr lang="nb-NO" sz="2400" dirty="0" smtClean="0"/>
              <a:t> og jeg tenkte: sikkert hun skal prøve seg på ene kirkegutten, for han også er polakk og ikke så stygg.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	</a:t>
            </a:r>
            <a:r>
              <a:rPr lang="nb-NO" sz="2400" b="1" dirty="0" err="1" smtClean="0"/>
              <a:t>Skaranger</a:t>
            </a:r>
            <a:r>
              <a:rPr lang="nb-NO" sz="2400" b="1" dirty="0" smtClean="0"/>
              <a:t>: </a:t>
            </a:r>
            <a:r>
              <a:rPr lang="nb-NO" sz="2400" b="1" i="1" dirty="0" smtClean="0"/>
              <a:t>Alle utlendinger har lukka gardiner</a:t>
            </a:r>
            <a:endParaRPr lang="nb-NO" sz="2400" b="1" i="1" dirty="0"/>
          </a:p>
        </p:txBody>
      </p:sp>
    </p:spTree>
    <p:extLst>
      <p:ext uri="{BB962C8B-B14F-4D97-AF65-F5344CB8AC3E}">
        <p14:creationId xmlns:p14="http://schemas.microsoft.com/office/powerpoint/2010/main" val="11925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683568" y="18864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u="sng" dirty="0" smtClean="0"/>
              <a:t>Problemrealisme</a:t>
            </a:r>
            <a:r>
              <a:rPr lang="nb-NO" sz="2400" b="1" dirty="0" smtClean="0"/>
              <a:t> – bøker som «tar opp» problemfylte </a:t>
            </a:r>
            <a:r>
              <a:rPr lang="nb-NO" sz="2400" b="1" i="1" dirty="0" smtClean="0"/>
              <a:t>tema</a:t>
            </a:r>
            <a:r>
              <a:rPr lang="nb-NO" sz="2400" b="1" dirty="0" smtClean="0"/>
              <a:t> i ungdoms liv, gjerne farlig grenseutforsking:  </a:t>
            </a:r>
            <a:br>
              <a:rPr lang="nb-NO" sz="2400" b="1" dirty="0" smtClean="0"/>
            </a:br>
            <a:endParaRPr lang="nb-NO" sz="2400" b="1" dirty="0"/>
          </a:p>
        </p:txBody>
      </p:sp>
      <p:pic>
        <p:nvPicPr>
          <p:cNvPr id="4" name="Picture 8" descr="http://www.gyldendal.no/var/ezwebin_site/storage/images/gyldendal/barn-og-ungdom/boeker-for-ungdom/lille-ekorn/1593293-1-nor-NO/Lille-ekorn_product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861048"/>
            <a:ext cx="1444247" cy="228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259285" y="4581128"/>
            <a:ext cx="2318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smtClean="0"/>
              <a:t>Linn T. Sunne:</a:t>
            </a:r>
            <a:r>
              <a:rPr lang="nb-NO" sz="2400" smtClean="0"/>
              <a:t/>
            </a:r>
            <a:br>
              <a:rPr lang="nb-NO" sz="2400" smtClean="0"/>
            </a:br>
            <a:r>
              <a:rPr lang="nb-NO" sz="2400" i="1" smtClean="0"/>
              <a:t>Lille ekorn </a:t>
            </a:r>
            <a:r>
              <a:rPr lang="nb-NO" sz="2400" smtClean="0"/>
              <a:t>(2012)</a:t>
            </a:r>
            <a:endParaRPr lang="nb-NO" sz="2400"/>
          </a:p>
        </p:txBody>
      </p:sp>
      <p:sp>
        <p:nvSpPr>
          <p:cNvPr id="6" name="TekstSylinder 5"/>
          <p:cNvSpPr txBox="1"/>
          <p:nvPr/>
        </p:nvSpPr>
        <p:spPr>
          <a:xfrm>
            <a:off x="1259632" y="3212976"/>
            <a:ext cx="215688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Hilde Kvalvaag:</a:t>
            </a:r>
          </a:p>
          <a:p>
            <a:r>
              <a:rPr lang="nb-NO" sz="2400" i="1" dirty="0" smtClean="0"/>
              <a:t>Fengsla</a:t>
            </a:r>
            <a:r>
              <a:rPr lang="nb-NO" sz="2400" dirty="0" smtClean="0"/>
              <a:t> (2010)</a:t>
            </a:r>
            <a:br>
              <a:rPr lang="nb-NO" sz="2400" dirty="0" smtClean="0"/>
            </a:br>
            <a:endParaRPr lang="nb-NO" sz="2400" dirty="0"/>
          </a:p>
        </p:txBody>
      </p:sp>
      <p:pic>
        <p:nvPicPr>
          <p:cNvPr id="7" name="Picture 2" descr="http://www.samlaget.no/nn-no/barn%20og%20unge/ungdom/fengsla/~/media/Samlaget/Litteratur/Nye%20boker/Barn%20og%20unge/Ungdom/9788252174267.ashx?20100819T123842987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1309370" cy="21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/>
        </p:nvSpPr>
        <p:spPr>
          <a:xfrm>
            <a:off x="4427984" y="5013176"/>
            <a:ext cx="182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Brageprisen 2010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6372200" y="6165304"/>
            <a:ext cx="182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Brageprisen 2012</a:t>
            </a:r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1259632" y="2060848"/>
            <a:ext cx="3111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Ingelin Røssland:</a:t>
            </a:r>
          </a:p>
          <a:p>
            <a:r>
              <a:rPr lang="nb-NO" sz="2400" i="1" dirty="0" smtClean="0"/>
              <a:t>Handgranateple</a:t>
            </a:r>
            <a:r>
              <a:rPr lang="nb-NO" sz="2400" dirty="0" smtClean="0"/>
              <a:t> (2006)</a:t>
            </a:r>
            <a:endParaRPr lang="nb-NO" sz="2400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268760"/>
            <a:ext cx="1187450" cy="1905000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6588224" y="3212976"/>
            <a:ext cx="143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Uprisen</a:t>
            </a:r>
            <a:r>
              <a:rPr lang="nb-NO" dirty="0" smtClean="0"/>
              <a:t> 2007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21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83568" y="692696"/>
            <a:ext cx="59766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 smtClean="0"/>
              <a:t>Fra Linn T. Sunne: </a:t>
            </a:r>
            <a:r>
              <a:rPr lang="nb-NO" sz="2400" b="1" i="1" dirty="0" smtClean="0"/>
              <a:t>Lille ekorn </a:t>
            </a:r>
            <a:r>
              <a:rPr lang="nb-NO" sz="2400" b="1" dirty="0" smtClean="0"/>
              <a:t>(2012):</a:t>
            </a:r>
            <a:br>
              <a:rPr lang="nb-NO" sz="2400" b="1" dirty="0" smtClean="0"/>
            </a:br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smtClean="0"/>
              <a:t>Den voksne håndballtreneren Gaute knytter 14-åringen Aurora til seg gjennom SMS-meldinger: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«</a:t>
            </a:r>
            <a:r>
              <a:rPr lang="nb-NO" sz="2400" dirty="0"/>
              <a:t>Jeg svarer ikke, men jeg blir helt varm av det. At noen tenker på meg akkurat nå. At det er han» </a:t>
            </a:r>
            <a:br>
              <a:rPr lang="nb-NO" sz="2400" dirty="0"/>
            </a:b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«Jeg er varm, tung, sjekker mobilen, enda jeg vet at det ikke har kommet noe svar» </a:t>
            </a: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«</a:t>
            </a:r>
            <a:r>
              <a:rPr lang="nb-NO" sz="2400" dirty="0"/>
              <a:t>Jeg er bare bankende puls, jeg er alt han vil, jeg er Gautes. // Og så går han»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3" name="Picture 8" descr="http://www.gyldendal.no/var/ezwebin_site/storage/images/gyldendal/barn-og-ungdom/boeker-for-ungdom/lille-ekorn/1593293-1-nor-NO/Lille-ekorn_product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204533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8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3568" y="565229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u="sng" dirty="0" smtClean="0"/>
              <a:t>Historiske romaner</a:t>
            </a:r>
            <a:r>
              <a:rPr lang="nb-NO" sz="2400" b="1" dirty="0" smtClean="0"/>
              <a:t> – kunnskap om fortida, innlevelse i tanker og følelser til unge mennesker under andre livsforhold. En </a:t>
            </a:r>
            <a:r>
              <a:rPr lang="nb-NO" sz="2400" b="1" i="1" dirty="0" smtClean="0"/>
              <a:t>liten</a:t>
            </a:r>
            <a:r>
              <a:rPr lang="nb-NO" sz="2400" b="1" dirty="0" smtClean="0"/>
              <a:t> kategori, men levende!</a:t>
            </a:r>
            <a:endParaRPr lang="nb-NO" sz="2400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2276872"/>
            <a:ext cx="1969677" cy="299695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276872"/>
            <a:ext cx="1849681" cy="2996952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755576" y="2483370"/>
            <a:ext cx="3600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smtClean="0"/>
              <a:t>Aina Basso:</a:t>
            </a:r>
            <a:r>
              <a:rPr lang="nb-NO" sz="2400" smtClean="0"/>
              <a:t/>
            </a:r>
            <a:br>
              <a:rPr lang="nb-NO" sz="2400" smtClean="0"/>
            </a:br>
            <a:endParaRPr lang="nb-NO" sz="2400" smtClean="0"/>
          </a:p>
          <a:p>
            <a:r>
              <a:rPr lang="nb-NO" sz="2400" i="1" smtClean="0"/>
              <a:t>Fange 59. Taterpige </a:t>
            </a:r>
            <a:r>
              <a:rPr lang="nb-NO" sz="2400" smtClean="0"/>
              <a:t>(2010)</a:t>
            </a:r>
          </a:p>
          <a:p>
            <a:endParaRPr lang="nb-NO" sz="2400"/>
          </a:p>
          <a:p>
            <a:r>
              <a:rPr lang="nb-NO" sz="2400" i="1" smtClean="0"/>
              <a:t>Inn i elden </a:t>
            </a:r>
            <a:r>
              <a:rPr lang="nb-NO" sz="2400" smtClean="0"/>
              <a:t>(2012)</a:t>
            </a:r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7037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55576" y="836712"/>
            <a:ext cx="7920880" cy="372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400" b="1" dirty="0" smtClean="0"/>
              <a:t>Heksebrenning i </a:t>
            </a:r>
            <a:r>
              <a:rPr lang="nb-NO" sz="2400" b="1" dirty="0"/>
              <a:t>F</a:t>
            </a:r>
            <a:r>
              <a:rPr lang="nb-NO" sz="2400" b="1" dirty="0" smtClean="0"/>
              <a:t>innmark på 1600-talet:</a:t>
            </a:r>
          </a:p>
          <a:p>
            <a:pPr>
              <a:lnSpc>
                <a:spcPct val="110000"/>
              </a:lnSpc>
            </a:pPr>
            <a:endParaRPr lang="nb-NO" sz="2400" dirty="0"/>
          </a:p>
          <a:p>
            <a:pPr>
              <a:lnSpc>
                <a:spcPct val="110000"/>
              </a:lnSpc>
            </a:pPr>
            <a:r>
              <a:rPr lang="nb-NO" sz="2400" dirty="0" smtClean="0"/>
              <a:t>Varmen </a:t>
            </a:r>
            <a:r>
              <a:rPr lang="nb-NO" sz="2400" dirty="0" err="1" smtClean="0"/>
              <a:t>frå</a:t>
            </a:r>
            <a:r>
              <a:rPr lang="nb-NO" sz="2400" dirty="0" smtClean="0"/>
              <a:t> bålet </a:t>
            </a:r>
            <a:r>
              <a:rPr lang="nb-NO" sz="2400" dirty="0" err="1" smtClean="0"/>
              <a:t>byrjar</a:t>
            </a:r>
            <a:r>
              <a:rPr lang="nb-NO" sz="2400" dirty="0" smtClean="0"/>
              <a:t> </a:t>
            </a:r>
            <a:r>
              <a:rPr lang="nb-NO" sz="2400" dirty="0" err="1" smtClean="0"/>
              <a:t>kjennast</a:t>
            </a:r>
            <a:r>
              <a:rPr lang="nb-NO" sz="2400" dirty="0" smtClean="0"/>
              <a:t> også her vi </a:t>
            </a:r>
            <a:r>
              <a:rPr lang="nb-NO" sz="2400" dirty="0" err="1" smtClean="0"/>
              <a:t>sit</a:t>
            </a:r>
            <a:r>
              <a:rPr lang="nb-NO" sz="2400" dirty="0" smtClean="0"/>
              <a:t>. Det </a:t>
            </a:r>
            <a:r>
              <a:rPr lang="nb-NO" sz="2400" dirty="0" err="1" smtClean="0"/>
              <a:t>knitrar</a:t>
            </a:r>
            <a:r>
              <a:rPr lang="nb-NO" sz="2400" dirty="0" smtClean="0"/>
              <a:t> og </a:t>
            </a:r>
            <a:r>
              <a:rPr lang="nb-NO" sz="2400" dirty="0" err="1" smtClean="0"/>
              <a:t>blafrar</a:t>
            </a:r>
            <a:r>
              <a:rPr lang="nb-NO" sz="2400" dirty="0" smtClean="0"/>
              <a:t> sterkt i vinden, av og til kjem </a:t>
            </a:r>
            <a:r>
              <a:rPr lang="nb-NO" sz="2400" dirty="0" err="1" smtClean="0"/>
              <a:t>eit</a:t>
            </a:r>
            <a:r>
              <a:rPr lang="nb-NO" sz="2400" dirty="0" smtClean="0"/>
              <a:t> smell og gneistane flyg opp i lufta, som </a:t>
            </a:r>
            <a:r>
              <a:rPr lang="nb-NO" sz="2400" dirty="0" err="1" smtClean="0"/>
              <a:t>brennande</a:t>
            </a:r>
            <a:r>
              <a:rPr lang="nb-NO" sz="2400" dirty="0" smtClean="0"/>
              <a:t> mygg. Kvinna på stigen </a:t>
            </a:r>
            <a:r>
              <a:rPr lang="nb-NO" sz="2400" dirty="0" err="1" smtClean="0"/>
              <a:t>stirer</a:t>
            </a:r>
            <a:r>
              <a:rPr lang="nb-NO" sz="2400" dirty="0" smtClean="0"/>
              <a:t> i </a:t>
            </a:r>
            <a:r>
              <a:rPr lang="nb-NO" sz="2400" dirty="0" err="1" smtClean="0"/>
              <a:t>flammane</a:t>
            </a:r>
            <a:r>
              <a:rPr lang="nb-NO" sz="2400" dirty="0" smtClean="0"/>
              <a:t>. Munnen </a:t>
            </a:r>
            <a:r>
              <a:rPr lang="nb-NO" sz="2400" dirty="0" err="1" smtClean="0"/>
              <a:t>hennar</a:t>
            </a:r>
            <a:r>
              <a:rPr lang="nb-NO" sz="2400" dirty="0" smtClean="0"/>
              <a:t> rører seg, det ser ut som ho </a:t>
            </a:r>
            <a:r>
              <a:rPr lang="nb-NO" sz="2400" dirty="0" err="1" smtClean="0"/>
              <a:t>snakkar</a:t>
            </a:r>
            <a:r>
              <a:rPr lang="nb-NO" sz="2400" dirty="0" smtClean="0"/>
              <a:t>, som om ho seier </a:t>
            </a:r>
            <a:r>
              <a:rPr lang="nb-NO" sz="2400" dirty="0" err="1" smtClean="0"/>
              <a:t>noko</a:t>
            </a:r>
            <a:r>
              <a:rPr lang="nb-NO" sz="2400" dirty="0" smtClean="0"/>
              <a:t> </a:t>
            </a:r>
            <a:r>
              <a:rPr lang="nb-NO" sz="2400" dirty="0" err="1" smtClean="0"/>
              <a:t>utan</a:t>
            </a:r>
            <a:r>
              <a:rPr lang="nb-NO" sz="2400" dirty="0" smtClean="0"/>
              <a:t> røyst, kven </a:t>
            </a:r>
            <a:r>
              <a:rPr lang="nb-NO" sz="2400" dirty="0" err="1" smtClean="0"/>
              <a:t>snakkar</a:t>
            </a:r>
            <a:r>
              <a:rPr lang="nb-NO" sz="2400" dirty="0" smtClean="0"/>
              <a:t> ho til?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		</a:t>
            </a:r>
            <a:r>
              <a:rPr lang="nb-NO" sz="2400" b="1" dirty="0" err="1" smtClean="0"/>
              <a:t>Frå</a:t>
            </a:r>
            <a:r>
              <a:rPr lang="nb-NO" sz="2400" b="1" dirty="0" smtClean="0"/>
              <a:t>: Aina Basso: </a:t>
            </a:r>
            <a:r>
              <a:rPr lang="nb-NO" sz="2400" b="1" i="1" dirty="0" smtClean="0"/>
              <a:t>Inn i elden </a:t>
            </a:r>
            <a:r>
              <a:rPr lang="nb-NO" sz="2400" b="1" dirty="0" smtClean="0"/>
              <a:t>(2012)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13862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71600" y="54868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«</a:t>
            </a:r>
            <a:r>
              <a:rPr lang="nb-NO" sz="2400" b="1" u="sng" dirty="0" smtClean="0"/>
              <a:t>Hverdagsrealisme</a:t>
            </a:r>
            <a:r>
              <a:rPr lang="nb-NO" sz="2400" b="1" dirty="0" smtClean="0"/>
              <a:t>» – om kjærlighet, gruppepress, pinligheter, valg – med en porsjon humor og alvor på bunnen</a:t>
            </a:r>
            <a:endParaRPr lang="nb-NO" sz="2400" b="1" dirty="0"/>
          </a:p>
        </p:txBody>
      </p:sp>
      <p:pic>
        <p:nvPicPr>
          <p:cNvPr id="6146" name="Picture 2" descr="http://bergenbibliotek.no/barn-og-ungdom/tips-og-nytt/sverre-henmo-natt-paa-frognerbadet/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420888"/>
            <a:ext cx="1905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899592" y="2564904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Sverre </a:t>
            </a:r>
            <a:r>
              <a:rPr lang="nb-NO" sz="2400" b="1" dirty="0" err="1" smtClean="0"/>
              <a:t>Henmo</a:t>
            </a:r>
            <a:r>
              <a:rPr lang="nb-NO" sz="2400" b="1" dirty="0" smtClean="0"/>
              <a:t>: </a:t>
            </a:r>
          </a:p>
          <a:p>
            <a:r>
              <a:rPr lang="nb-NO" sz="2400" i="1" dirty="0" smtClean="0"/>
              <a:t>Natt på </a:t>
            </a:r>
            <a:r>
              <a:rPr lang="nb-NO" sz="2400" i="1" dirty="0" err="1" smtClean="0"/>
              <a:t>Frognerbadet</a:t>
            </a:r>
            <a:r>
              <a:rPr lang="nb-NO" sz="2400" i="1" dirty="0" smtClean="0"/>
              <a:t> </a:t>
            </a:r>
            <a:r>
              <a:rPr lang="nb-NO" sz="2400" dirty="0" smtClean="0"/>
              <a:t>(2008 /2012)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561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854" y="419100"/>
            <a:ext cx="6794846" cy="382036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901700" y="5038130"/>
            <a:ext cx="739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 smtClean="0"/>
              <a:t>"Det er ikke uvanlig at unge folk sniker seg inn på </a:t>
            </a:r>
            <a:r>
              <a:rPr lang="nb-NO" sz="2000" dirty="0" err="1" smtClean="0"/>
              <a:t>Frognerbadet</a:t>
            </a:r>
            <a:r>
              <a:rPr lang="nb-NO" sz="2000" dirty="0" smtClean="0"/>
              <a:t> på nattetid i sommer. Ifølge Oslo kommune er det stort sett snakk om vestkantungdom som bruker badet som festarena" (</a:t>
            </a:r>
            <a:r>
              <a:rPr lang="nb-NO" sz="2000" i="1" dirty="0" err="1" smtClean="0"/>
              <a:t>OsloBy</a:t>
            </a:r>
            <a:r>
              <a:rPr lang="nb-NO" sz="2000" dirty="0" smtClean="0"/>
              <a:t>, nyheter, 2013)</a:t>
            </a:r>
            <a:endParaRPr lang="nb-NO" sz="20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3137592" y="4549259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Tilknytning til virkeligheten: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41332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899592" y="836712"/>
            <a:ext cx="712879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Fra </a:t>
            </a:r>
            <a:r>
              <a:rPr lang="nb-NO" sz="2400" b="1" i="1" dirty="0" smtClean="0"/>
              <a:t>Natt på </a:t>
            </a:r>
            <a:r>
              <a:rPr lang="nb-NO" sz="2400" b="1" i="1" dirty="0" err="1" smtClean="0"/>
              <a:t>Frognerbadet</a:t>
            </a:r>
            <a:r>
              <a:rPr lang="nb-NO" sz="2400" b="1" dirty="0" smtClean="0"/>
              <a:t>:</a:t>
            </a:r>
            <a:br>
              <a:rPr lang="nb-NO" sz="2400" b="1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Petra, Petra, Petra .... som lukter regn og hud, og som har evnen til å smile med underhuden.</a:t>
            </a:r>
          </a:p>
          <a:p>
            <a:r>
              <a:rPr lang="nb-NO" sz="2400" dirty="0"/>
              <a:t>	</a:t>
            </a:r>
            <a:r>
              <a:rPr lang="nb-NO" sz="2400" dirty="0" smtClean="0"/>
              <a:t>"Fine pupper, men rimelig </a:t>
            </a:r>
            <a:r>
              <a:rPr lang="nb-NO" sz="2400" dirty="0" err="1" smtClean="0"/>
              <a:t>støgg</a:t>
            </a:r>
            <a:r>
              <a:rPr lang="nb-NO" sz="2400" dirty="0" smtClean="0"/>
              <a:t>, sier Frank. "Jeg tror hun er der fordi hun er kusina til Ludvig, eller noe sånt. Jeg snakket forresten litt med henne på lørdag. Hun er </a:t>
            </a:r>
            <a:r>
              <a:rPr lang="nb-NO" sz="2400" dirty="0"/>
              <a:t>f</a:t>
            </a:r>
            <a:r>
              <a:rPr lang="nb-NO" sz="2400" dirty="0" smtClean="0"/>
              <a:t>aktisk ganske morsom. Men helt utrolig seriøs. Følte at jeg snakket med mora til en eller annen."</a:t>
            </a:r>
          </a:p>
          <a:p>
            <a:r>
              <a:rPr lang="nb-NO" sz="2400" dirty="0"/>
              <a:t>	</a:t>
            </a:r>
            <a:r>
              <a:rPr lang="nb-NO" sz="2400" dirty="0" smtClean="0"/>
              <a:t>Jeg klorer meg i hodet. Hører stemmen hennes. Kjenner de varme hendene mot kinnet mitt.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2312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67544" y="905967"/>
            <a:ext cx="5573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smtClean="0"/>
              <a:t>Klassikere i humoristisk hverdagsrealisme:</a:t>
            </a:r>
            <a:br>
              <a:rPr lang="nb-NO" sz="2400" b="1" smtClean="0"/>
            </a:br>
            <a:r>
              <a:rPr lang="nb-NO" sz="2400" b="1" smtClean="0"/>
              <a:t>Arne Berggren: </a:t>
            </a:r>
            <a:r>
              <a:rPr lang="nb-NO" sz="2400" b="1" i="1" smtClean="0"/>
              <a:t>Aldo Monrad</a:t>
            </a:r>
            <a:r>
              <a:rPr lang="nb-NO" sz="2400" b="1" smtClean="0"/>
              <a:t>-bøkene</a:t>
            </a:r>
            <a:endParaRPr lang="nb-NO" sz="2400" b="1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17" y="2370241"/>
            <a:ext cx="1558782" cy="251416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260" y="2360716"/>
            <a:ext cx="1565946" cy="248980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24" y="2370241"/>
            <a:ext cx="1560267" cy="249289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483" y="2360056"/>
            <a:ext cx="1542474" cy="249046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535" y="2370241"/>
            <a:ext cx="1566802" cy="248028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559870" y="49823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mtClean="0"/>
              <a:t>1995</a:t>
            </a:r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2601301" y="49823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1996</a:t>
            </a:r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4300565" y="49166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1997</a:t>
            </a:r>
            <a:endParaRPr lang="nb-NO"/>
          </a:p>
        </p:txBody>
      </p:sp>
      <p:sp>
        <p:nvSpPr>
          <p:cNvPr id="11" name="TekstSylinder 10"/>
          <p:cNvSpPr txBox="1"/>
          <p:nvPr/>
        </p:nvSpPr>
        <p:spPr>
          <a:xfrm>
            <a:off x="6093862" y="493459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1999</a:t>
            </a:r>
            <a:endParaRPr lang="nb-NO"/>
          </a:p>
        </p:txBody>
      </p:sp>
      <p:pic>
        <p:nvPicPr>
          <p:cNvPr id="7172" name="Picture 4" descr="Aldo Monra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25" y="5445224"/>
            <a:ext cx="1651431" cy="117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2167186" y="6218141"/>
            <a:ext cx="173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Tegneserie 2010</a:t>
            </a:r>
            <a:endParaRPr lang="nb-NO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7882032" y="49823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2009</a:t>
            </a:r>
            <a:endParaRPr lang="nb-NO"/>
          </a:p>
        </p:txBody>
      </p:sp>
      <p:sp>
        <p:nvSpPr>
          <p:cNvPr id="14" name="TekstSylinder 13"/>
          <p:cNvSpPr txBox="1"/>
          <p:nvPr/>
        </p:nvSpPr>
        <p:spPr>
          <a:xfrm>
            <a:off x="2195736" y="5589240"/>
            <a:ext cx="251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(Bok 1-4 gjenutgitt 2009)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335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55576" y="260648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u="sng" dirty="0" smtClean="0"/>
              <a:t>Kriminalromaner for ungdom</a:t>
            </a:r>
            <a:r>
              <a:rPr lang="nb-NO" sz="2400" b="1" dirty="0" smtClean="0"/>
              <a:t> – holder posisjonen de har hatt i ungdomslitteraturen fra 1980-tallet</a:t>
            </a:r>
            <a:r>
              <a:rPr lang="nb-NO" sz="2400" dirty="0" smtClean="0"/>
              <a:t/>
            </a:r>
            <a:br>
              <a:rPr lang="nb-NO" sz="2400" dirty="0" smtClean="0"/>
            </a:br>
            <a:endParaRPr lang="nb-NO" dirty="0"/>
          </a:p>
        </p:txBody>
      </p:sp>
      <p:pic>
        <p:nvPicPr>
          <p:cNvPr id="4106" name="Picture 10" descr="http://www.bokklubben.no/SamboWeb/servlet/VisBildeServlet?produktId=65057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492309"/>
            <a:ext cx="2066454" cy="29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3419872" y="1459516"/>
            <a:ext cx="432048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Jørn Lier Horst</a:t>
            </a:r>
            <a:r>
              <a:rPr lang="nb-NO" sz="2800" dirty="0" smtClean="0"/>
              <a:t>:</a:t>
            </a:r>
            <a:r>
              <a:rPr lang="nb-NO" sz="2800" smtClean="0"/>
              <a:t/>
            </a:r>
            <a:br>
              <a:rPr lang="nb-NO" sz="2800" smtClean="0"/>
            </a:br>
            <a:r>
              <a:rPr lang="nb-NO" sz="2400" i="1" smtClean="0"/>
              <a:t>Salamandergåten</a:t>
            </a:r>
            <a:r>
              <a:rPr lang="nb-NO" sz="2400" dirty="0" smtClean="0"/>
              <a:t> 	(2012)</a:t>
            </a:r>
          </a:p>
          <a:p>
            <a:r>
              <a:rPr lang="nb-NO" sz="2400" i="1" dirty="0" smtClean="0"/>
              <a:t>Maltesergåten</a:t>
            </a:r>
            <a:r>
              <a:rPr lang="nb-NO" sz="2400" dirty="0"/>
              <a:t> </a:t>
            </a:r>
            <a:r>
              <a:rPr lang="nb-NO" sz="2400" dirty="0" smtClean="0"/>
              <a:t>	(2012)</a:t>
            </a:r>
          </a:p>
          <a:p>
            <a:r>
              <a:rPr lang="nb-NO" sz="2400" i="1" dirty="0" err="1" smtClean="0"/>
              <a:t>Undervannsgåten</a:t>
            </a:r>
            <a:r>
              <a:rPr lang="nb-NO" sz="2400" i="1" dirty="0" smtClean="0"/>
              <a:t> 	</a:t>
            </a:r>
            <a:r>
              <a:rPr lang="nb-NO" sz="2400" dirty="0" smtClean="0"/>
              <a:t>(2013)</a:t>
            </a:r>
          </a:p>
          <a:p>
            <a:r>
              <a:rPr lang="nb-NO" sz="2400" i="1" dirty="0" smtClean="0"/>
              <a:t>Gravrøvergåten</a:t>
            </a:r>
            <a:r>
              <a:rPr lang="nb-NO" sz="2400" dirty="0"/>
              <a:t> </a:t>
            </a:r>
            <a:r>
              <a:rPr lang="nb-NO" sz="2400" dirty="0" smtClean="0"/>
              <a:t>	(2013)</a:t>
            </a:r>
          </a:p>
          <a:p>
            <a:r>
              <a:rPr lang="nb-NO" sz="2400" i="1" dirty="0" smtClean="0"/>
              <a:t>Libertygåten</a:t>
            </a:r>
            <a:r>
              <a:rPr lang="nb-NO" sz="2400" dirty="0" smtClean="0"/>
              <a:t> 		(</a:t>
            </a:r>
            <a:r>
              <a:rPr lang="nb-NO" sz="2400" dirty="0"/>
              <a:t>2014)</a:t>
            </a:r>
          </a:p>
          <a:p>
            <a:r>
              <a:rPr lang="nb-NO" sz="2400" i="1" dirty="0" err="1"/>
              <a:t>Esmeraldagåten</a:t>
            </a:r>
            <a:r>
              <a:rPr lang="nb-NO" sz="2400" dirty="0"/>
              <a:t> </a:t>
            </a:r>
            <a:r>
              <a:rPr lang="nb-NO" sz="2400" dirty="0" smtClean="0"/>
              <a:t>	(</a:t>
            </a:r>
            <a:r>
              <a:rPr lang="nb-NO" sz="2400" dirty="0"/>
              <a:t>2014)</a:t>
            </a:r>
          </a:p>
          <a:p>
            <a:r>
              <a:rPr lang="nb-NO" sz="2400" i="1" dirty="0" err="1"/>
              <a:t>Rivertongåten</a:t>
            </a:r>
            <a:r>
              <a:rPr lang="nb-NO" sz="2400" dirty="0"/>
              <a:t> </a:t>
            </a:r>
            <a:r>
              <a:rPr lang="nb-NO" sz="2400" dirty="0" smtClean="0"/>
              <a:t>		(</a:t>
            </a:r>
            <a:r>
              <a:rPr lang="nb-NO" sz="2400"/>
              <a:t>2015</a:t>
            </a:r>
            <a:r>
              <a:rPr lang="nb-NO" sz="2400" smtClean="0"/>
              <a:t>)</a:t>
            </a:r>
          </a:p>
          <a:p>
            <a:r>
              <a:rPr lang="nb-NO" sz="2400" smtClean="0"/>
              <a:t>Hodeskallegåten	(2015)</a:t>
            </a:r>
            <a:br>
              <a:rPr lang="nb-NO" sz="2400" smtClean="0"/>
            </a:br>
            <a:r>
              <a:rPr lang="nb-NO" sz="2400" smtClean="0"/>
              <a:t>Ulvehundgåten	(2016)</a:t>
            </a:r>
          </a:p>
          <a:p>
            <a:r>
              <a:rPr lang="nb-NO" sz="2400" smtClean="0"/>
              <a:t>Sjøormgåten		(2016)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539552" y="5629888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Serie for de yngste ungdommene – lettlest, godt skrudd sammen og godt skrevet. Lesverdige for eldre ungdom også.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965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7022075" cy="526655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915816" y="6093296"/>
            <a:ext cx="276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Bystranda, Kristiansand, juli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03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827584" y="404664"/>
            <a:ext cx="671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u="sng" dirty="0" smtClean="0"/>
              <a:t>Fantasy</a:t>
            </a:r>
            <a:r>
              <a:rPr lang="nb-NO" sz="2800" b="1" dirty="0" smtClean="0"/>
              <a:t> – en boom fra 2000-tallet og utover</a:t>
            </a:r>
            <a:endParaRPr lang="nb-NO" sz="2800" b="1" dirty="0"/>
          </a:p>
        </p:txBody>
      </p:sp>
      <p:sp>
        <p:nvSpPr>
          <p:cNvPr id="2" name="TekstSylinder 1"/>
          <p:cNvSpPr txBox="1"/>
          <p:nvPr/>
        </p:nvSpPr>
        <p:spPr>
          <a:xfrm>
            <a:off x="827584" y="1052736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En rekke bokserier med </a:t>
            </a:r>
            <a:r>
              <a:rPr lang="nb-NO" sz="2400" dirty="0" err="1" smtClean="0"/>
              <a:t>fantasy</a:t>
            </a:r>
            <a:r>
              <a:rPr lang="nb-NO" sz="2400" dirty="0" smtClean="0"/>
              <a:t> i Tolkien-tradisjonen finnes. </a:t>
            </a:r>
            <a:r>
              <a:rPr lang="nb-NO" sz="2400" dirty="0"/>
              <a:t>M</a:t>
            </a:r>
            <a:r>
              <a:rPr lang="nb-NO" sz="2400" dirty="0" smtClean="0"/>
              <a:t>ange av de beste er på nynorsk, som bøkene til Lene </a:t>
            </a:r>
            <a:r>
              <a:rPr lang="nb-NO" sz="2400" dirty="0" err="1" smtClean="0"/>
              <a:t>Kaaberbøl</a:t>
            </a:r>
            <a:r>
              <a:rPr lang="nb-NO" sz="2400" dirty="0" smtClean="0"/>
              <a:t>, Lars Mæhle, Asbjørn </a:t>
            </a:r>
            <a:r>
              <a:rPr lang="nb-NO" sz="2400" dirty="0"/>
              <a:t>R</a:t>
            </a:r>
            <a:r>
              <a:rPr lang="nb-NO" sz="2400" dirty="0" smtClean="0"/>
              <a:t>ydland og </a:t>
            </a:r>
            <a:r>
              <a:rPr lang="nb-NO" sz="2400" dirty="0"/>
              <a:t>K</a:t>
            </a:r>
            <a:r>
              <a:rPr lang="nb-NO" sz="2400" dirty="0" smtClean="0"/>
              <a:t>ristine </a:t>
            </a:r>
            <a:r>
              <a:rPr lang="nb-NO" sz="2400" dirty="0"/>
              <a:t>T</a:t>
            </a:r>
            <a:r>
              <a:rPr lang="nb-NO" sz="2400" dirty="0" smtClean="0"/>
              <a:t>ofte</a:t>
            </a:r>
          </a:p>
          <a:p>
            <a:endParaRPr lang="nb-NO" sz="24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636912"/>
            <a:ext cx="1778000" cy="280670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51520" y="5589240"/>
            <a:ext cx="2592288" cy="119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2002/2015</a:t>
            </a:r>
            <a:br>
              <a:rPr lang="nb-NO" dirty="0" smtClean="0"/>
            </a:br>
            <a:r>
              <a:rPr lang="nb-NO" dirty="0" smtClean="0"/>
              <a:t>Nordisk </a:t>
            </a:r>
            <a:r>
              <a:rPr lang="nb-NO" dirty="0" err="1" smtClean="0"/>
              <a:t>skolebibl.forenings</a:t>
            </a:r>
            <a:r>
              <a:rPr lang="nb-NO" dirty="0" smtClean="0"/>
              <a:t> barnebokpris 2004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636912"/>
            <a:ext cx="1743814" cy="2808312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4283968" y="5661248"/>
            <a:ext cx="179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/>
              <a:t>2010</a:t>
            </a:r>
          </a:p>
          <a:p>
            <a:pPr algn="ctr"/>
            <a:r>
              <a:rPr lang="nb-NO" dirty="0" smtClean="0"/>
              <a:t>Fabelprisen 2012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636912"/>
            <a:ext cx="1630138" cy="2736304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2483768" y="5661248"/>
            <a:ext cx="179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/>
              <a:t>2009</a:t>
            </a:r>
          </a:p>
          <a:p>
            <a:pPr algn="ctr"/>
            <a:r>
              <a:rPr lang="nb-NO" dirty="0" smtClean="0"/>
              <a:t>Fabelprisen 2010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2636912"/>
            <a:ext cx="1743968" cy="2801248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588224" y="5733256"/>
            <a:ext cx="14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2009 og 2012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197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755577" y="476673"/>
            <a:ext cx="7992888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En annen </a:t>
            </a:r>
            <a:r>
              <a:rPr lang="nb-NO" sz="2800" b="1" dirty="0" err="1" smtClean="0"/>
              <a:t>fantasy</a:t>
            </a:r>
            <a:r>
              <a:rPr lang="nb-NO" sz="2800" b="1" dirty="0" smtClean="0"/>
              <a:t>-variant:  </a:t>
            </a:r>
            <a:r>
              <a:rPr lang="nb-NO" sz="2800" b="1" u="sng" dirty="0" smtClean="0"/>
              <a:t>Urban </a:t>
            </a:r>
            <a:r>
              <a:rPr lang="nb-NO" sz="2800" b="1" u="sng" dirty="0" err="1" smtClean="0"/>
              <a:t>fantasy</a:t>
            </a:r>
            <a:r>
              <a:rPr lang="nb-NO" sz="2800" b="1" dirty="0" smtClean="0"/>
              <a:t/>
            </a:r>
            <a:br>
              <a:rPr lang="nb-NO" sz="2800" b="1" dirty="0" smtClean="0"/>
            </a:br>
            <a:r>
              <a:rPr lang="nb-NO" sz="2800" b="1" dirty="0" smtClean="0"/>
              <a:t>M</a:t>
            </a:r>
            <a:r>
              <a:rPr lang="nb-NO" sz="2400" b="1" dirty="0" smtClean="0"/>
              <a:t>øte med skremmende overnaturlige krefter i vanlig, ofte trivielt (små)bymiljø  </a:t>
            </a:r>
          </a:p>
          <a:p>
            <a:endParaRPr lang="nb-NO" sz="2400" b="1" dirty="0"/>
          </a:p>
          <a:p>
            <a:r>
              <a:rPr lang="nb-NO" sz="2400" dirty="0" smtClean="0"/>
              <a:t>Norden har fått en bestselger i verdensformat: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Mats Strandberg og Sara B. </a:t>
            </a:r>
            <a:r>
              <a:rPr lang="nb-NO" sz="2400" dirty="0" err="1" smtClean="0"/>
              <a:t>Elfgren</a:t>
            </a:r>
            <a:r>
              <a:rPr lang="nb-NO" sz="2400" dirty="0" smtClean="0"/>
              <a:t>: </a:t>
            </a:r>
            <a:r>
              <a:rPr lang="nb-NO" sz="2400" i="1" dirty="0" err="1" smtClean="0"/>
              <a:t>Engelforstrilogien</a:t>
            </a:r>
            <a:endParaRPr lang="nb-NO" sz="2400" i="1" dirty="0" smtClean="0"/>
          </a:p>
          <a:p>
            <a:endParaRPr lang="nb-NO" sz="2400" dirty="0"/>
          </a:p>
          <a:p>
            <a:endParaRPr lang="nb-NO" sz="2400" dirty="0" smtClean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501008"/>
            <a:ext cx="1626522" cy="258598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501008"/>
            <a:ext cx="1630485" cy="259228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501008"/>
            <a:ext cx="1767921" cy="259228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691680" y="63093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2011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491880" y="63093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2012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5292080" y="63093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2013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20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3569" y="260648"/>
            <a:ext cx="82809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smtClean="0"/>
              <a:t>Dystopier </a:t>
            </a:r>
          </a:p>
          <a:p>
            <a:pPr marL="342900" indent="-342900">
              <a:buFontTx/>
              <a:buChar char="-"/>
            </a:pPr>
            <a:r>
              <a:rPr lang="nb-NO" sz="2400" b="1" smtClean="0"/>
              <a:t>Mørk science fiction</a:t>
            </a:r>
          </a:p>
          <a:p>
            <a:pPr marL="342900" indent="-342900">
              <a:buFontTx/>
              <a:buChar char="-"/>
            </a:pPr>
            <a:r>
              <a:rPr lang="nb-NO" sz="2400" b="1" smtClean="0"/>
              <a:t>Framstiller tenkte (framtids)samfunn som har utviklet seg mot det verre</a:t>
            </a:r>
          </a:p>
          <a:p>
            <a:pPr marL="342900" indent="-342900">
              <a:buFontTx/>
              <a:buChar char="-"/>
            </a:pPr>
            <a:r>
              <a:rPr lang="nb-NO" sz="2400" b="1" smtClean="0"/>
              <a:t>To varianter:  </a:t>
            </a:r>
            <a:r>
              <a:rPr lang="nb-NO" sz="2400" b="1" i="1" smtClean="0"/>
              <a:t>Verdens undergang </a:t>
            </a:r>
            <a:r>
              <a:rPr lang="nb-NO" sz="2400" b="1" smtClean="0"/>
              <a:t>og </a:t>
            </a:r>
            <a:r>
              <a:rPr lang="nb-NO" sz="2400" b="1" i="1" smtClean="0"/>
              <a:t>Totalitære systemer</a:t>
            </a:r>
            <a:endParaRPr lang="nb-NO" sz="2400" b="1" i="1" dirty="0" smtClean="0"/>
          </a:p>
          <a:p>
            <a:endParaRPr lang="nb-NO" sz="2400" b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61550"/>
            <a:ext cx="1812742" cy="290945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588587"/>
            <a:ext cx="1850234" cy="288241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7567" y="3588587"/>
            <a:ext cx="1872208" cy="293498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228185" y="3672417"/>
            <a:ext cx="2592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smtClean="0"/>
              <a:t>Undergangsdystopi i nær framtid:</a:t>
            </a:r>
            <a:br>
              <a:rPr lang="nb-NO" sz="2000" b="1" smtClean="0"/>
            </a:br>
            <a:r>
              <a:rPr lang="nb-NO" sz="2000" smtClean="0"/>
              <a:t/>
            </a:r>
            <a:br>
              <a:rPr lang="nb-NO" sz="2000" smtClean="0"/>
            </a:br>
            <a:r>
              <a:rPr lang="nb-NO" sz="2000" smtClean="0"/>
              <a:t>Johan Harstad:</a:t>
            </a:r>
            <a:br>
              <a:rPr lang="nb-NO" sz="2000" smtClean="0"/>
            </a:br>
            <a:r>
              <a:rPr lang="nb-NO" sz="2000" i="1" smtClean="0"/>
              <a:t>Darlah. 172 timer på månen</a:t>
            </a:r>
            <a:r>
              <a:rPr lang="nb-NO" sz="2000" smtClean="0"/>
              <a:t> (2008)</a:t>
            </a:r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22427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80620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103" y="424297"/>
            <a:ext cx="189883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1781083" cy="280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478301"/>
            <a:ext cx="1945181" cy="305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4716016" y="1268760"/>
            <a:ext cx="3923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smtClean="0"/>
              <a:t>Dystopi om totalitært samfunn:</a:t>
            </a:r>
          </a:p>
          <a:p>
            <a:endParaRPr lang="nb-NO" sz="2000"/>
          </a:p>
          <a:p>
            <a:r>
              <a:rPr lang="nb-NO" sz="2000" smtClean="0"/>
              <a:t>Harald Rosenløw Eeg: </a:t>
            </a:r>
            <a:r>
              <a:rPr lang="nb-NO" sz="2000" i="1" smtClean="0"/>
              <a:t>Vrengt</a:t>
            </a:r>
            <a:r>
              <a:rPr lang="nb-NO" sz="2000" smtClean="0"/>
              <a:t> (1997)</a:t>
            </a:r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341439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60648"/>
            <a:ext cx="2356561" cy="332275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755576" y="260648"/>
            <a:ext cx="5059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/>
              <a:t>Dystopi</a:t>
            </a:r>
            <a:r>
              <a:rPr lang="nb-NO" sz="2800" b="1" dirty="0" smtClean="0"/>
              <a:t> om totalitært samfunn,</a:t>
            </a:r>
            <a:br>
              <a:rPr lang="nb-NO" sz="2800" b="1" dirty="0" smtClean="0"/>
            </a:br>
            <a:r>
              <a:rPr lang="nb-NO" sz="2800" b="1" dirty="0" smtClean="0"/>
              <a:t>som tegneserieroman</a:t>
            </a:r>
            <a:endParaRPr lang="nb-NO" sz="2800" b="1" dirty="0"/>
          </a:p>
        </p:txBody>
      </p:sp>
      <p:sp>
        <p:nvSpPr>
          <p:cNvPr id="5" name="TekstSylinder 4"/>
          <p:cNvSpPr txBox="1"/>
          <p:nvPr/>
        </p:nvSpPr>
        <p:spPr>
          <a:xfrm>
            <a:off x="841319" y="1115843"/>
            <a:ext cx="24336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smtClean="0"/>
              <a:t>Sigbjørn Lilleeng</a:t>
            </a:r>
            <a:r>
              <a:rPr lang="nb-NO" sz="2400" dirty="0" smtClean="0"/>
              <a:t>: </a:t>
            </a:r>
            <a:br>
              <a:rPr lang="nb-NO" sz="2400" dirty="0" smtClean="0"/>
            </a:br>
            <a:r>
              <a:rPr lang="nb-NO" sz="2400" i="1" dirty="0" smtClean="0"/>
              <a:t>Generator </a:t>
            </a:r>
            <a:r>
              <a:rPr lang="nb-NO" sz="2400" dirty="0" smtClean="0"/>
              <a:t>(2012)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773489"/>
            <a:ext cx="5760640" cy="403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0"/>
            <a:ext cx="485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39552" y="404664"/>
            <a:ext cx="1595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Litteratur</a:t>
            </a:r>
            <a:endParaRPr lang="nb-NO" sz="28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323528" y="1124744"/>
            <a:ext cx="86409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000" dirty="0" err="1" smtClean="0"/>
              <a:t>Appleyard</a:t>
            </a:r>
            <a:r>
              <a:rPr lang="nb-NO" sz="2000" dirty="0" smtClean="0"/>
              <a:t>, Joseph: </a:t>
            </a:r>
            <a:r>
              <a:rPr lang="nb-NO" sz="2000" i="1" dirty="0" err="1" smtClean="0"/>
              <a:t>Becoming</a:t>
            </a:r>
            <a:r>
              <a:rPr lang="nb-NO" sz="2000" i="1" dirty="0" smtClean="0"/>
              <a:t> a Reader</a:t>
            </a:r>
            <a:r>
              <a:rPr lang="nb-NO" sz="2000" dirty="0" smtClean="0"/>
              <a:t>. Cambridge </a:t>
            </a:r>
            <a:r>
              <a:rPr lang="nb-NO" sz="2000" dirty="0" err="1" smtClean="0"/>
              <a:t>University</a:t>
            </a:r>
            <a:r>
              <a:rPr lang="nb-NO" sz="2000" dirty="0" smtClean="0"/>
              <a:t> Press, 1990.</a:t>
            </a:r>
            <a:br>
              <a:rPr lang="nb-NO" sz="2000" dirty="0" smtClean="0"/>
            </a:br>
            <a:endParaRPr lang="nb-NO" sz="2000" dirty="0" smtClean="0"/>
          </a:p>
          <a:p>
            <a:pPr marL="285750" indent="-285750">
              <a:buFont typeface="Arial"/>
              <a:buChar char="•"/>
            </a:pPr>
            <a:r>
              <a:rPr lang="nb-NO" sz="2000" dirty="0" err="1" smtClean="0"/>
              <a:t>Henkel</a:t>
            </a:r>
            <a:r>
              <a:rPr lang="nb-NO" sz="2000" dirty="0" smtClean="0"/>
              <a:t>, </a:t>
            </a:r>
            <a:r>
              <a:rPr lang="nb-NO" sz="2000" dirty="0" err="1" smtClean="0"/>
              <a:t>Ayoe</a:t>
            </a:r>
            <a:r>
              <a:rPr lang="nb-NO" sz="2000" dirty="0" smtClean="0"/>
              <a:t> m.fl.: </a:t>
            </a:r>
            <a:r>
              <a:rPr lang="nb-NO" sz="2000" i="1" dirty="0" err="1" smtClean="0"/>
              <a:t>Stjernebilleder</a:t>
            </a:r>
            <a:r>
              <a:rPr lang="nb-NO" sz="2000" i="1" dirty="0" smtClean="0"/>
              <a:t>. Ungdomslitteratur – </a:t>
            </a:r>
            <a:r>
              <a:rPr lang="nb-NO" sz="2000" i="1" dirty="0" err="1" smtClean="0"/>
              <a:t>indføring</a:t>
            </a:r>
            <a:r>
              <a:rPr lang="nb-NO" sz="2000" i="1" dirty="0" smtClean="0"/>
              <a:t> og </a:t>
            </a:r>
            <a:r>
              <a:rPr lang="nb-NO" sz="2000" i="1" dirty="0" err="1" smtClean="0"/>
              <a:t>læsninger</a:t>
            </a:r>
            <a:r>
              <a:rPr lang="nb-NO" sz="2000" dirty="0" smtClean="0"/>
              <a:t>. København: Dansklærerforeningens forlag, 2011. </a:t>
            </a:r>
            <a:br>
              <a:rPr lang="nb-NO" sz="2000" dirty="0" smtClean="0"/>
            </a:br>
            <a:endParaRPr lang="nb-NO" sz="2000" dirty="0"/>
          </a:p>
          <a:p>
            <a:pPr marL="285750" indent="-285750">
              <a:buFont typeface="Arial"/>
              <a:buChar char="•"/>
            </a:pPr>
            <a:r>
              <a:rPr lang="nb-NO" sz="2000" dirty="0" smtClean="0"/>
              <a:t>Nilson, Maria: </a:t>
            </a:r>
            <a:r>
              <a:rPr lang="nb-NO" sz="2000" i="1" dirty="0" smtClean="0"/>
              <a:t>Teen </a:t>
            </a:r>
            <a:r>
              <a:rPr lang="nb-NO" sz="2000" i="1" dirty="0" err="1" smtClean="0"/>
              <a:t>noir</a:t>
            </a:r>
            <a:r>
              <a:rPr lang="nb-NO" sz="2000" i="1" dirty="0" smtClean="0"/>
              <a:t>. Om </a:t>
            </a:r>
            <a:r>
              <a:rPr lang="nb-NO" sz="2000" i="1" dirty="0" err="1" smtClean="0"/>
              <a:t>mörkret</a:t>
            </a:r>
            <a:r>
              <a:rPr lang="nb-NO" sz="2000" i="1" dirty="0" smtClean="0"/>
              <a:t> i </a:t>
            </a:r>
            <a:r>
              <a:rPr lang="nb-NO" sz="2000" i="1" dirty="0" err="1" smtClean="0"/>
              <a:t>modern</a:t>
            </a:r>
            <a:r>
              <a:rPr lang="nb-NO" sz="2000" i="1" dirty="0" smtClean="0"/>
              <a:t> ungdomslitteratur</a:t>
            </a:r>
            <a:r>
              <a:rPr lang="nb-NO" sz="2000" dirty="0" smtClean="0"/>
              <a:t>. Lund: BTJ-</a:t>
            </a:r>
            <a:r>
              <a:rPr lang="nb-NO" sz="2000" dirty="0" err="1" smtClean="0"/>
              <a:t>förlag</a:t>
            </a:r>
            <a:r>
              <a:rPr lang="nb-NO" sz="2000" dirty="0" smtClean="0"/>
              <a:t>, 2013. </a:t>
            </a:r>
            <a:br>
              <a:rPr lang="nb-NO" sz="2000" dirty="0" smtClean="0"/>
            </a:br>
            <a:endParaRPr lang="nb-NO" sz="2000" dirty="0" smtClean="0"/>
          </a:p>
          <a:p>
            <a:pPr marL="285750" indent="-285750">
              <a:buFont typeface="Arial"/>
              <a:buChar char="•"/>
            </a:pPr>
            <a:r>
              <a:rPr lang="nb-NO" sz="2000" dirty="0" smtClean="0"/>
              <a:t>Slettan, Svein (red.): </a:t>
            </a:r>
            <a:r>
              <a:rPr lang="nb-NO" sz="2000" i="1" dirty="0" smtClean="0"/>
              <a:t>Ungdomslitteratur – ei innføring</a:t>
            </a:r>
            <a:r>
              <a:rPr lang="nb-NO" sz="2000" dirty="0" smtClean="0"/>
              <a:t>. Oslo: Cappelen Damm Akademisk, 2014.</a:t>
            </a:r>
            <a:br>
              <a:rPr lang="nb-NO" sz="2000" dirty="0" smtClean="0"/>
            </a:br>
            <a:endParaRPr lang="nb-NO" sz="2000" dirty="0" smtClean="0"/>
          </a:p>
          <a:p>
            <a:pPr marL="285750" indent="-285750">
              <a:buFont typeface="Arial"/>
              <a:buChar char="•"/>
            </a:pPr>
            <a:r>
              <a:rPr lang="nb-NO" sz="2000" dirty="0" smtClean="0"/>
              <a:t>Sørensen, Anne Scott: De litterære </a:t>
            </a:r>
            <a:r>
              <a:rPr lang="nb-NO" sz="2000" dirty="0" err="1" smtClean="0"/>
              <a:t>kønstraditioner</a:t>
            </a:r>
            <a:r>
              <a:rPr lang="nb-NO" sz="2000" dirty="0" smtClean="0"/>
              <a:t>. Om ungdomslitteraturen før og nu. </a:t>
            </a:r>
            <a:r>
              <a:rPr lang="nb-NO" sz="2000" i="1" dirty="0" smtClean="0"/>
              <a:t>Tidsskrift for </a:t>
            </a:r>
            <a:r>
              <a:rPr lang="nb-NO" sz="2000" i="1" dirty="0" err="1" smtClean="0"/>
              <a:t>børne</a:t>
            </a:r>
            <a:r>
              <a:rPr lang="nb-NO" sz="2000" i="1" dirty="0" smtClean="0"/>
              <a:t>- og ungdomskultur</a:t>
            </a:r>
            <a:r>
              <a:rPr lang="nb-NO" sz="2000" dirty="0" smtClean="0"/>
              <a:t>, (93) 1992.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7663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63752" y="582328"/>
            <a:ext cx="717765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/>
              <a:t>Institutt for nordisk og </a:t>
            </a:r>
            <a:r>
              <a:rPr lang="nb-NO" sz="2800" b="1" dirty="0" smtClean="0"/>
              <a:t>mediefag, </a:t>
            </a:r>
            <a:r>
              <a:rPr lang="nb-NO" sz="2800" b="1" dirty="0" err="1" smtClean="0"/>
              <a:t>UiA</a:t>
            </a:r>
            <a:r>
              <a:rPr lang="nb-NO" sz="2800" b="1" dirty="0" smtClean="0"/>
              <a:t/>
            </a:r>
            <a:br>
              <a:rPr lang="nb-NO" sz="2800" b="1" dirty="0" smtClean="0"/>
            </a:br>
            <a:endParaRPr lang="nb-NO" sz="2400" b="1" dirty="0"/>
          </a:p>
          <a:p>
            <a:pPr marL="342900" indent="-342900">
              <a:buFont typeface="Arial"/>
              <a:buChar char="•"/>
            </a:pPr>
            <a:r>
              <a:rPr lang="nb-NO" sz="2400" dirty="0" smtClean="0"/>
              <a:t>Bachelor, Master </a:t>
            </a:r>
            <a:r>
              <a:rPr lang="nb-NO" sz="2400" dirty="0"/>
              <a:t>og </a:t>
            </a:r>
            <a:r>
              <a:rPr lang="nb-NO" sz="2400" dirty="0" err="1"/>
              <a:t>Ph.d</a:t>
            </a:r>
            <a:r>
              <a:rPr lang="nb-NO" sz="2400" dirty="0"/>
              <a:t>. i </a:t>
            </a:r>
            <a:endParaRPr lang="nb-NO" sz="2400" dirty="0" smtClean="0"/>
          </a:p>
          <a:p>
            <a:pPr marL="800100" lvl="1" indent="-342900">
              <a:buFont typeface="Arial"/>
              <a:buChar char="•"/>
            </a:pPr>
            <a:r>
              <a:rPr lang="nb-NO" sz="2400" dirty="0" smtClean="0"/>
              <a:t>Nordisk litteraturvitenskap</a:t>
            </a:r>
          </a:p>
          <a:p>
            <a:pPr marL="800100" lvl="1" indent="-342900">
              <a:buFont typeface="Arial"/>
              <a:buChar char="•"/>
            </a:pPr>
            <a:r>
              <a:rPr lang="nb-NO" sz="2400" dirty="0" smtClean="0"/>
              <a:t>Nordisk språkvitenskap </a:t>
            </a:r>
            <a:br>
              <a:rPr lang="nb-NO" sz="2400" dirty="0" smtClean="0"/>
            </a:br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212976"/>
            <a:ext cx="4788024" cy="269497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78784" y="2952208"/>
            <a:ext cx="33451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sz="2400" dirty="0"/>
              <a:t>Alle </a:t>
            </a:r>
            <a:r>
              <a:rPr lang="nb-NO" sz="2400" dirty="0" smtClean="0"/>
              <a:t>Master-emner </a:t>
            </a:r>
            <a:r>
              <a:rPr lang="nb-NO" sz="2400" dirty="0"/>
              <a:t>i </a:t>
            </a:r>
            <a:r>
              <a:rPr lang="nb-NO" sz="2400" dirty="0" smtClean="0"/>
              <a:t>norsk er åpne for utenlandske norsk-studenter. </a:t>
            </a:r>
            <a:endParaRPr lang="nb-NO" sz="2400" dirty="0"/>
          </a:p>
          <a:p>
            <a:pPr marL="285750" indent="-285750">
              <a:buFont typeface="Arial" charset="0"/>
              <a:buChar char="•"/>
            </a:pPr>
            <a:endParaRPr lang="nb-NO" sz="2400" dirty="0" smtClean="0"/>
          </a:p>
          <a:p>
            <a:pPr marL="285750" indent="-285750">
              <a:buFont typeface="Arial" charset="0"/>
              <a:buChar char="•"/>
            </a:pPr>
            <a:r>
              <a:rPr lang="nb-NO" sz="2400" dirty="0" smtClean="0"/>
              <a:t>Egen emnekode for utenlandske studenter, der det er stilt litt mindre krav til skriftlig framstilling på norsk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261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5536" y="404664"/>
            <a:ext cx="59339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endParaRPr lang="nb-NO" dirty="0" smtClean="0"/>
          </a:p>
          <a:p>
            <a:pPr marL="285750" indent="-285750">
              <a:buFont typeface="Arial"/>
              <a:buChar char="•"/>
            </a:pPr>
            <a:r>
              <a:rPr lang="nb-NO" sz="2400" b="1" dirty="0" smtClean="0"/>
              <a:t>Sommerkurs</a:t>
            </a:r>
            <a:r>
              <a:rPr lang="nb-NO" sz="2400" dirty="0" smtClean="0"/>
              <a:t> for studenter som studerer norsk ved universiteter i utlandet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/>
              <a:buChar char="•"/>
            </a:pPr>
            <a:r>
              <a:rPr lang="nb-NO" sz="2400" dirty="0" smtClean="0"/>
              <a:t>20. juli – 3. august 2017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/>
              <a:buChar char="•"/>
            </a:pPr>
            <a:r>
              <a:rPr lang="nb-NO" sz="2400" dirty="0" smtClean="0"/>
              <a:t>Undervisning om norsk språk, litteratur og kultur på </a:t>
            </a:r>
            <a:r>
              <a:rPr lang="nb-NO" sz="2400" dirty="0" err="1" smtClean="0"/>
              <a:t>UiA</a:t>
            </a:r>
            <a:r>
              <a:rPr lang="nb-NO" sz="2400" dirty="0" smtClean="0"/>
              <a:t>, campus Kristiansand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/>
              <a:buChar char="•"/>
            </a:pPr>
            <a:r>
              <a:rPr lang="nb-NO" sz="2400" dirty="0" smtClean="0"/>
              <a:t>Ekskursjoner i </a:t>
            </a:r>
            <a:r>
              <a:rPr lang="nb-NO" sz="2400" i="1" dirty="0" smtClean="0"/>
              <a:t>Kristiansand</a:t>
            </a:r>
            <a:r>
              <a:rPr lang="nb-NO" sz="2400" dirty="0" smtClean="0"/>
              <a:t> og omegn, for eksempel til </a:t>
            </a:r>
            <a:r>
              <a:rPr lang="nb-NO" sz="2400" i="1" dirty="0" smtClean="0"/>
              <a:t>Grimstad</a:t>
            </a:r>
            <a:r>
              <a:rPr lang="nb-NO" sz="2400" dirty="0" smtClean="0"/>
              <a:t> (Ibsen og Hamsun) og </a:t>
            </a:r>
            <a:r>
              <a:rPr lang="nb-NO" sz="2400" i="1" dirty="0" smtClean="0"/>
              <a:t>Lista </a:t>
            </a:r>
            <a:r>
              <a:rPr lang="nb-NO" sz="2400" dirty="0" smtClean="0"/>
              <a:t>(arkeologi, krigshistorie)</a:t>
            </a:r>
            <a:br>
              <a:rPr lang="nb-NO" sz="2400" dirty="0" smtClean="0"/>
            </a:br>
            <a:endParaRPr lang="nb-NO" sz="2400" dirty="0" smtClean="0"/>
          </a:p>
          <a:p>
            <a:pPr marL="285750" indent="-285750">
              <a:buFont typeface="Arial"/>
              <a:buChar char="•"/>
            </a:pPr>
            <a:r>
              <a:rPr lang="nb-NO" sz="2400" dirty="0" smtClean="0"/>
              <a:t>Undervisning og overnatting gratis</a:t>
            </a:r>
            <a:br>
              <a:rPr lang="nb-NO" sz="2400" dirty="0" smtClean="0"/>
            </a:br>
            <a:endParaRPr lang="nb-NO" sz="2400" dirty="0"/>
          </a:p>
          <a:p>
            <a:pPr marL="285750" indent="-285750">
              <a:buFont typeface="Arial"/>
              <a:buChar char="•"/>
            </a:pPr>
            <a:r>
              <a:rPr lang="nb-NO" sz="2400" dirty="0" smtClean="0"/>
              <a:t>All undervisning på norsk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06" y="3172006"/>
            <a:ext cx="2560334" cy="3413779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95536" y="116632"/>
            <a:ext cx="62725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Senter </a:t>
            </a:r>
            <a:r>
              <a:rPr lang="nb-NO" sz="2800" b="1" dirty="0"/>
              <a:t>for </a:t>
            </a:r>
            <a:r>
              <a:rPr lang="nb-NO" sz="2800" b="1" dirty="0" smtClean="0"/>
              <a:t>norskstudier </a:t>
            </a:r>
            <a:r>
              <a:rPr lang="nb-NO" sz="2800" b="1" dirty="0"/>
              <a:t>i utlandet (SNU</a:t>
            </a:r>
            <a:r>
              <a:rPr lang="nb-NO" sz="2800" dirty="0"/>
              <a:t>)</a:t>
            </a:r>
          </a:p>
          <a:p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6521922" y="2060848"/>
            <a:ext cx="2184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smtClean="0"/>
              <a:t>Søknadsfrist 31. mars</a:t>
            </a:r>
            <a:br>
              <a:rPr lang="nn-NO" dirty="0" smtClean="0"/>
            </a:br>
            <a:r>
              <a:rPr lang="nn-NO" dirty="0" smtClean="0"/>
              <a:t>Se </a:t>
            </a:r>
            <a:r>
              <a:rPr lang="nn-NO" dirty="0" err="1" smtClean="0"/>
              <a:t>hjemmeside</a:t>
            </a:r>
            <a:r>
              <a:rPr lang="nn-NO" dirty="0" smtClean="0"/>
              <a:t>, SNU 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1395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5536" y="116632"/>
            <a:ext cx="851133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SNU og </a:t>
            </a:r>
            <a:r>
              <a:rPr lang="nb-NO" sz="2800" b="1" dirty="0" err="1" smtClean="0"/>
              <a:t>UiA</a:t>
            </a:r>
            <a:r>
              <a:rPr lang="nb-NO" sz="2800" b="1" dirty="0" smtClean="0"/>
              <a:t> har samarbeid med norsk-miljøer ved universiteter i flere land. Noen eksempler:</a:t>
            </a:r>
          </a:p>
          <a:p>
            <a:endParaRPr lang="nb-NO" sz="2800" dirty="0"/>
          </a:p>
          <a:p>
            <a:pPr marL="457200" indent="-457200">
              <a:buFont typeface="Arial"/>
              <a:buChar char="•"/>
            </a:pPr>
            <a:r>
              <a:rPr lang="nb-NO" sz="2400" dirty="0"/>
              <a:t>Norskstudenter fra universiteter i Europa </a:t>
            </a:r>
            <a:r>
              <a:rPr lang="nb-NO" sz="2400" dirty="0" smtClean="0"/>
              <a:t>kan komme på kortere og lengre </a:t>
            </a:r>
            <a:r>
              <a:rPr lang="nb-NO" sz="2400" b="1" dirty="0" smtClean="0"/>
              <a:t>stipend-opphold</a:t>
            </a:r>
            <a:r>
              <a:rPr lang="nb-NO" sz="2400" dirty="0" smtClean="0"/>
              <a:t> </a:t>
            </a:r>
            <a:r>
              <a:rPr lang="nb-NO" sz="2400" dirty="0"/>
              <a:t>ved Universitetet i </a:t>
            </a:r>
            <a:r>
              <a:rPr lang="nb-NO" sz="2400" dirty="0" smtClean="0"/>
              <a:t>Agder, følge master-emner og arbeide med masteroppgaver og ph.d.-avhandlinger.  Jf. Erasmus og andre stipendordninger. </a:t>
            </a:r>
            <a:br>
              <a:rPr lang="nb-NO" sz="2400" dirty="0" smtClean="0"/>
            </a:br>
            <a:endParaRPr lang="nb-NO" sz="2400" dirty="0"/>
          </a:p>
          <a:p>
            <a:pPr marL="457200" indent="-457200">
              <a:buFont typeface="Arial"/>
              <a:buChar char="•"/>
            </a:pPr>
            <a:r>
              <a:rPr lang="nb-NO" sz="2400" b="1" dirty="0" smtClean="0"/>
              <a:t>Studentutveksling</a:t>
            </a:r>
            <a:r>
              <a:rPr lang="nb-NO" sz="2400" dirty="0" smtClean="0"/>
              <a:t>:  Prosjekt </a:t>
            </a:r>
            <a:r>
              <a:rPr lang="nb-NO" sz="2400" dirty="0"/>
              <a:t>om ungdomslitteratur, </a:t>
            </a:r>
            <a:r>
              <a:rPr lang="nb-NO" sz="2400" dirty="0" err="1" smtClean="0"/>
              <a:t>UiA</a:t>
            </a:r>
            <a:r>
              <a:rPr lang="nb-NO" sz="2400" dirty="0" smtClean="0"/>
              <a:t> og </a:t>
            </a:r>
            <a:r>
              <a:rPr lang="nb-NO" sz="2400" dirty="0" err="1" smtClean="0"/>
              <a:t>Masaryk</a:t>
            </a:r>
            <a:r>
              <a:rPr lang="nb-NO" sz="2400" dirty="0" smtClean="0"/>
              <a:t>-universitetet i Brno, Tsjekkia, 2007-08. </a:t>
            </a:r>
          </a:p>
          <a:p>
            <a:pPr marL="457200" indent="-457200">
              <a:buFont typeface="Arial"/>
              <a:buChar char="•"/>
            </a:pPr>
            <a:endParaRPr lang="nb-NO" sz="2400" dirty="0"/>
          </a:p>
          <a:p>
            <a:pPr marL="457200" indent="-457200">
              <a:buFont typeface="Arial"/>
              <a:buChar char="•"/>
            </a:pPr>
            <a:r>
              <a:rPr lang="nb-NO" sz="2400" b="1" dirty="0" smtClean="0"/>
              <a:t>Prosjektsamarbeid</a:t>
            </a:r>
            <a:r>
              <a:rPr lang="nb-NO" sz="2400" dirty="0" smtClean="0"/>
              <a:t> om oppbygging av bachelor i norsk språk og litteratur,</a:t>
            </a:r>
            <a:r>
              <a:rPr lang="nb-NO" sz="2400" dirty="0"/>
              <a:t> </a:t>
            </a:r>
            <a:r>
              <a:rPr lang="nb-NO" sz="2400" dirty="0" err="1" smtClean="0"/>
              <a:t>Azerbaijan</a:t>
            </a:r>
            <a:r>
              <a:rPr lang="nb-NO" sz="2400" dirty="0" smtClean="0"/>
              <a:t> </a:t>
            </a:r>
            <a:r>
              <a:rPr lang="nb-NO" sz="2400" dirty="0" err="1" smtClean="0"/>
              <a:t>University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Languages, Baku. Fortsatt prosjektsamarbeid 2017-2018, om akademisk skriving.</a:t>
            </a:r>
            <a:br>
              <a:rPr lang="nb-NO" sz="2400" dirty="0" smtClean="0"/>
            </a:br>
            <a:endParaRPr lang="nb-NO" sz="2400" dirty="0"/>
          </a:p>
          <a:p>
            <a:pPr marL="457200" indent="-457200">
              <a:buFont typeface="Arial"/>
              <a:buChar char="•"/>
            </a:pPr>
            <a:r>
              <a:rPr lang="nb-NO" sz="2400" dirty="0" smtClean="0"/>
              <a:t>Samarbeid om veiledning av </a:t>
            </a:r>
            <a:r>
              <a:rPr lang="nb-NO" sz="2400" b="1" dirty="0" err="1" smtClean="0"/>
              <a:t>Ph.d</a:t>
            </a:r>
            <a:r>
              <a:rPr lang="nb-NO" sz="2400" b="1" dirty="0" smtClean="0"/>
              <a:t>.-kandidater </a:t>
            </a:r>
            <a:r>
              <a:rPr lang="nb-NO" sz="2400" dirty="0" smtClean="0"/>
              <a:t>(</a:t>
            </a:r>
            <a:r>
              <a:rPr lang="nb-NO" sz="2400" dirty="0" err="1" smtClean="0"/>
              <a:t>cotutelle</a:t>
            </a:r>
            <a:r>
              <a:rPr lang="nb-NO" sz="2400" dirty="0" smtClean="0"/>
              <a:t>-ordning), Cluj, Romania.  En disputas 2016.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3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r>
              <a:rPr lang="nb-NO" dirty="0"/>
              <a:t>U</a:t>
            </a:r>
            <a:r>
              <a:rPr lang="nb-NO" dirty="0" smtClean="0"/>
              <a:t>ngdomslitteratur</a:t>
            </a:r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733" y="2692837"/>
            <a:ext cx="936104" cy="14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212" y="2733135"/>
            <a:ext cx="925208" cy="145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gyldendal.no/var/ezwebin_site/storage/images/gyldendal/barn-og-ungdom/boeker-for-ungdom/lille-ekorn/1593293-1-nor-NO/Lille-ekorn_productimag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684260"/>
            <a:ext cx="936104" cy="14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agge.no/bilder/produkt/mSalamanderg%C3%A5te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12" y="4509148"/>
            <a:ext cx="1245034" cy="17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bergenbibliotek.no/ung/bilder/innielden.jpg/image_preview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2650335"/>
            <a:ext cx="1008112" cy="15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tatic.bokelskere.no/c61fb86a445980e194a2df77ce977fcbbca9c4c508359d5c28a91399.jpe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509120"/>
            <a:ext cx="1299687" cy="18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nynorskbok.no/wp-content/uploads/2015/05/Svartedalen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693769"/>
            <a:ext cx="902589" cy="14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bokmerker.org/wp-content/2015/05/page_1_thumb_large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645037"/>
            <a:ext cx="1110181" cy="154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vinduet.kongsvinger.no/wp-content/uploads/2013/07/Natt-p%C3%A5-Frognerbadet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667" y="2660645"/>
            <a:ext cx="943172" cy="15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4509120"/>
            <a:ext cx="1152128" cy="1818717"/>
          </a:xfrm>
          <a:prstGeom prst="rect">
            <a:avLst/>
          </a:prstGeom>
        </p:spPr>
      </p:pic>
      <p:pic>
        <p:nvPicPr>
          <p:cNvPr id="17" name="Picture 2" descr="http://www.samlaget.no/nn-no/barn%20og%20unge/ungdom/fengsla/~/media/Samlaget/Litteratur/Nye%20boker/Barn%20og%20unge/Ungdom/9788252174267.ashx?20100819T123842987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509120"/>
            <a:ext cx="1152128" cy="18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509120"/>
            <a:ext cx="1206762" cy="1910329"/>
          </a:xfrm>
          <a:prstGeom prst="rect">
            <a:avLst/>
          </a:prstGeom>
        </p:spPr>
      </p:pic>
      <p:pic>
        <p:nvPicPr>
          <p:cNvPr id="19" name="Picture 10" descr="https://www.tanum.no/sek-asset/products/9788203253430.jpg?w=96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4509120"/>
            <a:ext cx="12942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23528" y="260648"/>
            <a:ext cx="842493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I Norge – og Norden for øvrig – kommer det hvert år ut ganske mange bøker </a:t>
            </a:r>
            <a:r>
              <a:rPr lang="nb-NO" sz="2400" b="1" dirty="0" smtClean="0"/>
              <a:t>skrevet spesielt for ungdom </a:t>
            </a:r>
            <a:r>
              <a:rPr lang="nb-NO" sz="2400" dirty="0" smtClean="0"/>
              <a:t>– både skjønnlitteratur og fagbøker.</a:t>
            </a:r>
          </a:p>
          <a:p>
            <a:endParaRPr lang="nb-NO" sz="2400" dirty="0"/>
          </a:p>
          <a:p>
            <a:r>
              <a:rPr lang="nb-NO" sz="2400" dirty="0" smtClean="0"/>
              <a:t>I Norge garanterer Staten for utgivelsen av ungdomslitteraturen gjennom </a:t>
            </a:r>
            <a:r>
              <a:rPr lang="nb-NO" sz="2400" b="1" dirty="0" smtClean="0"/>
              <a:t>innkjøpsordningen</a:t>
            </a:r>
            <a:r>
              <a:rPr lang="nb-NO" sz="2400" dirty="0" smtClean="0"/>
              <a:t>. Hvis en ungdomsbok blir kvalitetsgodkjent av Kulturrådet, kjøper Staten inn boka i 1.550 eksemplarer og deler disse ut til bibliotekene.</a:t>
            </a:r>
          </a:p>
          <a:p>
            <a:endParaRPr lang="nb-NO" sz="2400" dirty="0"/>
          </a:p>
          <a:p>
            <a:r>
              <a:rPr lang="nb-NO" sz="2400" dirty="0" smtClean="0"/>
              <a:t>Mange forfattere av ungdomsbøker reiser mye rundt på </a:t>
            </a:r>
            <a:r>
              <a:rPr lang="nb-NO" sz="2400" b="1" dirty="0" smtClean="0"/>
              <a:t>skolebesøk</a:t>
            </a:r>
            <a:r>
              <a:rPr lang="nb-NO" sz="2400" dirty="0" smtClean="0"/>
              <a:t>. Og ungdomslitteraturen brukes mye i skolen.</a:t>
            </a:r>
            <a:endParaRPr lang="nb-NO" sz="24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509120"/>
            <a:ext cx="3472152" cy="222434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4581128"/>
            <a:ext cx="3779912" cy="21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1679</Words>
  <Application>Microsoft Office PowerPoint</Application>
  <PresentationFormat>Předvádění na obrazovce (4:3)</PresentationFormat>
  <Paragraphs>318</Paragraphs>
  <Slides>46</Slides>
  <Notes>15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Office-tema</vt:lpstr>
      <vt:lpstr>Norsk ungdomslitteratur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Ungdomslitteratur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Begreper</vt:lpstr>
      <vt:lpstr>Ungdomslitteratur som ”utviklingshistorier”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Ungdomsromaner Eksempler på sjangre og bøker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Universitetet i Agder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Nyere ungdomslitteratur</dc:title>
  <dc:creator>Svein Slettan</dc:creator>
  <cp:lastModifiedBy>user</cp:lastModifiedBy>
  <cp:revision>117</cp:revision>
  <cp:lastPrinted>2015-10-15T11:35:34Z</cp:lastPrinted>
  <dcterms:created xsi:type="dcterms:W3CDTF">2015-10-14T07:29:46Z</dcterms:created>
  <dcterms:modified xsi:type="dcterms:W3CDTF">2017-03-20T20:18:52Z</dcterms:modified>
</cp:coreProperties>
</file>