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82481" autoAdjust="0"/>
  </p:normalViewPr>
  <p:slideViewPr>
    <p:cSldViewPr snapToGrid="0">
      <p:cViewPr>
        <p:scale>
          <a:sx n="116" d="100"/>
          <a:sy n="116" d="100"/>
        </p:scale>
        <p:origin x="-39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AC5D8-3D7D-436B-9C82-F2EE2C10DE34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6C76D-D6BC-47C8-9FA3-85BF169F87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191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739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1697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738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511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5511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873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02018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6C76D-D6BC-47C8-9FA3-85BF169F870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68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401-B0BF-42CC-830F-44108AFB7B7C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18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401-B0BF-42CC-830F-44108AFB7B7C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38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401-B0BF-42CC-830F-44108AFB7B7C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1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401-B0BF-42CC-830F-44108AFB7B7C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714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401-B0BF-42CC-830F-44108AFB7B7C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700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401-B0BF-42CC-830F-44108AFB7B7C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540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401-B0BF-42CC-830F-44108AFB7B7C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532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401-B0BF-42CC-830F-44108AFB7B7C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21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401-B0BF-42CC-830F-44108AFB7B7C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60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401-B0BF-42CC-830F-44108AFB7B7C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12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4401-B0BF-42CC-830F-44108AFB7B7C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0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34401-B0BF-42CC-830F-44108AFB7B7C}" type="datetimeFigureOut">
              <a:rPr lang="cs-CZ" smtClean="0"/>
              <a:t>13.12.2016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E8D42-1806-4C67-AFDA-BFF5CF4DE2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8796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OJ305 JAZYKOVÁ TYPOLOGIE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258286"/>
          </a:xfrm>
        </p:spPr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SKALIČKOVY JAZYKOVÉ TYPY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</a:p>
        </p:txBody>
      </p:sp>
    </p:spTree>
    <p:extLst>
      <p:ext uri="{BB962C8B-B14F-4D97-AF65-F5344CB8AC3E}">
        <p14:creationId xmlns:p14="http://schemas.microsoft.com/office/powerpoint/2010/main" val="419104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substantivum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nominativ</a:t>
            </a:r>
          </a:p>
          <a:p>
            <a:pPr lvl="1"/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město	   města	ženy	 kost	  kosti	     hrady	soudce	</a:t>
            </a:r>
          </a:p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kuzativ</a:t>
            </a:r>
          </a:p>
          <a:p>
            <a:pPr lvl="1"/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ěsto	   města	ženy	 kost	  kosti	     hrad	soudce</a:t>
            </a:r>
          </a:p>
          <a:p>
            <a:pPr lvl="1"/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Dítě spatřilo laň. X Dítě spatřila laň.</a:t>
            </a:r>
          </a:p>
        </p:txBody>
      </p:sp>
    </p:spTree>
    <p:extLst>
      <p:ext uri="{BB962C8B-B14F-4D97-AF65-F5344CB8AC3E}">
        <p14:creationId xmlns:p14="http://schemas.microsoft.com/office/powerpoint/2010/main" val="142095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substantivum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genitiv</a:t>
            </a:r>
          </a:p>
          <a:p>
            <a:pPr lvl="1"/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chlapc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-ů			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-í			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duš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-í</a:t>
            </a:r>
          </a:p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dativ</a:t>
            </a:r>
          </a:p>
          <a:p>
            <a:pPr lvl="1"/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chlapc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-ů-m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-í-m		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duš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-í-m</a:t>
            </a:r>
          </a:p>
        </p:txBody>
      </p:sp>
    </p:spTree>
    <p:extLst>
      <p:ext uri="{BB962C8B-B14F-4D97-AF65-F5344CB8AC3E}">
        <p14:creationId xmlns:p14="http://schemas.microsoft.com/office/powerpoint/2010/main" val="28181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substantivum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ominativ</a:t>
            </a: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	žena		město		pole		kuře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enitiv</a:t>
            </a: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	hradu		ženy		duše		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iřího		paní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ativ</a:t>
            </a: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adu	hadovi		ženě		duši		Jiřímu		paní</a:t>
            </a:r>
          </a:p>
        </p:txBody>
      </p:sp>
    </p:spTree>
    <p:extLst>
      <p:ext uri="{BB962C8B-B14F-4D97-AF65-F5344CB8AC3E}">
        <p14:creationId xmlns:p14="http://schemas.microsoft.com/office/powerpoint/2010/main" val="175293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substantivum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11"/>
          <p:cNvSpPr>
            <a:spLocks noGrp="1"/>
          </p:cNvSpPr>
          <p:nvPr>
            <p:ph idx="1"/>
          </p:nvPr>
        </p:nvSpPr>
        <p:spPr>
          <a:xfrm>
            <a:off x="856734" y="2356021"/>
            <a:ext cx="10497065" cy="3820941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lk - vlci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vlčice – vlče - vlčata</a:t>
            </a:r>
          </a:p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bůh – bože – bozi – bohové</a:t>
            </a:r>
          </a:p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níh – sněhu- snažení</a:t>
            </a:r>
          </a:p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lod- plodu – plot- plotu</a:t>
            </a:r>
          </a:p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íla - silou</a:t>
            </a: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18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substantivum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pěší-Ø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pěší-ho/-Ø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pěší-mu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pěší-m/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-Ø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pěší-m/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pěší-Ø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pěší-ch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pěší-mi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759676" y="1828799"/>
            <a:ext cx="2298356" cy="4349579"/>
          </a:xfrm>
        </p:spPr>
        <p:txBody>
          <a:bodyPr>
            <a:normAutofit/>
          </a:bodyPr>
          <a:lstStyle/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-é-ho</a:t>
            </a: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-é-mu</a:t>
            </a: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-é-m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-ý-m</a:t>
            </a: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obř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-í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-ý-ch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-ý-mi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3"/>
          <p:cNvSpPr txBox="1">
            <a:spLocks/>
          </p:cNvSpPr>
          <p:nvPr/>
        </p:nvSpPr>
        <p:spPr>
          <a:xfrm>
            <a:off x="7014520" y="1816439"/>
            <a:ext cx="2298356" cy="4349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Jiří-Ø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Jiří-ho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Jiří-mu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Jiří-m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Jiří-m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Jiří-Ø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Jiří-ch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Jiří-mi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3"/>
          <p:cNvSpPr txBox="1">
            <a:spLocks/>
          </p:cNvSpPr>
          <p:nvPr/>
        </p:nvSpPr>
        <p:spPr>
          <a:xfrm>
            <a:off x="4992131" y="1882344"/>
            <a:ext cx="2298356" cy="4349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-á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-ou</a:t>
            </a: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-ý-ch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-ý-mi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04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substantivum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řevažuje flektivní typ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Fúze gramatických kategorií v jedné koncovce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eklinační třídy dle rodu a kmenové třídy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endence k vyrovnávání tvarů – izolace a aglutinace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írná tendence k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monofunkčnosti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sufixů některých dekl. tříd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ozůstatky funkční introflexe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95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adjektivum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331941" cy="4344516"/>
          </a:xfrm>
        </p:spPr>
        <p:txBody>
          <a:bodyPr/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-á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-é-ho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-é-ho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-é-mu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-é-m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-é-ho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-ou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-á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-é-m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-é-m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-ý-m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-ou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-ý-m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jarní		jarní		jarní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jarní-ho	jarní		jarní-ho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arní-mu	jarní		jarní-mu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arní-ho	jarní		jarní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arní		jarní		jarní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jarn-ím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jarní	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jarn-ím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arn-ím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jarní	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jarn-ím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41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adjektivum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077996" cy="4303326"/>
          </a:xfrm>
        </p:spPr>
        <p:txBody>
          <a:bodyPr>
            <a:normAutofit/>
          </a:bodyPr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	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-é-ho	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-é-mu	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-é-ho	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	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-é-m	</a:t>
            </a:r>
          </a:p>
          <a:p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chud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-ý-m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chudých	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147486" y="1856108"/>
            <a:ext cx="5723238" cy="4327332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atčin	matčin-a	matčin-o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atčin-a	matčin-y	matčin-a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atčin-u	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matči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-ně	matčin-u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atčin-a	matčin-u	matčin-o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matčin	matčina	matčino</a:t>
            </a:r>
          </a:p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matčině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atčin-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ým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matčin-ou	matčin-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ým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matčiných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669059" y="1820562"/>
            <a:ext cx="1738183" cy="4362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eny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eně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eno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eně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enou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ženách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168346" y="1820562"/>
            <a:ext cx="2108886" cy="4362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pán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pán-a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ánu/-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ovi</a:t>
            </a:r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án-a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an-e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pánu/-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ovi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pánem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pánech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02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adjektivum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493476" cy="4402180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obrý – lepší – nejlepší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 – horší – nejhorší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alý – menší – nejmenší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elený – více zelený – nejvíce zelený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>
          <a:xfrm>
            <a:off x="5634681" y="1825625"/>
            <a:ext cx="5719119" cy="4351338"/>
          </a:xfrm>
        </p:spPr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rásný – krásnější – nejkrásnější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milý – milejší – nejmilejší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elený – zelenější - nejzelenější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80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adverbia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obrý – dobře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epší – lépe 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ejlepší – nejlépe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mladý – mladě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eplý – teple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omalý – pomalu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áno, večer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náhodou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nes, zítra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de, tam, kudy, tudy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8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SKALIČKOVY JAZYKOVÉ TYPY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520996" y="1825625"/>
            <a:ext cx="2668772" cy="4351338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Introflexe </a:t>
            </a:r>
          </a:p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Flexe </a:t>
            </a:r>
          </a:p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Aglutinace </a:t>
            </a:r>
          </a:p>
          <a:p>
            <a:endParaRPr lang="cs-CZ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Izolace </a:t>
            </a:r>
          </a:p>
          <a:p>
            <a:endParaRPr lang="cs-CZ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Polysentéze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3136605" y="1825625"/>
            <a:ext cx="883565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vnitřní modifikace lexikálních jednotek</a:t>
            </a: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vnější modifikace lexikálních jednotek</a:t>
            </a: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nelexikální jednotky formálně nepodobné lexikálním</a:t>
            </a:r>
          </a:p>
          <a:p>
            <a:pPr marL="0" indent="0">
              <a:buNone/>
            </a:pPr>
            <a:endParaRPr lang="cs-CZ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nelexikální jednotky formálně podobné lexikálním</a:t>
            </a:r>
          </a:p>
          <a:p>
            <a:pPr marL="0" indent="0">
              <a:buNone/>
            </a:pPr>
            <a:endParaRPr lang="cs-CZ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sled lexikálních jednotek</a:t>
            </a: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29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pronomina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já – mě – mně – mě – mně - mnou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– tě – tobě – tebe – tobě - tebou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– nás – nám – nás – nás - námi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– vás – vám –vás – vás - vámi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ona, ono, oni, ony, ona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Byl tam. X On tam byl.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Sedí-m. X Sedí-š. X Sedí-m-e. X Sedí-t-e. X Sedí.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Vezmi ten hrnek. X Vezmi hrnek.</a:t>
            </a:r>
          </a:p>
        </p:txBody>
      </p:sp>
    </p:spTree>
    <p:extLst>
      <p:ext uri="{BB962C8B-B14F-4D97-AF65-F5344CB8AC3E}">
        <p14:creationId xmlns:p14="http://schemas.microsoft.com/office/powerpoint/2010/main" val="27036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verba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dělal jsem – dělal jsem - dělám – budu dělat – udělám – *budu udělat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vidět – uvidět – nevidět – neuvidět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střelit – střílet, probudit – probouzet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rát – vzít, klást – položit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ýt – jsem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át – prodat – vydat – zadat – udat – oddat – předat- prodat – přidat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ít – zabít – přizabít – připozabít – nepřipozabít – nepřibít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ryj – kryjme – kryjte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iskni – tiskněme - tiskněte</a:t>
            </a:r>
          </a:p>
        </p:txBody>
      </p:sp>
    </p:spTree>
    <p:extLst>
      <p:ext uri="{BB962C8B-B14F-4D97-AF65-F5344CB8AC3E}">
        <p14:creationId xmlns:p14="http://schemas.microsoft.com/office/powerpoint/2010/main" val="101893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INTROFLEXE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vnitřní modifikace lexikálních jednotek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K-T-B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cs-CZ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psal jsem</a:t>
            </a:r>
          </a:p>
          <a:p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cs-CZ" sz="3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napsal jsem</a:t>
            </a:r>
          </a:p>
          <a:p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cs-CZ" sz="3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dopisoval jsem (si s někým)</a:t>
            </a:r>
          </a:p>
          <a:p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cs-CZ" sz="3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podepsal jsem se</a:t>
            </a:r>
          </a:p>
          <a:p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nā</a:t>
            </a:r>
            <a:r>
              <a:rPr lang="cs-CZ" sz="3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psali jsme se</a:t>
            </a:r>
          </a:p>
          <a:p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33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3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3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píšu</a:t>
            </a:r>
          </a:p>
          <a:p>
            <a:pPr algn="ctr"/>
            <a:endParaRPr lang="cs-CZ" sz="3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ati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podepisuji se</a:t>
            </a:r>
          </a:p>
          <a:p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bylo napsáno</a:t>
            </a:r>
          </a:p>
          <a:p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kniha</a:t>
            </a:r>
          </a:p>
          <a:p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knihy</a:t>
            </a:r>
          </a:p>
          <a:p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kancelář</a:t>
            </a:r>
          </a:p>
          <a:p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36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</a:t>
            </a:r>
            <a:r>
              <a:rPr lang="cs-C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knihovna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2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FLEXE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vnější modifikace lexikálních jednotek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AMĀRE, AQUA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ō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miluji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miluješ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miluje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āmus</a:t>
            </a:r>
            <a:r>
              <a:rPr lang="cs-C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milujeme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ātis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milujete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milují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ābō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budu milovat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ābis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budeš milovat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ābit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bude milovat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voda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vodu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vody, vodě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ve vodě (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vody (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vody (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ārum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vody, vodám</a:t>
            </a:r>
          </a:p>
          <a:p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</a:t>
            </a:r>
            <a:r>
              <a:rPr lang="cs-CZ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īs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ve vodách (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Abl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46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AGLUTINACE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nelexikální jednotky formálně nepodobné lexikálním</a:t>
            </a:r>
            <a:b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HÁZ/ BESZÉL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Ház</a:t>
            </a: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byt</a:t>
            </a:r>
          </a:p>
          <a:p>
            <a:r>
              <a:rPr lang="cs-CZ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Ház</a:t>
            </a:r>
            <a:r>
              <a:rPr lang="cs-CZ" sz="32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domu</a:t>
            </a:r>
          </a:p>
          <a:p>
            <a:r>
              <a:rPr lang="cs-CZ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Ház</a:t>
            </a:r>
            <a:r>
              <a:rPr lang="cs-CZ" sz="32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domu</a:t>
            </a:r>
          </a:p>
          <a:p>
            <a:r>
              <a:rPr lang="cs-CZ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Ház</a:t>
            </a:r>
            <a:r>
              <a:rPr lang="cs-CZ" sz="32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</a:t>
            </a: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s domem</a:t>
            </a:r>
          </a:p>
          <a:p>
            <a:r>
              <a:rPr lang="cs-CZ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Ház</a:t>
            </a:r>
            <a:r>
              <a:rPr lang="cs-CZ" sz="32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</a:t>
            </a: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 domě</a:t>
            </a:r>
          </a:p>
          <a:p>
            <a:r>
              <a:rPr lang="cs-CZ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Ház</a:t>
            </a:r>
            <a:r>
              <a:rPr lang="cs-CZ" sz="32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do domu</a:t>
            </a:r>
          </a:p>
          <a:p>
            <a:r>
              <a:rPr lang="cs-CZ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Ház</a:t>
            </a:r>
            <a:r>
              <a:rPr lang="cs-CZ" sz="32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akban</a:t>
            </a: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v domech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cs-CZ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Beszél</a:t>
            </a:r>
            <a:r>
              <a:rPr lang="cs-CZ" sz="30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</a:t>
            </a:r>
            <a:r>
              <a:rPr lang="cs-CZ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mluvím</a:t>
            </a:r>
          </a:p>
          <a:p>
            <a:r>
              <a:rPr lang="cs-CZ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Beszél</a:t>
            </a:r>
            <a:r>
              <a:rPr lang="cs-CZ" sz="30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</a:t>
            </a:r>
            <a:r>
              <a:rPr lang="cs-CZ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mluvíš</a:t>
            </a:r>
          </a:p>
          <a:p>
            <a:r>
              <a:rPr lang="cs-CZ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Beszél</a:t>
            </a:r>
            <a:r>
              <a:rPr lang="cs-CZ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mluví</a:t>
            </a:r>
          </a:p>
          <a:p>
            <a:r>
              <a:rPr lang="cs-CZ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Beszél</a:t>
            </a:r>
            <a:r>
              <a:rPr lang="cs-CZ" sz="30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ünk</a:t>
            </a:r>
            <a:r>
              <a:rPr lang="cs-CZ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mluvíme</a:t>
            </a:r>
          </a:p>
          <a:p>
            <a:r>
              <a:rPr lang="cs-CZ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Beszél</a:t>
            </a:r>
            <a:r>
              <a:rPr lang="cs-CZ" sz="30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</a:t>
            </a:r>
            <a:r>
              <a:rPr lang="cs-CZ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mluvil jsem</a:t>
            </a:r>
          </a:p>
          <a:p>
            <a:r>
              <a:rPr lang="cs-CZ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Beszél</a:t>
            </a:r>
            <a:r>
              <a:rPr lang="cs-CZ" sz="30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tél</a:t>
            </a:r>
            <a:r>
              <a:rPr lang="cs-CZ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ty jsi mluvil</a:t>
            </a:r>
          </a:p>
          <a:p>
            <a:r>
              <a:rPr lang="cs-CZ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Beszél</a:t>
            </a:r>
            <a:r>
              <a:rPr lang="cs-CZ" sz="30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tünk</a:t>
            </a:r>
            <a:r>
              <a:rPr lang="cs-CZ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my jsme mluvili</a:t>
            </a:r>
          </a:p>
          <a:p>
            <a:r>
              <a:rPr lang="cs-CZ" sz="3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Beszél</a:t>
            </a:r>
            <a:r>
              <a:rPr lang="cs-CZ" sz="3000" b="1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nék</a:t>
            </a:r>
            <a:r>
              <a:rPr lang="cs-CZ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mluvil bych</a:t>
            </a:r>
            <a:endParaRPr lang="cs-CZ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5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IZOLACE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nelexikální jednotky formálně podobné lexikálním</a:t>
            </a:r>
            <a:b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BOOK/LIVE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endParaRPr lang="cs-CZ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endParaRPr lang="cs-CZ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endParaRPr lang="cs-CZ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books</a:t>
            </a:r>
            <a:endParaRPr lang="cs-CZ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822950" y="1825625"/>
            <a:ext cx="5530850" cy="4351338"/>
          </a:xfrm>
        </p:spPr>
        <p:txBody>
          <a:bodyPr>
            <a:normAutofit fontScale="92500"/>
          </a:bodyPr>
          <a:lstStyle/>
          <a:p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live</a:t>
            </a:r>
          </a:p>
          <a:p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live</a:t>
            </a:r>
          </a:p>
          <a:p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cs-CZ" sz="44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lives</a:t>
            </a:r>
            <a:endParaRPr lang="cs-CZ" sz="4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live</a:t>
            </a:r>
          </a:p>
          <a:p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live</a:t>
            </a:r>
          </a:p>
          <a:p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I´m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</a:t>
            </a:r>
            <a:r>
              <a:rPr lang="cs-CZ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live in NY.</a:t>
            </a:r>
            <a:endParaRPr lang="cs-CZ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90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POLYSYNTÉZE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sled lexikálních jednotek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463800" y="2203450"/>
            <a:ext cx="7659103" cy="3078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kumimoji="0" lang="cs-CZ" altLang="cs-CZ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wǒ</a:t>
            </a:r>
            <a:r>
              <a:rPr kumimoji="0" lang="cs-CZ" altLang="cs-CZ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  - </a:t>
            </a:r>
            <a:r>
              <a:rPr kumimoji="0" lang="cs-CZ" altLang="cs-CZ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dāng</a:t>
            </a:r>
            <a:r>
              <a:rPr kumimoji="0" lang="cs-CZ" altLang="cs-CZ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 -   </a:t>
            </a:r>
            <a:r>
              <a:rPr kumimoji="0" lang="cs-CZ" altLang="cs-CZ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le</a:t>
            </a:r>
            <a:r>
              <a:rPr kumimoji="0" lang="cs-CZ" altLang="cs-CZ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-    </a:t>
            </a:r>
            <a:r>
              <a:rPr kumimoji="0" lang="cs-CZ" altLang="cs-CZ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bīng</a:t>
            </a:r>
            <a:r>
              <a:rPr kumimoji="0" lang="cs-CZ" altLang="cs-CZ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cs-CZ" altLang="cs-CZ" sz="6000" dirty="0"/>
              <a:t>我 </a:t>
            </a:r>
            <a:r>
              <a:rPr lang="cs-CZ" altLang="cs-CZ" sz="6000" dirty="0" smtClean="0"/>
              <a:t>   </a:t>
            </a:r>
            <a:r>
              <a:rPr kumimoji="0" lang="cs-CZ" altLang="cs-CZ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当 </a:t>
            </a:r>
            <a:r>
              <a:rPr kumimoji="0" lang="cs-CZ" altLang="cs-CZ" sz="115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	</a:t>
            </a:r>
            <a:r>
              <a:rPr kumimoji="0" lang="cs-CZ" altLang="cs-CZ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了</a:t>
            </a:r>
            <a:r>
              <a:rPr kumimoji="0" lang="cs-CZ" altLang="cs-CZ" sz="115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	</a:t>
            </a:r>
            <a:r>
              <a:rPr kumimoji="0" lang="cs-CZ" altLang="cs-CZ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兵	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cs-CZ" alt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1.sg.	</a:t>
            </a:r>
            <a:r>
              <a:rPr lang="cs-CZ" alt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stát se        </a:t>
            </a:r>
            <a:r>
              <a:rPr lang="cs-CZ" altLang="cs-CZ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neurč</a:t>
            </a:r>
            <a:r>
              <a:rPr lang="cs-CZ" alt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alt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altLang="cs-CZ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cs-CZ" alt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  voják</a:t>
            </a:r>
            <a:endParaRPr kumimoji="0" lang="cs-CZ" altLang="cs-CZ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67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ejpodstatnější flektivní princip - deklinace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běžná homonymie a synonymie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onjugace méně flektivní než deklinace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ýrazný také princip izolační – konjugace, posesivita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yrovnávaní konjugačních i deklinačních tvarů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glutinační princip – stupňování, derivace,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telicita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ntroflexe – deklinace, konjugace i derivace</a:t>
            </a:r>
          </a:p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olysyntéze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není příliš běžná, ale užívání vzrůstá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2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ČEŠTINY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substantivum</a:t>
            </a:r>
            <a:endParaRPr lang="cs-CZ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79173" y="1997331"/>
            <a:ext cx="1451918" cy="3743153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žena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eně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eno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eně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ženou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1534293" y="1964079"/>
            <a:ext cx="1744365" cy="3604699"/>
          </a:xfrm>
        </p:spPr>
        <p:txBody>
          <a:bodyPr>
            <a:normAutofit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enám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enách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ženami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4"/>
          <p:cNvSpPr txBox="1">
            <a:spLocks/>
          </p:cNvSpPr>
          <p:nvPr/>
        </p:nvSpPr>
        <p:spPr>
          <a:xfrm>
            <a:off x="3010928" y="2033458"/>
            <a:ext cx="1643449" cy="3831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město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ěsta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městu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město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město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městě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městem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symbol pro obsah 4"/>
          <p:cNvSpPr txBox="1">
            <a:spLocks/>
          </p:cNvSpPr>
          <p:nvPr/>
        </p:nvSpPr>
        <p:spPr>
          <a:xfrm>
            <a:off x="4481383" y="2033458"/>
            <a:ext cx="1643449" cy="3710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města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městům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města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města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městech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4"/>
          <p:cNvSpPr txBox="1">
            <a:spLocks/>
          </p:cNvSpPr>
          <p:nvPr/>
        </p:nvSpPr>
        <p:spPr>
          <a:xfrm>
            <a:off x="5918885" y="2030282"/>
            <a:ext cx="1643449" cy="3710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města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městům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města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města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městech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městy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ástupný symbol pro obsah 4"/>
          <p:cNvSpPr txBox="1">
            <a:spLocks/>
          </p:cNvSpPr>
          <p:nvPr/>
        </p:nvSpPr>
        <p:spPr>
          <a:xfrm>
            <a:off x="7438766" y="2030282"/>
            <a:ext cx="1853515" cy="3710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hrad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hradu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hradu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hrad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hrade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hradech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hrady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4"/>
          <p:cNvSpPr txBox="1">
            <a:spLocks/>
          </p:cNvSpPr>
          <p:nvPr/>
        </p:nvSpPr>
        <p:spPr>
          <a:xfrm>
            <a:off x="8933933" y="2010285"/>
            <a:ext cx="1853515" cy="3710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soudce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soudce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soudci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soudce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soudce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soudci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soudcem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06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2068</TotalTime>
  <Words>780</Words>
  <Application>Microsoft Office PowerPoint</Application>
  <PresentationFormat>Vlastní</PresentationFormat>
  <Paragraphs>315</Paragraphs>
  <Slides>21</Slides>
  <Notes>21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Office</vt:lpstr>
      <vt:lpstr>OJ305 JAZYKOVÁ TYPOLOGIE</vt:lpstr>
      <vt:lpstr>SKALIČKOVY JAZYKOVÉ TYPY</vt:lpstr>
      <vt:lpstr>INTROFLEXE vnitřní modifikace lexikálních jednotek K-T-B</vt:lpstr>
      <vt:lpstr>FLEXE vnější modifikace lexikálních jednotek AMĀRE, AQUA</vt:lpstr>
      <vt:lpstr>AGLUTINACE nelexikální jednotky formálně nepodobné lexikálním HÁZ/ BESZÉL</vt:lpstr>
      <vt:lpstr>IZOLACE nelexikální jednotky formálně podobné lexikálním BOOK/LIVE</vt:lpstr>
      <vt:lpstr>POLYSYNTÉZE sled lexikálních jednotek</vt:lpstr>
      <vt:lpstr>TYP ČEŠTINY</vt:lpstr>
      <vt:lpstr>TYP ČEŠTINY substantivum</vt:lpstr>
      <vt:lpstr>TYP ČEŠTINY substantivum</vt:lpstr>
      <vt:lpstr>TYP ČEŠTINY substantivum</vt:lpstr>
      <vt:lpstr>TYP ČEŠTINY substantivum</vt:lpstr>
      <vt:lpstr>TYP ČEŠTINY substantivum</vt:lpstr>
      <vt:lpstr>TYP ČEŠTINY substantivum</vt:lpstr>
      <vt:lpstr>TYP ČEŠTINY substantivum</vt:lpstr>
      <vt:lpstr>TYP ČEŠTINY adjektivum</vt:lpstr>
      <vt:lpstr>TYP ČEŠTINY adjektivum</vt:lpstr>
      <vt:lpstr>TYP ČEŠTINY adjektivum</vt:lpstr>
      <vt:lpstr>TYP ČEŠTINY adverbia</vt:lpstr>
      <vt:lpstr>TYP ČEŠTINY pronomina</vt:lpstr>
      <vt:lpstr>TYP ČEŠTINY verba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OJ305 JAZYKOVÁ TYPOLOGIE</dc:title>
  <dc:creator>Blanka Čapková</dc:creator>
  <cp:lastModifiedBy>Blanka Čapková</cp:lastModifiedBy>
  <cp:revision>36</cp:revision>
  <cp:lastPrinted>2016-04-25T10:19:40Z</cp:lastPrinted>
  <dcterms:created xsi:type="dcterms:W3CDTF">2016-04-24T13:10:54Z</dcterms:created>
  <dcterms:modified xsi:type="dcterms:W3CDTF">2016-12-14T09:42:20Z</dcterms:modified>
</cp:coreProperties>
</file>