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350238" cy="2262781"/>
          </a:xfrm>
        </p:spPr>
        <p:txBody>
          <a:bodyPr/>
          <a:lstStyle/>
          <a:p>
            <a:pPr algn="ctr"/>
            <a:r>
              <a:rPr lang="cs-CZ" dirty="0"/>
              <a:t>Dějiny Balkánu z lingvistického hlediska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I. – Paleolit, mezolit a neolit</a:t>
            </a:r>
          </a:p>
        </p:txBody>
      </p:sp>
    </p:spTree>
    <p:extLst>
      <p:ext uri="{BB962C8B-B14F-4D97-AF65-F5344CB8AC3E}">
        <p14:creationId xmlns:p14="http://schemas.microsoft.com/office/powerpoint/2010/main" val="158382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/>
          <a:lstStyle/>
          <a:p>
            <a:pPr algn="ctr"/>
            <a:r>
              <a:rPr lang="cs-CZ" dirty="0"/>
              <a:t>Pravěk (počátek paleolitu – 8. stol. př. n. l.) </a:t>
            </a:r>
            <a:r>
              <a:rPr lang="cs-CZ" dirty="0" err="1"/>
              <a:t>Varnenská</a:t>
            </a:r>
            <a:r>
              <a:rPr lang="cs-CZ" dirty="0"/>
              <a:t> kultura(4400 – 4100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9364249" cy="3777622"/>
          </a:xfrm>
        </p:spPr>
        <p:txBody>
          <a:bodyPr/>
          <a:lstStyle/>
          <a:p>
            <a:r>
              <a:rPr lang="cs-CZ" dirty="0"/>
              <a:t>Kultura pozdní doby měděné.</a:t>
            </a:r>
          </a:p>
          <a:p>
            <a:r>
              <a:rPr lang="cs-CZ" dirty="0"/>
              <a:t>Přetrvává používání pazourku, kostí a škeblí</a:t>
            </a:r>
          </a:p>
          <a:p>
            <a:r>
              <a:rPr lang="cs-CZ" dirty="0"/>
              <a:t>Zpracování mědi i zlata – jedny z nejstarších zlatých šperků na světě.</a:t>
            </a:r>
          </a:p>
          <a:p>
            <a:r>
              <a:rPr lang="cs-CZ" dirty="0"/>
              <a:t>Dálkový obchod (řecké ostrovy, Volha).</a:t>
            </a:r>
          </a:p>
          <a:p>
            <a:r>
              <a:rPr lang="cs-CZ" dirty="0"/>
              <a:t>Jazyky neolitické, předindoevropské Evropy neznámé, jejich stopy možné zachytit v hydronymech.</a:t>
            </a:r>
          </a:p>
        </p:txBody>
      </p:sp>
    </p:spTree>
    <p:extLst>
      <p:ext uri="{BB962C8B-B14F-4D97-AF65-F5344CB8AC3E}">
        <p14:creationId xmlns:p14="http://schemas.microsoft.com/office/powerpoint/2010/main" val="46476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7" y="0"/>
            <a:ext cx="4619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77" y="504825"/>
            <a:ext cx="90773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47" y="510832"/>
            <a:ext cx="9052055" cy="58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97603"/>
            <a:ext cx="12032975" cy="189380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Pravěk (počátek paleolitu – 8. stol. př. n. l.) </a:t>
            </a:r>
            <a:br>
              <a:rPr lang="cs-CZ" dirty="0"/>
            </a:br>
            <a:r>
              <a:rPr lang="cs-CZ" dirty="0"/>
              <a:t>Indoevropská expanze, doba bronzová (3500 – 1100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372136"/>
            <a:ext cx="9364249" cy="4465984"/>
          </a:xfrm>
        </p:spPr>
        <p:txBody>
          <a:bodyPr>
            <a:normAutofit/>
          </a:bodyPr>
          <a:lstStyle/>
          <a:p>
            <a:r>
              <a:rPr lang="cs-CZ" dirty="0"/>
              <a:t>Již kolem 4200 př. n. l. vstupují na Balkán Indoevropané – kočovníci, pastevci, </a:t>
            </a:r>
            <a:r>
              <a:rPr lang="cs-CZ" dirty="0" err="1"/>
              <a:t>domestifikovali</a:t>
            </a:r>
            <a:r>
              <a:rPr lang="cs-CZ" dirty="0"/>
              <a:t> koně.</a:t>
            </a:r>
          </a:p>
          <a:p>
            <a:r>
              <a:rPr lang="cs-CZ" dirty="0"/>
              <a:t>Osídlení údolí Dunaje, přechod do Anatolie, zde vývin prvního písemně zaznamenaného IDE jazyka - Chetitštiny.</a:t>
            </a:r>
          </a:p>
          <a:p>
            <a:r>
              <a:rPr lang="cs-CZ" dirty="0"/>
              <a:t>Údolí Dunaje jako jedno z možných míst dalšího dělení západních indoevropských jazyků (kole 3500 př. n. l.)</a:t>
            </a:r>
          </a:p>
          <a:p>
            <a:r>
              <a:rPr lang="cs-CZ" dirty="0"/>
              <a:t>Indoevropské jazyky postupně nahrazují dosavadní jazyky neolitické populace, samy ale přijímají některé rysy svých předchůdců (lexikum </a:t>
            </a:r>
            <a:r>
              <a:rPr lang="cs-CZ" dirty="0" err="1"/>
              <a:t>Liburnštiny</a:t>
            </a:r>
            <a:r>
              <a:rPr lang="cs-CZ" dirty="0"/>
              <a:t>).</a:t>
            </a:r>
          </a:p>
          <a:p>
            <a:r>
              <a:rPr lang="cs-CZ" dirty="0"/>
              <a:t>Cca 3650 – 1450 př. n. l. vyspělá kultura na Krétě, lineární písmo alfa, jazyk neznámý, nezařazený, téměř jistě neindoevropský.</a:t>
            </a:r>
          </a:p>
          <a:p>
            <a:r>
              <a:rPr lang="cs-CZ" dirty="0"/>
              <a:t>Rozvoj základů řečtiny a pozdějších tzv. </a:t>
            </a:r>
            <a:r>
              <a:rPr lang="cs-CZ" dirty="0" err="1"/>
              <a:t>paleobalkánských</a:t>
            </a:r>
            <a:r>
              <a:rPr lang="cs-CZ" dirty="0"/>
              <a:t> jazyků: </a:t>
            </a:r>
            <a:r>
              <a:rPr lang="cs-CZ" dirty="0" err="1"/>
              <a:t>Dáčtiny</a:t>
            </a:r>
            <a:r>
              <a:rPr lang="cs-CZ" dirty="0"/>
              <a:t>, Thráčtiny, </a:t>
            </a:r>
            <a:r>
              <a:rPr lang="cs-CZ" dirty="0" err="1"/>
              <a:t>Illyrštiny</a:t>
            </a:r>
            <a:r>
              <a:rPr lang="cs-CZ" dirty="0"/>
              <a:t>, </a:t>
            </a:r>
            <a:r>
              <a:rPr lang="cs-CZ" dirty="0" err="1"/>
              <a:t>Paionštiny</a:t>
            </a:r>
            <a:r>
              <a:rPr lang="cs-CZ" dirty="0"/>
              <a:t>, </a:t>
            </a:r>
            <a:r>
              <a:rPr lang="cs-CZ" dirty="0" err="1"/>
              <a:t>Venetštiny</a:t>
            </a:r>
            <a:r>
              <a:rPr lang="cs-CZ" dirty="0"/>
              <a:t> (SZ okraj Balkánu), Frýžštiny, </a:t>
            </a:r>
            <a:r>
              <a:rPr lang="cs-CZ" dirty="0" err="1"/>
              <a:t>Mýzštiny</a:t>
            </a:r>
            <a:r>
              <a:rPr lang="cs-CZ" dirty="0"/>
              <a:t> a </a:t>
            </a:r>
            <a:r>
              <a:rPr lang="cs-CZ" dirty="0" err="1"/>
              <a:t>Messapštiny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48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24" y="715617"/>
            <a:ext cx="8565722" cy="52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0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61" y="620781"/>
            <a:ext cx="10058400" cy="50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/>
          <a:lstStyle/>
          <a:p>
            <a:r>
              <a:rPr lang="cs-CZ" dirty="0"/>
              <a:t>Pravěk (počátek paleolitu – 8. stol.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Balkán jako jeden z prvních člověkem osídlených evropských regionů.</a:t>
            </a:r>
          </a:p>
          <a:p>
            <a:r>
              <a:rPr lang="cs-CZ" dirty="0"/>
              <a:t>Přítomnost Homo Sapiens před cca 45 000 lety.</a:t>
            </a:r>
          </a:p>
          <a:p>
            <a:r>
              <a:rPr lang="cs-CZ" dirty="0"/>
              <a:t>V době posledního glaciálu Balkán jako jedno z tzv. útočišť, v nichž byla soustředěna větší část tehdejší evropské populace.</a:t>
            </a:r>
          </a:p>
          <a:p>
            <a:r>
              <a:rPr lang="cs-CZ" dirty="0"/>
              <a:t>S výjimkou hor (Stara Planina, </a:t>
            </a:r>
            <a:r>
              <a:rPr lang="cs-CZ" dirty="0" err="1"/>
              <a:t>Rila</a:t>
            </a:r>
            <a:r>
              <a:rPr lang="cs-CZ" dirty="0"/>
              <a:t>, Dinárské pohoří) byl Balkán bez ledovce. Přechod mezi paleolitem a mezolitem pozvolný, hovoří se i o přechodu z paleolitu do neolitu přes pozdní paleolit.</a:t>
            </a:r>
          </a:p>
          <a:p>
            <a:r>
              <a:rPr lang="cs-CZ" dirty="0"/>
              <a:t>Balkán jako první evropský region zasažen přílivem neolitických kultur – tj. prvních farmářů i farmaření (cca 7 000 př. n. l.).</a:t>
            </a:r>
          </a:p>
        </p:txBody>
      </p:sp>
    </p:spTree>
    <p:extLst>
      <p:ext uri="{BB962C8B-B14F-4D97-AF65-F5344CB8AC3E}">
        <p14:creationId xmlns:p14="http://schemas.microsoft.com/office/powerpoint/2010/main" val="195548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23" y="0"/>
            <a:ext cx="8432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7" y="788332"/>
            <a:ext cx="8365400" cy="55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4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582" y="652462"/>
            <a:ext cx="53054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58" y="662427"/>
            <a:ext cx="7620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5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/>
          <a:lstStyle/>
          <a:p>
            <a:pPr algn="ctr"/>
            <a:r>
              <a:rPr lang="cs-CZ" dirty="0"/>
              <a:t>Pravěk (počátek paleolitu – 8. stol. př. n. l.) kultura </a:t>
            </a:r>
            <a:r>
              <a:rPr lang="cs-CZ" dirty="0" err="1"/>
              <a:t>Vinča</a:t>
            </a:r>
            <a:r>
              <a:rPr lang="cs-CZ" dirty="0"/>
              <a:t> (5700 – 4500 př. n.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9364249" cy="3777622"/>
          </a:xfrm>
        </p:spPr>
        <p:txBody>
          <a:bodyPr/>
          <a:lstStyle/>
          <a:p>
            <a:r>
              <a:rPr lang="cs-CZ" dirty="0"/>
              <a:t>Navazuje na starší kultury, případně souvisí s kulturami anatolských zemědělců.</a:t>
            </a:r>
          </a:p>
          <a:p>
            <a:r>
              <a:rPr lang="cs-CZ" dirty="0"/>
              <a:t>Intenzivnější zemědělství (chov dobytka, pastevectví, sběračství, pěstování pšenice, ovsa, ječmene, nepřímé doklady použití pluhu).</a:t>
            </a:r>
          </a:p>
          <a:p>
            <a:r>
              <a:rPr lang="cs-CZ" dirty="0"/>
              <a:t>Keramické nádoby.</a:t>
            </a:r>
          </a:p>
          <a:p>
            <a:r>
              <a:rPr lang="cs-CZ" dirty="0"/>
              <a:t>První doklady o použití mědi – rituální předměty, ozdoby, ne nástroje.</a:t>
            </a:r>
          </a:p>
          <a:p>
            <a:r>
              <a:rPr lang="cs-CZ" dirty="0" err="1"/>
              <a:t>Vinčské</a:t>
            </a:r>
            <a:r>
              <a:rPr lang="cs-CZ" dirty="0"/>
              <a:t> symboly – jeden z nejstarších psacích systémů na světě. Jednak piktogramy zvířat, jednak abstraktní značky. Za písmo se nepovažuje.</a:t>
            </a:r>
          </a:p>
        </p:txBody>
      </p:sp>
    </p:spTree>
    <p:extLst>
      <p:ext uri="{BB962C8B-B14F-4D97-AF65-F5344CB8AC3E}">
        <p14:creationId xmlns:p14="http://schemas.microsoft.com/office/powerpoint/2010/main" val="267890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54" y="2024268"/>
            <a:ext cx="3778105" cy="4644513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92925" y="624110"/>
            <a:ext cx="9599075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/>
              <a:t>Pravěk (počátek paleolitu – 8. stol. př. n. l.) Tabulka z </a:t>
            </a:r>
            <a:r>
              <a:rPr lang="cs-CZ" dirty="0" err="1"/>
              <a:t>Tărtăria</a:t>
            </a:r>
            <a:r>
              <a:rPr lang="cs-CZ" dirty="0"/>
              <a:t> (5500 – 5300 př. n. l.)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44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381" y="1097238"/>
            <a:ext cx="10058400" cy="5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83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479</Words>
  <Application>Microsoft Office PowerPoint</Application>
  <PresentationFormat>Širokoúhlá obrazovka</PresentationFormat>
  <Paragraphs>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Stébla</vt:lpstr>
      <vt:lpstr>Dějiny Balkánu z lingvistického hlediska</vt:lpstr>
      <vt:lpstr>Pravěk (počátek paleolitu – 8. stol. př. n. l.)</vt:lpstr>
      <vt:lpstr>Prezentace aplikace PowerPoint</vt:lpstr>
      <vt:lpstr>Prezentace aplikace PowerPoint</vt:lpstr>
      <vt:lpstr>Prezentace aplikace PowerPoint</vt:lpstr>
      <vt:lpstr>Prezentace aplikace PowerPoint</vt:lpstr>
      <vt:lpstr>Pravěk (počátek paleolitu – 8. stol. př. n. l.) kultura Vinča (5700 – 4500 př. n. l.)</vt:lpstr>
      <vt:lpstr>Prezentace aplikace PowerPoint</vt:lpstr>
      <vt:lpstr>Prezentace aplikace PowerPoint</vt:lpstr>
      <vt:lpstr>Pravěk (počátek paleolitu – 8. stol. př. n. l.) Varnenská kultura(4400 – 4100 př. n. l.)</vt:lpstr>
      <vt:lpstr>Prezentace aplikace PowerPoint</vt:lpstr>
      <vt:lpstr>Prezentace aplikace PowerPoint</vt:lpstr>
      <vt:lpstr>Prezentace aplikace PowerPoint</vt:lpstr>
      <vt:lpstr>Pravěk (počátek paleolitu – 8. stol. př. n. l.)  Indoevropská expanze, doba bronzová (3500 – 1100 př. n. l.)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Balkánu z lingvistického hlediska</dc:title>
  <dc:creator>Quaentas Quaentas</dc:creator>
  <cp:lastModifiedBy>Quaentas Quaentas</cp:lastModifiedBy>
  <cp:revision>1</cp:revision>
  <dcterms:created xsi:type="dcterms:W3CDTF">2017-05-02T14:51:55Z</dcterms:created>
  <dcterms:modified xsi:type="dcterms:W3CDTF">2017-05-02T14:52:46Z</dcterms:modified>
</cp:coreProperties>
</file>