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89213" y="2514600"/>
            <a:ext cx="9350238" cy="2262781"/>
          </a:xfrm>
        </p:spPr>
        <p:txBody>
          <a:bodyPr/>
          <a:lstStyle/>
          <a:p>
            <a:pPr algn="ctr"/>
            <a:r>
              <a:rPr lang="cs-CZ" dirty="0"/>
              <a:t>Dějiny Balkánu z lingvistického hlediska</a:t>
            </a:r>
          </a:p>
        </p:txBody>
      </p:sp>
      <p:sp>
        <p:nvSpPr>
          <p:cNvPr id="3" name="Podnadpis 2"/>
          <p:cNvSpPr>
            <a:spLocks noGrp="1"/>
          </p:cNvSpPr>
          <p:nvPr>
            <p:ph type="subTitle" idx="1"/>
          </p:nvPr>
        </p:nvSpPr>
        <p:spPr/>
        <p:txBody>
          <a:bodyPr>
            <a:normAutofit/>
          </a:bodyPr>
          <a:lstStyle/>
          <a:p>
            <a:pPr algn="ctr"/>
            <a:r>
              <a:rPr lang="cs-CZ" sz="3600" dirty="0"/>
              <a:t>II. – Starověk do počátku letopočtu</a:t>
            </a:r>
          </a:p>
        </p:txBody>
      </p:sp>
    </p:spTree>
    <p:extLst>
      <p:ext uri="{BB962C8B-B14F-4D97-AF65-F5344CB8AC3E}">
        <p14:creationId xmlns:p14="http://schemas.microsoft.com/office/powerpoint/2010/main" val="3665253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249019" y="602025"/>
            <a:ext cx="8012629" cy="5381916"/>
          </a:xfrm>
          <a:prstGeom prst="rect">
            <a:avLst/>
          </a:prstGeom>
        </p:spPr>
      </p:pic>
    </p:spTree>
    <p:extLst>
      <p:ext uri="{BB962C8B-B14F-4D97-AF65-F5344CB8AC3E}">
        <p14:creationId xmlns:p14="http://schemas.microsoft.com/office/powerpoint/2010/main" val="43293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041117" y="1390154"/>
            <a:ext cx="8666807" cy="4647575"/>
          </a:xfrm>
          <a:prstGeom prst="rect">
            <a:avLst/>
          </a:prstGeom>
        </p:spPr>
      </p:pic>
    </p:spTree>
    <p:extLst>
      <p:ext uri="{BB962C8B-B14F-4D97-AF65-F5344CB8AC3E}">
        <p14:creationId xmlns:p14="http://schemas.microsoft.com/office/powerpoint/2010/main" val="881833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2040831"/>
            <a:ext cx="8915400" cy="4783656"/>
          </a:xfrm>
        </p:spPr>
        <p:txBody>
          <a:bodyPr>
            <a:normAutofit fontScale="92500"/>
          </a:bodyPr>
          <a:lstStyle/>
          <a:p>
            <a:pPr algn="just"/>
            <a:r>
              <a:rPr lang="cs-CZ" dirty="0"/>
              <a:t>Indoevropsky hovořící lidé obývající oblast dnešního Rumunska.</a:t>
            </a:r>
          </a:p>
          <a:p>
            <a:pPr algn="just"/>
            <a:r>
              <a:rPr lang="cs-CZ" dirty="0"/>
              <a:t>Vydělují se v průběhu druhého tisíciletí př. n. l. Jejich jazyk není blíže klasifikován, existují různé teorie o příbuznosti s Thráčtinou, Ilyrštinou, ale také Baltskými jazyky.</a:t>
            </a:r>
          </a:p>
          <a:p>
            <a:pPr algn="just"/>
            <a:r>
              <a:rPr lang="cs-CZ" dirty="0"/>
              <a:t>Hojné kontakty s Řeky, kteří je považovali za příbuzné Thráků. V 5. stol. př. n. l. poddáni Peršanům.</a:t>
            </a:r>
          </a:p>
          <a:p>
            <a:pPr algn="just"/>
            <a:r>
              <a:rPr lang="cs-CZ" dirty="0"/>
              <a:t>Monoteistické náboženství – jediný bůh </a:t>
            </a:r>
            <a:r>
              <a:rPr lang="cs-CZ" dirty="0" err="1"/>
              <a:t>Zalmoxis</a:t>
            </a:r>
            <a:r>
              <a:rPr lang="cs-CZ" dirty="0"/>
              <a:t>.</a:t>
            </a:r>
          </a:p>
          <a:p>
            <a:pPr algn="just"/>
            <a:r>
              <a:rPr lang="cs-CZ" dirty="0"/>
              <a:t>Bohatost surovin umožnila rozvoj a zrod státní organizace – Dáckého království (168 př. n. l. – 106 n. l.).</a:t>
            </a:r>
          </a:p>
          <a:p>
            <a:pPr algn="just"/>
            <a:r>
              <a:rPr lang="cs-CZ" dirty="0"/>
              <a:t>Významní králové – </a:t>
            </a:r>
            <a:r>
              <a:rPr lang="cs-CZ" dirty="0" err="1"/>
              <a:t>Burebista</a:t>
            </a:r>
            <a:r>
              <a:rPr lang="cs-CZ" dirty="0"/>
              <a:t> (vládl 61–44 př. n. l.), říše od Moravy k Bugu a na jih za Dunaj. </a:t>
            </a:r>
            <a:r>
              <a:rPr lang="cs-CZ" dirty="0" err="1"/>
              <a:t>Decebalus</a:t>
            </a:r>
            <a:r>
              <a:rPr lang="cs-CZ" dirty="0"/>
              <a:t> (87-106), poslední král, za jeho vlády říše poražena Římem.</a:t>
            </a:r>
          </a:p>
          <a:p>
            <a:pPr algn="just"/>
            <a:r>
              <a:rPr lang="cs-CZ" dirty="0" err="1"/>
              <a:t>Dakie</a:t>
            </a:r>
            <a:r>
              <a:rPr lang="cs-CZ" dirty="0"/>
              <a:t> poté zařazena do římské správy jako provincie a byla silně romanizována, nicméně v 3. století Římany opuštěna. </a:t>
            </a:r>
          </a:p>
          <a:p>
            <a:pPr algn="just"/>
            <a:r>
              <a:rPr lang="cs-CZ" dirty="0" err="1"/>
              <a:t>Dáčtina</a:t>
            </a:r>
            <a:r>
              <a:rPr lang="cs-CZ" dirty="0"/>
              <a:t> dále ztrácela své mluvčí v průběhu stěhování národů, kolem 6. stol. zaniká.</a:t>
            </a:r>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do přelomu letopočtu </a:t>
            </a:r>
          </a:p>
          <a:p>
            <a:pPr algn="ctr"/>
            <a:r>
              <a:rPr lang="cs-CZ" dirty="0"/>
              <a:t>(8. stol. př. n. l. – 0. n. l.)</a:t>
            </a:r>
          </a:p>
          <a:p>
            <a:pPr algn="ctr"/>
            <a:r>
              <a:rPr lang="cs-CZ" dirty="0"/>
              <a:t>Dákové (</a:t>
            </a:r>
            <a:r>
              <a:rPr lang="cs-CZ" dirty="0" err="1"/>
              <a:t>Getové</a:t>
            </a:r>
            <a:r>
              <a:rPr lang="cs-CZ" dirty="0"/>
              <a:t>)</a:t>
            </a:r>
          </a:p>
        </p:txBody>
      </p:sp>
    </p:spTree>
    <p:extLst>
      <p:ext uri="{BB962C8B-B14F-4D97-AF65-F5344CB8AC3E}">
        <p14:creationId xmlns:p14="http://schemas.microsoft.com/office/powerpoint/2010/main" val="420630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288565" y="0"/>
            <a:ext cx="9614870" cy="6858000"/>
          </a:xfrm>
          <a:prstGeom prst="rect">
            <a:avLst/>
          </a:prstGeom>
        </p:spPr>
      </p:pic>
    </p:spTree>
    <p:extLst>
      <p:ext uri="{BB962C8B-B14F-4D97-AF65-F5344CB8AC3E}">
        <p14:creationId xmlns:p14="http://schemas.microsoft.com/office/powerpoint/2010/main" val="17894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634780" y="300000"/>
            <a:ext cx="5522439" cy="6858000"/>
          </a:xfrm>
          <a:prstGeom prst="rect">
            <a:avLst/>
          </a:prstGeom>
        </p:spPr>
      </p:pic>
    </p:spTree>
    <p:extLst>
      <p:ext uri="{BB962C8B-B14F-4D97-AF65-F5344CB8AC3E}">
        <p14:creationId xmlns:p14="http://schemas.microsoft.com/office/powerpoint/2010/main" val="2790935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795663" y="1"/>
            <a:ext cx="4606215" cy="6661920"/>
          </a:xfrm>
          <a:prstGeom prst="rect">
            <a:avLst/>
          </a:prstGeom>
        </p:spPr>
      </p:pic>
    </p:spTree>
    <p:extLst>
      <p:ext uri="{BB962C8B-B14F-4D97-AF65-F5344CB8AC3E}">
        <p14:creationId xmlns:p14="http://schemas.microsoft.com/office/powerpoint/2010/main" val="195213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974000" y="450000"/>
            <a:ext cx="9144000" cy="6858000"/>
          </a:xfrm>
          <a:prstGeom prst="rect">
            <a:avLst/>
          </a:prstGeom>
        </p:spPr>
      </p:pic>
    </p:spTree>
    <p:extLst>
      <p:ext uri="{BB962C8B-B14F-4D97-AF65-F5344CB8AC3E}">
        <p14:creationId xmlns:p14="http://schemas.microsoft.com/office/powerpoint/2010/main" val="1248856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782648" y="150000"/>
            <a:ext cx="4926704" cy="6858000"/>
          </a:xfrm>
          <a:prstGeom prst="rect">
            <a:avLst/>
          </a:prstGeom>
        </p:spPr>
      </p:pic>
    </p:spTree>
    <p:extLst>
      <p:ext uri="{BB962C8B-B14F-4D97-AF65-F5344CB8AC3E}">
        <p14:creationId xmlns:p14="http://schemas.microsoft.com/office/powerpoint/2010/main" val="328512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3434920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3684394" y="0"/>
            <a:ext cx="5176219" cy="6858000"/>
          </a:xfrm>
          <a:prstGeom prst="rect">
            <a:avLst/>
          </a:prstGeom>
        </p:spPr>
      </p:pic>
    </p:spTree>
    <p:extLst>
      <p:ext uri="{BB962C8B-B14F-4D97-AF65-F5344CB8AC3E}">
        <p14:creationId xmlns:p14="http://schemas.microsoft.com/office/powerpoint/2010/main" val="585381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1325217"/>
            <a:ext cx="8915400" cy="5327374"/>
          </a:xfrm>
        </p:spPr>
        <p:txBody>
          <a:bodyPr>
            <a:normAutofit fontScale="77500" lnSpcReduction="20000"/>
          </a:bodyPr>
          <a:lstStyle/>
          <a:p>
            <a:pPr algn="just"/>
            <a:r>
              <a:rPr lang="cs-CZ" dirty="0"/>
              <a:t>V podstatné části se kryje s dobou železnou (od 1000 př. n. l.).</a:t>
            </a:r>
          </a:p>
          <a:p>
            <a:pPr algn="just"/>
            <a:r>
              <a:rPr lang="cs-CZ" dirty="0"/>
              <a:t>Balkán od doby bronzové osídlen indoevropsky hovořícími komunitami.</a:t>
            </a:r>
          </a:p>
          <a:p>
            <a:pPr algn="just"/>
            <a:r>
              <a:rPr lang="cs-CZ" dirty="0"/>
              <a:t>Velké civilizační rozdíly mezi horami a nížinami, vnitrozemím a pobřežím. </a:t>
            </a:r>
          </a:p>
          <a:p>
            <a:pPr algn="just"/>
            <a:r>
              <a:rPr lang="cs-CZ" dirty="0"/>
              <a:t>Jih Balkánu (dnešní Řecko, části Bulharska a Turecka) byl díky klasické řecké civilizaci kulturně nejvyspělejší částí Evropy až do vzestupu Říma.</a:t>
            </a:r>
          </a:p>
          <a:p>
            <a:pPr algn="just"/>
            <a:r>
              <a:rPr lang="cs-CZ" dirty="0" err="1"/>
              <a:t>Paleobalkánské</a:t>
            </a:r>
            <a:r>
              <a:rPr lang="cs-CZ" dirty="0"/>
              <a:t> jazyky:</a:t>
            </a:r>
          </a:p>
          <a:p>
            <a:pPr lvl="1" algn="just"/>
            <a:r>
              <a:rPr lang="cs-CZ" dirty="0" err="1"/>
              <a:t>Dáčtina</a:t>
            </a:r>
            <a:endParaRPr lang="cs-CZ" dirty="0"/>
          </a:p>
          <a:p>
            <a:pPr lvl="1" algn="just"/>
            <a:r>
              <a:rPr lang="cs-CZ" dirty="0" err="1"/>
              <a:t>Illyrština</a:t>
            </a:r>
            <a:endParaRPr lang="cs-CZ" dirty="0"/>
          </a:p>
          <a:p>
            <a:pPr lvl="1" algn="just"/>
            <a:r>
              <a:rPr lang="cs-CZ" dirty="0" err="1"/>
              <a:t>Liburnština</a:t>
            </a:r>
            <a:endParaRPr lang="cs-CZ" dirty="0"/>
          </a:p>
          <a:p>
            <a:pPr lvl="1" algn="just"/>
            <a:r>
              <a:rPr lang="cs-CZ" dirty="0" err="1"/>
              <a:t>Mýsština</a:t>
            </a:r>
            <a:endParaRPr lang="cs-CZ" dirty="0"/>
          </a:p>
          <a:p>
            <a:pPr lvl="1" algn="just"/>
            <a:r>
              <a:rPr lang="cs-CZ" dirty="0" err="1"/>
              <a:t>Mesapština</a:t>
            </a:r>
            <a:endParaRPr lang="cs-CZ" dirty="0"/>
          </a:p>
          <a:p>
            <a:pPr lvl="1" algn="just"/>
            <a:r>
              <a:rPr lang="cs-CZ" dirty="0" err="1"/>
              <a:t>Paionština</a:t>
            </a:r>
            <a:endParaRPr lang="cs-CZ" dirty="0"/>
          </a:p>
          <a:p>
            <a:pPr lvl="1" algn="just"/>
            <a:r>
              <a:rPr lang="cs-CZ" dirty="0"/>
              <a:t>Frýžština</a:t>
            </a:r>
          </a:p>
          <a:p>
            <a:pPr lvl="1" algn="just"/>
            <a:r>
              <a:rPr lang="cs-CZ" dirty="0"/>
              <a:t>stará Makedonština</a:t>
            </a:r>
          </a:p>
          <a:p>
            <a:pPr lvl="1" algn="just"/>
            <a:r>
              <a:rPr lang="cs-CZ" dirty="0"/>
              <a:t>Thráčtina</a:t>
            </a:r>
          </a:p>
          <a:p>
            <a:pPr algn="just"/>
            <a:r>
              <a:rPr lang="cs-CZ" dirty="0"/>
              <a:t>Kromě </a:t>
            </a:r>
            <a:r>
              <a:rPr lang="cs-CZ" dirty="0" err="1"/>
              <a:t>paleobalkánských</a:t>
            </a:r>
            <a:r>
              <a:rPr lang="cs-CZ" dirty="0"/>
              <a:t> jazyků a řečtiny používány keltské, germánské, skythské (a další indoíránské) jazyky, latina, hebrejština.</a:t>
            </a:r>
          </a:p>
          <a:p>
            <a:pPr algn="just"/>
            <a:r>
              <a:rPr lang="cs-CZ" dirty="0"/>
              <a:t>Dnešní Balkán již tehdy identifikován jako poloostrov, </a:t>
            </a:r>
            <a:r>
              <a:rPr lang="cs-CZ" dirty="0" err="1"/>
              <a:t>řec</a:t>
            </a:r>
            <a:r>
              <a:rPr lang="cs-CZ" dirty="0"/>
              <a:t>. </a:t>
            </a:r>
            <a:r>
              <a:rPr lang="cs-CZ" dirty="0" err="1"/>
              <a:t>Haimonios</a:t>
            </a:r>
            <a:r>
              <a:rPr lang="cs-CZ" dirty="0"/>
              <a:t> </a:t>
            </a:r>
            <a:r>
              <a:rPr lang="cs-CZ" dirty="0" err="1"/>
              <a:t>Chersonesos</a:t>
            </a:r>
            <a:r>
              <a:rPr lang="cs-CZ" dirty="0"/>
              <a:t>, lat. </a:t>
            </a:r>
            <a:r>
              <a:rPr lang="cs-CZ" dirty="0" err="1"/>
              <a:t>Paeninsula</a:t>
            </a:r>
            <a:r>
              <a:rPr lang="cs-CZ" dirty="0"/>
              <a:t> </a:t>
            </a:r>
            <a:r>
              <a:rPr lang="cs-CZ" dirty="0" err="1"/>
              <a:t>Haemonia</a:t>
            </a:r>
            <a:r>
              <a:rPr lang="cs-CZ" dirty="0"/>
              <a:t> (</a:t>
            </a:r>
            <a:r>
              <a:rPr lang="cs-CZ" dirty="0" err="1"/>
              <a:t>Haimonios</a:t>
            </a:r>
            <a:r>
              <a:rPr lang="cs-CZ" dirty="0"/>
              <a:t>/</a:t>
            </a:r>
            <a:r>
              <a:rPr lang="cs-CZ" dirty="0" err="1"/>
              <a:t>Haemus</a:t>
            </a:r>
            <a:r>
              <a:rPr lang="cs-CZ" dirty="0"/>
              <a:t>, nejspíše thráckého původu).</a:t>
            </a:r>
          </a:p>
          <a:p>
            <a:pPr algn="just"/>
            <a:endParaRPr lang="cs-CZ" dirty="0"/>
          </a:p>
          <a:p>
            <a:pPr lvl="1" algn="just"/>
            <a:endParaRPr lang="cs-CZ" dirty="0"/>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(8. stol. př. n. l. – 476 n. l.)</a:t>
            </a:r>
          </a:p>
        </p:txBody>
      </p:sp>
    </p:spTree>
    <p:extLst>
      <p:ext uri="{BB962C8B-B14F-4D97-AF65-F5344CB8AC3E}">
        <p14:creationId xmlns:p14="http://schemas.microsoft.com/office/powerpoint/2010/main" val="1818434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108567" y="0"/>
            <a:ext cx="3974865" cy="6858000"/>
          </a:xfrm>
          <a:prstGeom prst="rect">
            <a:avLst/>
          </a:prstGeom>
        </p:spPr>
      </p:pic>
    </p:spTree>
    <p:extLst>
      <p:ext uri="{BB962C8B-B14F-4D97-AF65-F5344CB8AC3E}">
        <p14:creationId xmlns:p14="http://schemas.microsoft.com/office/powerpoint/2010/main" val="27524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716339" y="0"/>
            <a:ext cx="8759321" cy="6858000"/>
          </a:xfrm>
          <a:prstGeom prst="rect">
            <a:avLst/>
          </a:prstGeom>
        </p:spPr>
      </p:pic>
    </p:spTree>
    <p:extLst>
      <p:ext uri="{BB962C8B-B14F-4D97-AF65-F5344CB8AC3E}">
        <p14:creationId xmlns:p14="http://schemas.microsoft.com/office/powerpoint/2010/main" val="1044448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2040831"/>
            <a:ext cx="8915400" cy="4783656"/>
          </a:xfrm>
        </p:spPr>
        <p:txBody>
          <a:bodyPr>
            <a:normAutofit lnSpcReduction="10000"/>
          </a:bodyPr>
          <a:lstStyle/>
          <a:p>
            <a:pPr algn="just"/>
            <a:r>
              <a:rPr lang="cs-CZ" dirty="0"/>
              <a:t>Podobně jaké Dákové jsou indoevropského původu, jejich řeč dávána do souvislosti jak s dáckým, tak ilyrským jazykem.</a:t>
            </a:r>
          </a:p>
          <a:p>
            <a:pPr algn="just"/>
            <a:r>
              <a:rPr lang="cs-CZ" dirty="0"/>
              <a:t>Vydělují se ve druhém tisíciletí př. n. l., obývají oblast dnešního Bulharska, šíří se i do Anatolie.</a:t>
            </a:r>
          </a:p>
          <a:p>
            <a:pPr algn="just"/>
            <a:r>
              <a:rPr lang="cs-CZ" dirty="0"/>
              <a:t>Samostatné kmeny se sjednocují do </a:t>
            </a:r>
            <a:r>
              <a:rPr lang="cs-CZ" dirty="0" err="1"/>
              <a:t>Odryského</a:t>
            </a:r>
            <a:r>
              <a:rPr lang="cs-CZ" dirty="0"/>
              <a:t> kmenového svazu (království) v 5. stol. př. n. l. V roce 46 n. l. anektován jako římská provincie Thrákie. Jméno Thrákie používáno dodnes.</a:t>
            </a:r>
          </a:p>
          <a:p>
            <a:pPr algn="just"/>
            <a:r>
              <a:rPr lang="cs-CZ" dirty="0"/>
              <a:t>Thrákové byli početný a bojovný lid, jeden ze základů antické definice barbarů ze severu – mohutní, vysocí, rudovlasí lidé na nižším stupni společenského vývoje, hovořící nesrozumitelnou řečí, náchylní ke krutostem a zradě.</a:t>
            </a:r>
          </a:p>
          <a:p>
            <a:pPr algn="just"/>
            <a:r>
              <a:rPr lang="cs-CZ" i="1" dirty="0"/>
              <a:t>„Národ thrácký je po národu indickém největším národem na celém světě. Kdyby nad nimi vládl jeden člověk, nebo kdyby si to uvědomili, byli by nepřemožitelní. (…) To však není u nich možné a nejsou toho schopni, v tom je jejich slabost.“</a:t>
            </a:r>
          </a:p>
          <a:p>
            <a:pPr marL="0" indent="0" algn="just">
              <a:buNone/>
            </a:pPr>
            <a:r>
              <a:rPr lang="cs-CZ" dirty="0"/>
              <a:t>	Hérodotos, Dějiny, Kniha pátá </a:t>
            </a:r>
            <a:r>
              <a:rPr lang="cs-CZ" dirty="0" err="1"/>
              <a:t>Terpsichoré</a:t>
            </a:r>
            <a:r>
              <a:rPr lang="cs-CZ" dirty="0"/>
              <a:t>. (Praha 2004, s. 287).</a:t>
            </a:r>
          </a:p>
          <a:p>
            <a:pPr algn="just"/>
            <a:endParaRPr lang="cs-CZ" dirty="0"/>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do přelomu letopočtu </a:t>
            </a:r>
          </a:p>
          <a:p>
            <a:pPr algn="ctr"/>
            <a:r>
              <a:rPr lang="cs-CZ" dirty="0"/>
              <a:t>(8. stol. př. n. l. – 0. n. l.)</a:t>
            </a:r>
          </a:p>
          <a:p>
            <a:pPr algn="ctr"/>
            <a:r>
              <a:rPr lang="cs-CZ" dirty="0"/>
              <a:t>Thrákové</a:t>
            </a:r>
          </a:p>
        </p:txBody>
      </p:sp>
    </p:spTree>
    <p:extLst>
      <p:ext uri="{BB962C8B-B14F-4D97-AF65-F5344CB8AC3E}">
        <p14:creationId xmlns:p14="http://schemas.microsoft.com/office/powerpoint/2010/main" val="989148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2040831"/>
            <a:ext cx="8915400" cy="4783656"/>
          </a:xfrm>
        </p:spPr>
        <p:txBody>
          <a:bodyPr>
            <a:normAutofit/>
          </a:bodyPr>
          <a:lstStyle/>
          <a:p>
            <a:pPr algn="just"/>
            <a:r>
              <a:rPr lang="cs-CZ" dirty="0"/>
              <a:t>Disponovali nicméně bohatou materiální kulturou (zpracování železa, bronzu, stříbra a zlata) i propracovanými rituály (jednotný pohřební ritus, tetování jako znak urozenosti.</a:t>
            </a:r>
          </a:p>
          <a:p>
            <a:pPr algn="just"/>
            <a:r>
              <a:rPr lang="cs-CZ" dirty="0"/>
              <a:t>Částečně poddáni Makedonii za Filipa i Alexandra Makedonského (359–323 př. n. l.), po připojení k Římu postupně romanizováni. Jazyk byl používán ještě v 6. stol. n. l.  V době stěhování národů definitivně ustupuje slovanštině.</a:t>
            </a:r>
          </a:p>
          <a:p>
            <a:pPr algn="just"/>
            <a:endParaRPr lang="cs-CZ" dirty="0"/>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do přelomu letopočtu </a:t>
            </a:r>
          </a:p>
          <a:p>
            <a:pPr algn="ctr"/>
            <a:r>
              <a:rPr lang="cs-CZ" dirty="0"/>
              <a:t>(8. stol. př. n. l. – 0. n. l.)</a:t>
            </a:r>
          </a:p>
          <a:p>
            <a:pPr algn="ctr"/>
            <a:r>
              <a:rPr lang="cs-CZ" dirty="0"/>
              <a:t>Thrákové</a:t>
            </a:r>
          </a:p>
        </p:txBody>
      </p:sp>
    </p:spTree>
    <p:extLst>
      <p:ext uri="{BB962C8B-B14F-4D97-AF65-F5344CB8AC3E}">
        <p14:creationId xmlns:p14="http://schemas.microsoft.com/office/powerpoint/2010/main" val="4083073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290762" y="747712"/>
            <a:ext cx="7610475" cy="5362575"/>
          </a:xfrm>
          <a:prstGeom prst="rect">
            <a:avLst/>
          </a:prstGeom>
        </p:spPr>
      </p:pic>
    </p:spTree>
    <p:extLst>
      <p:ext uri="{BB962C8B-B14F-4D97-AF65-F5344CB8AC3E}">
        <p14:creationId xmlns:p14="http://schemas.microsoft.com/office/powerpoint/2010/main" val="2274469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151078" y="0"/>
            <a:ext cx="9144000" cy="6858000"/>
          </a:xfrm>
          <a:prstGeom prst="rect">
            <a:avLst/>
          </a:prstGeom>
        </p:spPr>
      </p:pic>
    </p:spTree>
    <p:extLst>
      <p:ext uri="{BB962C8B-B14F-4D97-AF65-F5344CB8AC3E}">
        <p14:creationId xmlns:p14="http://schemas.microsoft.com/office/powerpoint/2010/main" val="2765971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953168" y="154226"/>
            <a:ext cx="5389245" cy="6858000"/>
          </a:xfrm>
          <a:prstGeom prst="rect">
            <a:avLst/>
          </a:prstGeom>
        </p:spPr>
      </p:pic>
    </p:spTree>
    <p:extLst>
      <p:ext uri="{BB962C8B-B14F-4D97-AF65-F5344CB8AC3E}">
        <p14:creationId xmlns:p14="http://schemas.microsoft.com/office/powerpoint/2010/main" val="1023193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2040831"/>
            <a:ext cx="8915400" cy="4783656"/>
          </a:xfrm>
        </p:spPr>
        <p:txBody>
          <a:bodyPr>
            <a:normAutofit/>
          </a:bodyPr>
          <a:lstStyle/>
          <a:p>
            <a:pPr algn="just"/>
            <a:r>
              <a:rPr lang="cs-CZ" dirty="0"/>
              <a:t>Podobně jako Dákové a Thrákové byli Ilyrové velkou skupinou indoevropsky hovořících kmenů, kteří v průběhu své etnogeneze (druhé tisíciletí př. n. l.) absorbovali původní předindoevropské obyvatelstvo.</a:t>
            </a:r>
          </a:p>
          <a:p>
            <a:pPr algn="just"/>
            <a:r>
              <a:rPr lang="cs-CZ" dirty="0"/>
              <a:t>Dříve považováni za zcela samostatné etnikum, nyní se uvažuje o příbuznosti s Thráky.</a:t>
            </a:r>
          </a:p>
          <a:p>
            <a:pPr algn="just"/>
            <a:r>
              <a:rPr lang="cs-CZ" dirty="0"/>
              <a:t>Obývali oblast bývalé Jugoslávie a Albánie. Část ilyrských kmenů se usídlila i v Itálii (tzv. </a:t>
            </a:r>
            <a:r>
              <a:rPr lang="cs-CZ" dirty="0" err="1"/>
              <a:t>japižské</a:t>
            </a:r>
            <a:r>
              <a:rPr lang="cs-CZ" dirty="0"/>
              <a:t> kmeny, jedním z nich i </a:t>
            </a:r>
            <a:r>
              <a:rPr lang="cs-CZ" dirty="0" err="1"/>
              <a:t>Mesapové</a:t>
            </a:r>
            <a:r>
              <a:rPr lang="cs-CZ" dirty="0"/>
              <a:t>, hovořící </a:t>
            </a:r>
            <a:r>
              <a:rPr lang="cs-CZ" dirty="0" err="1"/>
              <a:t>Mesapštinou</a:t>
            </a:r>
            <a:r>
              <a:rPr lang="cs-CZ" dirty="0"/>
              <a:t>, </a:t>
            </a:r>
            <a:r>
              <a:rPr lang="cs-CZ" dirty="0" err="1"/>
              <a:t>paleobalkánským</a:t>
            </a:r>
            <a:r>
              <a:rPr lang="cs-CZ" dirty="0"/>
              <a:t> jazykem).</a:t>
            </a:r>
          </a:p>
          <a:p>
            <a:pPr algn="just"/>
            <a:r>
              <a:rPr lang="cs-CZ" dirty="0"/>
              <a:t>Proslaveni svojí divokostí, pirátstvím, nájezdy na Itálii i Řecko.</a:t>
            </a:r>
          </a:p>
          <a:p>
            <a:pPr algn="just"/>
            <a:r>
              <a:rPr lang="cs-CZ" dirty="0"/>
              <a:t>Volné sjednocení ve 4. století př. n. l. do tzv. </a:t>
            </a:r>
            <a:r>
              <a:rPr lang="cs-CZ" dirty="0" err="1"/>
              <a:t>Dardanského</a:t>
            </a:r>
            <a:r>
              <a:rPr lang="cs-CZ" dirty="0"/>
              <a:t> království, anektováno Římany v roce 167 př. n. l., Ilyrové z velké části fakticky nadále nezávislí. V roce 27 př. n. l. ustavena provincie, v letech 6–9 n. l. obrovské povstání proti Římu (</a:t>
            </a:r>
            <a:r>
              <a:rPr lang="cs-CZ" dirty="0" err="1"/>
              <a:t>Batonská</a:t>
            </a:r>
            <a:r>
              <a:rPr lang="cs-CZ" dirty="0"/>
              <a:t> válka).</a:t>
            </a:r>
          </a:p>
          <a:p>
            <a:pPr algn="just"/>
            <a:endParaRPr lang="cs-CZ" dirty="0"/>
          </a:p>
          <a:p>
            <a:pPr algn="just"/>
            <a:endParaRPr lang="cs-CZ" dirty="0"/>
          </a:p>
          <a:p>
            <a:pPr algn="just"/>
            <a:endParaRPr lang="cs-CZ" dirty="0"/>
          </a:p>
          <a:p>
            <a:pPr algn="just"/>
            <a:endParaRPr lang="cs-CZ" dirty="0"/>
          </a:p>
          <a:p>
            <a:pPr algn="just"/>
            <a:endParaRPr lang="cs-CZ" dirty="0"/>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do přelomu letopočtu </a:t>
            </a:r>
          </a:p>
          <a:p>
            <a:pPr algn="ctr"/>
            <a:r>
              <a:rPr lang="cs-CZ" dirty="0"/>
              <a:t>(8. stol. př. n. l. – 0. n. l.)</a:t>
            </a:r>
          </a:p>
          <a:p>
            <a:pPr algn="ctr"/>
            <a:r>
              <a:rPr lang="cs-CZ" dirty="0"/>
              <a:t>Ilyrové</a:t>
            </a:r>
          </a:p>
        </p:txBody>
      </p:sp>
    </p:spTree>
    <p:extLst>
      <p:ext uri="{BB962C8B-B14F-4D97-AF65-F5344CB8AC3E}">
        <p14:creationId xmlns:p14="http://schemas.microsoft.com/office/powerpoint/2010/main" val="2515656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743200" y="412750"/>
            <a:ext cx="6705600" cy="6032500"/>
          </a:xfrm>
          <a:prstGeom prst="rect">
            <a:avLst/>
          </a:prstGeom>
        </p:spPr>
      </p:pic>
    </p:spTree>
    <p:extLst>
      <p:ext uri="{BB962C8B-B14F-4D97-AF65-F5344CB8AC3E}">
        <p14:creationId xmlns:p14="http://schemas.microsoft.com/office/powerpoint/2010/main" val="3685616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81312" y="671512"/>
            <a:ext cx="6429375" cy="5514975"/>
          </a:xfrm>
          <a:prstGeom prst="rect">
            <a:avLst/>
          </a:prstGeom>
        </p:spPr>
      </p:pic>
    </p:spTree>
    <p:extLst>
      <p:ext uri="{BB962C8B-B14F-4D97-AF65-F5344CB8AC3E}">
        <p14:creationId xmlns:p14="http://schemas.microsoft.com/office/powerpoint/2010/main" val="2785995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470700" y="182424"/>
            <a:ext cx="8793646" cy="6539929"/>
          </a:xfrm>
          <a:prstGeom prst="rect">
            <a:avLst/>
          </a:prstGeom>
        </p:spPr>
      </p:pic>
    </p:spTree>
    <p:extLst>
      <p:ext uri="{BB962C8B-B14F-4D97-AF65-F5344CB8AC3E}">
        <p14:creationId xmlns:p14="http://schemas.microsoft.com/office/powerpoint/2010/main" val="327535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559957" y="114469"/>
            <a:ext cx="8607851" cy="6858000"/>
          </a:xfrm>
          <a:prstGeom prst="rect">
            <a:avLst/>
          </a:prstGeom>
        </p:spPr>
      </p:pic>
    </p:spTree>
    <p:extLst>
      <p:ext uri="{BB962C8B-B14F-4D97-AF65-F5344CB8AC3E}">
        <p14:creationId xmlns:p14="http://schemas.microsoft.com/office/powerpoint/2010/main" val="3054611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22405" y="0"/>
            <a:ext cx="9947189" cy="6858000"/>
          </a:xfrm>
          <a:prstGeom prst="rect">
            <a:avLst/>
          </a:prstGeom>
        </p:spPr>
      </p:pic>
    </p:spTree>
    <p:extLst>
      <p:ext uri="{BB962C8B-B14F-4D97-AF65-F5344CB8AC3E}">
        <p14:creationId xmlns:p14="http://schemas.microsoft.com/office/powerpoint/2010/main" val="1879882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282204" y="0"/>
            <a:ext cx="3627591" cy="6858000"/>
          </a:xfrm>
          <a:prstGeom prst="rect">
            <a:avLst/>
          </a:prstGeom>
        </p:spPr>
      </p:pic>
    </p:spTree>
    <p:extLst>
      <p:ext uri="{BB962C8B-B14F-4D97-AF65-F5344CB8AC3E}">
        <p14:creationId xmlns:p14="http://schemas.microsoft.com/office/powerpoint/2010/main" val="94167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468287" y="0"/>
            <a:ext cx="5255426" cy="6858000"/>
          </a:xfrm>
          <a:prstGeom prst="rect">
            <a:avLst/>
          </a:prstGeom>
        </p:spPr>
      </p:pic>
    </p:spTree>
    <p:extLst>
      <p:ext uri="{BB962C8B-B14F-4D97-AF65-F5344CB8AC3E}">
        <p14:creationId xmlns:p14="http://schemas.microsoft.com/office/powerpoint/2010/main" val="1073333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2040831"/>
            <a:ext cx="8915400" cy="4783656"/>
          </a:xfrm>
        </p:spPr>
        <p:txBody>
          <a:bodyPr>
            <a:normAutofit/>
          </a:bodyPr>
          <a:lstStyle/>
          <a:p>
            <a:pPr algn="just"/>
            <a:r>
              <a:rPr lang="cs-CZ" dirty="0"/>
              <a:t>Neznámý lid obývající zhruba oblast dnešní republiky Makedonie.</a:t>
            </a:r>
          </a:p>
          <a:p>
            <a:pPr algn="just"/>
            <a:r>
              <a:rPr lang="cs-CZ" dirty="0"/>
              <a:t>Ovlivněn jak Thráky, tak Ilyry (nacházeli se mezi nimi) i Řeky.</a:t>
            </a:r>
          </a:p>
          <a:p>
            <a:pPr algn="just"/>
            <a:r>
              <a:rPr lang="cs-CZ" dirty="0"/>
              <a:t>Nomenklatura jejich vládců byla řecká.</a:t>
            </a:r>
          </a:p>
          <a:p>
            <a:pPr algn="just"/>
            <a:r>
              <a:rPr lang="cs-CZ" dirty="0"/>
              <a:t>V době helénizmu (od cca 330 př. n. l.) pořečtěni.</a:t>
            </a:r>
          </a:p>
          <a:p>
            <a:pPr algn="just"/>
            <a:endParaRPr lang="cs-CZ" dirty="0"/>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do přelomu letopočtu </a:t>
            </a:r>
          </a:p>
          <a:p>
            <a:pPr algn="ctr"/>
            <a:r>
              <a:rPr lang="cs-CZ" dirty="0"/>
              <a:t>(8. stol. př. n. l. – 0. n. l.)</a:t>
            </a:r>
          </a:p>
          <a:p>
            <a:pPr algn="ctr"/>
            <a:r>
              <a:rPr lang="cs-CZ" dirty="0" err="1"/>
              <a:t>Paionové</a:t>
            </a:r>
            <a:endParaRPr lang="cs-CZ" dirty="0"/>
          </a:p>
        </p:txBody>
      </p:sp>
    </p:spTree>
    <p:extLst>
      <p:ext uri="{BB962C8B-B14F-4D97-AF65-F5344CB8AC3E}">
        <p14:creationId xmlns:p14="http://schemas.microsoft.com/office/powerpoint/2010/main" val="1630030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580677" y="0"/>
            <a:ext cx="5958297" cy="6858000"/>
          </a:xfrm>
          <a:prstGeom prst="rect">
            <a:avLst/>
          </a:prstGeom>
        </p:spPr>
      </p:pic>
    </p:spTree>
    <p:extLst>
      <p:ext uri="{BB962C8B-B14F-4D97-AF65-F5344CB8AC3E}">
        <p14:creationId xmlns:p14="http://schemas.microsoft.com/office/powerpoint/2010/main" val="3245626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2040831"/>
            <a:ext cx="8915400" cy="4783656"/>
          </a:xfrm>
        </p:spPr>
        <p:txBody>
          <a:bodyPr>
            <a:normAutofit/>
          </a:bodyPr>
          <a:lstStyle/>
          <a:p>
            <a:pPr algn="just"/>
            <a:r>
              <a:rPr lang="cs-CZ" dirty="0"/>
              <a:t>Obyvatelé dalmatských ostrovů a pobřeží.</a:t>
            </a:r>
          </a:p>
          <a:p>
            <a:pPr algn="just"/>
            <a:r>
              <a:rPr lang="cs-CZ" dirty="0"/>
              <a:t>Jazyk zařazován mezi </a:t>
            </a:r>
            <a:r>
              <a:rPr lang="cs-CZ" dirty="0" err="1"/>
              <a:t>Venetské</a:t>
            </a:r>
            <a:r>
              <a:rPr lang="cs-CZ" dirty="0"/>
              <a:t> jazyky (které jsou samy označovány součást Italických jazyků), minimum dokladů (žádné nápisy), podle všeho silný vliv předindoevropských jazyků na </a:t>
            </a:r>
            <a:r>
              <a:rPr lang="cs-CZ" dirty="0" err="1"/>
              <a:t>Liburnštinu</a:t>
            </a:r>
            <a:r>
              <a:rPr lang="cs-CZ" dirty="0"/>
              <a:t>.</a:t>
            </a:r>
          </a:p>
          <a:p>
            <a:pPr algn="just"/>
            <a:r>
              <a:rPr lang="cs-CZ" dirty="0"/>
              <a:t>Zkušení námořníci – obratné a malé lodě, </a:t>
            </a:r>
            <a:r>
              <a:rPr lang="cs-CZ" dirty="0" err="1"/>
              <a:t>Liburnky</a:t>
            </a:r>
            <a:r>
              <a:rPr lang="cs-CZ" dirty="0"/>
              <a:t>.</a:t>
            </a:r>
          </a:p>
          <a:p>
            <a:pPr algn="just"/>
            <a:r>
              <a:rPr lang="cs-CZ" dirty="0"/>
              <a:t>Podrobeni Římany ve druhém stol. př. n. l.</a:t>
            </a:r>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do přelomu letopočtu </a:t>
            </a:r>
          </a:p>
          <a:p>
            <a:pPr algn="ctr"/>
            <a:r>
              <a:rPr lang="cs-CZ" dirty="0"/>
              <a:t>(8. stol. př. n. l. – 0. n. l.)</a:t>
            </a:r>
          </a:p>
          <a:p>
            <a:pPr algn="ctr"/>
            <a:r>
              <a:rPr lang="cs-CZ" dirty="0" err="1"/>
              <a:t>Liburnové</a:t>
            </a:r>
            <a:endParaRPr lang="cs-CZ" dirty="0"/>
          </a:p>
        </p:txBody>
      </p:sp>
    </p:spTree>
    <p:extLst>
      <p:ext uri="{BB962C8B-B14F-4D97-AF65-F5344CB8AC3E}">
        <p14:creationId xmlns:p14="http://schemas.microsoft.com/office/powerpoint/2010/main" val="1314115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797300" y="438150"/>
            <a:ext cx="4597400" cy="5981700"/>
          </a:xfrm>
          <a:prstGeom prst="rect">
            <a:avLst/>
          </a:prstGeom>
        </p:spPr>
      </p:pic>
    </p:spTree>
    <p:extLst>
      <p:ext uri="{BB962C8B-B14F-4D97-AF65-F5344CB8AC3E}">
        <p14:creationId xmlns:p14="http://schemas.microsoft.com/office/powerpoint/2010/main" val="1086677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3482736" y="150000"/>
            <a:ext cx="5526527" cy="6858000"/>
          </a:xfrm>
          <a:prstGeom prst="rect">
            <a:avLst/>
          </a:prstGeom>
        </p:spPr>
      </p:pic>
    </p:spTree>
    <p:extLst>
      <p:ext uri="{BB962C8B-B14F-4D97-AF65-F5344CB8AC3E}">
        <p14:creationId xmlns:p14="http://schemas.microsoft.com/office/powerpoint/2010/main" val="1925380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876800" y="1943100"/>
            <a:ext cx="2438400" cy="2971800"/>
          </a:xfrm>
          <a:prstGeom prst="rect">
            <a:avLst/>
          </a:prstGeom>
        </p:spPr>
      </p:pic>
    </p:spTree>
    <p:extLst>
      <p:ext uri="{BB962C8B-B14F-4D97-AF65-F5344CB8AC3E}">
        <p14:creationId xmlns:p14="http://schemas.microsoft.com/office/powerpoint/2010/main" val="2591729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2040831"/>
            <a:ext cx="8915400" cy="4783656"/>
          </a:xfrm>
        </p:spPr>
        <p:txBody>
          <a:bodyPr>
            <a:normAutofit/>
          </a:bodyPr>
          <a:lstStyle/>
          <a:p>
            <a:pPr algn="just"/>
            <a:r>
              <a:rPr lang="cs-CZ" dirty="0"/>
              <a:t>Po kolapsu Minojské civilizace (3650-1400 př. n. l., centrum na Krétě, doposud nerozluštěné lineární písmo A, rozvinutá státní správa, námořní obchod, používání bronzu) následoval rozvoj Mykén (1600 –1100 př. n. l.).</a:t>
            </a:r>
          </a:p>
          <a:p>
            <a:pPr algn="just"/>
            <a:r>
              <a:rPr lang="cs-CZ" dirty="0" err="1"/>
              <a:t>Mykéňané</a:t>
            </a:r>
            <a:r>
              <a:rPr lang="cs-CZ" dirty="0"/>
              <a:t> jsou řeckým národem, přejímají části minojské kultury (vzniká lineární písmo B). Kolaps jejich civilizace kolem r. 1100 př. n. l., následuje Temné období (bez písemných památek) do cca 9. století př. n. l. Opětovný rozvoj literatury znamená začátek antiky.</a:t>
            </a:r>
          </a:p>
          <a:p>
            <a:pPr algn="just"/>
            <a:r>
              <a:rPr lang="cs-CZ" dirty="0"/>
              <a:t>Řecká kolonizace ve Středozemním moři (od 8. století dále) a výboje Alexandra Makedonského rozšířily řeckou kulturu i jazyk daleko za hranice Balkánu (doba tzv. Helénismu).</a:t>
            </a:r>
          </a:p>
          <a:p>
            <a:pPr algn="just"/>
            <a:r>
              <a:rPr lang="cs-CZ" dirty="0"/>
              <a:t>V souvislosti s římskými výboji dochází k promísení obou kultur, vytvoření tzv. řecko-římské kultury. Od Alexandrových výbojů až do středověku řečtina dominuje na Blízkém východě, v Anatolii, částech Egypta, Itálie, Krymu a též na Balkáně.</a:t>
            </a:r>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do přelomu letopočtu </a:t>
            </a:r>
          </a:p>
          <a:p>
            <a:pPr algn="ctr"/>
            <a:r>
              <a:rPr lang="cs-CZ" dirty="0"/>
              <a:t>(8. stol. př. n. l. – 0. n. l.)</a:t>
            </a:r>
          </a:p>
          <a:p>
            <a:pPr algn="ctr"/>
            <a:r>
              <a:rPr lang="cs-CZ" dirty="0"/>
              <a:t>Řekové</a:t>
            </a:r>
          </a:p>
        </p:txBody>
      </p:sp>
    </p:spTree>
    <p:extLst>
      <p:ext uri="{BB962C8B-B14F-4D97-AF65-F5344CB8AC3E}">
        <p14:creationId xmlns:p14="http://schemas.microsoft.com/office/powerpoint/2010/main" val="2987244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2040831"/>
            <a:ext cx="8915400" cy="4783656"/>
          </a:xfrm>
        </p:spPr>
        <p:txBody>
          <a:bodyPr>
            <a:normAutofit/>
          </a:bodyPr>
          <a:lstStyle/>
          <a:p>
            <a:pPr algn="just"/>
            <a:r>
              <a:rPr lang="cs-CZ" dirty="0"/>
              <a:t>Podobně jako </a:t>
            </a:r>
            <a:r>
              <a:rPr lang="cs-CZ" dirty="0" err="1"/>
              <a:t>Paionové</a:t>
            </a:r>
            <a:r>
              <a:rPr lang="cs-CZ" dirty="0"/>
              <a:t> pod ilyrským i thráckým vlivem, silnější řecký element.</a:t>
            </a:r>
          </a:p>
          <a:p>
            <a:pPr algn="just"/>
            <a:r>
              <a:rPr lang="cs-CZ" dirty="0"/>
              <a:t>Ovlivněni i Peršany a perskou kulturou, zejména v době centralizace země v 5. stol. př. n. l.</a:t>
            </a:r>
          </a:p>
          <a:p>
            <a:pPr algn="just"/>
            <a:r>
              <a:rPr lang="cs-CZ" dirty="0"/>
              <a:t>Postupně vykrystalizovali v silné království v čele s rodem </a:t>
            </a:r>
            <a:r>
              <a:rPr lang="cs-CZ" dirty="0" err="1"/>
              <a:t>Argeadů</a:t>
            </a:r>
            <a:r>
              <a:rPr lang="cs-CZ" dirty="0"/>
              <a:t> (jejich hvězda součástí státního znaku dnešní Makedonie). Hlavním městem </a:t>
            </a:r>
            <a:r>
              <a:rPr lang="cs-CZ" dirty="0" err="1"/>
              <a:t>Pella</a:t>
            </a:r>
            <a:r>
              <a:rPr lang="cs-CZ" dirty="0"/>
              <a:t>.</a:t>
            </a:r>
          </a:p>
          <a:p>
            <a:pPr algn="just"/>
            <a:r>
              <a:rPr lang="cs-CZ" dirty="0"/>
              <a:t>Velká územní expanze za Filipa Makedonského (359–336 př. n. l.), za vlády jeho syna Alexandra (336-323 př. n. l.) byla Makedonie velmocí.</a:t>
            </a:r>
          </a:p>
          <a:p>
            <a:pPr algn="just"/>
            <a:r>
              <a:rPr lang="cs-CZ" dirty="0"/>
              <a:t>Makedonci se považovali za Řeky, ti je často počítali za barbary. Právo účastnit se olympijských her (výsada Řeků) přiznáno jen makedonskému králi (či členům </a:t>
            </a:r>
            <a:r>
              <a:rPr lang="cs-CZ" dirty="0" err="1"/>
              <a:t>kr.</a:t>
            </a:r>
            <a:r>
              <a:rPr lang="cs-CZ" dirty="0"/>
              <a:t> rodu).</a:t>
            </a:r>
          </a:p>
          <a:p>
            <a:pPr algn="just"/>
            <a:r>
              <a:rPr lang="cs-CZ" dirty="0"/>
              <a:t>Ve druhém stol. př. n. l. ovládnuti Římany, Makedonie jako římská provincie, Makedonci sami se plně vřadili do řecké kulturní sféry. Jazyk postupně opuštěn ve prospěch </a:t>
            </a:r>
            <a:r>
              <a:rPr lang="cs-CZ" dirty="0" err="1"/>
              <a:t>attické</a:t>
            </a:r>
            <a:r>
              <a:rPr lang="cs-CZ" dirty="0"/>
              <a:t> řečtiny, resp. koiné. </a:t>
            </a:r>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do přelomu letopočtu </a:t>
            </a:r>
          </a:p>
          <a:p>
            <a:pPr algn="ctr"/>
            <a:r>
              <a:rPr lang="cs-CZ" dirty="0"/>
              <a:t>(8. stol. př. n. l. – 0. n. l.)</a:t>
            </a:r>
          </a:p>
          <a:p>
            <a:pPr algn="ctr"/>
            <a:r>
              <a:rPr lang="cs-CZ" dirty="0"/>
              <a:t>Staří Makedonci</a:t>
            </a:r>
          </a:p>
        </p:txBody>
      </p:sp>
    </p:spTree>
    <p:extLst>
      <p:ext uri="{BB962C8B-B14F-4D97-AF65-F5344CB8AC3E}">
        <p14:creationId xmlns:p14="http://schemas.microsoft.com/office/powerpoint/2010/main" val="1503644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2842997" y="163253"/>
            <a:ext cx="8600678" cy="6858000"/>
          </a:xfrm>
          <a:prstGeom prst="rect">
            <a:avLst/>
          </a:prstGeom>
        </p:spPr>
      </p:pic>
    </p:spTree>
    <p:extLst>
      <p:ext uri="{BB962C8B-B14F-4D97-AF65-F5344CB8AC3E}">
        <p14:creationId xmlns:p14="http://schemas.microsoft.com/office/powerpoint/2010/main" val="827534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784244" y="1067578"/>
            <a:ext cx="10058400" cy="4806803"/>
          </a:xfrm>
          <a:prstGeom prst="rect">
            <a:avLst/>
          </a:prstGeom>
        </p:spPr>
      </p:pic>
    </p:spTree>
    <p:extLst>
      <p:ext uri="{BB962C8B-B14F-4D97-AF65-F5344CB8AC3E}">
        <p14:creationId xmlns:p14="http://schemas.microsoft.com/office/powerpoint/2010/main" val="2739558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895725" y="1285875"/>
            <a:ext cx="4400550" cy="4286250"/>
          </a:xfrm>
          <a:prstGeom prst="rect">
            <a:avLst/>
          </a:prstGeom>
        </p:spPr>
      </p:pic>
    </p:spTree>
    <p:extLst>
      <p:ext uri="{BB962C8B-B14F-4D97-AF65-F5344CB8AC3E}">
        <p14:creationId xmlns:p14="http://schemas.microsoft.com/office/powerpoint/2010/main" val="3206130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89212" y="2040831"/>
            <a:ext cx="8915400" cy="4783656"/>
          </a:xfrm>
        </p:spPr>
        <p:txBody>
          <a:bodyPr>
            <a:normAutofit lnSpcReduction="10000"/>
          </a:bodyPr>
          <a:lstStyle/>
          <a:p>
            <a:pPr algn="just"/>
            <a:r>
              <a:rPr lang="cs-CZ" dirty="0"/>
              <a:t>Nejedná se o „domácí“ balkánská etnika, v průběhu starověku Balkán výrazně ovlivňovali svými vpády.</a:t>
            </a:r>
          </a:p>
          <a:p>
            <a:pPr algn="just"/>
            <a:r>
              <a:rPr lang="cs-CZ" b="1" dirty="0"/>
              <a:t>Skythové</a:t>
            </a:r>
            <a:r>
              <a:rPr lang="cs-CZ" dirty="0"/>
              <a:t>: početný konglomerát kočovných kmenů hovořících </a:t>
            </a:r>
            <a:r>
              <a:rPr lang="cs-CZ" dirty="0" err="1"/>
              <a:t>Skythštinou</a:t>
            </a:r>
            <a:r>
              <a:rPr lang="cs-CZ" dirty="0"/>
              <a:t>, indoíránským jazykem.</a:t>
            </a:r>
          </a:p>
          <a:p>
            <a:pPr algn="just"/>
            <a:r>
              <a:rPr lang="cs-CZ" dirty="0"/>
              <a:t>Pohybovali se po euroasijské stepi od </a:t>
            </a:r>
            <a:r>
              <a:rPr lang="cs-CZ" dirty="0" err="1"/>
              <a:t>dn</a:t>
            </a:r>
            <a:r>
              <a:rPr lang="cs-CZ" dirty="0"/>
              <a:t>. Rumunska po Čínu od 9. stol. Př. n. l. až do pozdní antiky.</a:t>
            </a:r>
          </a:p>
          <a:p>
            <a:pPr algn="just"/>
            <a:r>
              <a:rPr lang="cs-CZ" dirty="0"/>
              <a:t>Nájezdy na Thráky a Dáky, působili i jako žoldáci.</a:t>
            </a:r>
          </a:p>
          <a:p>
            <a:pPr algn="just"/>
            <a:r>
              <a:rPr lang="cs-CZ" b="1" dirty="0"/>
              <a:t>Keltové</a:t>
            </a:r>
            <a:r>
              <a:rPr lang="cs-CZ" dirty="0"/>
              <a:t>: velice početné etnikum z horního Podunají, vydělující se v 9. stol. př. n. l., kdy začíná rozpad jejich jazyka (Halštatská kultura). Od 4. stol. př. n. l. postupují po proudu Dunaje na Balkán.</a:t>
            </a:r>
          </a:p>
          <a:p>
            <a:pPr algn="just"/>
            <a:r>
              <a:rPr lang="cs-CZ" dirty="0"/>
              <a:t>V r. 279 př. n. l. začíná velká invaze do Řecka. Vyplenění Makedonie, zničení Delfského chrámu. Bitva u Thermopyl, Řekové (opět) poraženi.</a:t>
            </a:r>
          </a:p>
          <a:p>
            <a:pPr algn="just"/>
            <a:r>
              <a:rPr lang="cs-CZ" dirty="0"/>
              <a:t>Velký vliv Keltů na Ilyry, méně i na Dáky, Thráky, ale i Slovany. Keltové (kmen </a:t>
            </a:r>
            <a:r>
              <a:rPr lang="cs-CZ" dirty="0" err="1"/>
              <a:t>Scordisců</a:t>
            </a:r>
            <a:r>
              <a:rPr lang="cs-CZ" dirty="0"/>
              <a:t>) zakládají ve 3. stol. př. n. l. </a:t>
            </a:r>
            <a:r>
              <a:rPr lang="cs-CZ" dirty="0" err="1"/>
              <a:t>Singidunum</a:t>
            </a:r>
            <a:r>
              <a:rPr lang="cs-CZ" dirty="0"/>
              <a:t>, dnešní Bělehrad. </a:t>
            </a:r>
            <a:r>
              <a:rPr lang="cs-CZ" dirty="0" err="1"/>
              <a:t>Usidlují</a:t>
            </a:r>
            <a:r>
              <a:rPr lang="cs-CZ" dirty="0"/>
              <a:t> se i v centrální Anatolii (království </a:t>
            </a:r>
            <a:r>
              <a:rPr lang="cs-CZ" dirty="0" err="1"/>
              <a:t>Galatie</a:t>
            </a:r>
            <a:r>
              <a:rPr lang="cs-CZ" dirty="0"/>
              <a:t>).</a:t>
            </a:r>
          </a:p>
        </p:txBody>
      </p:sp>
      <p:sp>
        <p:nvSpPr>
          <p:cNvPr id="4" name="Nadpis 1"/>
          <p:cNvSpPr txBox="1">
            <a:spLocks/>
          </p:cNvSpPr>
          <p:nvPr/>
        </p:nvSpPr>
        <p:spPr>
          <a:xfrm>
            <a:off x="2589212" y="521521"/>
            <a:ext cx="8911687" cy="128089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t>Antika do přelomu letopočtu </a:t>
            </a:r>
          </a:p>
          <a:p>
            <a:pPr algn="ctr"/>
            <a:r>
              <a:rPr lang="cs-CZ" dirty="0"/>
              <a:t>(8. stol. př. n. l. – 0. n. l.)</a:t>
            </a:r>
          </a:p>
          <a:p>
            <a:pPr algn="ctr"/>
            <a:r>
              <a:rPr lang="cs-CZ" dirty="0"/>
              <a:t>Další etnika (Skythové, Keltové)</a:t>
            </a:r>
          </a:p>
        </p:txBody>
      </p:sp>
    </p:spTree>
    <p:extLst>
      <p:ext uri="{BB962C8B-B14F-4D97-AF65-F5344CB8AC3E}">
        <p14:creationId xmlns:p14="http://schemas.microsoft.com/office/powerpoint/2010/main" val="2418571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230474" y="767207"/>
            <a:ext cx="7278500" cy="5403735"/>
          </a:xfrm>
          <a:prstGeom prst="rect">
            <a:avLst/>
          </a:prstGeom>
        </p:spPr>
      </p:pic>
    </p:spTree>
    <p:extLst>
      <p:ext uri="{BB962C8B-B14F-4D97-AF65-F5344CB8AC3E}">
        <p14:creationId xmlns:p14="http://schemas.microsoft.com/office/powerpoint/2010/main" val="2495867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002630" y="-291548"/>
            <a:ext cx="2584306" cy="6858000"/>
          </a:xfrm>
          <a:prstGeom prst="rect">
            <a:avLst/>
          </a:prstGeom>
        </p:spPr>
      </p:pic>
    </p:spTree>
    <p:extLst>
      <p:ext uri="{BB962C8B-B14F-4D97-AF65-F5344CB8AC3E}">
        <p14:creationId xmlns:p14="http://schemas.microsoft.com/office/powerpoint/2010/main" val="3545114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775587" y="2120596"/>
            <a:ext cx="9221594" cy="3538081"/>
          </a:xfrm>
          <a:prstGeom prst="rect">
            <a:avLst/>
          </a:prstGeom>
        </p:spPr>
      </p:pic>
    </p:spTree>
    <p:extLst>
      <p:ext uri="{BB962C8B-B14F-4D97-AF65-F5344CB8AC3E}">
        <p14:creationId xmlns:p14="http://schemas.microsoft.com/office/powerpoint/2010/main" val="831057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213113" y="267735"/>
            <a:ext cx="9144000" cy="6296025"/>
          </a:xfrm>
          <a:prstGeom prst="rect">
            <a:avLst/>
          </a:prstGeom>
        </p:spPr>
      </p:pic>
    </p:spTree>
    <p:extLst>
      <p:ext uri="{BB962C8B-B14F-4D97-AF65-F5344CB8AC3E}">
        <p14:creationId xmlns:p14="http://schemas.microsoft.com/office/powerpoint/2010/main" val="888444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787183" y="435789"/>
            <a:ext cx="8450660" cy="5902258"/>
          </a:xfrm>
          <a:prstGeom prst="rect">
            <a:avLst/>
          </a:prstGeom>
        </p:spPr>
      </p:pic>
    </p:spTree>
    <p:extLst>
      <p:ext uri="{BB962C8B-B14F-4D97-AF65-F5344CB8AC3E}">
        <p14:creationId xmlns:p14="http://schemas.microsoft.com/office/powerpoint/2010/main" val="239969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340898" y="326959"/>
            <a:ext cx="7510204" cy="6204082"/>
          </a:xfrm>
          <a:prstGeom prst="rect">
            <a:avLst/>
          </a:prstGeom>
        </p:spPr>
      </p:pic>
    </p:spTree>
    <p:extLst>
      <p:ext uri="{BB962C8B-B14F-4D97-AF65-F5344CB8AC3E}">
        <p14:creationId xmlns:p14="http://schemas.microsoft.com/office/powerpoint/2010/main" val="1105916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965548" y="904730"/>
            <a:ext cx="10058400" cy="4683442"/>
          </a:xfrm>
          <a:prstGeom prst="rect">
            <a:avLst/>
          </a:prstGeom>
        </p:spPr>
      </p:pic>
    </p:spTree>
    <p:extLst>
      <p:ext uri="{BB962C8B-B14F-4D97-AF65-F5344CB8AC3E}">
        <p14:creationId xmlns:p14="http://schemas.microsoft.com/office/powerpoint/2010/main" val="3370748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162852" y="529757"/>
            <a:ext cx="7372626" cy="5999474"/>
          </a:xfrm>
          <a:prstGeom prst="rect">
            <a:avLst/>
          </a:prstGeom>
        </p:spPr>
      </p:pic>
    </p:spTree>
    <p:extLst>
      <p:ext uri="{BB962C8B-B14F-4D97-AF65-F5344CB8AC3E}">
        <p14:creationId xmlns:p14="http://schemas.microsoft.com/office/powerpoint/2010/main" val="150069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580485" y="1037030"/>
            <a:ext cx="6257925" cy="5257800"/>
          </a:xfrm>
          <a:prstGeom prst="rect">
            <a:avLst/>
          </a:prstGeom>
        </p:spPr>
      </p:pic>
    </p:spTree>
    <p:extLst>
      <p:ext uri="{BB962C8B-B14F-4D97-AF65-F5344CB8AC3E}">
        <p14:creationId xmlns:p14="http://schemas.microsoft.com/office/powerpoint/2010/main" val="1553520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699377" y="324743"/>
            <a:ext cx="10238397" cy="5834009"/>
          </a:xfrm>
          <a:prstGeom prst="rect">
            <a:avLst/>
          </a:prstGeom>
        </p:spPr>
      </p:pic>
    </p:spTree>
    <p:extLst>
      <p:ext uri="{BB962C8B-B14F-4D97-AF65-F5344CB8AC3E}">
        <p14:creationId xmlns:p14="http://schemas.microsoft.com/office/powerpoint/2010/main" val="71074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653034" y="676198"/>
            <a:ext cx="10318759" cy="4931226"/>
          </a:xfrm>
          <a:prstGeom prst="rect">
            <a:avLst/>
          </a:prstGeom>
        </p:spPr>
      </p:pic>
    </p:spTree>
    <p:extLst>
      <p:ext uri="{BB962C8B-B14F-4D97-AF65-F5344CB8AC3E}">
        <p14:creationId xmlns:p14="http://schemas.microsoft.com/office/powerpoint/2010/main" val="156738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415988" y="384641"/>
            <a:ext cx="8382000" cy="6276975"/>
          </a:xfrm>
          <a:prstGeom prst="rect">
            <a:avLst/>
          </a:prstGeom>
        </p:spPr>
      </p:pic>
    </p:spTree>
    <p:extLst>
      <p:ext uri="{BB962C8B-B14F-4D97-AF65-F5344CB8AC3E}">
        <p14:creationId xmlns:p14="http://schemas.microsoft.com/office/powerpoint/2010/main" val="2847139700"/>
      </p:ext>
    </p:extLst>
  </p:cSld>
  <p:clrMapOvr>
    <a:masterClrMapping/>
  </p:clrMapOvr>
</p:sld>
</file>

<file path=ppt/theme/theme1.xml><?xml version="1.0" encoding="utf-8"?>
<a:theme xmlns:a="http://schemas.openxmlformats.org/drawingml/2006/main" name="Stébl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0</TotalTime>
  <Words>1579</Words>
  <Application>Microsoft Office PowerPoint</Application>
  <PresentationFormat>Širokoúhlá obrazovka</PresentationFormat>
  <Paragraphs>95</Paragraphs>
  <Slides>51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51</vt:i4>
      </vt:variant>
    </vt:vector>
  </HeadingPairs>
  <TitlesOfParts>
    <vt:vector size="55" baseType="lpstr">
      <vt:lpstr>Arial</vt:lpstr>
      <vt:lpstr>Century Gothic</vt:lpstr>
      <vt:lpstr>Wingdings 3</vt:lpstr>
      <vt:lpstr>Stébla</vt:lpstr>
      <vt:lpstr>Dějiny Balkánu z lingvistického hlediska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Dějiny Balkánu z lingvistického hlediska</dc:title>
  <dc:creator>Quaentas Quaentas</dc:creator>
  <cp:lastModifiedBy>Quaentas Quaentas</cp:lastModifiedBy>
  <cp:revision>1</cp:revision>
  <dcterms:created xsi:type="dcterms:W3CDTF">2017-05-02T14:52:51Z</dcterms:created>
  <dcterms:modified xsi:type="dcterms:W3CDTF">2017-05-02T14:53:44Z</dcterms:modified>
</cp:coreProperties>
</file>