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9350238" cy="2262781"/>
          </a:xfrm>
        </p:spPr>
        <p:txBody>
          <a:bodyPr/>
          <a:lstStyle/>
          <a:p>
            <a:pPr algn="ctr"/>
            <a:r>
              <a:rPr lang="cs-CZ" dirty="0"/>
              <a:t>Dějiny Balkánu z lingvistického hlediska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cs-CZ" sz="3600" dirty="0"/>
              <a:t>III. – Dějiny Balkánu od přelomu letopočtu do vrcholného středověku</a:t>
            </a:r>
          </a:p>
        </p:txBody>
      </p:sp>
    </p:spTree>
    <p:extLst>
      <p:ext uri="{BB962C8B-B14F-4D97-AF65-F5344CB8AC3E}">
        <p14:creationId xmlns:p14="http://schemas.microsoft.com/office/powerpoint/2010/main" val="767832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Starověk našeho letopočtu (0 n. l. – 476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36035"/>
            <a:ext cx="8915400" cy="5121965"/>
          </a:xfrm>
        </p:spPr>
        <p:txBody>
          <a:bodyPr>
            <a:normAutofit/>
          </a:bodyPr>
          <a:lstStyle/>
          <a:p>
            <a:pPr algn="just"/>
            <a:endParaRPr lang="cs-CZ" dirty="0"/>
          </a:p>
          <a:p>
            <a:pPr algn="just"/>
            <a:r>
              <a:rPr lang="cs-CZ" dirty="0"/>
              <a:t>Krize třetího století přinesla oslabení římské moci. Balkán drancován vpády germánských, skythských, dáckých, později i hunských kmenů.</a:t>
            </a:r>
          </a:p>
          <a:p>
            <a:pPr algn="just"/>
            <a:r>
              <a:rPr lang="cs-CZ" dirty="0"/>
              <a:t>Nájezdníci Balkán pustoší, ale téměř se zde neusazují. Výjimkou jsou </a:t>
            </a:r>
            <a:r>
              <a:rPr lang="cs-CZ" dirty="0" err="1"/>
              <a:t>Góthové</a:t>
            </a:r>
            <a:r>
              <a:rPr lang="cs-CZ" dirty="0"/>
              <a:t> a Skythové v Thrákii. I jejich osídlení ale trvá krátce – jsou buď asimilováni, nebo záhy odcházejí.</a:t>
            </a:r>
          </a:p>
          <a:p>
            <a:pPr algn="just"/>
            <a:r>
              <a:rPr lang="cs-CZ" dirty="0"/>
              <a:t>330 n. l. založena Konstantinopol na místě původní řecké kolonie </a:t>
            </a:r>
            <a:r>
              <a:rPr lang="cs-CZ" dirty="0" err="1"/>
              <a:t>Byzantion</a:t>
            </a:r>
            <a:r>
              <a:rPr lang="cs-CZ" dirty="0"/>
              <a:t> (dnešní Istanbul). Město se záhy stává hlavním městem říše – má blíže k ohroženým hranicím, než Řím, lepší poloha i pro obchod.</a:t>
            </a:r>
          </a:p>
          <a:p>
            <a:pPr algn="just"/>
            <a:r>
              <a:rPr lang="cs-CZ" dirty="0"/>
              <a:t>Posilování řeckého prvku v říši. Ta je stále ještě formálně vzato jednotná, římská (4. a 5. stol.), ve skutečnosti dochází k rozdělení na západní a východní část. Roku 395 je ze správních důvodů rozdělena mezi dva císaře Arcadia na východě a </a:t>
            </a:r>
            <a:r>
              <a:rPr lang="cs-CZ" dirty="0" err="1"/>
              <a:t>Honoria</a:t>
            </a:r>
            <a:r>
              <a:rPr lang="cs-CZ" dirty="0"/>
              <a:t> na západě. Balkán rozdělen také.</a:t>
            </a:r>
          </a:p>
          <a:p>
            <a:pPr algn="just"/>
            <a:r>
              <a:rPr lang="cs-CZ" dirty="0"/>
              <a:t>Roku 476 n. l. je na v Římě sesazen poslední západní císař Romulus </a:t>
            </a:r>
            <a:r>
              <a:rPr lang="cs-CZ" dirty="0" err="1"/>
              <a:t>Augustulus</a:t>
            </a:r>
            <a:r>
              <a:rPr lang="cs-CZ" dirty="0"/>
              <a:t>. Insignie císařské moci jsou zaslány do Konstantinopole. Západořímská říše tím končí a začíná středověk (novodobé vymezení).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4942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223" y="531280"/>
            <a:ext cx="5688874" cy="593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28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094" y="644626"/>
            <a:ext cx="6783753" cy="56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86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238" y="1993285"/>
            <a:ext cx="6609524" cy="3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57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965" y="248891"/>
            <a:ext cx="8993670" cy="635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42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381"/>
            <a:ext cx="12192000" cy="47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16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86" y="0"/>
            <a:ext cx="10273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99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000" y="300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69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00" y="733967"/>
            <a:ext cx="12042000" cy="576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54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891" y="389963"/>
            <a:ext cx="9849227" cy="55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33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Starověk našeho letopočtu (0 n. l. – 476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36035"/>
            <a:ext cx="8915400" cy="4690891"/>
          </a:xfrm>
        </p:spPr>
        <p:txBody>
          <a:bodyPr>
            <a:normAutofit/>
          </a:bodyPr>
          <a:lstStyle/>
          <a:p>
            <a:pPr algn="just"/>
            <a:endParaRPr lang="cs-CZ" dirty="0"/>
          </a:p>
          <a:p>
            <a:pPr algn="just"/>
            <a:r>
              <a:rPr lang="cs-CZ" dirty="0"/>
              <a:t>V době římské nadvlády celé území Balkánu zahrnuto do římské správy. Poslední byla včleněno </a:t>
            </a:r>
            <a:r>
              <a:rPr lang="cs-CZ" dirty="0" err="1"/>
              <a:t>Odryské</a:t>
            </a:r>
            <a:r>
              <a:rPr lang="cs-CZ" dirty="0"/>
              <a:t> království v roce 46 n. l., za Dunajem pak Dácie v roce 106 n. l.</a:t>
            </a:r>
          </a:p>
          <a:p>
            <a:pPr algn="just"/>
            <a:r>
              <a:rPr lang="cs-CZ" dirty="0"/>
              <a:t>Vybudovány silnice spojující města a pevnosti, v Podunají přítomny římské legie.</a:t>
            </a:r>
          </a:p>
          <a:p>
            <a:pPr algn="just"/>
            <a:r>
              <a:rPr lang="cs-CZ" dirty="0"/>
              <a:t>Balkán rozdělen do několika provincií, (</a:t>
            </a:r>
            <a:r>
              <a:rPr lang="cs-CZ" dirty="0" err="1"/>
              <a:t>Moesie</a:t>
            </a:r>
            <a:r>
              <a:rPr lang="cs-CZ" dirty="0"/>
              <a:t>, </a:t>
            </a:r>
            <a:r>
              <a:rPr lang="cs-CZ" dirty="0" err="1"/>
              <a:t>Ilyrie</a:t>
            </a:r>
            <a:r>
              <a:rPr lang="cs-CZ" dirty="0"/>
              <a:t>, Hellada, Thrákie, </a:t>
            </a:r>
            <a:r>
              <a:rPr lang="cs-CZ" dirty="0" err="1"/>
              <a:t>Dákie</a:t>
            </a:r>
            <a:r>
              <a:rPr lang="cs-CZ" dirty="0"/>
              <a:t>) centrální mocí kontrolovány hlavně komunikační, správní, obchodní a vojenské lokality a dále úrodné nížiny.  Kontrolována i místa těžby rud (v Dácii, </a:t>
            </a:r>
            <a:r>
              <a:rPr lang="cs-CZ" dirty="0" err="1"/>
              <a:t>Moesii</a:t>
            </a:r>
            <a:r>
              <a:rPr lang="cs-CZ" dirty="0"/>
              <a:t>).</a:t>
            </a:r>
          </a:p>
          <a:p>
            <a:pPr algn="just"/>
            <a:r>
              <a:rPr lang="cs-CZ" dirty="0"/>
              <a:t>Jazyky – latina, řečtina, </a:t>
            </a:r>
            <a:r>
              <a:rPr lang="cs-CZ" dirty="0" err="1"/>
              <a:t>paleobalkánské</a:t>
            </a:r>
            <a:r>
              <a:rPr lang="cs-CZ" dirty="0"/>
              <a:t> jazyky.</a:t>
            </a:r>
          </a:p>
          <a:p>
            <a:pPr algn="just"/>
            <a:r>
              <a:rPr lang="cs-CZ" dirty="0"/>
              <a:t>Závěr starověku ve znamení germánských válek a stěhování národů. Na přelomu středověku Balkán osídlen slovanskými kmeny.</a:t>
            </a:r>
          </a:p>
        </p:txBody>
      </p:sp>
    </p:spTree>
    <p:extLst>
      <p:ext uri="{BB962C8B-B14F-4D97-AF65-F5344CB8AC3E}">
        <p14:creationId xmlns:p14="http://schemas.microsoft.com/office/powerpoint/2010/main" val="3560353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23" y="311079"/>
            <a:ext cx="4167735" cy="629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10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43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0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Středověk (476 – 1453)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36035"/>
            <a:ext cx="8915400" cy="4690891"/>
          </a:xfrm>
        </p:spPr>
        <p:txBody>
          <a:bodyPr>
            <a:normAutofit lnSpcReduction="10000"/>
          </a:bodyPr>
          <a:lstStyle/>
          <a:p>
            <a:pPr algn="just"/>
            <a:endParaRPr lang="cs-CZ" dirty="0"/>
          </a:p>
          <a:p>
            <a:pPr algn="just"/>
            <a:r>
              <a:rPr lang="cs-CZ" dirty="0"/>
              <a:t>Hlavní mocenský faktor na Balkáně byla po většinu této doby Byzanc (východořímská říše).</a:t>
            </a:r>
          </a:p>
          <a:p>
            <a:pPr algn="just"/>
            <a:r>
              <a:rPr lang="cs-CZ" dirty="0"/>
              <a:t>Výrazné etnické, kulturní, náboženské i společenské proměny – stěhování národů, rozrůznění křesťanských vyznání, ustanovení samostatných balkánských států, vpády Turků a příchod Islámu.</a:t>
            </a:r>
          </a:p>
          <a:p>
            <a:pPr algn="just"/>
            <a:r>
              <a:rPr lang="cs-CZ" dirty="0"/>
              <a:t>Stěhování národů – začátek díky hunské invazi do východní Evropy na konci 4. stol. Vpády Hunů a Gótů na Balkán od 4. století odráženy. Od 6. století nástup Slovanů.</a:t>
            </a:r>
          </a:p>
          <a:p>
            <a:pPr algn="just"/>
            <a:r>
              <a:rPr lang="cs-CZ" dirty="0"/>
              <a:t>Slované – indoevropské etnikum původem z dnešní Ukrajiny, Běloruska a západního Polska.</a:t>
            </a:r>
          </a:p>
          <a:p>
            <a:pPr algn="just"/>
            <a:r>
              <a:rPr lang="cs-CZ" dirty="0"/>
              <a:t>Etnogeneze během doby bronzové a železné. Dvě velké </a:t>
            </a:r>
            <a:r>
              <a:rPr lang="cs-CZ" dirty="0" err="1"/>
              <a:t>raněstředověké</a:t>
            </a:r>
            <a:r>
              <a:rPr lang="cs-CZ" dirty="0"/>
              <a:t> větve – </a:t>
            </a:r>
            <a:r>
              <a:rPr lang="cs-CZ" dirty="0" err="1"/>
              <a:t>Sklaveni</a:t>
            </a:r>
            <a:r>
              <a:rPr lang="cs-CZ" dirty="0"/>
              <a:t> a Antové. </a:t>
            </a:r>
            <a:r>
              <a:rPr lang="cs-CZ" dirty="0" err="1"/>
              <a:t>Sklaveni</a:t>
            </a:r>
            <a:r>
              <a:rPr lang="cs-CZ" dirty="0"/>
              <a:t> předkové dnešních jižních Slovanů.</a:t>
            </a:r>
          </a:p>
          <a:p>
            <a:pPr algn="just"/>
            <a:r>
              <a:rPr lang="cs-CZ" dirty="0"/>
              <a:t>Postupují proti toku Dunaje, přes Dácii, ale i ze severozápadu, z alpského předhůří.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9488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903" y="520986"/>
            <a:ext cx="8676436" cy="591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97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65" y="0"/>
            <a:ext cx="7248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10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944" y="325839"/>
            <a:ext cx="5339638" cy="63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31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554" y="0"/>
            <a:ext cx="7228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03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333" y="1224582"/>
            <a:ext cx="9492931" cy="518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42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Středověk (476 – 1453)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36035"/>
            <a:ext cx="8915400" cy="4690891"/>
          </a:xfrm>
        </p:spPr>
        <p:txBody>
          <a:bodyPr>
            <a:normAutofit lnSpcReduction="10000"/>
          </a:bodyPr>
          <a:lstStyle/>
          <a:p>
            <a:pPr algn="just"/>
            <a:endParaRPr lang="cs-CZ" dirty="0"/>
          </a:p>
          <a:p>
            <a:pPr algn="just"/>
            <a:r>
              <a:rPr lang="cs-CZ" dirty="0"/>
              <a:t>Slovanská invaze přivádí natrvalo na Balkán nové etnikum – poprvé od etnogeneze </a:t>
            </a:r>
            <a:r>
              <a:rPr lang="cs-CZ" dirty="0" err="1"/>
              <a:t>paleobalkánských</a:t>
            </a:r>
            <a:r>
              <a:rPr lang="cs-CZ" dirty="0"/>
              <a:t> národů.</a:t>
            </a:r>
          </a:p>
          <a:p>
            <a:pPr algn="just"/>
            <a:r>
              <a:rPr lang="cs-CZ" dirty="0"/>
              <a:t>Slované záhy (v 7. stol.) následováni Avary – turkickým národem z východoevropských stepí. Chovatelé koní a dobytka, výrazní vyspělým válečnictvím.</a:t>
            </a:r>
          </a:p>
          <a:p>
            <a:pPr algn="just"/>
            <a:r>
              <a:rPr lang="cs-CZ" dirty="0"/>
              <a:t>V Panonii tvoří tzv. </a:t>
            </a:r>
            <a:r>
              <a:rPr lang="cs-CZ" dirty="0" err="1"/>
              <a:t>kaganát</a:t>
            </a:r>
            <a:r>
              <a:rPr lang="cs-CZ" dirty="0"/>
              <a:t>, podmaňují si místní Slovany a podnikají společně útoky na Byzanc. Roku 626 oblehnou Konstantinopol, ale jsou poraženi.</a:t>
            </a:r>
          </a:p>
          <a:p>
            <a:pPr algn="just"/>
            <a:r>
              <a:rPr lang="cs-CZ" dirty="0"/>
              <a:t>Avarská moc se po století zmenšuje a rozpadá, a to i pod vlivem povstání Slovanů (Sámův kmenový svaz). Poslední zbytky Avarů poraženy a asimilovány v 9. století.</a:t>
            </a:r>
          </a:p>
          <a:p>
            <a:pPr algn="just"/>
            <a:r>
              <a:rPr lang="cs-CZ" dirty="0"/>
              <a:t>Na Balkáně mají Avaři vliv v Podunají a Chorvatsku. Jinde jsou Slované ponecháni sami sobě, usídlují se spíše v nížinách a narážejí na domorodé obyvatelstvo.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8588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0" y="328612"/>
            <a:ext cx="53721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4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847" y="450000"/>
            <a:ext cx="8305693" cy="630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50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151" y="202886"/>
            <a:ext cx="6747258" cy="63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30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100" y="1092975"/>
            <a:ext cx="67818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83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176" y="963520"/>
            <a:ext cx="5943623" cy="53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13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Středověk (476 – 1453)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36035"/>
            <a:ext cx="8915400" cy="4690891"/>
          </a:xfrm>
        </p:spPr>
        <p:txBody>
          <a:bodyPr>
            <a:normAutofit/>
          </a:bodyPr>
          <a:lstStyle/>
          <a:p>
            <a:pPr algn="just"/>
            <a:endParaRPr lang="cs-CZ" dirty="0"/>
          </a:p>
          <a:p>
            <a:pPr algn="just"/>
            <a:r>
              <a:rPr lang="cs-CZ" dirty="0"/>
              <a:t>Kontakty Slovanů s Dáky, Thráky i Ilyry – romanizovanými i </a:t>
            </a:r>
            <a:r>
              <a:rPr lang="cs-CZ" dirty="0" err="1"/>
              <a:t>neromanizovanými</a:t>
            </a:r>
            <a:r>
              <a:rPr lang="cs-CZ" dirty="0"/>
              <a:t>.</a:t>
            </a:r>
          </a:p>
          <a:p>
            <a:pPr algn="just"/>
            <a:r>
              <a:rPr lang="cs-CZ" dirty="0" err="1"/>
              <a:t>Neromanizovaní</a:t>
            </a:r>
            <a:r>
              <a:rPr lang="cs-CZ" dirty="0"/>
              <a:t> Dákové a Thrákové jsou Slovany asimilováni. Ilyrové v oblasti dnešní Albánie nebyli asimilováni a ustupují do hor (jedna z teorií o vzniku Albánců).</a:t>
            </a:r>
          </a:p>
          <a:p>
            <a:pPr algn="just"/>
            <a:r>
              <a:rPr lang="cs-CZ" dirty="0"/>
              <a:t>Romanizované obyvatelstvo dílem uniká na pobřeží do měst, dílem do hor. Stávají se předky dnešních Vlachů (</a:t>
            </a:r>
            <a:r>
              <a:rPr lang="cs-CZ" dirty="0" err="1"/>
              <a:t>Arumunů</a:t>
            </a:r>
            <a:r>
              <a:rPr lang="cs-CZ" dirty="0"/>
              <a:t>), kočovníků a pastevců. Romanizovaná populace se udržuje i v </a:t>
            </a:r>
            <a:r>
              <a:rPr lang="cs-CZ" dirty="0" err="1"/>
              <a:t>Dákii</a:t>
            </a:r>
            <a:r>
              <a:rPr lang="cs-CZ" dirty="0"/>
              <a:t>. V průběhu středověku dochází k migracím po horských masivech – šíření Valachů na jih, na sever i na západ.</a:t>
            </a:r>
          </a:p>
          <a:p>
            <a:pPr algn="just"/>
            <a:r>
              <a:rPr lang="cs-CZ" dirty="0"/>
              <a:t>Romanizovaná populace zůstává i na břehu Balatonu – </a:t>
            </a:r>
            <a:r>
              <a:rPr lang="cs-CZ" dirty="0" err="1"/>
              <a:t>Kesztélská</a:t>
            </a:r>
            <a:r>
              <a:rPr lang="cs-CZ" dirty="0"/>
              <a:t> kultura – až do 10. století.</a:t>
            </a:r>
          </a:p>
          <a:p>
            <a:pPr algn="just"/>
            <a:r>
              <a:rPr lang="cs-CZ" dirty="0"/>
              <a:t>Na pobřeží jaderského moře se vyděluje románská </a:t>
            </a:r>
            <a:r>
              <a:rPr lang="cs-CZ" dirty="0" err="1"/>
              <a:t>Dalmatština</a:t>
            </a:r>
            <a:r>
              <a:rPr lang="cs-CZ" dirty="0"/>
              <a:t>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6250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870" y="12682"/>
            <a:ext cx="2704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59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126" y="0"/>
            <a:ext cx="9875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01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037" y="571500"/>
            <a:ext cx="62579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61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824037"/>
            <a:ext cx="41910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70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328" y="789432"/>
            <a:ext cx="4657344" cy="52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04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Středověk (476 – 1453)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36035"/>
            <a:ext cx="8915400" cy="4690891"/>
          </a:xfrm>
        </p:spPr>
        <p:txBody>
          <a:bodyPr>
            <a:normAutofit lnSpcReduction="10000"/>
          </a:bodyPr>
          <a:lstStyle/>
          <a:p>
            <a:pPr algn="just"/>
            <a:endParaRPr lang="cs-CZ" dirty="0"/>
          </a:p>
          <a:p>
            <a:pPr algn="just"/>
            <a:r>
              <a:rPr lang="cs-CZ" dirty="0"/>
              <a:t>Oblasti obsazené Avary a Slovany se vrátily k pohanství. Křesťanství se jinak na Balkáně dařilo od počátku svého vzniku (přinesl ho sem již sv. Pavel), ovšem spíše ve městech a na pobřeží.</a:t>
            </a:r>
          </a:p>
          <a:p>
            <a:pPr algn="just"/>
            <a:r>
              <a:rPr lang="cs-CZ" dirty="0"/>
              <a:t>Vnitrozemí dlouho pohanské i po uzákonění křesťanství jako státního náboženství římské říše (390 n. l.)</a:t>
            </a:r>
          </a:p>
          <a:p>
            <a:pPr algn="just"/>
            <a:r>
              <a:rPr lang="cs-CZ" dirty="0"/>
              <a:t>Otázka opětovného navrácení balkánských oblastí pod správu církve byla předmětem mocenských bojů mezi Byzancí a Franckou říší, ale též mezi Římem a Konstantinopolí.</a:t>
            </a:r>
          </a:p>
          <a:p>
            <a:pPr algn="just"/>
            <a:r>
              <a:rPr lang="cs-CZ" dirty="0"/>
              <a:t>Již tehdy se jednotná církev (společná pro západ i pro východ) štěpí ve filozofických i liturgických otázkách. Tyto rozdíly jsou paralelní s mocenskými nároky. Na Balkáně se ambice obou (či všech) stran sporu přímo překrývají, poloostrov leží mezi nimi.</a:t>
            </a:r>
          </a:p>
          <a:p>
            <a:pPr algn="just"/>
            <a:r>
              <a:rPr lang="cs-CZ" dirty="0"/>
              <a:t>Pohané obraceni na víru z obou center, v průběhu vrcholného středověku se ustaluje latinský (katolický) západ a řecký (pravoslavný) východ. Rozvoj některých národních jazyků.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556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209" y="591544"/>
            <a:ext cx="10208525" cy="55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61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279" y="0"/>
            <a:ext cx="9068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17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Středověk (476 – 1453)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36035"/>
            <a:ext cx="8915400" cy="4690891"/>
          </a:xfrm>
        </p:spPr>
        <p:txBody>
          <a:bodyPr>
            <a:normAutofit/>
          </a:bodyPr>
          <a:lstStyle/>
          <a:p>
            <a:pPr algn="just"/>
            <a:endParaRPr lang="cs-CZ" dirty="0"/>
          </a:p>
          <a:p>
            <a:pPr algn="just"/>
            <a:r>
              <a:rPr lang="cs-CZ" dirty="0"/>
              <a:t>Jazykově se slovanské národy výrazně rozrůzňují v průběhu 10. století. Na Balkáně se vydělují předchůdci dnešní bulharštiny, srbochorvatštiny a slovinštiny. Po vpádu Maďarů do Panonie jsou tamější Slované asimilováni a přetíná se pouto se západními Slovany.</a:t>
            </a:r>
          </a:p>
          <a:p>
            <a:pPr algn="just"/>
            <a:r>
              <a:rPr lang="cs-CZ" dirty="0"/>
              <a:t>Existují i předchůdci neslovanských jazyků – albánštiny, rumunštiny (</a:t>
            </a:r>
            <a:r>
              <a:rPr lang="cs-CZ" dirty="0" err="1"/>
              <a:t>arumunštiny</a:t>
            </a:r>
            <a:r>
              <a:rPr lang="cs-CZ" dirty="0"/>
              <a:t>) a pozdější </a:t>
            </a:r>
            <a:r>
              <a:rPr lang="cs-CZ" dirty="0" err="1"/>
              <a:t>dalmatštiny</a:t>
            </a:r>
            <a:r>
              <a:rPr lang="cs-CZ" dirty="0"/>
              <a:t>. Řecko obsazeno téměř celé Slovany, ti se nicméně </a:t>
            </a:r>
            <a:r>
              <a:rPr lang="cs-CZ" dirty="0" err="1"/>
              <a:t>grecizují</a:t>
            </a:r>
            <a:r>
              <a:rPr lang="cs-CZ" dirty="0"/>
              <a:t> a řečtina přežívá a dále se rozvíjí. Usedlí Slované začínají tvořit státní útvary a řečtina (na západě Balkánu i latina) na ně mají vliv.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1448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Středověk (476 – 1453)</a:t>
            </a:r>
            <a:br>
              <a:rPr lang="cs-CZ" dirty="0"/>
            </a:br>
            <a:r>
              <a:rPr lang="cs-CZ" dirty="0"/>
              <a:t>Chorvati a Srbové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36035"/>
            <a:ext cx="8915400" cy="4690891"/>
          </a:xfrm>
        </p:spPr>
        <p:txBody>
          <a:bodyPr>
            <a:normAutofit/>
          </a:bodyPr>
          <a:lstStyle/>
          <a:p>
            <a:pPr algn="just"/>
            <a:endParaRPr lang="cs-CZ" dirty="0"/>
          </a:p>
          <a:p>
            <a:pPr algn="just"/>
            <a:r>
              <a:rPr lang="cs-CZ" dirty="0"/>
              <a:t>Součástí druhotné slovanské migrace ze severu. Již kolem roku 630 přicházejí na Balkán a </a:t>
            </a:r>
            <a:r>
              <a:rPr lang="cs-CZ" dirty="0" err="1"/>
              <a:t>usidlují</a:t>
            </a:r>
            <a:r>
              <a:rPr lang="cs-CZ" dirty="0"/>
              <a:t> se v dnešním Srbsku, Slavonii, Bosně a Dalmácii.</a:t>
            </a:r>
          </a:p>
          <a:p>
            <a:pPr algn="just"/>
            <a:r>
              <a:rPr lang="cs-CZ" dirty="0"/>
              <a:t>Vyspělejší než předchozí vlny Slovanů.</a:t>
            </a:r>
          </a:p>
          <a:p>
            <a:pPr algn="just"/>
            <a:r>
              <a:rPr lang="cs-CZ" dirty="0"/>
              <a:t>Chorvatské centrum v </a:t>
            </a:r>
            <a:r>
              <a:rPr lang="cs-CZ" dirty="0" err="1"/>
              <a:t>Sisku</a:t>
            </a:r>
            <a:r>
              <a:rPr lang="cs-CZ" dirty="0"/>
              <a:t>, Ninu a </a:t>
            </a:r>
            <a:r>
              <a:rPr lang="cs-CZ" dirty="0" err="1"/>
              <a:t>Biogradu</a:t>
            </a:r>
            <a:r>
              <a:rPr lang="cs-CZ" dirty="0"/>
              <a:t> na pobřeží. Srbové tvoří první státní útvary v </a:t>
            </a:r>
            <a:r>
              <a:rPr lang="cs-CZ" dirty="0" err="1"/>
              <a:t>Rašce</a:t>
            </a:r>
            <a:r>
              <a:rPr lang="cs-CZ" dirty="0"/>
              <a:t> (dnešní Sandžak) a v Zetě (</a:t>
            </a:r>
            <a:r>
              <a:rPr lang="cs-CZ" dirty="0" err="1"/>
              <a:t>dn</a:t>
            </a:r>
            <a:r>
              <a:rPr lang="cs-CZ" dirty="0"/>
              <a:t>. Černá Hora). </a:t>
            </a:r>
          </a:p>
          <a:p>
            <a:pPr algn="just"/>
            <a:r>
              <a:rPr lang="cs-CZ" dirty="0"/>
              <a:t>V 10. století poplatní Byzanci, která nominálně Balkán ovládá. Střídavý vliv Říma i Byzance.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3041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246" y="800018"/>
            <a:ext cx="6384637" cy="533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34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908" y="419721"/>
            <a:ext cx="6490666" cy="612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758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Středověk (476 – 1453)</a:t>
            </a:r>
            <a:br>
              <a:rPr lang="cs-CZ" dirty="0"/>
            </a:br>
            <a:r>
              <a:rPr lang="cs-CZ" dirty="0"/>
              <a:t>Bulhaři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36035"/>
            <a:ext cx="8915400" cy="4690891"/>
          </a:xfrm>
        </p:spPr>
        <p:txBody>
          <a:bodyPr>
            <a:normAutofit/>
          </a:bodyPr>
          <a:lstStyle/>
          <a:p>
            <a:pPr algn="just"/>
            <a:endParaRPr lang="cs-CZ" dirty="0"/>
          </a:p>
          <a:p>
            <a:pPr algn="just"/>
            <a:r>
              <a:rPr lang="cs-CZ" dirty="0"/>
              <a:t>Oblast dnešního Bulharska osídlena Slovany, ti se mísili s místními Thráky.</a:t>
            </a:r>
          </a:p>
          <a:p>
            <a:pPr algn="just"/>
            <a:r>
              <a:rPr lang="cs-CZ" dirty="0"/>
              <a:t>V roce 670 přicházejí </a:t>
            </a:r>
            <a:r>
              <a:rPr lang="cs-CZ" dirty="0" err="1"/>
              <a:t>Prabulhaři</a:t>
            </a:r>
            <a:r>
              <a:rPr lang="cs-CZ" dirty="0"/>
              <a:t> vedení chánem </a:t>
            </a:r>
            <a:r>
              <a:rPr lang="cs-CZ" dirty="0" err="1"/>
              <a:t>Asparuchem</a:t>
            </a:r>
            <a:r>
              <a:rPr lang="cs-CZ" dirty="0"/>
              <a:t>. </a:t>
            </a:r>
            <a:r>
              <a:rPr lang="cs-CZ" dirty="0" err="1"/>
              <a:t>Prabulhaři</a:t>
            </a:r>
            <a:r>
              <a:rPr lang="cs-CZ" dirty="0"/>
              <a:t> byli turkickým národem sídlícím původně v Povolží. V jediné migrační vlně se několik bulharských kmenů dostalo na Balkán (cca desetitisíce lidí).</a:t>
            </a:r>
          </a:p>
          <a:p>
            <a:pPr algn="just"/>
            <a:r>
              <a:rPr lang="cs-CZ" dirty="0"/>
              <a:t>Ovládli zdejší Slovany. V roce 681 vznik První Bulharské říše. Postupné poslovanštění </a:t>
            </a:r>
            <a:r>
              <a:rPr lang="cs-CZ" dirty="0" err="1"/>
              <a:t>Prabulharů</a:t>
            </a:r>
            <a:r>
              <a:rPr lang="cs-CZ" dirty="0"/>
              <a:t>, kteří tvořili šlechtu mezi Slovany. Útoky na Byzanc.</a:t>
            </a:r>
          </a:p>
          <a:p>
            <a:pPr algn="just"/>
            <a:r>
              <a:rPr lang="cs-CZ" dirty="0"/>
              <a:t>V roce 864 přijetí východního křesťanství.</a:t>
            </a:r>
          </a:p>
          <a:p>
            <a:pPr algn="just"/>
            <a:r>
              <a:rPr lang="cs-CZ" dirty="0"/>
              <a:t>V roce 1018 Byzanc Bulharsko dobývá a zařazuje zpět do své správy. Následně opět ovládá celý Balkán, slovanské národy tu zůstávají a jejich kmeny a knížata jsou často pouze formálně závislá na říši.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21037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614362"/>
            <a:ext cx="716280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06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064" y="205138"/>
            <a:ext cx="6798653" cy="638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88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109" y="1530833"/>
            <a:ext cx="95250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256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521" y="800439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97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465" y="0"/>
            <a:ext cx="7910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447" y="932422"/>
            <a:ext cx="762000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661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Středověk (476 – 1453)</a:t>
            </a:r>
            <a:br>
              <a:rPr lang="cs-CZ" dirty="0"/>
            </a:br>
            <a:r>
              <a:rPr lang="cs-CZ" dirty="0"/>
              <a:t>Slovinci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36035"/>
            <a:ext cx="8915400" cy="4690891"/>
          </a:xfrm>
        </p:spPr>
        <p:txBody>
          <a:bodyPr>
            <a:normAutofit/>
          </a:bodyPr>
          <a:lstStyle/>
          <a:p>
            <a:pPr algn="just"/>
            <a:endParaRPr lang="cs-CZ" dirty="0"/>
          </a:p>
          <a:p>
            <a:pPr algn="just"/>
            <a:r>
              <a:rPr lang="cs-CZ" dirty="0"/>
              <a:t>Migrační vlny předků Slovinců jak z údolí Dunaje, tak ze severu, přes Moravu. Smíšení s místním romanizovaným keltským obyvatelstvem.</a:t>
            </a:r>
          </a:p>
          <a:p>
            <a:pPr algn="just"/>
            <a:r>
              <a:rPr lang="cs-CZ" dirty="0"/>
              <a:t>Součástí Sámovy říše v 7. století, slovinské knížectví Korutany absorbováno v roce 745 Franckou říší.</a:t>
            </a:r>
          </a:p>
          <a:p>
            <a:pPr algn="just"/>
            <a:r>
              <a:rPr lang="cs-CZ" dirty="0"/>
              <a:t>Slovany obývané území v Alpách se postupně zmenšuje, původně sídlili až k Dunaji, následně asimilováni. Jádro etnického prostoru bylo ve středověku omezeno na dnešní Korutany, Kraňsko a Štýrsko. Šlechta se germanizuje velice rychle, Slovinci jako etnická skupina pozbývá politickou samostatnost.</a:t>
            </a:r>
          </a:p>
          <a:p>
            <a:pPr algn="just"/>
            <a:r>
              <a:rPr lang="cs-CZ" dirty="0"/>
              <a:t>Slovinština je jihoslovanský jazyk přímo navazující na jazyk prvních slovanských osadníků. 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2706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792" y="0"/>
            <a:ext cx="687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331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19" y="0"/>
            <a:ext cx="8684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902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28" y="0"/>
            <a:ext cx="10026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951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75764"/>
            <a:ext cx="10058400" cy="436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69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673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27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Starověk našeho letopočtu (0 n. l. – 476 n. l.)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36035"/>
            <a:ext cx="8915400" cy="4690891"/>
          </a:xfrm>
        </p:spPr>
        <p:txBody>
          <a:bodyPr>
            <a:normAutofit fontScale="92500" lnSpcReduction="10000"/>
          </a:bodyPr>
          <a:lstStyle/>
          <a:p>
            <a:pPr algn="just"/>
            <a:endParaRPr lang="cs-CZ" dirty="0"/>
          </a:p>
          <a:p>
            <a:pPr algn="just"/>
            <a:r>
              <a:rPr lang="cs-CZ" dirty="0"/>
              <a:t>Až do krize 3. století byl Balkán stabilní součástí impéria. Pocházelo odtud několik císařů.</a:t>
            </a:r>
          </a:p>
          <a:p>
            <a:pPr algn="just"/>
            <a:r>
              <a:rPr lang="cs-CZ" dirty="0"/>
              <a:t>Romanizace – proces pořímšťování území či obyvatelstva. Odehrával se jednak přistěhováním Římanů do provincií, jednak přijetím římské kultury místními obyvateli.</a:t>
            </a:r>
          </a:p>
          <a:p>
            <a:pPr algn="just"/>
            <a:r>
              <a:rPr lang="cs-CZ" dirty="0"/>
              <a:t>Na Balkáně obzvláště silná na pobřeží Jaderského moře a v </a:t>
            </a:r>
            <a:r>
              <a:rPr lang="cs-CZ" dirty="0" err="1"/>
              <a:t>Dákii</a:t>
            </a:r>
            <a:r>
              <a:rPr lang="cs-CZ" dirty="0"/>
              <a:t>. Tzv. vulgární latina přistěhovalců se mění díky odloučení a kontaktu s místními jazyky.</a:t>
            </a:r>
          </a:p>
          <a:p>
            <a:pPr algn="just"/>
            <a:r>
              <a:rPr lang="cs-CZ" dirty="0"/>
              <a:t>V době Římské říše přítomnost správního aparátu zajišťuje kontakt místních mluvčích latiny se spisovným jazykem. Po rozpadu místní správy se z místní latiny začínají vydělovat jednotlivé jazyky.</a:t>
            </a:r>
          </a:p>
          <a:p>
            <a:pPr algn="just"/>
            <a:r>
              <a:rPr lang="cs-CZ" dirty="0"/>
              <a:t>Hory, močály a další nepřístupná místa byla ponechána původnímu obyvatelstvu. </a:t>
            </a:r>
          </a:p>
          <a:p>
            <a:pPr algn="just"/>
            <a:r>
              <a:rPr lang="cs-CZ" dirty="0"/>
              <a:t>Obecně – sever pod vlivem latiny, na jihu a na pobřeží stále silný vliv řecké kultury. Rozhraní mezi nimi – Jirečkova linie.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7084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996" y="0"/>
            <a:ext cx="8334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69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977" y="94130"/>
            <a:ext cx="750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31588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1479</Words>
  <Application>Microsoft Office PowerPoint</Application>
  <PresentationFormat>Širokoúhlá obrazovka</PresentationFormat>
  <Paragraphs>78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9" baseType="lpstr">
      <vt:lpstr>Arial</vt:lpstr>
      <vt:lpstr>Century Gothic</vt:lpstr>
      <vt:lpstr>Wingdings 3</vt:lpstr>
      <vt:lpstr>Stébla</vt:lpstr>
      <vt:lpstr>Dějiny Balkánu z lingvistického hlediska</vt:lpstr>
      <vt:lpstr>Starověk našeho letopočtu (0 n. l. – 476 n. l.)</vt:lpstr>
      <vt:lpstr>Prezentace aplikace PowerPoint</vt:lpstr>
      <vt:lpstr>Prezentace aplikace PowerPoint</vt:lpstr>
      <vt:lpstr>Prezentace aplikace PowerPoint</vt:lpstr>
      <vt:lpstr>Prezentace aplikace PowerPoint</vt:lpstr>
      <vt:lpstr>Starověk našeho letopočtu (0 n. l. – 476 n. l.)</vt:lpstr>
      <vt:lpstr>Prezentace aplikace PowerPoint</vt:lpstr>
      <vt:lpstr>Prezentace aplikace PowerPoint</vt:lpstr>
      <vt:lpstr>Starověk našeho letopočtu (0 n. l. – 476 n. l.)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Středověk (476 – 1453)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Středověk (476 – 1453)</vt:lpstr>
      <vt:lpstr>Prezentace aplikace PowerPoint</vt:lpstr>
      <vt:lpstr>Prezentace aplikace PowerPoint</vt:lpstr>
      <vt:lpstr>Prezentace aplikace PowerPoint</vt:lpstr>
      <vt:lpstr>Prezentace aplikace PowerPoint</vt:lpstr>
      <vt:lpstr>Středověk (476 – 1453)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Středověk (476 – 1453)</vt:lpstr>
      <vt:lpstr>Prezentace aplikace PowerPoint</vt:lpstr>
      <vt:lpstr>Středověk (476 – 1453)</vt:lpstr>
      <vt:lpstr>Středověk (476 – 1453) Chorvati a Srbové</vt:lpstr>
      <vt:lpstr>Prezentace aplikace PowerPoint</vt:lpstr>
      <vt:lpstr>Prezentace aplikace PowerPoint</vt:lpstr>
      <vt:lpstr>Středověk (476 – 1453) Bulhaři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Středověk (476 – 1453) Slovinci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Balkánu z lingvistického hlediska</dc:title>
  <dc:creator>Quaentas Quaentas</dc:creator>
  <cp:lastModifiedBy>Quaentas Quaentas</cp:lastModifiedBy>
  <cp:revision>1</cp:revision>
  <dcterms:created xsi:type="dcterms:W3CDTF">2017-05-02T14:54:46Z</dcterms:created>
  <dcterms:modified xsi:type="dcterms:W3CDTF">2017-05-02T14:55:19Z</dcterms:modified>
</cp:coreProperties>
</file>