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5/2/2017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9350238" cy="2262781"/>
          </a:xfrm>
        </p:spPr>
        <p:txBody>
          <a:bodyPr/>
          <a:lstStyle/>
          <a:p>
            <a:pPr algn="ctr"/>
            <a:r>
              <a:rPr lang="cs-CZ" dirty="0"/>
              <a:t>Dějiny Balkánu z lingvistického hlediska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600" dirty="0"/>
              <a:t>V. – 19. století-současnost 1</a:t>
            </a:r>
          </a:p>
        </p:txBody>
      </p:sp>
    </p:spTree>
    <p:extLst>
      <p:ext uri="{BB962C8B-B14F-4D97-AF65-F5344CB8AC3E}">
        <p14:creationId xmlns:p14="http://schemas.microsoft.com/office/powerpoint/2010/main" val="3755675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0305" y="0"/>
            <a:ext cx="61501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9854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8006" y="258492"/>
            <a:ext cx="8315901" cy="6257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955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Moderní doba (19. století–současnost) Řecko a řečtina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89212" y="1778924"/>
            <a:ext cx="8915400" cy="5079076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cs-CZ" dirty="0"/>
              <a:t>V rámci Osmanské říše zastávají často vysoké posty ve státní správě. Pravoslavná církev (Konstantinopolský patriarchát) zastřešuje po většinu doby trvání říše veškeré pravoslavné obyvatelstvo. Velké zastoupení Řeků i mezi obchodníky.</a:t>
            </a:r>
          </a:p>
          <a:p>
            <a:pPr algn="just"/>
            <a:r>
              <a:rPr lang="cs-CZ" dirty="0"/>
              <a:t>V dnešním Řecku ovšem Řekové jako rurální obyvatelstvo, zemědělci a pastevci, pod podobnou nadvládou Turků jako Srbové, Bulhaři atd.</a:t>
            </a:r>
          </a:p>
          <a:p>
            <a:pPr algn="just"/>
            <a:r>
              <a:rPr lang="cs-CZ" dirty="0"/>
              <a:t>Řekové jako první balkánský národ, který dosáhl státní nezávislosti. V průběhu osvícenství i romantismu rozvoj tzv. </a:t>
            </a:r>
            <a:r>
              <a:rPr lang="cs-CZ" dirty="0" err="1"/>
              <a:t>Filiki</a:t>
            </a:r>
            <a:r>
              <a:rPr lang="cs-CZ" dirty="0"/>
              <a:t> </a:t>
            </a:r>
            <a:r>
              <a:rPr lang="cs-CZ" dirty="0" err="1"/>
              <a:t>Etheria</a:t>
            </a:r>
            <a:r>
              <a:rPr lang="cs-CZ" dirty="0"/>
              <a:t>, „společnosti přátel“, uskupení Řeků a evropských </a:t>
            </a:r>
            <a:r>
              <a:rPr lang="cs-CZ" dirty="0" err="1"/>
              <a:t>filhelénů</a:t>
            </a:r>
            <a:r>
              <a:rPr lang="cs-CZ" dirty="0"/>
              <a:t>, usilovali o osvobození Řecka ve jménu jisté obnovy starověkého Řecka. V letech 1821-1829 válka za nezávislost proti Turecku, úspěšná.</a:t>
            </a:r>
          </a:p>
          <a:p>
            <a:pPr algn="just"/>
            <a:r>
              <a:rPr lang="cs-CZ" dirty="0"/>
              <a:t>Řecko ustaveno královstvím (1832), král Oto Bavorský, absolutismus, po nějaké době konstituční monarchie. Další územní růst.</a:t>
            </a:r>
          </a:p>
          <a:p>
            <a:pPr algn="just"/>
            <a:r>
              <a:rPr lang="cs-CZ" dirty="0"/>
              <a:t>Rozvoj </a:t>
            </a:r>
            <a:r>
              <a:rPr lang="cs-CZ" dirty="0" err="1"/>
              <a:t>diglosie</a:t>
            </a:r>
            <a:r>
              <a:rPr lang="cs-CZ" dirty="0"/>
              <a:t> – používána jednak lidová řečtina (</a:t>
            </a:r>
            <a:r>
              <a:rPr lang="cs-CZ" dirty="0" err="1"/>
              <a:t>dimotikí</a:t>
            </a:r>
            <a:r>
              <a:rPr lang="cs-CZ" dirty="0"/>
              <a:t>), jednak tzv. </a:t>
            </a:r>
            <a:r>
              <a:rPr lang="cs-CZ" dirty="0" err="1"/>
              <a:t>katharévousa</a:t>
            </a:r>
            <a:r>
              <a:rPr lang="cs-CZ" dirty="0"/>
              <a:t> – umělý jazyk založený na lidové řečtině, ale významně doplněný výrazy ze staré, </a:t>
            </a:r>
            <a:r>
              <a:rPr lang="cs-CZ" dirty="0" err="1"/>
              <a:t>attické</a:t>
            </a:r>
            <a:r>
              <a:rPr lang="cs-CZ" dirty="0"/>
              <a:t> řečtiny. Postupně prosazován ve státní správě i oficiálních dokumentech, ale i v literatuře. Další rozvoj ve 20. století, ale od roku 1976 opuštěn.</a:t>
            </a:r>
          </a:p>
          <a:p>
            <a:pPr algn="just"/>
            <a:r>
              <a:rPr lang="cs-CZ" dirty="0"/>
              <a:t>Po první světové válce příliv Řeků za Malé Asie – Pontu, </a:t>
            </a:r>
            <a:r>
              <a:rPr lang="cs-CZ" dirty="0" err="1"/>
              <a:t>Kappadokie</a:t>
            </a:r>
            <a:r>
              <a:rPr lang="cs-CZ" dirty="0"/>
              <a:t>, </a:t>
            </a:r>
            <a:r>
              <a:rPr lang="cs-CZ" dirty="0" err="1"/>
              <a:t>Ionie</a:t>
            </a:r>
            <a:r>
              <a:rPr lang="cs-CZ" dirty="0"/>
              <a:t>. Přinesli si vlastní jazyky, postupně a obtížně asimilováni domácí řeckou populací i jazykem.</a:t>
            </a:r>
          </a:p>
        </p:txBody>
      </p:sp>
    </p:spTree>
    <p:extLst>
      <p:ext uri="{BB962C8B-B14F-4D97-AF65-F5344CB8AC3E}">
        <p14:creationId xmlns:p14="http://schemas.microsoft.com/office/powerpoint/2010/main" val="23975899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8200" y="1450162"/>
            <a:ext cx="2895600" cy="425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2267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1616" y="0"/>
            <a:ext cx="52207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3225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Moderní doba (19. století–současnost) Srbsko a srbština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89212" y="1778924"/>
            <a:ext cx="8915400" cy="5079076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cs-CZ" dirty="0"/>
              <a:t>Vzpory proti Turkům v celém 17. a 18. století, počátek nezávislosti s tzv. 1. a 2. srbským povstáním (1804 a 1815).</a:t>
            </a:r>
          </a:p>
          <a:p>
            <a:pPr algn="just"/>
            <a:r>
              <a:rPr lang="cs-CZ" dirty="0"/>
              <a:t>Autonomie v roce 1817, její další zvětšení ve 30. a 40. letech, formálně ovšem pod Osmany. Úplná nezávislost v roce 1878. V čele státu (knížectví, od r. 1882 království) se střídají dvě dynastie </a:t>
            </a:r>
            <a:r>
              <a:rPr lang="cs-CZ" dirty="0" err="1"/>
              <a:t>Obrenovićové</a:t>
            </a:r>
            <a:r>
              <a:rPr lang="cs-CZ" dirty="0"/>
              <a:t> a </a:t>
            </a:r>
            <a:r>
              <a:rPr lang="cs-CZ" dirty="0" err="1"/>
              <a:t>Karađorđevićové</a:t>
            </a:r>
            <a:r>
              <a:rPr lang="cs-CZ" dirty="0"/>
              <a:t>.</a:t>
            </a:r>
          </a:p>
          <a:p>
            <a:pPr algn="just"/>
            <a:r>
              <a:rPr lang="cs-CZ" dirty="0"/>
              <a:t>Srbsko podle svých vůdců mělo být „Piemontem Balkánu“ – ostrůvkem nezávislosti v moří území ovládaných velkými říšemi, který má sjednotit Jihoslovany. Více konceptů tohoto sjednocení, nejvýznamnější ide tzv. Velkého Srbska.</a:t>
            </a:r>
          </a:p>
          <a:p>
            <a:pPr algn="just"/>
            <a:r>
              <a:rPr lang="cs-CZ" dirty="0" err="1"/>
              <a:t>Vuk</a:t>
            </a:r>
            <a:r>
              <a:rPr lang="cs-CZ" dirty="0"/>
              <a:t> </a:t>
            </a:r>
            <a:r>
              <a:rPr lang="cs-CZ" dirty="0" err="1"/>
              <a:t>Stefanović</a:t>
            </a:r>
            <a:r>
              <a:rPr lang="cs-CZ" dirty="0"/>
              <a:t> </a:t>
            </a:r>
            <a:r>
              <a:rPr lang="cs-CZ" dirty="0" err="1"/>
              <a:t>Karadžić</a:t>
            </a:r>
            <a:r>
              <a:rPr lang="cs-CZ" dirty="0"/>
              <a:t> – významný spisovatel, jazykovědec, národní obrozenec, sbíral lidovou poezii, autorem slovníků i příruček a gramatik o srbském jazyce. Prosadil standartní formu srbského jazyka. Srbským jazykem je podle něj každá řeč spadající do tzv. štokavštiny. Ortografie – piš jak mluvíš a mluv jak píšeš = fonetický pravopis.</a:t>
            </a:r>
          </a:p>
          <a:p>
            <a:pPr algn="just"/>
            <a:r>
              <a:rPr lang="cs-CZ" dirty="0"/>
              <a:t>Politicky je Srbsko pod vlivem Ruska, ale i Rakouska, kvůli kterému nedává své ambice na Velké Srbsko. Další územní růst na úkor Turecka, zejména za tzv. Balkánských válek. Srbsko bojuje s Bulharskem o pozici regionálního hegemona. Za první světové války na straně Dohody.</a:t>
            </a:r>
          </a:p>
        </p:txBody>
      </p:sp>
    </p:spTree>
    <p:extLst>
      <p:ext uri="{BB962C8B-B14F-4D97-AF65-F5344CB8AC3E}">
        <p14:creationId xmlns:p14="http://schemas.microsoft.com/office/powerpoint/2010/main" val="19997802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814" y="-639845"/>
            <a:ext cx="12266814" cy="8205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4911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9906" y="1879542"/>
            <a:ext cx="9515475" cy="3448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1435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8815" y="662940"/>
            <a:ext cx="4581525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3925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63" y="934056"/>
            <a:ext cx="7258050" cy="543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5698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Moderní doba (19. století–současnost)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89212" y="1454727"/>
            <a:ext cx="8915400" cy="5403273"/>
          </a:xfrm>
        </p:spPr>
        <p:txBody>
          <a:bodyPr>
            <a:normAutofit fontScale="77500" lnSpcReduction="20000"/>
          </a:bodyPr>
          <a:lstStyle/>
          <a:p>
            <a:pPr algn="just"/>
            <a:r>
              <a:rPr lang="cs-CZ" dirty="0"/>
              <a:t>V 18. století je Balkán evropským Tureckem. Z pohledu Evropanů se jedná o zaostalou oblast plnou násilí, zvláštních zvyků a nevzdělanosti.</a:t>
            </a:r>
          </a:p>
          <a:p>
            <a:pPr algn="just"/>
            <a:r>
              <a:rPr lang="cs-CZ" dirty="0"/>
              <a:t>Balkán jako necivilizované „Turecko“, kde se vše dělá </a:t>
            </a:r>
            <a:r>
              <a:rPr lang="cs-CZ" i="1" dirty="0"/>
              <a:t>„naopak, nebo v rozporu se všemi formami křesťanského počínání.“</a:t>
            </a:r>
            <a:r>
              <a:rPr lang="cs-CZ" dirty="0"/>
              <a:t> William S. </a:t>
            </a:r>
            <a:r>
              <a:rPr lang="cs-CZ" dirty="0" err="1"/>
              <a:t>Lithgow</a:t>
            </a:r>
            <a:r>
              <a:rPr lang="cs-CZ" dirty="0"/>
              <a:t> (1582–1645), skotský cestovatel.</a:t>
            </a:r>
          </a:p>
          <a:p>
            <a:pPr algn="just"/>
            <a:r>
              <a:rPr lang="cs-CZ" i="1" dirty="0"/>
              <a:t>„Země je úrodná, protékají jí řeky, ale tehdy ji pokrývaly močály a pralesy, jaké se </a:t>
            </a:r>
            <a:r>
              <a:rPr lang="cs-CZ" i="1" dirty="0" err="1"/>
              <a:t>donedohledna</a:t>
            </a:r>
            <a:r>
              <a:rPr lang="cs-CZ" i="1" dirty="0"/>
              <a:t> prostírají všude, kde se člověk zřekl vlády nad přírodou. Oba národy si osvojily určité prvky křesťanství; Maďarům vládli domorodí panovníci, Bulharům náměstek řeckého císaře; při sebenepatrnějším příkoří vzplanula jejich divoká povaha , a nespořádané tlupy prvních poutníků se dopouštěly příkoří víc než dost. Zemědělství lidu, který si stavěl osady z rákosí a dřeva a v létě je opouštěl, aby se nastěhoval do loveckých a pastýřských stanů, bylo nepochybně na nevalné úrovni.“</a:t>
            </a:r>
          </a:p>
          <a:p>
            <a:pPr marL="0" indent="0" algn="just">
              <a:buNone/>
            </a:pPr>
            <a:r>
              <a:rPr lang="cs-CZ" dirty="0"/>
              <a:t>         GIBBON, Edward: </a:t>
            </a:r>
            <a:r>
              <a:rPr lang="cs-CZ" i="1" dirty="0"/>
              <a:t>Úpadek a pád římské říše</a:t>
            </a:r>
            <a:r>
              <a:rPr lang="cs-CZ" dirty="0"/>
              <a:t>. Praha 1983, s. 271. (1776)</a:t>
            </a:r>
          </a:p>
          <a:p>
            <a:pPr algn="just"/>
            <a:r>
              <a:rPr lang="cs-CZ" i="1" dirty="0"/>
              <a:t>„Zvyky a obyčeje Turků se natolik liší od našich, že naše návštěvy provází ten druh podivu, s nímž se chodí na výstavy.“ </a:t>
            </a:r>
            <a:r>
              <a:rPr lang="cs-CZ" dirty="0"/>
              <a:t>John </a:t>
            </a:r>
            <a:r>
              <a:rPr lang="cs-CZ" dirty="0" err="1"/>
              <a:t>Cam</a:t>
            </a:r>
            <a:r>
              <a:rPr lang="cs-CZ" dirty="0"/>
              <a:t> </a:t>
            </a:r>
            <a:r>
              <a:rPr lang="cs-CZ" dirty="0" err="1"/>
              <a:t>Hobhouse</a:t>
            </a:r>
            <a:r>
              <a:rPr lang="cs-CZ" dirty="0"/>
              <a:t> (1786–1869), britský politik.</a:t>
            </a:r>
          </a:p>
          <a:p>
            <a:r>
              <a:rPr lang="cs-CZ" dirty="0"/>
              <a:t>1808, první použití jména Balkán pro celý poloostrov, Johann August </a:t>
            </a:r>
            <a:r>
              <a:rPr lang="cs-CZ" dirty="0" err="1"/>
              <a:t>Zeune</a:t>
            </a:r>
            <a:r>
              <a:rPr lang="cs-CZ" dirty="0"/>
              <a:t> (analogie poloostrovů Apeninského a Pyrenejského – podle pohoří ).</a:t>
            </a:r>
          </a:p>
          <a:p>
            <a:r>
              <a:rPr lang="cs-CZ" dirty="0"/>
              <a:t>V 19. století změna v souvislosti s postupným drolením osmanské moci a návratem politické suverenity jednotlivých balkánských etnik. Vznikem a rozvojem místních nacionalismů se obyvatelé Balkánu přibližují Evropě. Časté války, lokální srážky, etnické čistky – celkově vzrůst násilnosti.</a:t>
            </a:r>
          </a:p>
          <a:p>
            <a:r>
              <a:rPr lang="cs-CZ" dirty="0"/>
              <a:t>Mění se obraz Balkánců, v očích Evropy nyní </a:t>
            </a:r>
            <a:r>
              <a:rPr lang="cs-CZ" i="1" dirty="0"/>
              <a:t>„lidé, kteří jsou stále v prvním stadiu přechodu od tureckého barbarství k evropské civilizaci.“ </a:t>
            </a:r>
            <a:r>
              <a:rPr lang="cs-CZ" dirty="0"/>
              <a:t>H. </a:t>
            </a:r>
            <a:r>
              <a:rPr lang="cs-CZ" dirty="0" err="1"/>
              <a:t>Sandwith</a:t>
            </a:r>
            <a:r>
              <a:rPr lang="cs-CZ" dirty="0"/>
              <a:t>, 1865.</a:t>
            </a:r>
          </a:p>
          <a:p>
            <a:r>
              <a:rPr lang="cs-CZ" dirty="0"/>
              <a:t>Ruku v ruce s nacionalismem jde v 19. a na začátku 20. století důraz nových státních struktur na národní jazyk – jeho kodifikaci, kultivaci a rozšíření mezi veškeré dostupné (potenciální) mluvčí.</a:t>
            </a:r>
          </a:p>
        </p:txBody>
      </p:sp>
    </p:spTree>
    <p:extLst>
      <p:ext uri="{BB962C8B-B14F-4D97-AF65-F5344CB8AC3E}">
        <p14:creationId xmlns:p14="http://schemas.microsoft.com/office/powerpoint/2010/main" val="6822682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Moderní doba (19. století–současnost) Chorvatsko a chorvatština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89212" y="1778924"/>
            <a:ext cx="8915400" cy="5079076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cs-CZ" dirty="0"/>
              <a:t>Většina Chorvatů pod vládou Habsburků, případně v Bosně. Chorvatsko a Slavonie součástí Uher, Dalmácie a Istrie pak rakouskou zemí.</a:t>
            </a:r>
          </a:p>
          <a:p>
            <a:pPr algn="just"/>
            <a:r>
              <a:rPr lang="cs-CZ" dirty="0"/>
              <a:t>I zde obyvatelstvo národnostně často neuvědomělé.</a:t>
            </a:r>
          </a:p>
          <a:p>
            <a:pPr algn="just"/>
            <a:r>
              <a:rPr lang="cs-CZ" dirty="0"/>
              <a:t>Snaha o sjednocení chorvatských zemí do jednoho celku, a to v rámci Rakouska, tak i vně (Bosna)</a:t>
            </a:r>
          </a:p>
          <a:p>
            <a:pPr algn="just"/>
            <a:r>
              <a:rPr lang="cs-CZ" dirty="0"/>
              <a:t>Chorvatština – jeden ze tří jazyků používaných ve středověkém Chorvatsku (dále latina a staroslověnština), dále se dělí na dialekty. Chorvatština nebyla používána v novověku (17. a 18. stol) v zemském sněmu. Mizí cyrilice i hlaholice, prosazuje se natrvalo latinské písmo.</a:t>
            </a:r>
          </a:p>
          <a:p>
            <a:pPr algn="just"/>
            <a:r>
              <a:rPr lang="cs-CZ" dirty="0" err="1"/>
              <a:t>Ljudevit</a:t>
            </a:r>
            <a:r>
              <a:rPr lang="cs-CZ" dirty="0"/>
              <a:t> </a:t>
            </a:r>
            <a:r>
              <a:rPr lang="cs-CZ" dirty="0" err="1"/>
              <a:t>Gaj</a:t>
            </a:r>
            <a:r>
              <a:rPr lang="cs-CZ" dirty="0"/>
              <a:t> – reformátor jazyka, autor dnešní pravopisné normy. Ta je založena na české ortografii a sama je základem pro normu slovinštiny a transliteraci makedonštiny. </a:t>
            </a:r>
          </a:p>
          <a:p>
            <a:pPr algn="just"/>
            <a:r>
              <a:rPr lang="cs-CZ" dirty="0"/>
              <a:t>1850 Vídeňská literární smlouva – dohoda srbských, chorvatských (a jednoho slovinského) jazykovědců o zvolení jednoho dialektu jako základ společného spisovného jazyka a dalších úpravách tohoto nového jazyka.</a:t>
            </a:r>
          </a:p>
          <a:p>
            <a:pPr algn="just"/>
            <a:r>
              <a:rPr lang="cs-CZ" dirty="0"/>
              <a:t>Chorvatsko a Slavonie sloučeny do jednoho království (1868), Chorvaté jako poddaní Rakouska (R-U) až do roku 1918. </a:t>
            </a:r>
          </a:p>
        </p:txBody>
      </p:sp>
    </p:spTree>
    <p:extLst>
      <p:ext uri="{BB962C8B-B14F-4D97-AF65-F5344CB8AC3E}">
        <p14:creationId xmlns:p14="http://schemas.microsoft.com/office/powerpoint/2010/main" val="35044535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6962" y="547687"/>
            <a:ext cx="7458075" cy="576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4023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2463" y="0"/>
            <a:ext cx="50870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8706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4095" y="1833762"/>
            <a:ext cx="3323809" cy="3190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9662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Moderní doba (19. století–současnost) Bulharsko a bulharština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89212" y="1778924"/>
            <a:ext cx="8915400" cy="5079076"/>
          </a:xfrm>
        </p:spPr>
        <p:txBody>
          <a:bodyPr>
            <a:normAutofit/>
          </a:bodyPr>
          <a:lstStyle/>
          <a:p>
            <a:pPr algn="just"/>
            <a:r>
              <a:rPr lang="cs-CZ" dirty="0"/>
              <a:t>Od roku 1396 až do roku 1878 součástí Osmanské říše bez jakékoliv autonomie. I v pravoslavné církvi hraje prim řečtina.</a:t>
            </a:r>
          </a:p>
          <a:p>
            <a:pPr algn="just"/>
            <a:r>
              <a:rPr lang="cs-CZ" dirty="0"/>
              <a:t>Po Rusko-turecké válce (1878) vytvořeno Bulharské knížectví a tzv. Východní </a:t>
            </a:r>
            <a:r>
              <a:rPr lang="cs-CZ" dirty="0" err="1"/>
              <a:t>Rumélie</a:t>
            </a:r>
            <a:r>
              <a:rPr lang="cs-CZ" dirty="0"/>
              <a:t>, dvě bulharská knížectví v rámci Osmanské říše, s různou mírou (ne)závislosti. Původním záměrem Rusů bylo samostatné Velké Bulharsko složené z </a:t>
            </a:r>
            <a:r>
              <a:rPr lang="cs-CZ" dirty="0" err="1"/>
              <a:t>Moesie</a:t>
            </a:r>
            <a:r>
              <a:rPr lang="cs-CZ" dirty="0"/>
              <a:t>, Thrákie a Makedonie, pro odpor ostatních velmocí nerealizováno.</a:t>
            </a:r>
          </a:p>
          <a:p>
            <a:pPr algn="just"/>
            <a:r>
              <a:rPr lang="cs-CZ" dirty="0"/>
              <a:t>Jazyk výrazně odlišný od srbštiny, ačkoliv i zde existovalo nářeční kontinuum, bližší je Makedonština, Bulhary dodnes často považovaná za jeden ze </a:t>
            </a:r>
            <a:r>
              <a:rPr lang="cs-CZ" dirty="0" err="1"/>
              <a:t>západobulharských</a:t>
            </a:r>
            <a:r>
              <a:rPr lang="cs-CZ" dirty="0"/>
              <a:t> dialektů, politicky vydělených.</a:t>
            </a:r>
          </a:p>
          <a:p>
            <a:pPr algn="just"/>
            <a:r>
              <a:rPr lang="cs-CZ" dirty="0"/>
              <a:t>Zájem o rozšíření, Bulharsko (od roku 1908 království) rozšíření na západ a na jih za Balkánských válek. V jejich průběhu znepřátelení se Srby, za první světové války na straně Centrálních mocností.</a:t>
            </a:r>
          </a:p>
        </p:txBody>
      </p:sp>
    </p:spTree>
    <p:extLst>
      <p:ext uri="{BB962C8B-B14F-4D97-AF65-F5344CB8AC3E}">
        <p14:creationId xmlns:p14="http://schemas.microsoft.com/office/powerpoint/2010/main" val="34631252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9391" y="947651"/>
            <a:ext cx="7851425" cy="527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517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1080" y="353417"/>
            <a:ext cx="5167981" cy="6317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2119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285" y="0"/>
            <a:ext cx="85814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1075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4592" y="1145757"/>
            <a:ext cx="5856979" cy="4623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6029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1128" y="0"/>
            <a:ext cx="45697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9407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Moderní doba (19. století–současnost) Nacionalismus a jazyk na Balkáně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89212" y="1778924"/>
            <a:ext cx="8915400" cy="5079076"/>
          </a:xfrm>
        </p:spPr>
        <p:txBody>
          <a:bodyPr>
            <a:normAutofit/>
          </a:bodyPr>
          <a:lstStyle/>
          <a:p>
            <a:pPr algn="just"/>
            <a:r>
              <a:rPr lang="cs-CZ" dirty="0"/>
              <a:t>Nacionalismus – víra v národ jako nejvyšší jednotku lidské společnosti a nutnost udržovat a posilovat národní identitu, suverenitu.</a:t>
            </a:r>
          </a:p>
          <a:p>
            <a:pPr algn="just"/>
            <a:r>
              <a:rPr lang="cs-CZ" dirty="0"/>
              <a:t>Národ – skupina obyvatel sdílející různé znaky (kulturu, jazyk, náboženství, …). Na Balkáně jsou národy v první řadě definovány náboženskou příslušností a dějinami příslušných státoprávních celků, sekundárně jazykem, státoprávně atd.</a:t>
            </a:r>
          </a:p>
          <a:p>
            <a:pPr algn="just"/>
            <a:r>
              <a:rPr lang="cs-CZ" dirty="0"/>
              <a:t>Jazykově jsou Srbové a Chorvaté blízce příbuzní, Srbové a Bulhaři vzdáleněji.</a:t>
            </a:r>
          </a:p>
          <a:p>
            <a:pPr algn="just"/>
            <a:r>
              <a:rPr lang="cs-CZ" dirty="0"/>
              <a:t>Nábožensky jsou Srbové a Chorvaté vzdáleně příbuzní, Srbové a Bulhaři blízce.</a:t>
            </a:r>
          </a:p>
          <a:p>
            <a:pPr algn="just"/>
            <a:r>
              <a:rPr lang="cs-CZ" dirty="0"/>
              <a:t>Nejjednodušší národnostní vymezení mají takové skupiny obyvatel, které sdílejí co největší množství unikátních znaků (Slovinci).</a:t>
            </a:r>
          </a:p>
          <a:p>
            <a:pPr algn="just"/>
            <a:r>
              <a:rPr lang="cs-CZ" dirty="0"/>
              <a:t>Nejobtížněji národnostně zařaditelná je taková skupina, kterou takových unikátních znaků definuje málo, tj. definují ji znaky, které tvoří definice i jiných národů (Makedonci).</a:t>
            </a:r>
          </a:p>
        </p:txBody>
      </p:sp>
    </p:spTree>
    <p:extLst>
      <p:ext uri="{BB962C8B-B14F-4D97-AF65-F5344CB8AC3E}">
        <p14:creationId xmlns:p14="http://schemas.microsoft.com/office/powerpoint/2010/main" val="103006117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Moderní doba (19. století–současnost) Rumunsko a rumunština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89212" y="1778924"/>
            <a:ext cx="8915400" cy="5079076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cs-CZ" dirty="0"/>
              <a:t>Tzv. Podunajská knížectví – Valašsko, Moldavsko – od 15. století formálně pod Turky. Od 18. století dosazována knížata Turky, většinou to byli Řekové.</a:t>
            </a:r>
          </a:p>
          <a:p>
            <a:pPr algn="just"/>
            <a:r>
              <a:rPr lang="cs-CZ" dirty="0"/>
              <a:t>Obyvatelstvo – nejčastěji románsky hovořící, pravoslavné (v liturgii se používá staroslověnština), pod vlivem dalších jazyků (němčina, turečtina). Románský živel doplňován migrací pastevců po horách, sám se pak šíří přes Karpaty do Sedmihradska i dále.</a:t>
            </a:r>
          </a:p>
          <a:p>
            <a:pPr algn="just"/>
            <a:r>
              <a:rPr lang="cs-CZ" dirty="0"/>
              <a:t>1859 obě knížectví sjednocena – pouze pod osobou Alexandra </a:t>
            </a:r>
            <a:r>
              <a:rPr lang="cs-CZ" dirty="0" err="1"/>
              <a:t>Ioana</a:t>
            </a:r>
            <a:r>
              <a:rPr lang="cs-CZ" dirty="0"/>
              <a:t> </a:t>
            </a:r>
            <a:r>
              <a:rPr lang="cs-CZ" dirty="0" err="1"/>
              <a:t>Cuzy</a:t>
            </a:r>
            <a:r>
              <a:rPr lang="cs-CZ" dirty="0"/>
              <a:t>, od r. 1862 pak i formálně. V roce 1878 nezávislost. 1881 království. Spory s Bulharskem o jih </a:t>
            </a:r>
            <a:r>
              <a:rPr lang="cs-CZ" dirty="0" err="1"/>
              <a:t>Dobrudžy</a:t>
            </a:r>
            <a:r>
              <a:rPr lang="cs-CZ" dirty="0"/>
              <a:t>. Část Moldavska anektována Ruskem, další spor.</a:t>
            </a:r>
          </a:p>
          <a:p>
            <a:pPr algn="just"/>
            <a:r>
              <a:rPr lang="cs-CZ" dirty="0" err="1"/>
              <a:t>Transilvánie</a:t>
            </a:r>
            <a:r>
              <a:rPr lang="cs-CZ" dirty="0"/>
              <a:t> součástí Uher, ovšem se silnou rumunskou menšinou. Rumuni tam pokládáni za primitivní, téměř bez jazykových práv, proto v Rumunsku silná touha po sjednocení. </a:t>
            </a:r>
          </a:p>
          <a:p>
            <a:pPr algn="just"/>
            <a:r>
              <a:rPr lang="cs-CZ" dirty="0"/>
              <a:t>Za Balkánských válek (1912-1913) bojovalo Rumunsko až v té druhé, proti Bulharsku o Dobrudžu, za první světové války na straně Dohody.</a:t>
            </a:r>
          </a:p>
          <a:p>
            <a:pPr algn="just"/>
            <a:r>
              <a:rPr lang="cs-CZ" dirty="0"/>
              <a:t>První gramatika až 1780. Jazyk v 19. století druhotně romanizován z živých románských jazyků:</a:t>
            </a:r>
          </a:p>
          <a:p>
            <a:pPr marL="0" indent="0" algn="just">
              <a:buNone/>
            </a:pPr>
            <a:r>
              <a:rPr lang="cs-CZ" dirty="0"/>
              <a:t>     lat. </a:t>
            </a:r>
            <a:r>
              <a:rPr lang="cs-CZ" b="1" dirty="0" err="1"/>
              <a:t>agilis</a:t>
            </a:r>
            <a:r>
              <a:rPr lang="cs-CZ" dirty="0"/>
              <a:t> „rychlý“: 	</a:t>
            </a:r>
            <a:r>
              <a:rPr lang="cs-CZ" b="1" dirty="0" err="1"/>
              <a:t>ager</a:t>
            </a:r>
            <a:r>
              <a:rPr lang="cs-CZ" dirty="0"/>
              <a:t> (domácí rumunská varianta) i </a:t>
            </a:r>
            <a:r>
              <a:rPr lang="cs-CZ" b="1" dirty="0" err="1"/>
              <a:t>agil</a:t>
            </a:r>
            <a:r>
              <a:rPr lang="cs-CZ" dirty="0"/>
              <a:t> (z francouzštiny).</a:t>
            </a:r>
          </a:p>
          <a:p>
            <a:pPr algn="just"/>
            <a:endParaRPr lang="cs-CZ" dirty="0"/>
          </a:p>
          <a:p>
            <a:pPr algn="just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672761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3141" y="697316"/>
            <a:ext cx="7978193" cy="5603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384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0" y="1824037"/>
            <a:ext cx="4191000" cy="3209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3984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8150" y="658000"/>
            <a:ext cx="8775700" cy="584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09023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4314" y="397801"/>
            <a:ext cx="5629934" cy="6091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0164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314" y="0"/>
            <a:ext cx="8491372" cy="6858000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10490662" y="216131"/>
            <a:ext cx="15711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1861</a:t>
            </a:r>
          </a:p>
        </p:txBody>
      </p:sp>
    </p:spTree>
    <p:extLst>
      <p:ext uri="{BB962C8B-B14F-4D97-AF65-F5344CB8AC3E}">
        <p14:creationId xmlns:p14="http://schemas.microsoft.com/office/powerpoint/2010/main" val="99542390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8635" y="0"/>
            <a:ext cx="7834730" cy="6858000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10490662" y="216131"/>
            <a:ext cx="15711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1862</a:t>
            </a:r>
          </a:p>
        </p:txBody>
      </p:sp>
    </p:spTree>
    <p:extLst>
      <p:ext uri="{BB962C8B-B14F-4D97-AF65-F5344CB8AC3E}">
        <p14:creationId xmlns:p14="http://schemas.microsoft.com/office/powerpoint/2010/main" val="51153916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2895" y="0"/>
            <a:ext cx="6766210" cy="6858000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10490662" y="216131"/>
            <a:ext cx="15711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1867</a:t>
            </a:r>
          </a:p>
        </p:txBody>
      </p:sp>
    </p:spTree>
    <p:extLst>
      <p:ext uri="{BB962C8B-B14F-4D97-AF65-F5344CB8AC3E}">
        <p14:creationId xmlns:p14="http://schemas.microsoft.com/office/powerpoint/2010/main" val="90708937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7768" y="0"/>
            <a:ext cx="7056463" cy="6858000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10490662" y="216131"/>
            <a:ext cx="15711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1868</a:t>
            </a:r>
          </a:p>
        </p:txBody>
      </p:sp>
    </p:spTree>
    <p:extLst>
      <p:ext uri="{BB962C8B-B14F-4D97-AF65-F5344CB8AC3E}">
        <p14:creationId xmlns:p14="http://schemas.microsoft.com/office/powerpoint/2010/main" val="296051015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7422" y="1327023"/>
            <a:ext cx="4677156" cy="4203954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10490662" y="216131"/>
            <a:ext cx="15711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1876</a:t>
            </a:r>
          </a:p>
        </p:txBody>
      </p:sp>
    </p:spTree>
    <p:extLst>
      <p:ext uri="{BB962C8B-B14F-4D97-AF65-F5344CB8AC3E}">
        <p14:creationId xmlns:p14="http://schemas.microsoft.com/office/powerpoint/2010/main" val="10479937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Moderní doba (19. století–současnost) Nacionalismus a jazyk na Balkáně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89212" y="1778924"/>
            <a:ext cx="8915400" cy="5079076"/>
          </a:xfrm>
        </p:spPr>
        <p:txBody>
          <a:bodyPr>
            <a:normAutofit lnSpcReduction="10000"/>
          </a:bodyPr>
          <a:lstStyle/>
          <a:p>
            <a:pPr algn="just"/>
            <a:r>
              <a:rPr lang="cs-CZ" dirty="0"/>
              <a:t>V 19. století velká část obyvatelstva (tj. rolníci, pastevci) vyhraněnou národnostní příslušnost. Přednější, než příslušnost k etniku či modernímu národu je konfese, regionální cítění, místo v sociálním systému.</a:t>
            </a:r>
          </a:p>
          <a:p>
            <a:pPr algn="just"/>
            <a:r>
              <a:rPr lang="cs-CZ" dirty="0"/>
              <a:t>Např. do 19. stol byli v Bosně jako „Turci“ nazýváni nikoliv lidé hovořící turecky, ale </a:t>
            </a:r>
            <a:r>
              <a:rPr lang="cs-CZ" dirty="0" err="1"/>
              <a:t>slavofonní</a:t>
            </a:r>
            <a:r>
              <a:rPr lang="cs-CZ" dirty="0"/>
              <a:t> muslimové.</a:t>
            </a:r>
          </a:p>
          <a:p>
            <a:pPr algn="just"/>
            <a:r>
              <a:rPr lang="cs-CZ" dirty="0"/>
              <a:t>S 19. stoletím nastává změna. Vytvořením spisovného jazyka, který by podepřel další identifikační prvky (vyznání, státoprávní nároky), vzniká možnost pod svůj národ zařadit co nejvíce obyvatel. Jazyk se stává důležitým národnostně-identifikační prvek na Balkáně. </a:t>
            </a:r>
          </a:p>
          <a:p>
            <a:pPr algn="just"/>
            <a:r>
              <a:rPr lang="cs-CZ" dirty="0"/>
              <a:t>Příklady: </a:t>
            </a:r>
            <a:r>
              <a:rPr lang="cs-CZ" dirty="0" err="1"/>
              <a:t>Vuk</a:t>
            </a:r>
            <a:r>
              <a:rPr lang="cs-CZ" dirty="0"/>
              <a:t> </a:t>
            </a:r>
            <a:r>
              <a:rPr lang="cs-CZ" dirty="0" err="1"/>
              <a:t>Stefanović</a:t>
            </a:r>
            <a:r>
              <a:rPr lang="cs-CZ" dirty="0"/>
              <a:t> </a:t>
            </a:r>
            <a:r>
              <a:rPr lang="cs-CZ" dirty="0" err="1"/>
              <a:t>Karadžić</a:t>
            </a:r>
            <a:r>
              <a:rPr lang="cs-CZ" dirty="0"/>
              <a:t> (Srb), Ante </a:t>
            </a:r>
            <a:r>
              <a:rPr lang="cs-CZ" dirty="0" err="1"/>
              <a:t>Starčević</a:t>
            </a:r>
            <a:r>
              <a:rPr lang="cs-CZ" dirty="0"/>
              <a:t> (Chorvat) – zařazovali díky svým teoriím (jazykovým, státoprávním) mezi svůj národ příslušníky toho druhého národa.</a:t>
            </a:r>
          </a:p>
          <a:p>
            <a:pPr algn="just"/>
            <a:r>
              <a:rPr lang="cs-CZ" dirty="0"/>
              <a:t>Slovanské jazyky tvoří na Balkáně svými dialekty </a:t>
            </a:r>
            <a:r>
              <a:rPr lang="cs-CZ" dirty="0" err="1"/>
              <a:t>kontiuum</a:t>
            </a:r>
            <a:r>
              <a:rPr lang="cs-CZ" dirty="0"/>
              <a:t>. V 19. století se konstituují moderní jihoslovanské jazyky na základě výběru jednoho z dialektů jako spisovného jazyka.</a:t>
            </a:r>
          </a:p>
          <a:p>
            <a:pPr lvl="1" algn="just"/>
            <a:r>
              <a:rPr lang="cs-CZ" dirty="0"/>
              <a:t>Srbština a chorvatština blízko sebe, došlo k záměrnému sbližování spisovných forem. Dialekty ovšem zůstávají.</a:t>
            </a:r>
          </a:p>
          <a:p>
            <a:pPr algn="just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8964637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285" y="0"/>
            <a:ext cx="6649429" cy="6858000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10490662" y="216131"/>
            <a:ext cx="15711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1877</a:t>
            </a:r>
          </a:p>
        </p:txBody>
      </p:sp>
    </p:spTree>
    <p:extLst>
      <p:ext uri="{BB962C8B-B14F-4D97-AF65-F5344CB8AC3E}">
        <p14:creationId xmlns:p14="http://schemas.microsoft.com/office/powerpoint/2010/main" val="91117486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700" y="36576"/>
            <a:ext cx="7086600" cy="6784848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10490662" y="216131"/>
            <a:ext cx="15711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1877</a:t>
            </a:r>
          </a:p>
        </p:txBody>
      </p:sp>
    </p:spTree>
    <p:extLst>
      <p:ext uri="{BB962C8B-B14F-4D97-AF65-F5344CB8AC3E}">
        <p14:creationId xmlns:p14="http://schemas.microsoft.com/office/powerpoint/2010/main" val="122979184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1936" y="0"/>
            <a:ext cx="5228128" cy="6858000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10490662" y="216131"/>
            <a:ext cx="15711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1881</a:t>
            </a:r>
          </a:p>
        </p:txBody>
      </p:sp>
    </p:spTree>
    <p:extLst>
      <p:ext uri="{BB962C8B-B14F-4D97-AF65-F5344CB8AC3E}">
        <p14:creationId xmlns:p14="http://schemas.microsoft.com/office/powerpoint/2010/main" val="357973778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934" y="0"/>
            <a:ext cx="6940132" cy="6858000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10490662" y="216131"/>
            <a:ext cx="15711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1882</a:t>
            </a:r>
          </a:p>
        </p:txBody>
      </p:sp>
    </p:spTree>
    <p:extLst>
      <p:ext uri="{BB962C8B-B14F-4D97-AF65-F5344CB8AC3E}">
        <p14:creationId xmlns:p14="http://schemas.microsoft.com/office/powerpoint/2010/main" val="138115009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8152" y="0"/>
            <a:ext cx="4195695" cy="6858000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10490662" y="216131"/>
            <a:ext cx="15711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1897</a:t>
            </a:r>
          </a:p>
        </p:txBody>
      </p:sp>
    </p:spTree>
    <p:extLst>
      <p:ext uri="{BB962C8B-B14F-4D97-AF65-F5344CB8AC3E}">
        <p14:creationId xmlns:p14="http://schemas.microsoft.com/office/powerpoint/2010/main" val="6895282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7896" y="0"/>
            <a:ext cx="7576207" cy="6858000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10490662" y="216131"/>
            <a:ext cx="15711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1912</a:t>
            </a:r>
          </a:p>
        </p:txBody>
      </p:sp>
    </p:spTree>
    <p:extLst>
      <p:ext uri="{BB962C8B-B14F-4D97-AF65-F5344CB8AC3E}">
        <p14:creationId xmlns:p14="http://schemas.microsoft.com/office/powerpoint/2010/main" val="309045781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732" y="0"/>
            <a:ext cx="7996535" cy="6858000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10490662" y="216131"/>
            <a:ext cx="15711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1918</a:t>
            </a:r>
          </a:p>
        </p:txBody>
      </p:sp>
    </p:spTree>
    <p:extLst>
      <p:ext uri="{BB962C8B-B14F-4D97-AF65-F5344CB8AC3E}">
        <p14:creationId xmlns:p14="http://schemas.microsoft.com/office/powerpoint/2010/main" val="415772888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7400" y="927100"/>
            <a:ext cx="5537200" cy="5003800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10490662" y="216131"/>
            <a:ext cx="15711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1918</a:t>
            </a:r>
          </a:p>
        </p:txBody>
      </p:sp>
    </p:spTree>
    <p:extLst>
      <p:ext uri="{BB962C8B-B14F-4D97-AF65-F5344CB8AC3E}">
        <p14:creationId xmlns:p14="http://schemas.microsoft.com/office/powerpoint/2010/main" val="417796308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355" y="0"/>
            <a:ext cx="8421289" cy="6858000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10490662" y="216131"/>
            <a:ext cx="15711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1922</a:t>
            </a:r>
          </a:p>
        </p:txBody>
      </p:sp>
    </p:spTree>
    <p:extLst>
      <p:ext uri="{BB962C8B-B14F-4D97-AF65-F5344CB8AC3E}">
        <p14:creationId xmlns:p14="http://schemas.microsoft.com/office/powerpoint/2010/main" val="174095678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ulka 2"/>
          <p:cNvGraphicFramePr>
            <a:graphicFrameLocks noGrp="1"/>
          </p:cNvGraphicFramePr>
          <p:nvPr>
            <p:extLst/>
          </p:nvPr>
        </p:nvGraphicFramePr>
        <p:xfrm>
          <a:off x="1550122" y="2319413"/>
          <a:ext cx="10395267" cy="3332123"/>
        </p:xfrm>
        <a:graphic>
          <a:graphicData uri="http://schemas.openxmlformats.org/drawingml/2006/table">
            <a:tbl>
              <a:tblPr/>
              <a:tblGrid>
                <a:gridCol w="960321">
                  <a:extLst>
                    <a:ext uri="{9D8B030D-6E8A-4147-A177-3AD203B41FA5}">
                      <a16:colId xmlns:a16="http://schemas.microsoft.com/office/drawing/2014/main" val="1902240071"/>
                    </a:ext>
                  </a:extLst>
                </a:gridCol>
                <a:gridCol w="1075036">
                  <a:extLst>
                    <a:ext uri="{9D8B030D-6E8A-4147-A177-3AD203B41FA5}">
                      <a16:colId xmlns:a16="http://schemas.microsoft.com/office/drawing/2014/main" val="3451046784"/>
                    </a:ext>
                  </a:extLst>
                </a:gridCol>
                <a:gridCol w="1142978">
                  <a:extLst>
                    <a:ext uri="{9D8B030D-6E8A-4147-A177-3AD203B41FA5}">
                      <a16:colId xmlns:a16="http://schemas.microsoft.com/office/drawing/2014/main" val="1284130047"/>
                    </a:ext>
                  </a:extLst>
                </a:gridCol>
                <a:gridCol w="1175869">
                  <a:extLst>
                    <a:ext uri="{9D8B030D-6E8A-4147-A177-3AD203B41FA5}">
                      <a16:colId xmlns:a16="http://schemas.microsoft.com/office/drawing/2014/main" val="517410341"/>
                    </a:ext>
                  </a:extLst>
                </a:gridCol>
                <a:gridCol w="1211369">
                  <a:extLst>
                    <a:ext uri="{9D8B030D-6E8A-4147-A177-3AD203B41FA5}">
                      <a16:colId xmlns:a16="http://schemas.microsoft.com/office/drawing/2014/main" val="2111763034"/>
                    </a:ext>
                  </a:extLst>
                </a:gridCol>
                <a:gridCol w="1123924">
                  <a:extLst>
                    <a:ext uri="{9D8B030D-6E8A-4147-A177-3AD203B41FA5}">
                      <a16:colId xmlns:a16="http://schemas.microsoft.com/office/drawing/2014/main" val="1496450329"/>
                    </a:ext>
                  </a:extLst>
                </a:gridCol>
                <a:gridCol w="953852">
                  <a:extLst>
                    <a:ext uri="{9D8B030D-6E8A-4147-A177-3AD203B41FA5}">
                      <a16:colId xmlns:a16="http://schemas.microsoft.com/office/drawing/2014/main" val="2816492577"/>
                    </a:ext>
                  </a:extLst>
                </a:gridCol>
                <a:gridCol w="1003189">
                  <a:extLst>
                    <a:ext uri="{9D8B030D-6E8A-4147-A177-3AD203B41FA5}">
                      <a16:colId xmlns:a16="http://schemas.microsoft.com/office/drawing/2014/main" val="3902799066"/>
                    </a:ext>
                  </a:extLst>
                </a:gridCol>
                <a:gridCol w="855178">
                  <a:extLst>
                    <a:ext uri="{9D8B030D-6E8A-4147-A177-3AD203B41FA5}">
                      <a16:colId xmlns:a16="http://schemas.microsoft.com/office/drawing/2014/main" val="1430720850"/>
                    </a:ext>
                  </a:extLst>
                </a:gridCol>
                <a:gridCol w="893551">
                  <a:extLst>
                    <a:ext uri="{9D8B030D-6E8A-4147-A177-3AD203B41FA5}">
                      <a16:colId xmlns:a16="http://schemas.microsoft.com/office/drawing/2014/main" val="3865654723"/>
                    </a:ext>
                  </a:extLst>
                </a:gridCol>
              </a:tblGrid>
              <a:tr h="448725"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</a:p>
                    <a:p>
                      <a:pPr algn="ctr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Česky</a:t>
                      </a:r>
                    </a:p>
                    <a:p>
                      <a:pPr algn="ctr" fontAlgn="b"/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1" marR="8661" marT="8661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Turecky</a:t>
                      </a:r>
                    </a:p>
                  </a:txBody>
                  <a:tcPr marL="8661" marR="8661" marT="866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Srbsky</a:t>
                      </a:r>
                    </a:p>
                  </a:txBody>
                  <a:tcPr marL="8661" marR="8661" marT="8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Albánsky</a:t>
                      </a:r>
                    </a:p>
                  </a:txBody>
                  <a:tcPr marL="8661" marR="8661" marT="8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Bosensky</a:t>
                      </a:r>
                    </a:p>
                  </a:txBody>
                  <a:tcPr marL="8661" marR="8661" marT="8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Chorvatsky</a:t>
                      </a:r>
                    </a:p>
                  </a:txBody>
                  <a:tcPr marL="8661" marR="8661" marT="8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Makedonsky</a:t>
                      </a:r>
                    </a:p>
                  </a:txBody>
                  <a:tcPr marL="8661" marR="8661" marT="8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Bulharsky</a:t>
                      </a:r>
                    </a:p>
                  </a:txBody>
                  <a:tcPr marL="8661" marR="8661" marT="8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Řecky</a:t>
                      </a:r>
                    </a:p>
                  </a:txBody>
                  <a:tcPr marL="8661" marR="8661" marT="8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Rumunsky</a:t>
                      </a:r>
                    </a:p>
                  </a:txBody>
                  <a:tcPr marL="8661" marR="8661" marT="8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98099317"/>
                  </a:ext>
                </a:extLst>
              </a:tr>
              <a:tr h="370461"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soused</a:t>
                      </a:r>
                    </a:p>
                  </a:txBody>
                  <a:tcPr marL="8661" marR="8661" marT="86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dirty="0" err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komşu</a:t>
                      </a:r>
                      <a:endParaRPr lang="cs-CZ" sz="1400" b="0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1" marR="8661" marT="86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8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komišja (sused)</a:t>
                      </a:r>
                    </a:p>
                  </a:txBody>
                  <a:tcPr marL="8661" marR="8661" marT="8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8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komshi (fqinj)</a:t>
                      </a:r>
                    </a:p>
                  </a:txBody>
                  <a:tcPr marL="8661" marR="8661" marT="8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8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komšija (susjed)</a:t>
                      </a:r>
                    </a:p>
                  </a:txBody>
                  <a:tcPr marL="8661" marR="8661" marT="8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8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susjed</a:t>
                      </a:r>
                    </a:p>
                  </a:txBody>
                  <a:tcPr marL="8661" marR="8661" marT="8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sosed</a:t>
                      </a:r>
                    </a:p>
                  </a:txBody>
                  <a:tcPr marL="8661" marR="8661" marT="866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săsed</a:t>
                      </a:r>
                    </a:p>
                  </a:txBody>
                  <a:tcPr marL="8661" marR="8661" marT="866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geítonas</a:t>
                      </a:r>
                    </a:p>
                  </a:txBody>
                  <a:tcPr marL="8661" marR="8661" marT="866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vecin</a:t>
                      </a:r>
                    </a:p>
                  </a:txBody>
                  <a:tcPr marL="8661" marR="8661" marT="8661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56728744"/>
                  </a:ext>
                </a:extLst>
              </a:tr>
              <a:tr h="377174"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džezva</a:t>
                      </a:r>
                    </a:p>
                  </a:txBody>
                  <a:tcPr marL="8661" marR="8661" marT="86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cezve</a:t>
                      </a:r>
                    </a:p>
                  </a:txBody>
                  <a:tcPr marL="8661" marR="8661" marT="86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8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džezva</a:t>
                      </a:r>
                    </a:p>
                  </a:txBody>
                  <a:tcPr marL="8661" marR="8661" marT="8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8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xhezve</a:t>
                      </a:r>
                    </a:p>
                  </a:txBody>
                  <a:tcPr marL="8661" marR="8661" marT="8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8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džezva</a:t>
                      </a:r>
                    </a:p>
                  </a:txBody>
                  <a:tcPr marL="8661" marR="8661" marT="8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8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džezva</a:t>
                      </a:r>
                    </a:p>
                  </a:txBody>
                  <a:tcPr marL="8661" marR="8661" marT="8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8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džezve</a:t>
                      </a:r>
                    </a:p>
                  </a:txBody>
                  <a:tcPr marL="8661" marR="8661" marT="8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8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džezve</a:t>
                      </a:r>
                    </a:p>
                  </a:txBody>
                  <a:tcPr marL="8661" marR="8661" marT="8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8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bríki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1" marR="8661" marT="866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ibric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1" marR="8661" marT="8661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5972148"/>
                  </a:ext>
                </a:extLst>
              </a:tr>
              <a:tr h="370461"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lilek (baklažán)</a:t>
                      </a:r>
                    </a:p>
                  </a:txBody>
                  <a:tcPr marL="8661" marR="8661" marT="86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dirty="0" err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patlıcan</a:t>
                      </a:r>
                      <a:endParaRPr lang="cs-CZ" sz="1400" b="0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1" marR="8661" marT="86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8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patližan</a:t>
                      </a:r>
                    </a:p>
                  </a:txBody>
                  <a:tcPr marL="8661" marR="8661" marT="8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8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patëllxhan</a:t>
                      </a:r>
                    </a:p>
                  </a:txBody>
                  <a:tcPr marL="8661" marR="8661" marT="8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8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patlidžan</a:t>
                      </a:r>
                    </a:p>
                  </a:txBody>
                  <a:tcPr marL="8661" marR="8661" marT="8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8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patlidžan</a:t>
                      </a:r>
                    </a:p>
                  </a:txBody>
                  <a:tcPr marL="8661" marR="8661" marT="8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8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patlidžan</a:t>
                      </a:r>
                    </a:p>
                  </a:txBody>
                  <a:tcPr marL="8661" marR="8661" marT="8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8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patladžan</a:t>
                      </a:r>
                    </a:p>
                  </a:txBody>
                  <a:tcPr marL="8661" marR="8661" marT="8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8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melitzána</a:t>
                      </a:r>
                      <a:endParaRPr lang="cs-CZ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1" marR="8661" marT="866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pătlăgea</a:t>
                      </a:r>
                      <a:r>
                        <a:rPr lang="cs-CZ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cs-CZ" sz="14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vânătă</a:t>
                      </a:r>
                      <a:endParaRPr lang="cs-CZ" sz="14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1" marR="8661" marT="866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8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9849821"/>
                  </a:ext>
                </a:extLst>
              </a:tr>
              <a:tr h="370461"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polévka</a:t>
                      </a:r>
                    </a:p>
                  </a:txBody>
                  <a:tcPr marL="8661" marR="8661" marT="86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çorba</a:t>
                      </a:r>
                    </a:p>
                  </a:txBody>
                  <a:tcPr marL="8661" marR="8661" marT="86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8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čorba</a:t>
                      </a:r>
                    </a:p>
                  </a:txBody>
                  <a:tcPr marL="8661" marR="8661" marT="8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8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supë</a:t>
                      </a:r>
                    </a:p>
                  </a:txBody>
                  <a:tcPr marL="8661" marR="8661" marT="8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juha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1" marR="8661" marT="866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juha</a:t>
                      </a:r>
                    </a:p>
                  </a:txBody>
                  <a:tcPr marL="8661" marR="8661" marT="866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supa</a:t>
                      </a:r>
                    </a:p>
                  </a:txBody>
                  <a:tcPr marL="8661" marR="8661" marT="866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supa</a:t>
                      </a:r>
                    </a:p>
                  </a:txBody>
                  <a:tcPr marL="8661" marR="8661" marT="866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soúpa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1" marR="8661" marT="866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Supă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1" marR="8661" marT="8661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30496359"/>
                  </a:ext>
                </a:extLst>
              </a:tr>
              <a:tr h="370461"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brána</a:t>
                      </a:r>
                    </a:p>
                  </a:txBody>
                  <a:tcPr marL="8661" marR="8661" marT="86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kapı</a:t>
                      </a:r>
                    </a:p>
                  </a:txBody>
                  <a:tcPr marL="8661" marR="8661" marT="86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8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kapija</a:t>
                      </a:r>
                    </a:p>
                  </a:txBody>
                  <a:tcPr marL="8661" marR="8661" marT="8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8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derë (portë)</a:t>
                      </a:r>
                    </a:p>
                  </a:txBody>
                  <a:tcPr marL="8661" marR="8661" marT="8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kapija</a:t>
                      </a:r>
                    </a:p>
                  </a:txBody>
                  <a:tcPr marL="8661" marR="8661" marT="8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8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kapija</a:t>
                      </a:r>
                    </a:p>
                  </a:txBody>
                  <a:tcPr marL="8661" marR="8661" marT="8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8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vrata </a:t>
                      </a:r>
                    </a:p>
                  </a:txBody>
                  <a:tcPr marL="8661" marR="8661" marT="8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vrata</a:t>
                      </a:r>
                    </a:p>
                  </a:txBody>
                  <a:tcPr marL="8661" marR="8661" marT="866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pýli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1" marR="8661" marT="866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portal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1" marR="8661" marT="8661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70911286"/>
                  </a:ext>
                </a:extLst>
              </a:tr>
              <a:tr h="370461"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ponožka</a:t>
                      </a:r>
                    </a:p>
                  </a:txBody>
                  <a:tcPr marL="8661" marR="8661" marT="86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çorap</a:t>
                      </a:r>
                    </a:p>
                  </a:txBody>
                  <a:tcPr marL="8661" marR="8661" marT="86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8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čarapa</a:t>
                      </a:r>
                    </a:p>
                  </a:txBody>
                  <a:tcPr marL="8661" marR="8661" marT="8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8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çorape</a:t>
                      </a:r>
                    </a:p>
                  </a:txBody>
                  <a:tcPr marL="8661" marR="8661" marT="8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8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čarapa</a:t>
                      </a:r>
                    </a:p>
                  </a:txBody>
                  <a:tcPr marL="8661" marR="8661" marT="8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8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čarapa</a:t>
                      </a:r>
                    </a:p>
                  </a:txBody>
                  <a:tcPr marL="8661" marR="8661" marT="8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8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čorap</a:t>
                      </a:r>
                    </a:p>
                  </a:txBody>
                  <a:tcPr marL="8661" marR="8661" marT="8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8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čorap</a:t>
                      </a:r>
                    </a:p>
                  </a:txBody>
                  <a:tcPr marL="8661" marR="8661" marT="8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8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káltsa</a:t>
                      </a:r>
                    </a:p>
                  </a:txBody>
                  <a:tcPr marL="8661" marR="8661" marT="8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ciorap</a:t>
                      </a:r>
                    </a:p>
                  </a:txBody>
                  <a:tcPr marL="8661" marR="8661" marT="8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8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642218"/>
                  </a:ext>
                </a:extLst>
              </a:tr>
              <a:tr h="388983"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mešita</a:t>
                      </a:r>
                    </a:p>
                  </a:txBody>
                  <a:tcPr marL="8661" marR="8661" marT="86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dirty="0" err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camii</a:t>
                      </a:r>
                      <a:endParaRPr lang="cs-CZ" sz="1400" b="0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1" marR="8661" marT="86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8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džamija</a:t>
                      </a:r>
                    </a:p>
                  </a:txBody>
                  <a:tcPr marL="8661" marR="8661" marT="8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8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xhami</a:t>
                      </a:r>
                    </a:p>
                  </a:txBody>
                  <a:tcPr marL="8661" marR="8661" marT="8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8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dirty="0" err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džamija</a:t>
                      </a:r>
                      <a:endParaRPr lang="cs-CZ" sz="1400" b="0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1" marR="8661" marT="8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8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džamija</a:t>
                      </a:r>
                    </a:p>
                  </a:txBody>
                  <a:tcPr marL="8661" marR="8661" marT="8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8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džamija</a:t>
                      </a:r>
                    </a:p>
                  </a:txBody>
                  <a:tcPr marL="8661" marR="8661" marT="8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8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džamija</a:t>
                      </a:r>
                    </a:p>
                  </a:txBody>
                  <a:tcPr marL="8661" marR="8661" marT="8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8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tzamí</a:t>
                      </a:r>
                    </a:p>
                  </a:txBody>
                  <a:tcPr marL="8661" marR="8661" marT="8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8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moschee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61" marR="8661" marT="8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503155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932102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7374" y="570129"/>
            <a:ext cx="9094035" cy="5381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27852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2895" y="35345"/>
            <a:ext cx="10058400" cy="6822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71780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7384" y="0"/>
            <a:ext cx="45372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77682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475" y="0"/>
            <a:ext cx="94203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42950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Moderní doba (19. století–současnost) Albánie a Albánština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89212" y="1778924"/>
            <a:ext cx="8915400" cy="5079076"/>
          </a:xfrm>
        </p:spPr>
        <p:txBody>
          <a:bodyPr>
            <a:normAutofit/>
          </a:bodyPr>
          <a:lstStyle/>
          <a:p>
            <a:pPr algn="just"/>
            <a:r>
              <a:rPr lang="cs-CZ" dirty="0"/>
              <a:t>Albánci postrádali za Osmanské říše, jakož i dříve, svou státní jednotku. Vlivem odlehlosti zde byla každá státní správa slabá.</a:t>
            </a:r>
          </a:p>
          <a:p>
            <a:pPr algn="just"/>
            <a:r>
              <a:rPr lang="cs-CZ" dirty="0"/>
              <a:t>Samostatnost až v roce 1912, předtím (19. století) pokusy o sjednocení Albánci obývaných </a:t>
            </a:r>
            <a:r>
              <a:rPr lang="cs-CZ" dirty="0" err="1"/>
              <a:t>elájetů</a:t>
            </a:r>
            <a:r>
              <a:rPr lang="cs-CZ" dirty="0"/>
              <a:t> jako součást národní a kulturní emancipace.</a:t>
            </a:r>
          </a:p>
          <a:p>
            <a:pPr algn="just"/>
            <a:r>
              <a:rPr lang="cs-CZ" dirty="0"/>
              <a:t>Část Albánců jsou katolíci, část pravoslavní, většina muslimové – v rámci Osmanské říše proto počítáni k Turkům, ačkoliv existovalo vědomí o jejich odlišné etnicitě. Národní obrození mělo tyto rozdíly překonat.</a:t>
            </a:r>
          </a:p>
          <a:p>
            <a:pPr lvl="1" algn="just"/>
            <a:r>
              <a:rPr lang="cs-CZ" dirty="0"/>
              <a:t>„Albánče, tvým náboženstvím budiž </a:t>
            </a:r>
            <a:r>
              <a:rPr lang="cs-CZ" dirty="0" err="1"/>
              <a:t>albánství</a:t>
            </a:r>
            <a:r>
              <a:rPr lang="cs-CZ" dirty="0"/>
              <a:t>“ </a:t>
            </a:r>
            <a:r>
              <a:rPr lang="cs-CZ" b="1" dirty="0" err="1"/>
              <a:t>Vaso</a:t>
            </a:r>
            <a:r>
              <a:rPr lang="cs-CZ" b="1" dirty="0"/>
              <a:t> </a:t>
            </a:r>
            <a:r>
              <a:rPr lang="cs-CZ" b="1" dirty="0" err="1"/>
              <a:t>Pashë</a:t>
            </a:r>
            <a:r>
              <a:rPr lang="cs-CZ" b="1" dirty="0"/>
              <a:t> </a:t>
            </a:r>
            <a:r>
              <a:rPr lang="cs-CZ" b="1" dirty="0" err="1"/>
              <a:t>Shkodrani</a:t>
            </a:r>
            <a:r>
              <a:rPr lang="cs-CZ" b="1" dirty="0"/>
              <a:t>, 1878.</a:t>
            </a:r>
          </a:p>
          <a:p>
            <a:pPr algn="just"/>
            <a:r>
              <a:rPr lang="cs-CZ" dirty="0"/>
              <a:t>Po první světové válce velký italský vliv, do 1939 vládne král </a:t>
            </a:r>
            <a:r>
              <a:rPr lang="cs-CZ" dirty="0" err="1"/>
              <a:t>Zog</a:t>
            </a:r>
            <a:r>
              <a:rPr lang="cs-CZ" dirty="0"/>
              <a:t> I., posléze italská anexe, po druhé světové válce se etabluje komunistický režim v čele s Enverem Hodžou, tuhá diktatura, izolace. Po jeho smrti (1985) postupný rozpad režimu. V 90. letech otevírání světu, 2009 vstup do NATO.</a:t>
            </a:r>
          </a:p>
          <a:p>
            <a:pPr algn="just"/>
            <a:r>
              <a:rPr lang="cs-CZ" dirty="0"/>
              <a:t>Albánština má nejspíše původ v Ilyrských jazycích. Dvě hlavní skupiny dialektů – </a:t>
            </a:r>
            <a:r>
              <a:rPr lang="cs-CZ" dirty="0" err="1"/>
              <a:t>ghegské</a:t>
            </a:r>
            <a:r>
              <a:rPr lang="cs-CZ" dirty="0"/>
              <a:t> a </a:t>
            </a:r>
            <a:r>
              <a:rPr lang="cs-CZ" dirty="0" err="1"/>
              <a:t>toskické</a:t>
            </a:r>
            <a:r>
              <a:rPr lang="cs-CZ" dirty="0"/>
              <a:t>, v Itálii </a:t>
            </a:r>
            <a:r>
              <a:rPr lang="cs-CZ" dirty="0" err="1"/>
              <a:t>arbëreshské</a:t>
            </a:r>
            <a:r>
              <a:rPr lang="cs-CZ" dirty="0"/>
              <a:t> a v Řecku (</a:t>
            </a:r>
            <a:r>
              <a:rPr lang="cs-CZ" dirty="0" err="1"/>
              <a:t>Attice</a:t>
            </a:r>
            <a:r>
              <a:rPr lang="cs-CZ" dirty="0"/>
              <a:t>) </a:t>
            </a:r>
            <a:r>
              <a:rPr lang="cs-CZ" dirty="0" err="1"/>
              <a:t>arvanitské</a:t>
            </a:r>
            <a:r>
              <a:rPr lang="cs-CZ" dirty="0"/>
              <a:t>. Albánsky se hovoří i na Kosovu, v Černé hoře a Makedonii.</a:t>
            </a:r>
          </a:p>
        </p:txBody>
      </p:sp>
    </p:spTree>
    <p:extLst>
      <p:ext uri="{BB962C8B-B14F-4D97-AF65-F5344CB8AC3E}">
        <p14:creationId xmlns:p14="http://schemas.microsoft.com/office/powerpoint/2010/main" val="20625684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1530" y="0"/>
            <a:ext cx="75695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0787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199" y="0"/>
            <a:ext cx="7620000" cy="673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0973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9143" y="0"/>
            <a:ext cx="80847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9441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Moderní doba (19. století–současnost) Osmanská říše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89212" y="1778924"/>
            <a:ext cx="8915400" cy="5079076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cs-CZ" dirty="0"/>
              <a:t>Od konce 17. století byla tato říše na ústupu. Vojenské neúspěchy, ekonomická a politická krize, technologické zaostávání za Západem z ní učinily tzv. „nemocného muže na Bosporu“.</a:t>
            </a:r>
          </a:p>
          <a:p>
            <a:pPr algn="just"/>
            <a:r>
              <a:rPr lang="cs-CZ" dirty="0"/>
              <a:t>Na počátku 19. století ovládá s výjimkou Dalmácie, Slavonie, Chorvatska a Slovinska celý Balkán. Formálně závislá jsou i tzv. Podunajská knížectví (Valašsko a Moldavsko, dnes části Rumunska a Moldávie).</a:t>
            </a:r>
          </a:p>
          <a:p>
            <a:pPr algn="just"/>
            <a:r>
              <a:rPr lang="cs-CZ" dirty="0"/>
              <a:t>Snahy o národnostní emancipaci a o samostatné státy na Balkáně (tj. o zmenšení osmanského teritoria) pouze trestány, žádný pozitivní vlastní program až do konce století nebyl.</a:t>
            </a:r>
          </a:p>
          <a:p>
            <a:pPr algn="just"/>
            <a:r>
              <a:rPr lang="cs-CZ" dirty="0"/>
              <a:t>„Macešský“ vztah k vlastnímu jazyku – úřední řečí nikoliv lidová turečtina, ale osmanská turečtina, „vysoký“, komplikovaný jazyk tvořený až z 88 % perskými a arabskými termíny. Zapisován byl arabským písmem, podobně jako další jazyky, které používalo muslimské obyvatelstvo (</a:t>
            </a:r>
            <a:r>
              <a:rPr lang="cs-CZ" dirty="0" err="1"/>
              <a:t>slavofonní</a:t>
            </a:r>
            <a:r>
              <a:rPr lang="cs-CZ" dirty="0"/>
              <a:t> v Bosně, Albánština apod.).</a:t>
            </a:r>
          </a:p>
          <a:p>
            <a:pPr algn="just"/>
            <a:r>
              <a:rPr lang="cs-CZ" dirty="0"/>
              <a:t>Až do roku 1876 bez ústavy, po jejím sepsání za dva roky zrušena. V této době vznik mladotureckého hnutí – snaha o modernizaci země, přizpůsobení se Západu: parlamentarismus, demokracii, nacionalismus.</a:t>
            </a:r>
          </a:p>
          <a:p>
            <a:pPr algn="just"/>
            <a:r>
              <a:rPr lang="cs-CZ" dirty="0"/>
              <a:t>Od roku 1908 opět konstituce, v době první světové války říše bojuje na straně Centrálních mocností a je poražena. Rozpad a vznik Turecké republiky. </a:t>
            </a:r>
          </a:p>
          <a:p>
            <a:pPr algn="just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51561962"/>
      </p:ext>
    </p:extLst>
  </p:cSld>
  <p:clrMapOvr>
    <a:masterClrMapping/>
  </p:clrMapOvr>
</p:sld>
</file>

<file path=ppt/theme/theme1.xml><?xml version="1.0" encoding="utf-8"?>
<a:theme xmlns:a="http://schemas.openxmlformats.org/drawingml/2006/main" name="Stébla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0</TotalTime>
  <Words>2284</Words>
  <Application>Microsoft Office PowerPoint</Application>
  <PresentationFormat>Širokoúhlá obrazovka</PresentationFormat>
  <Paragraphs>169</Paragraphs>
  <Slides>53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53</vt:i4>
      </vt:variant>
    </vt:vector>
  </HeadingPairs>
  <TitlesOfParts>
    <vt:vector size="58" baseType="lpstr">
      <vt:lpstr>Arial</vt:lpstr>
      <vt:lpstr>Calibri</vt:lpstr>
      <vt:lpstr>Century Gothic</vt:lpstr>
      <vt:lpstr>Wingdings 3</vt:lpstr>
      <vt:lpstr>Stébla</vt:lpstr>
      <vt:lpstr>Dějiny Balkánu z lingvistického hlediska</vt:lpstr>
      <vt:lpstr>Moderní doba (19. století–současnost)</vt:lpstr>
      <vt:lpstr>Moderní doba (19. století–současnost) Nacionalismus a jazyk na Balkáně</vt:lpstr>
      <vt:lpstr>Moderní doba (19. století–současnost) Nacionalismus a jazyk na Balkáně</vt:lpstr>
      <vt:lpstr>Prezentace aplikace PowerPoint</vt:lpstr>
      <vt:lpstr>Prezentace aplikace PowerPoint</vt:lpstr>
      <vt:lpstr>Prezentace aplikace PowerPoint</vt:lpstr>
      <vt:lpstr>Prezentace aplikace PowerPoint</vt:lpstr>
      <vt:lpstr>Moderní doba (19. století–současnost) Osmanská říše</vt:lpstr>
      <vt:lpstr>Prezentace aplikace PowerPoint</vt:lpstr>
      <vt:lpstr>Prezentace aplikace PowerPoint</vt:lpstr>
      <vt:lpstr>Moderní doba (19. století–současnost) Řecko a řečtina</vt:lpstr>
      <vt:lpstr>Prezentace aplikace PowerPoint</vt:lpstr>
      <vt:lpstr>Prezentace aplikace PowerPoint</vt:lpstr>
      <vt:lpstr>Moderní doba (19. století–současnost) Srbsko a srbština</vt:lpstr>
      <vt:lpstr>Prezentace aplikace PowerPoint</vt:lpstr>
      <vt:lpstr>Prezentace aplikace PowerPoint</vt:lpstr>
      <vt:lpstr>Prezentace aplikace PowerPoint</vt:lpstr>
      <vt:lpstr>Prezentace aplikace PowerPoint</vt:lpstr>
      <vt:lpstr>Moderní doba (19. století–současnost) Chorvatsko a chorvatština</vt:lpstr>
      <vt:lpstr>Prezentace aplikace PowerPoint</vt:lpstr>
      <vt:lpstr>Prezentace aplikace PowerPoint</vt:lpstr>
      <vt:lpstr>Prezentace aplikace PowerPoint</vt:lpstr>
      <vt:lpstr>Moderní doba (19. století–současnost) Bulharsko a bulharština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Moderní doba (19. století–současnost) Rumunsko a rumunština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Moderní doba (19. století–současnost) Albánie a Albánština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Dějiny Balkánu z lingvistického hlediska</dc:title>
  <dc:creator>Quaentas Quaentas</dc:creator>
  <cp:lastModifiedBy>Quaentas Quaentas</cp:lastModifiedBy>
  <cp:revision>1</cp:revision>
  <dcterms:created xsi:type="dcterms:W3CDTF">2017-05-02T14:57:15Z</dcterms:created>
  <dcterms:modified xsi:type="dcterms:W3CDTF">2017-05-02T14:57:43Z</dcterms:modified>
</cp:coreProperties>
</file>