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4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56" r:id="rId17"/>
    <p:sldId id="257" r:id="rId18"/>
    <p:sldId id="258" r:id="rId19"/>
    <p:sldId id="275" r:id="rId20"/>
    <p:sldId id="26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9" autoAdjust="0"/>
    <p:restoredTop sz="94614" autoAdjust="0"/>
  </p:normalViewPr>
  <p:slideViewPr>
    <p:cSldViewPr>
      <p:cViewPr varScale="1">
        <p:scale>
          <a:sx n="88" d="100"/>
          <a:sy n="88" d="100"/>
        </p:scale>
        <p:origin x="-120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4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18F6-921A-4AB9-B6B8-278B6B7AC70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18F6-921A-4AB9-B6B8-278B6B7AC707}" type="datetimeFigureOut">
              <a:rPr lang="cs-CZ" smtClean="0"/>
              <a:pPr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50CFF-F445-45D7-9B4E-6C754B05E70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accent6">
                    <a:lumMod val="50000"/>
                  </a:schemeClr>
                </a:solidFill>
              </a:rPr>
              <a:t>Assessment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 centra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008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Příklad postupu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0748"/>
            <a:ext cx="8229600" cy="4965418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Uvítání uchazečů, </a:t>
            </a:r>
            <a:r>
              <a:rPr lang="cs-CZ" dirty="0"/>
              <a:t>informace o programu </a:t>
            </a:r>
            <a:endParaRPr lang="cs-CZ" dirty="0" smtClean="0"/>
          </a:p>
          <a:p>
            <a:pPr lvl="0"/>
            <a:r>
              <a:rPr lang="cs-CZ" dirty="0"/>
              <a:t>Dotazníkové metody, psychodiagnostika </a:t>
            </a:r>
            <a:endParaRPr lang="cs-CZ" dirty="0" smtClean="0"/>
          </a:p>
          <a:p>
            <a:pPr lvl="0"/>
            <a:r>
              <a:rPr lang="cs-CZ" dirty="0" smtClean="0"/>
              <a:t>Individuální </a:t>
            </a:r>
            <a:r>
              <a:rPr lang="cs-CZ" dirty="0"/>
              <a:t>řešení případové studie </a:t>
            </a:r>
            <a:endParaRPr lang="cs-CZ" dirty="0" smtClean="0"/>
          </a:p>
          <a:p>
            <a:pPr lvl="0"/>
            <a:r>
              <a:rPr lang="cs-CZ" dirty="0"/>
              <a:t>Týmová práce s případovou studií </a:t>
            </a:r>
            <a:endParaRPr lang="cs-CZ" dirty="0" smtClean="0"/>
          </a:p>
          <a:p>
            <a:pPr lvl="0"/>
            <a:r>
              <a:rPr lang="cs-CZ" dirty="0"/>
              <a:t>Prezentace a vyhodnocení případové studie </a:t>
            </a:r>
            <a:endParaRPr lang="cs-CZ" dirty="0" smtClean="0"/>
          </a:p>
          <a:p>
            <a:pPr lvl="0"/>
            <a:r>
              <a:rPr lang="cs-CZ" dirty="0"/>
              <a:t>Ukončení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smtClean="0"/>
              <a:t>c</a:t>
            </a:r>
            <a:r>
              <a:rPr lang="cs-CZ" dirty="0" smtClean="0"/>
              <a:t>entra</a:t>
            </a:r>
            <a:r>
              <a:rPr lang="cs-CZ" dirty="0" smtClean="0"/>
              <a:t>, rozloučení a informace účastníkům </a:t>
            </a:r>
          </a:p>
          <a:p>
            <a:r>
              <a:rPr lang="cs-CZ" dirty="0" smtClean="0"/>
              <a:t>Individuální pohovory </a:t>
            </a:r>
          </a:p>
          <a:p>
            <a:pPr lvl="0"/>
            <a:r>
              <a:rPr lang="cs-CZ" dirty="0" smtClean="0"/>
              <a:t>Porada </a:t>
            </a:r>
            <a:r>
              <a:rPr lang="cs-CZ" dirty="0"/>
              <a:t>hodnotitelů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608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Skupinová diskuse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98730"/>
            <a:ext cx="8229600" cy="51274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Skupina řeší </a:t>
            </a:r>
            <a:r>
              <a:rPr lang="cs-CZ" dirty="0"/>
              <a:t>nějaký zadaný problém nebo jen diskutují o nějakém tématu. </a:t>
            </a:r>
            <a:endParaRPr lang="cs-CZ" dirty="0" smtClean="0"/>
          </a:p>
          <a:p>
            <a:pPr>
              <a:buNone/>
            </a:pPr>
            <a:r>
              <a:rPr lang="cs-CZ" u="sng" dirty="0" smtClean="0"/>
              <a:t>Hodnotí </a:t>
            </a:r>
            <a:r>
              <a:rPr lang="cs-CZ" u="sng" dirty="0" smtClean="0"/>
              <a:t>se např.:</a:t>
            </a:r>
            <a:endParaRPr lang="cs-CZ" u="sng" dirty="0" smtClean="0"/>
          </a:p>
          <a:p>
            <a:r>
              <a:rPr lang="cs-CZ" dirty="0" smtClean="0"/>
              <a:t>iniciativa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err="1" smtClean="0"/>
              <a:t>sebeprosazení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schopnost </a:t>
            </a:r>
            <a:r>
              <a:rPr lang="cs-CZ" dirty="0"/>
              <a:t>argumentace, </a:t>
            </a:r>
            <a:endParaRPr lang="cs-CZ" dirty="0" smtClean="0"/>
          </a:p>
          <a:p>
            <a:r>
              <a:rPr lang="cs-CZ" dirty="0" smtClean="0"/>
              <a:t>verbální </a:t>
            </a:r>
            <a:r>
              <a:rPr lang="cs-CZ" dirty="0"/>
              <a:t>a neverbální projev</a:t>
            </a:r>
            <a:r>
              <a:rPr lang="cs-CZ" dirty="0" smtClean="0"/>
              <a:t>,</a:t>
            </a:r>
          </a:p>
          <a:p>
            <a:r>
              <a:rPr lang="cs-CZ" dirty="0" smtClean="0"/>
              <a:t>akceptování </a:t>
            </a:r>
            <a:r>
              <a:rPr lang="cs-CZ" dirty="0"/>
              <a:t>názoru </a:t>
            </a:r>
            <a:r>
              <a:rPr lang="cs-CZ" dirty="0" smtClean="0"/>
              <a:t>jiných,</a:t>
            </a:r>
            <a:endParaRPr lang="cs-CZ" dirty="0" smtClean="0"/>
          </a:p>
          <a:p>
            <a:r>
              <a:rPr lang="cs-CZ" dirty="0" smtClean="0"/>
              <a:t>znalosti,</a:t>
            </a:r>
          </a:p>
          <a:p>
            <a:r>
              <a:rPr lang="cs-CZ" dirty="0"/>
              <a:t>s</a:t>
            </a:r>
            <a:r>
              <a:rPr lang="cs-CZ" dirty="0" smtClean="0"/>
              <a:t>chopnost naslouchat…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Např.: Vymyslet </a:t>
            </a:r>
            <a:r>
              <a:rPr lang="cs-CZ" dirty="0"/>
              <a:t>logo, název firmy, </a:t>
            </a:r>
            <a:r>
              <a:rPr lang="cs-CZ" dirty="0" smtClean="0"/>
              <a:t>pravidla pro chování</a:t>
            </a:r>
            <a:r>
              <a:rPr lang="cs-CZ" dirty="0" smtClean="0"/>
              <a:t>… </a:t>
            </a:r>
            <a:r>
              <a:rPr lang="cs-CZ" dirty="0"/>
              <a:t>atd</a:t>
            </a:r>
            <a:r>
              <a:rPr lang="cs-CZ" dirty="0" smtClean="0"/>
              <a:t>.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608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Řešení případových studií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30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Jedná se obvykle o konkrétní </a:t>
            </a:r>
            <a:r>
              <a:rPr lang="cs-CZ" dirty="0" smtClean="0"/>
              <a:t>situace/případ </a:t>
            </a:r>
            <a:r>
              <a:rPr lang="cs-CZ" dirty="0"/>
              <a:t>z praxe. Nebo i nereálný úkol. 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Hodnotí se:</a:t>
            </a:r>
          </a:p>
          <a:p>
            <a:r>
              <a:rPr lang="cs-CZ" dirty="0" smtClean="0"/>
              <a:t>schopnost </a:t>
            </a:r>
            <a:r>
              <a:rPr lang="cs-CZ" dirty="0"/>
              <a:t>kandidáta nalézt řešení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získat </a:t>
            </a:r>
            <a:r>
              <a:rPr lang="cs-CZ" dirty="0"/>
              <a:t>pro něj dostatečnou podporu </a:t>
            </a:r>
            <a:r>
              <a:rPr lang="cs-CZ" dirty="0" smtClean="0"/>
              <a:t>ostatních,</a:t>
            </a:r>
          </a:p>
          <a:p>
            <a:r>
              <a:rPr lang="cs-CZ" dirty="0" smtClean="0"/>
              <a:t>vyjednávací </a:t>
            </a:r>
            <a:r>
              <a:rPr lang="cs-CZ" dirty="0"/>
              <a:t>a prezentační </a:t>
            </a:r>
            <a:r>
              <a:rPr lang="cs-CZ" dirty="0" smtClean="0"/>
              <a:t>dovednosti,</a:t>
            </a:r>
          </a:p>
          <a:p>
            <a:r>
              <a:rPr lang="cs-CZ" dirty="0" smtClean="0"/>
              <a:t>vliv </a:t>
            </a:r>
            <a:r>
              <a:rPr lang="cs-CZ" dirty="0"/>
              <a:t>na skupinu</a:t>
            </a:r>
            <a:r>
              <a:rPr lang="cs-CZ" dirty="0" smtClean="0"/>
              <a:t>,</a:t>
            </a:r>
          </a:p>
          <a:p>
            <a:r>
              <a:rPr lang="cs-CZ" dirty="0" smtClean="0"/>
              <a:t>motivace druhých,</a:t>
            </a:r>
          </a:p>
          <a:p>
            <a:r>
              <a:rPr lang="cs-CZ" dirty="0" smtClean="0"/>
              <a:t>kreativita</a:t>
            </a:r>
            <a:r>
              <a:rPr lang="cs-CZ" dirty="0"/>
              <a:t>, </a:t>
            </a:r>
            <a:r>
              <a:rPr lang="cs-CZ" dirty="0" smtClean="0"/>
              <a:t>improvizace,</a:t>
            </a:r>
          </a:p>
          <a:p>
            <a:r>
              <a:rPr lang="cs-CZ" dirty="0" smtClean="0"/>
              <a:t>aktivita </a:t>
            </a:r>
            <a:r>
              <a:rPr lang="cs-CZ" dirty="0"/>
              <a:t>a </a:t>
            </a:r>
            <a:r>
              <a:rPr lang="cs-CZ" dirty="0" smtClean="0"/>
              <a:t>spolupráce,</a:t>
            </a:r>
          </a:p>
          <a:p>
            <a:r>
              <a:rPr lang="cs-CZ" dirty="0" smtClean="0"/>
              <a:t>zvládání stresu,</a:t>
            </a:r>
          </a:p>
          <a:p>
            <a:r>
              <a:rPr lang="cs-CZ" dirty="0" smtClean="0"/>
              <a:t>nadhled</a:t>
            </a:r>
            <a:r>
              <a:rPr lang="cs-CZ" dirty="0"/>
              <a:t>. </a:t>
            </a: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Scénáře </a:t>
            </a:r>
            <a:r>
              <a:rPr lang="cs-CZ" dirty="0"/>
              <a:t>někdy záměrně vyvolávají stres a napětí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mezi účastníky.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/>
              <a:t>N</a:t>
            </a:r>
            <a:r>
              <a:rPr lang="cs-CZ" dirty="0" smtClean="0"/>
              <a:t>apř</a:t>
            </a:r>
            <a:r>
              <a:rPr lang="cs-CZ" dirty="0"/>
              <a:t>. </a:t>
            </a:r>
            <a:r>
              <a:rPr lang="cs-CZ" dirty="0" smtClean="0"/>
              <a:t>Získat </a:t>
            </a:r>
            <a:r>
              <a:rPr lang="cs-CZ" dirty="0"/>
              <a:t>sponzora pro </a:t>
            </a:r>
            <a:r>
              <a:rPr lang="cs-CZ" dirty="0" smtClean="0"/>
              <a:t>firmu. Lze využít role </a:t>
            </a:r>
            <a:r>
              <a:rPr lang="cs-CZ" dirty="0"/>
              <a:t>play, do kterých se mohou zapojit i </a:t>
            </a:r>
            <a:r>
              <a:rPr lang="cs-CZ" dirty="0" smtClean="0"/>
              <a:t>hodnotitelé…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0086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</a:rPr>
              <a:t>Prezentace nebo </a:t>
            </a:r>
            <a:r>
              <a:rPr lang="cs-CZ" sz="3200" b="1" dirty="0" err="1" smtClean="0">
                <a:solidFill>
                  <a:schemeClr val="accent6">
                    <a:lumMod val="50000"/>
                  </a:schemeClr>
                </a:solidFill>
              </a:rPr>
              <a:t>sebeprezentace</a:t>
            </a:r>
            <a:endParaRPr lang="cs-CZ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3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Vytvořit prezentaci služby, výrobku … </a:t>
            </a:r>
          </a:p>
          <a:p>
            <a:pPr>
              <a:buNone/>
            </a:pPr>
            <a:r>
              <a:rPr lang="cs-CZ" dirty="0" smtClean="0"/>
              <a:t>nebo sebe sama (např. u obchodníků).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u="sng" dirty="0" smtClean="0"/>
              <a:t>Hodnotí se:</a:t>
            </a:r>
          </a:p>
          <a:p>
            <a:r>
              <a:rPr lang="cs-CZ" dirty="0" smtClean="0"/>
              <a:t>schopnost </a:t>
            </a:r>
            <a:r>
              <a:rPr lang="cs-CZ" dirty="0"/>
              <a:t>vyvolat </a:t>
            </a:r>
            <a:r>
              <a:rPr lang="cs-CZ" dirty="0" smtClean="0"/>
              <a:t>zájem</a:t>
            </a:r>
          </a:p>
          <a:p>
            <a:r>
              <a:rPr lang="cs-CZ" dirty="0" smtClean="0"/>
              <a:t>získat </a:t>
            </a:r>
            <a:r>
              <a:rPr lang="cs-CZ" dirty="0"/>
              <a:t>posluchače na svou </a:t>
            </a:r>
            <a:r>
              <a:rPr lang="cs-CZ" dirty="0" smtClean="0"/>
              <a:t>stranu</a:t>
            </a:r>
          </a:p>
          <a:p>
            <a:r>
              <a:rPr lang="cs-CZ" dirty="0" smtClean="0"/>
              <a:t>slovní projev</a:t>
            </a:r>
          </a:p>
          <a:p>
            <a:r>
              <a:rPr lang="cs-CZ" dirty="0" smtClean="0"/>
              <a:t>neverbální chování</a:t>
            </a:r>
          </a:p>
          <a:p>
            <a:r>
              <a:rPr lang="cs-CZ" dirty="0" smtClean="0"/>
              <a:t>logičnost </a:t>
            </a:r>
            <a:r>
              <a:rPr lang="cs-CZ" dirty="0"/>
              <a:t>a výstižnost </a:t>
            </a:r>
            <a:r>
              <a:rPr lang="cs-CZ" dirty="0" smtClean="0"/>
              <a:t>tématu</a:t>
            </a:r>
          </a:p>
          <a:p>
            <a:r>
              <a:rPr lang="cs-CZ" dirty="0" smtClean="0"/>
              <a:t>oční </a:t>
            </a:r>
            <a:r>
              <a:rPr lang="cs-CZ" dirty="0"/>
              <a:t>kontakt či </a:t>
            </a:r>
            <a:r>
              <a:rPr lang="cs-CZ" dirty="0" smtClean="0"/>
              <a:t>gesta</a:t>
            </a:r>
          </a:p>
          <a:p>
            <a:r>
              <a:rPr lang="cs-CZ" dirty="0" smtClean="0"/>
              <a:t>navození </a:t>
            </a:r>
            <a:r>
              <a:rPr lang="cs-CZ" dirty="0"/>
              <a:t>příjemné </a:t>
            </a:r>
            <a:r>
              <a:rPr lang="cs-CZ" dirty="0" smtClean="0"/>
              <a:t>atmosféry</a:t>
            </a:r>
          </a:p>
          <a:p>
            <a:r>
              <a:rPr lang="cs-CZ" dirty="0" smtClean="0"/>
              <a:t>pozitivní postoj</a:t>
            </a:r>
          </a:p>
          <a:p>
            <a:r>
              <a:rPr lang="cs-CZ" dirty="0" smtClean="0"/>
              <a:t>práce </a:t>
            </a:r>
            <a:r>
              <a:rPr lang="cs-CZ" dirty="0"/>
              <a:t>s prezentačními pomůckami či technikou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Konkrétní zkoušky pro prověření „tvrdých“ znalostí/dovedností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62826"/>
            <a:ext cx="8229600" cy="4263341"/>
          </a:xfrm>
        </p:spPr>
        <p:txBody>
          <a:bodyPr/>
          <a:lstStyle/>
          <a:p>
            <a:r>
              <a:rPr lang="cs-CZ" dirty="0" smtClean="0"/>
              <a:t>Diskuse o tématu v angličtině</a:t>
            </a:r>
          </a:p>
          <a:p>
            <a:r>
              <a:rPr lang="cs-CZ" dirty="0" smtClean="0"/>
              <a:t>Napsání obchodního dopisu</a:t>
            </a:r>
          </a:p>
          <a:p>
            <a:r>
              <a:rPr lang="cs-CZ" dirty="0" smtClean="0"/>
              <a:t>Dopis v angličtině</a:t>
            </a:r>
          </a:p>
          <a:p>
            <a:r>
              <a:rPr lang="cs-CZ" dirty="0" smtClean="0"/>
              <a:t>Telefonát v angličtině</a:t>
            </a:r>
          </a:p>
          <a:p>
            <a:r>
              <a:rPr lang="cs-CZ" dirty="0" smtClean="0"/>
              <a:t>Vypracovat tabulku v Excelu</a:t>
            </a:r>
          </a:p>
          <a:p>
            <a:r>
              <a:rPr lang="cs-CZ" dirty="0" smtClean="0"/>
              <a:t>Vytvořit prezentaci</a:t>
            </a:r>
          </a:p>
          <a:p>
            <a:r>
              <a:rPr lang="cs-CZ" dirty="0" smtClean="0"/>
              <a:t>Napsat pozvánku…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008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Hodnocení v AC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3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Hodnotitelský tým musí mít adekvátní složení (moderátor, nadřízený, další hodnotitelé, psycholog), min. </a:t>
            </a:r>
            <a:r>
              <a:rPr lang="cs-CZ" dirty="0" smtClean="0"/>
              <a:t>tři lidé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Příprava hodnotitelů před AC</a:t>
            </a:r>
          </a:p>
          <a:p>
            <a:endParaRPr lang="cs-CZ" dirty="0" smtClean="0"/>
          </a:p>
          <a:p>
            <a:r>
              <a:rPr lang="cs-CZ" dirty="0" smtClean="0"/>
              <a:t>Rozdělené role </a:t>
            </a:r>
          </a:p>
          <a:p>
            <a:endParaRPr lang="cs-CZ" dirty="0" smtClean="0"/>
          </a:p>
          <a:p>
            <a:r>
              <a:rPr lang="cs-CZ" dirty="0" smtClean="0"/>
              <a:t>Příprava hodnotících škál ke každému z úkolů (co sledovat) pro každého </a:t>
            </a:r>
            <a:r>
              <a:rPr lang="cs-CZ" dirty="0" smtClean="0"/>
              <a:t>uchazeče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Porada </a:t>
            </a:r>
            <a:r>
              <a:rPr lang="cs-CZ" dirty="0" smtClean="0"/>
              <a:t>hodnotitelů ihned po skončení AC, testy lze vyhodnotit v průběhu nebo později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Posuzovací škály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03647" y="458670"/>
            <a:ext cx="6336705" cy="6138681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5098"/>
            <a:ext cx="8640959" cy="633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806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Výstupy z AC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3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Forma výstupu je předmětem dohody se zadavatelem - nejlépe strukturovaný formulář předem odsouhlasený oběma </a:t>
            </a:r>
            <a:r>
              <a:rPr lang="cs-CZ" dirty="0" smtClean="0"/>
              <a:t>stranami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Doporučení </a:t>
            </a:r>
            <a:r>
              <a:rPr lang="cs-CZ" dirty="0"/>
              <a:t>nejvhodnějšího </a:t>
            </a:r>
            <a:r>
              <a:rPr lang="cs-CZ" dirty="0" smtClean="0"/>
              <a:t>uchazeče (nejvhodnějších uchazečů)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Porovnání </a:t>
            </a:r>
            <a:r>
              <a:rPr lang="cs-CZ" dirty="0" smtClean="0"/>
              <a:t>uchazečů</a:t>
            </a:r>
          </a:p>
          <a:p>
            <a:pPr lvl="0"/>
            <a:endParaRPr lang="cs-CZ" dirty="0"/>
          </a:p>
          <a:p>
            <a:r>
              <a:rPr lang="cs-CZ" dirty="0" smtClean="0"/>
              <a:t>Zpětná vazba pro účastníky (i v písemné podobě) - ZV pro účastníky na místě nebo </a:t>
            </a:r>
            <a:r>
              <a:rPr lang="cs-CZ" dirty="0" smtClean="0"/>
              <a:t>písemně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Jiné </a:t>
            </a:r>
            <a:r>
              <a:rPr lang="cs-CZ" dirty="0"/>
              <a:t>poznatky důležité pro firmu (jaké chování je vhodné</a:t>
            </a:r>
            <a:r>
              <a:rPr lang="cs-CZ" dirty="0" smtClean="0"/>
              <a:t>…)</a:t>
            </a:r>
          </a:p>
          <a:p>
            <a:pPr lvl="0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409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Druhy a cíle AC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30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Výběr pracovníků </a:t>
            </a:r>
            <a:r>
              <a:rPr lang="cs-CZ" dirty="0" smtClean="0"/>
              <a:t>(nejvhodnějšího ze skupiny). Výběr z interních nebo externích zdrojů. Výběrové AC.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Přemístění pracovníků</a:t>
            </a:r>
            <a:r>
              <a:rPr lang="cs-CZ" dirty="0" smtClean="0"/>
              <a:t>.  (</a:t>
            </a:r>
            <a:r>
              <a:rPr lang="cs-CZ" dirty="0" err="1" smtClean="0"/>
              <a:t>Replacement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Hodnocení pracovníků</a:t>
            </a:r>
            <a:r>
              <a:rPr lang="cs-CZ" dirty="0" smtClean="0"/>
              <a:t>.  Hodnocení úrovně stávajících pracovníků. Identifikace potenciálu. Identifikace a plán vzdělávacích potřeb. Návrh kariérového rozvoje. Hodnotící AC.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Výcvikový program</a:t>
            </a:r>
            <a:r>
              <a:rPr lang="cs-CZ" dirty="0" smtClean="0"/>
              <a:t>. (</a:t>
            </a:r>
            <a:r>
              <a:rPr lang="cs-CZ" dirty="0" err="1"/>
              <a:t>D</a:t>
            </a:r>
            <a:r>
              <a:rPr lang="cs-CZ" dirty="0" err="1" smtClean="0"/>
              <a:t>evelopment</a:t>
            </a:r>
            <a:r>
              <a:rPr lang="cs-CZ" dirty="0" smtClean="0"/>
              <a:t> C).  Cílem je zvýšení kompetencí, identifikace rozvojových potřeb. Diagnostická, rozvojová a vzdělávací metoda. Výcviková metoda i pro hodnotitele.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Etika AC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3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U</a:t>
            </a:r>
            <a:r>
              <a:rPr lang="cs-CZ" dirty="0" smtClean="0"/>
              <a:t>chazeči jsou partneři: respekt</a:t>
            </a:r>
          </a:p>
          <a:p>
            <a:r>
              <a:rPr lang="cs-CZ" dirty="0" smtClean="0"/>
              <a:t>Skladba úkolů by neměla uchazeče ohrožovat (např. intimní informace, nutnost doteků, příliš obtížné zkoušky…)</a:t>
            </a:r>
          </a:p>
          <a:p>
            <a:r>
              <a:rPr lang="cs-CZ" dirty="0" smtClean="0"/>
              <a:t>Dobrá příprava i organizace (jasná organizace, sehraná komise, občerstvení, respekt k potřebám…)</a:t>
            </a:r>
          </a:p>
          <a:p>
            <a:r>
              <a:rPr lang="cs-CZ" dirty="0" smtClean="0"/>
              <a:t>Uchazeči by neměli odcházet se špatnými pocity („spráskaní psi“) či zkušenostmi („už nikdy nic takového“)</a:t>
            </a:r>
          </a:p>
          <a:p>
            <a:r>
              <a:rPr lang="cs-CZ" dirty="0" smtClean="0"/>
              <a:t>Někteří lidé mají špatnou zkušenost s AC – nedůvěra</a:t>
            </a:r>
          </a:p>
          <a:p>
            <a:r>
              <a:rPr lang="cs-CZ" dirty="0" smtClean="0"/>
              <a:t>Roli hraje věk účastníka (nemusí se mu chtít procházet zkouškami … )</a:t>
            </a:r>
          </a:p>
          <a:p>
            <a:r>
              <a:rPr lang="cs-CZ" dirty="0" smtClean="0"/>
              <a:t>Význam pro uchazeče: jednorázová zkouška – šetří čas, získá hodně informací o potenciálním zaměstnavateli i o pozici (má na to?), zpětná vazba o sobě, zajímavá osobní zkušenost pro další výběrová řízení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Výběrové AC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0748"/>
            <a:ext cx="8229600" cy="496541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Speciální dg. metoda.</a:t>
            </a:r>
          </a:p>
          <a:p>
            <a:r>
              <a:rPr lang="cs-CZ" dirty="0" smtClean="0"/>
              <a:t>Komplex zkouškových situací. </a:t>
            </a:r>
          </a:p>
          <a:p>
            <a:r>
              <a:rPr lang="cs-CZ" dirty="0" smtClean="0"/>
              <a:t>Hodnocení uchazečů v konkrétních (pracovních i nepracovních) situacích.</a:t>
            </a:r>
          </a:p>
          <a:p>
            <a:r>
              <a:rPr lang="cs-CZ" dirty="0" smtClean="0"/>
              <a:t>Počet uchazečů 5-12</a:t>
            </a:r>
          </a:p>
          <a:p>
            <a:r>
              <a:rPr lang="cs-CZ" dirty="0" smtClean="0"/>
              <a:t>Trvání: </a:t>
            </a:r>
            <a:r>
              <a:rPr lang="cs-CZ" dirty="0" smtClean="0"/>
              <a:t>několik hodin až dva dny.  Obvykle celý den.</a:t>
            </a:r>
            <a:endParaRPr lang="cs-CZ" dirty="0" smtClean="0"/>
          </a:p>
          <a:p>
            <a:endParaRPr lang="cs-CZ" dirty="0"/>
          </a:p>
          <a:p>
            <a:pPr>
              <a:buNone/>
            </a:pPr>
            <a:r>
              <a:rPr lang="cs-CZ" dirty="0" smtClean="0"/>
              <a:t>Cíle:</a:t>
            </a:r>
          </a:p>
          <a:p>
            <a:r>
              <a:rPr lang="cs-CZ" dirty="0" smtClean="0"/>
              <a:t>Prověřit konkrétní schopnosti a dovednosti</a:t>
            </a:r>
          </a:p>
          <a:p>
            <a:r>
              <a:rPr lang="cs-CZ" dirty="0" smtClean="0"/>
              <a:t>Identifikovat slabé a silné stránky</a:t>
            </a:r>
          </a:p>
          <a:p>
            <a:r>
              <a:rPr lang="cs-CZ" dirty="0" smtClean="0"/>
              <a:t>Srovnat výkony a způsoby chování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008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Výhody AC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3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Snižuje </a:t>
            </a:r>
            <a:r>
              <a:rPr lang="cs-CZ" dirty="0"/>
              <a:t>riziko špatného výběru (špatný výběr může někdy znamenat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velkou ztrátu pro firmu</a:t>
            </a:r>
            <a:r>
              <a:rPr lang="cs-CZ" dirty="0"/>
              <a:t>), </a:t>
            </a:r>
            <a:endParaRPr lang="cs-CZ" dirty="0" smtClean="0"/>
          </a:p>
          <a:p>
            <a:endParaRPr lang="cs-CZ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cs-CZ" dirty="0" smtClean="0"/>
              <a:t>Kolektivní zkoušky -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úspora času </a:t>
            </a:r>
            <a:endParaRPr lang="cs-CZ" dirty="0" smtClean="0"/>
          </a:p>
          <a:p>
            <a:endParaRPr lang="cs-CZ" dirty="0"/>
          </a:p>
          <a:p>
            <a:pPr lvl="0"/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smtClean="0"/>
              <a:t>centra </a:t>
            </a:r>
            <a:r>
              <a:rPr lang="cs-CZ" dirty="0"/>
              <a:t>se zúčastňuje větší počet </a:t>
            </a:r>
            <a:r>
              <a:rPr lang="cs-CZ" dirty="0" smtClean="0"/>
              <a:t>hodnotitelů -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snižuje subjektivitu </a:t>
            </a:r>
            <a:r>
              <a:rPr lang="cs-CZ" dirty="0"/>
              <a:t>výsledného hodnocení </a:t>
            </a:r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dirty="0"/>
              <a:t>Kandidáti procházejí různými typy diagnostických </a:t>
            </a:r>
            <a:r>
              <a:rPr lang="cs-CZ" dirty="0" smtClean="0"/>
              <a:t>zkoušek - zvyšuje </a:t>
            </a:r>
            <a:r>
              <a:rPr lang="cs-CZ" dirty="0"/>
              <a:t>se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spolehlivost výsledků</a:t>
            </a:r>
          </a:p>
          <a:p>
            <a:pPr lvl="0"/>
            <a:endParaRPr lang="cs-CZ" dirty="0" smtClean="0"/>
          </a:p>
          <a:p>
            <a:pPr lvl="0"/>
            <a:r>
              <a:rPr lang="cs-CZ" dirty="0"/>
              <a:t>Kandidáty je možno sledovat v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interakci</a:t>
            </a:r>
            <a:r>
              <a:rPr lang="cs-CZ" dirty="0"/>
              <a:t> s dalšími </a:t>
            </a:r>
            <a:r>
              <a:rPr lang="cs-CZ" dirty="0" smtClean="0"/>
              <a:t>osobami – lze hodnotit </a:t>
            </a:r>
            <a:r>
              <a:rPr lang="cs-CZ" dirty="0"/>
              <a:t>i schopnost týmové </a:t>
            </a:r>
            <a:r>
              <a:rPr lang="cs-CZ" dirty="0" smtClean="0"/>
              <a:t>práce</a:t>
            </a:r>
          </a:p>
          <a:p>
            <a:pPr lvl="0"/>
            <a:endParaRPr lang="cs-CZ" dirty="0" smtClean="0"/>
          </a:p>
          <a:p>
            <a:pPr lvl="0"/>
            <a:r>
              <a:rPr lang="cs-CZ" dirty="0"/>
              <a:t>Kvality kandidátů lze lépe 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porovnat</a:t>
            </a:r>
            <a:r>
              <a:rPr lang="cs-CZ" dirty="0"/>
              <a:t>, protože jsou přítomni všichni současně (mají stejné podmínky)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u="sng" dirty="0" smtClean="0">
                <a:solidFill>
                  <a:schemeClr val="accent6">
                    <a:lumMod val="50000"/>
                  </a:schemeClr>
                </a:solidFill>
              </a:rPr>
              <a:t>Interní a externí AC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754"/>
            <a:ext cx="8229600" cy="491141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Interní </a:t>
            </a:r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AC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 smtClean="0"/>
              <a:t>- jsou-li  ve firmě k dispozici odborníci (např. psycholog…)</a:t>
            </a:r>
          </a:p>
          <a:p>
            <a:endParaRPr lang="cs-CZ" dirty="0"/>
          </a:p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Externí AC </a:t>
            </a:r>
            <a:r>
              <a:rPr lang="cs-CZ" dirty="0" smtClean="0"/>
              <a:t>– na zakázku, personální agentury (nutnost dobře vyjednat). Prověřit agenturu.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2104"/>
          </a:xfrm>
        </p:spPr>
        <p:txBody>
          <a:bodyPr/>
          <a:lstStyle/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Obvyklé využití AC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při prověřování kandidátů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na pozice s vyššími nároky na kompetence </a:t>
            </a:r>
            <a:r>
              <a:rPr lang="cs-CZ" dirty="0"/>
              <a:t>(pozice manažerské a jiných specialistů s vysokými nároky na odolnost apod.), </a:t>
            </a:r>
            <a:endParaRPr lang="cs-CZ" dirty="0" smtClean="0"/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při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identifikaci a ověřování optimálních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způsobů specificky zaměřeného chování</a:t>
            </a:r>
            <a:r>
              <a:rPr lang="cs-CZ" dirty="0"/>
              <a:t>, např. </a:t>
            </a:r>
            <a:r>
              <a:rPr lang="cs-CZ" dirty="0" smtClean="0"/>
              <a:t>prodejní dovednosti, </a:t>
            </a:r>
            <a:r>
              <a:rPr lang="cs-CZ" dirty="0"/>
              <a:t>vůdcovské či manažerské chování, </a:t>
            </a:r>
            <a:r>
              <a:rPr lang="cs-CZ" dirty="0" smtClean="0"/>
              <a:t>práce v týmu </a:t>
            </a:r>
            <a:r>
              <a:rPr lang="cs-CZ" dirty="0"/>
              <a:t>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611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Co se obvykle prověřuje/hodnotí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30778"/>
            <a:ext cx="8229600" cy="469538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předpoklady </a:t>
            </a:r>
            <a:r>
              <a:rPr lang="cs-CZ" dirty="0"/>
              <a:t>pro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týmovou práci</a:t>
            </a:r>
            <a:r>
              <a:rPr lang="cs-CZ" dirty="0"/>
              <a:t>, </a:t>
            </a:r>
            <a:endParaRPr lang="cs-CZ" dirty="0" smtClean="0"/>
          </a:p>
          <a:p>
            <a:pPr lvl="0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způsoby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chování (komunikace</a:t>
            </a:r>
            <a:r>
              <a:rPr lang="cs-CZ" dirty="0" smtClean="0"/>
              <a:t>, řešení problémů, zvládání konfliktů…)</a:t>
            </a:r>
            <a:endParaRPr lang="cs-CZ" dirty="0" smtClean="0"/>
          </a:p>
          <a:p>
            <a:pPr lvl="0"/>
            <a:r>
              <a:rPr lang="cs-CZ" dirty="0" smtClean="0"/>
              <a:t>způsoby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vedení druhých</a:t>
            </a:r>
            <a:r>
              <a:rPr lang="cs-CZ" dirty="0"/>
              <a:t>, </a:t>
            </a:r>
            <a:endParaRPr lang="cs-CZ" dirty="0" smtClean="0"/>
          </a:p>
          <a:p>
            <a:pPr lvl="0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(sebe)prezentační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dovednosti</a:t>
            </a:r>
            <a:r>
              <a:rPr lang="cs-CZ" dirty="0" smtClean="0"/>
              <a:t>,</a:t>
            </a:r>
          </a:p>
          <a:p>
            <a:pPr lvl="0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míra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adaptability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vybrané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osobnostní vlastnosti </a:t>
            </a:r>
            <a:r>
              <a:rPr lang="cs-CZ" dirty="0" smtClean="0"/>
              <a:t>(mnohdy testovými metodami</a:t>
            </a:r>
            <a:r>
              <a:rPr lang="cs-CZ" dirty="0" smtClean="0"/>
              <a:t>),</a:t>
            </a:r>
            <a:endParaRPr lang="cs-CZ" dirty="0" smtClean="0"/>
          </a:p>
          <a:p>
            <a:pPr lvl="0"/>
            <a:r>
              <a:rPr lang="cs-CZ" dirty="0" smtClean="0"/>
              <a:t>osobní </a:t>
            </a:r>
            <a:r>
              <a:rPr lang="cs-CZ" dirty="0" smtClean="0"/>
              <a:t>situace a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motivace k práci </a:t>
            </a:r>
            <a:r>
              <a:rPr lang="cs-CZ" dirty="0" smtClean="0"/>
              <a:t>(rozhovory),</a:t>
            </a:r>
          </a:p>
          <a:p>
            <a:pPr lvl="0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speciální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dovednosti </a:t>
            </a:r>
            <a:r>
              <a:rPr lang="cs-CZ" dirty="0"/>
              <a:t>– práce na počítači, jazykové znalosti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608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Organizace AC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3541" y="1052736"/>
            <a:ext cx="8229600" cy="507343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u="sng" dirty="0" smtClean="0">
                <a:solidFill>
                  <a:schemeClr val="accent5">
                    <a:lumMod val="75000"/>
                  </a:schemeClr>
                </a:solidFill>
              </a:rPr>
              <a:t>Plán/scénář</a:t>
            </a:r>
            <a:r>
              <a:rPr lang="cs-CZ" u="sng" dirty="0" smtClean="0"/>
              <a:t> obsahuje</a:t>
            </a:r>
            <a:r>
              <a:rPr lang="cs-CZ" u="sng" dirty="0" smtClean="0"/>
              <a:t>:</a:t>
            </a:r>
          </a:p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Úvodní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„technické“ informace </a:t>
            </a:r>
          </a:p>
          <a:p>
            <a:pPr>
              <a:buNone/>
            </a:pPr>
            <a:endParaRPr lang="cs-CZ" u="sng" dirty="0" smtClean="0"/>
          </a:p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Struktura úkolů </a:t>
            </a:r>
            <a:r>
              <a:rPr lang="cs-CZ" dirty="0" smtClean="0"/>
              <a:t>(jaké úkoly s jakým cílem, přesný popis…). 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Záleží na „objednávce“ a dohodě</a:t>
            </a:r>
            <a:r>
              <a:rPr lang="cs-CZ" dirty="0" smtClean="0"/>
              <a:t>. </a:t>
            </a:r>
            <a:r>
              <a:rPr lang="cs-CZ" dirty="0" smtClean="0"/>
              <a:t>A na </a:t>
            </a:r>
            <a:r>
              <a:rPr lang="cs-CZ" dirty="0" smtClean="0"/>
              <a:t>zkušenosti agentury</a:t>
            </a:r>
            <a:r>
              <a:rPr lang="cs-CZ" dirty="0" smtClean="0"/>
              <a:t>.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Vyznačit, co 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se bude u úkolů hodnotit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Časová náročnost </a:t>
            </a:r>
            <a:r>
              <a:rPr lang="cs-CZ" dirty="0" smtClean="0"/>
              <a:t>(jednotlivé úkoly, celý program včetně vyhodnocení)</a:t>
            </a:r>
          </a:p>
          <a:p>
            <a:endParaRPr lang="cs-CZ" dirty="0" smtClean="0"/>
          </a:p>
          <a:p>
            <a:r>
              <a:rPr lang="cs-CZ" dirty="0" smtClean="0"/>
              <a:t>Přestávky, občerstvení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Role hodnotitelů </a:t>
            </a:r>
            <a:r>
              <a:rPr lang="cs-CZ" dirty="0" smtClean="0"/>
              <a:t>(kdo a kolik, rozdělení rolí, příprava hodnotitelů)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Pomůcky</a:t>
            </a:r>
            <a:r>
              <a:rPr lang="cs-CZ" dirty="0" smtClean="0"/>
              <a:t> (pro plnění úkolů i hodnotitele)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Obvyklé metody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60748"/>
            <a:ext cx="8229600" cy="496541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Metody </a:t>
            </a:r>
            <a:r>
              <a:rPr lang="cs-CZ" dirty="0" smtClean="0"/>
              <a:t>dynamické/aktivizující </a:t>
            </a:r>
            <a:r>
              <a:rPr lang="cs-CZ" dirty="0"/>
              <a:t>a </a:t>
            </a:r>
            <a:r>
              <a:rPr lang="cs-CZ" dirty="0" smtClean="0"/>
              <a:t>pasivní (např. dotazníky)</a:t>
            </a:r>
            <a:endParaRPr lang="cs-CZ" dirty="0" smtClean="0"/>
          </a:p>
          <a:p>
            <a:pPr lvl="0"/>
            <a:r>
              <a:rPr lang="cs-CZ" dirty="0" smtClean="0"/>
              <a:t>Individuální, ve dvojicích, skupinové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hraní </a:t>
            </a:r>
            <a:r>
              <a:rPr lang="cs-CZ" dirty="0"/>
              <a:t>rolí, </a:t>
            </a:r>
            <a:endParaRPr lang="cs-CZ" dirty="0" smtClean="0"/>
          </a:p>
          <a:p>
            <a:pPr lvl="0"/>
            <a:r>
              <a:rPr lang="cs-CZ" dirty="0" smtClean="0"/>
              <a:t>řešení </a:t>
            </a:r>
            <a:r>
              <a:rPr lang="cs-CZ" dirty="0"/>
              <a:t>případových studií</a:t>
            </a:r>
            <a:r>
              <a:rPr lang="cs-CZ" dirty="0" smtClean="0"/>
              <a:t>, </a:t>
            </a:r>
            <a:r>
              <a:rPr lang="cs-CZ" dirty="0" smtClean="0"/>
              <a:t>řešení situací, </a:t>
            </a:r>
            <a:endParaRPr lang="cs-CZ" dirty="0" smtClean="0"/>
          </a:p>
          <a:p>
            <a:pPr lvl="0"/>
            <a:r>
              <a:rPr lang="cs-CZ" dirty="0" smtClean="0"/>
              <a:t>diskuse </a:t>
            </a:r>
            <a:r>
              <a:rPr lang="cs-CZ" dirty="0" smtClean="0"/>
              <a:t>na určené </a:t>
            </a:r>
            <a:r>
              <a:rPr lang="cs-CZ" dirty="0" smtClean="0"/>
              <a:t>téma,</a:t>
            </a:r>
          </a:p>
          <a:p>
            <a:pPr lvl="0"/>
            <a:r>
              <a:rPr lang="cs-CZ" dirty="0" smtClean="0"/>
              <a:t>(sebe)prezentace</a:t>
            </a:r>
            <a:r>
              <a:rPr lang="cs-CZ" dirty="0" smtClean="0"/>
              <a:t>,</a:t>
            </a:r>
          </a:p>
          <a:p>
            <a:pPr lvl="0"/>
            <a:r>
              <a:rPr lang="cs-CZ" dirty="0"/>
              <a:t>z</a:t>
            </a:r>
            <a:r>
              <a:rPr lang="cs-CZ" dirty="0" smtClean="0"/>
              <a:t>koušky a testy, </a:t>
            </a:r>
          </a:p>
          <a:p>
            <a:pPr lvl="0"/>
            <a:r>
              <a:rPr lang="cs-CZ" dirty="0" smtClean="0"/>
              <a:t>rozhovory</a:t>
            </a:r>
            <a:r>
              <a:rPr lang="cs-CZ" dirty="0"/>
              <a:t>, </a:t>
            </a:r>
            <a:endParaRPr lang="cs-CZ" dirty="0" smtClean="0"/>
          </a:p>
          <a:p>
            <a:pPr lvl="0"/>
            <a:r>
              <a:rPr lang="cs-CZ" dirty="0" smtClean="0"/>
              <a:t>prověřování </a:t>
            </a:r>
            <a:r>
              <a:rPr lang="cs-CZ" dirty="0"/>
              <a:t>znalostí a dovedností.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925</Words>
  <Application>Microsoft Office PowerPoint</Application>
  <PresentationFormat>Předvádění na obrazovce (4:3)</PresentationFormat>
  <Paragraphs>166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sady Office</vt:lpstr>
      <vt:lpstr>Assessment centra</vt:lpstr>
      <vt:lpstr>Druhy a cíle AC</vt:lpstr>
      <vt:lpstr>Výběrové AC</vt:lpstr>
      <vt:lpstr>Výhody AC</vt:lpstr>
      <vt:lpstr>Interní a externí AC</vt:lpstr>
      <vt:lpstr>Obvyklé využití AC</vt:lpstr>
      <vt:lpstr>Co se obvykle prověřuje/hodnotí</vt:lpstr>
      <vt:lpstr>Organizace AC</vt:lpstr>
      <vt:lpstr>Obvyklé metody</vt:lpstr>
      <vt:lpstr>Příklad postupu</vt:lpstr>
      <vt:lpstr>Skupinová diskuse</vt:lpstr>
      <vt:lpstr>Řešení případových studií </vt:lpstr>
      <vt:lpstr>Prezentace nebo sebeprezentace</vt:lpstr>
      <vt:lpstr>Konkrétní zkoušky pro prověření „tvrdých“ znalostí/dovedností</vt:lpstr>
      <vt:lpstr>Hodnocení v AC</vt:lpstr>
      <vt:lpstr>Posuzovací škály</vt:lpstr>
      <vt:lpstr>Snímek 17</vt:lpstr>
      <vt:lpstr>Snímek 18</vt:lpstr>
      <vt:lpstr>Výstupy z AC</vt:lpstr>
      <vt:lpstr>Etika AC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Posuzovací škály</dc:title>
  <dc:creator>mirka</dc:creator>
  <cp:lastModifiedBy>mirka</cp:lastModifiedBy>
  <cp:revision>11</cp:revision>
  <dcterms:created xsi:type="dcterms:W3CDTF">2013-03-24T14:09:24Z</dcterms:created>
  <dcterms:modified xsi:type="dcterms:W3CDTF">2017-03-07T07:24:22Z</dcterms:modified>
</cp:coreProperties>
</file>