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  <p:sldId id="265" r:id="rId6"/>
    <p:sldId id="264" r:id="rId7"/>
    <p:sldId id="257" r:id="rId8"/>
    <p:sldId id="258" r:id="rId9"/>
    <p:sldId id="266" r:id="rId10"/>
    <p:sldId id="267" r:id="rId11"/>
    <p:sldId id="268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13D8-24CE-4A33-8254-29BC786E6230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194D-59C6-4E25-882D-69FD93AA3C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lumMod val="90000"/>
              </a:schemeClr>
            </a:gs>
            <a:gs pos="50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Recruitment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– nábory uchazečů a práce s nimi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Diskuse o využívání psychologických metod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Důležité snad u specifických profesí (dispečeři, řidiči… - speciální zkoušky)</a:t>
            </a:r>
          </a:p>
          <a:p>
            <a:endParaRPr lang="cs-CZ" dirty="0" smtClean="0"/>
          </a:p>
          <a:p>
            <a:r>
              <a:rPr lang="cs-CZ" dirty="0" smtClean="0"/>
              <a:t>Zastánci i odpůrci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Výběr a kvalita testů, tvorba baterie  (otázka etiky), vlastní zkušenosti a vlastní standardizace agenturami</a:t>
            </a:r>
          </a:p>
          <a:p>
            <a:endParaRPr lang="cs-CZ" dirty="0" smtClean="0"/>
          </a:p>
          <a:p>
            <a:r>
              <a:rPr lang="cs-CZ" dirty="0" smtClean="0"/>
              <a:t>Stylizace uchazečů (nechovají se přirozeně)</a:t>
            </a:r>
          </a:p>
          <a:p>
            <a:endParaRPr lang="cs-CZ" dirty="0" smtClean="0"/>
          </a:p>
          <a:p>
            <a:r>
              <a:rPr lang="cs-CZ" dirty="0" smtClean="0"/>
              <a:t>Osobnostní vlastnosti </a:t>
            </a:r>
            <a:r>
              <a:rPr lang="cs-CZ" dirty="0" smtClean="0">
                <a:solidFill>
                  <a:srgbClr val="FF0000"/>
                </a:solidFill>
              </a:rPr>
              <a:t>vs</a:t>
            </a:r>
            <a:r>
              <a:rPr lang="cs-CZ" dirty="0" smtClean="0"/>
              <a:t>. Praxe </a:t>
            </a:r>
            <a:r>
              <a:rPr lang="cs-CZ" dirty="0" smtClean="0">
                <a:solidFill>
                  <a:srgbClr val="FF0000"/>
                </a:solidFill>
              </a:rPr>
              <a:t>vs</a:t>
            </a:r>
            <a:r>
              <a:rPr lang="cs-CZ" dirty="0" smtClean="0"/>
              <a:t>. Vzdělání </a:t>
            </a:r>
            <a:r>
              <a:rPr lang="cs-CZ" dirty="0" smtClean="0">
                <a:solidFill>
                  <a:srgbClr val="FF0000"/>
                </a:solidFill>
              </a:rPr>
              <a:t>vs</a:t>
            </a:r>
            <a:r>
              <a:rPr lang="cs-CZ" dirty="0" smtClean="0"/>
              <a:t>. Výkon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Psychologický rozhovor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součást AC – na závěr</a:t>
            </a:r>
          </a:p>
          <a:p>
            <a:r>
              <a:rPr lang="cs-CZ" dirty="0" smtClean="0"/>
              <a:t>Provádět individuálně (jen psycholog)</a:t>
            </a:r>
          </a:p>
          <a:p>
            <a:r>
              <a:rPr lang="cs-CZ" dirty="0" smtClean="0"/>
              <a:t>Obsah: pocity ze zkoušek, odhad vlastního úspěchu a šancí, poskytnutí ZV, otázky k výsledkům projektivních testů</a:t>
            </a:r>
          </a:p>
          <a:p>
            <a:r>
              <a:rPr lang="cs-CZ" dirty="0" smtClean="0"/>
              <a:t>„Nátlakové rozhovory“ s cílem vyvolat stres a pozorovat reakci na stres (etické?)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Výstup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osobnostní </a:t>
            </a:r>
            <a:r>
              <a:rPr lang="cs-CZ" dirty="0"/>
              <a:t>profil kandidáta či pracovníka např. i v grafické podobě</a:t>
            </a:r>
          </a:p>
          <a:p>
            <a:pPr lvl="0"/>
            <a:r>
              <a:rPr lang="cs-CZ" dirty="0"/>
              <a:t>písemný závěr obsahující popis osobnostních vlastností, sociálního chování a výkonových schopností</a:t>
            </a:r>
          </a:p>
          <a:p>
            <a:pPr lvl="0"/>
            <a:r>
              <a:rPr lang="cs-CZ" dirty="0"/>
              <a:t>doporučení optimálního pracovního zařazení či využití testovaného</a:t>
            </a:r>
          </a:p>
          <a:p>
            <a:pPr lvl="0"/>
            <a:r>
              <a:rPr lang="cs-CZ" dirty="0"/>
              <a:t>doporučení pro další rozvoj kariéry a pro nasměrování osobního rozvoje apod.</a:t>
            </a:r>
          </a:p>
          <a:p>
            <a:pPr lvl="0"/>
            <a:r>
              <a:rPr lang="cs-CZ" dirty="0"/>
              <a:t>zpětná vazba účastníkovi</a:t>
            </a:r>
          </a:p>
          <a:p>
            <a:pPr>
              <a:buNone/>
            </a:pPr>
            <a:endParaRPr lang="cs-CZ" dirty="0" smtClean="0"/>
          </a:p>
          <a:p>
            <a:r>
              <a:rPr lang="cs-CZ" i="1" dirty="0"/>
              <a:t>Psychologickou diagnostiku zajišťuje psycholog. Metody a výsledky uchovává a dokumentuje psycholog. 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Průběh výběrového řízení přes agentury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Uchazeči jsou v databázi (pošlou CV) nebo se hlásí na konkrétní pozici</a:t>
            </a:r>
          </a:p>
          <a:p>
            <a:r>
              <a:rPr lang="cs-CZ" dirty="0" smtClean="0"/>
              <a:t>Osobní setkání, pohovor</a:t>
            </a:r>
          </a:p>
          <a:p>
            <a:r>
              <a:rPr lang="cs-CZ" dirty="0" smtClean="0"/>
              <a:t>Případné ověření znalostí či dovedností</a:t>
            </a:r>
          </a:p>
          <a:p>
            <a:r>
              <a:rPr lang="cs-CZ" dirty="0" smtClean="0"/>
              <a:t>Agentura nabízí uchazeče firmě a podporuje jeho kandidaturu</a:t>
            </a:r>
          </a:p>
          <a:p>
            <a:r>
              <a:rPr lang="cs-CZ" dirty="0" smtClean="0"/>
              <a:t>Poskytuje ZV</a:t>
            </a:r>
          </a:p>
          <a:p>
            <a:r>
              <a:rPr lang="cs-CZ" dirty="0" smtClean="0"/>
              <a:t>Při neúspěchu zařazuje uchazeče do dalších řízení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Souhlas se zpracováním osobních údajů: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(dle zákona </a:t>
            </a:r>
            <a:r>
              <a:rPr lang="cs-CZ" dirty="0"/>
              <a:t>č. 101/2000 Sb. o ochraně osobních </a:t>
            </a:r>
            <a:r>
              <a:rPr lang="cs-CZ" dirty="0" smtClean="0"/>
              <a:t>údajů)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Další pomoc personálních agentur  uchazečům o práci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dirty="0" smtClean="0"/>
              <a:t>Jak se připravit na výběrové řízení  </a:t>
            </a:r>
          </a:p>
          <a:p>
            <a:r>
              <a:rPr lang="cs-CZ" dirty="0" smtClean="0"/>
              <a:t>Jak probíhá výběrový pohovor (o co si říct…)</a:t>
            </a:r>
          </a:p>
          <a:p>
            <a:r>
              <a:rPr lang="cs-CZ" dirty="0" smtClean="0"/>
              <a:t>Jak psát motivační dopis</a:t>
            </a:r>
          </a:p>
          <a:p>
            <a:r>
              <a:rPr lang="cs-CZ" dirty="0" smtClean="0"/>
              <a:t>Jak vytvořit CV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Jednoduché rady…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chovat</a:t>
            </a:r>
          </a:p>
          <a:p>
            <a:r>
              <a:rPr lang="cs-CZ" dirty="0" smtClean="0"/>
              <a:t>Jak se obléci</a:t>
            </a:r>
          </a:p>
          <a:p>
            <a:r>
              <a:rPr lang="cs-CZ" dirty="0" smtClean="0"/>
              <a:t>Jak se prezentovat</a:t>
            </a:r>
          </a:p>
          <a:p>
            <a:r>
              <a:rPr lang="cs-CZ" dirty="0" smtClean="0"/>
              <a:t>Co neříkat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Outplacement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Osobní pohovory, ideál: spolupráce více odborníků:</a:t>
            </a:r>
          </a:p>
          <a:p>
            <a:r>
              <a:rPr lang="cs-CZ" dirty="0" smtClean="0"/>
              <a:t>Podpora pracovníkovi</a:t>
            </a:r>
          </a:p>
          <a:p>
            <a:r>
              <a:rPr lang="cs-CZ" dirty="0" smtClean="0"/>
              <a:t>ZV firmě i pracovníkovi</a:t>
            </a:r>
          </a:p>
          <a:p>
            <a:r>
              <a:rPr lang="cs-CZ" dirty="0" smtClean="0"/>
              <a:t>Informace i </a:t>
            </a:r>
            <a:r>
              <a:rPr lang="cs-CZ" dirty="0" smtClean="0"/>
              <a:t>koučování (</a:t>
            </a:r>
            <a:r>
              <a:rPr lang="en-US" dirty="0" smtClean="0"/>
              <a:t>model GROW – Goals, Reality, Options, Will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</a:rPr>
              <a:t>Oblasti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Ohlédnutí  a sebereflexe (co se naučil, slabé a silné stránky…)</a:t>
            </a:r>
          </a:p>
          <a:p>
            <a:pPr>
              <a:buFontTx/>
              <a:buChar char="-"/>
            </a:pPr>
            <a:r>
              <a:rPr lang="cs-CZ" dirty="0" smtClean="0"/>
              <a:t>Ekonomická  a sociální stránka (kolik potřebuje, jak žije, situace rodiny…)</a:t>
            </a:r>
          </a:p>
          <a:p>
            <a:pPr>
              <a:buFontTx/>
              <a:buChar char="-"/>
            </a:pPr>
            <a:r>
              <a:rPr lang="cs-CZ" dirty="0" smtClean="0"/>
              <a:t>Právní stránka (na co má nárok…)</a:t>
            </a:r>
          </a:p>
          <a:p>
            <a:pPr>
              <a:buFontTx/>
              <a:buChar char="-"/>
            </a:pPr>
            <a:r>
              <a:rPr lang="cs-CZ" dirty="0" smtClean="0"/>
              <a:t>Představa o další práci a životě (ideální a minimalistická představa), alternativy,</a:t>
            </a:r>
          </a:p>
          <a:p>
            <a:pPr>
              <a:buFontTx/>
              <a:buChar char="-"/>
            </a:pPr>
            <a:r>
              <a:rPr lang="cs-CZ" dirty="0" smtClean="0"/>
              <a:t>Zdroje (kdo a co pomáhá a může pomoci, co k tomu potřebuje, aby… co či koho může využít…)</a:t>
            </a:r>
          </a:p>
          <a:p>
            <a:pPr>
              <a:buFontTx/>
              <a:buChar char="-"/>
            </a:pPr>
            <a:r>
              <a:rPr lang="cs-CZ" dirty="0" smtClean="0"/>
              <a:t>Krokování</a:t>
            </a:r>
          </a:p>
          <a:p>
            <a:pPr>
              <a:buFontTx/>
              <a:buChar char="-"/>
            </a:pPr>
            <a:r>
              <a:rPr lang="cs-CZ" dirty="0" smtClean="0"/>
              <a:t>Vzdělávání, rekvalifikace, další nabídky</a:t>
            </a:r>
          </a:p>
          <a:p>
            <a:pPr>
              <a:buFontTx/>
              <a:buChar char="-"/>
            </a:pPr>
            <a:r>
              <a:rPr lang="cs-CZ" dirty="0" smtClean="0"/>
              <a:t>Nabídka jiné pomoci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0">
              <a:schemeClr val="bg2">
                <a:lumMod val="90000"/>
              </a:schemeClr>
            </a:gs>
            <a:gs pos="0">
              <a:schemeClr val="bg2">
                <a:lumMod val="90000"/>
              </a:schemeClr>
            </a:gs>
            <a:gs pos="0">
              <a:schemeClr val="bg2">
                <a:lumMod val="90000"/>
              </a:schemeClr>
            </a:gs>
            <a:gs pos="0">
              <a:schemeClr val="bg2">
                <a:lumMod val="90000"/>
              </a:schemeClr>
            </a:gs>
            <a:gs pos="0">
              <a:schemeClr val="bg2">
                <a:lumMod val="90000"/>
              </a:schemeClr>
            </a:gs>
            <a:gs pos="50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Role psychologů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75000"/>
                  </a:schemeClr>
                </a:solidFill>
              </a:rPr>
              <a:t>Role psychologů ve výběrových řízeních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Cíl</a:t>
            </a:r>
            <a:r>
              <a:rPr lang="cs-CZ" dirty="0"/>
              <a:t>:</a:t>
            </a:r>
            <a:endParaRPr lang="cs-CZ" dirty="0" smtClean="0"/>
          </a:p>
          <a:p>
            <a:pPr lvl="0"/>
            <a:r>
              <a:rPr lang="cs-CZ" dirty="0"/>
              <a:t>zjistit osobnostní profil, specifické dovednosti, hodnoty, motivaci k výkonu, odolnost apod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srovnat reálný osobnostní profil kandidáta nebo zaměstnance s kompetenčním modelem či ideálním profilem obsazované </a:t>
            </a:r>
            <a:r>
              <a:rPr lang="cs-CZ" dirty="0" smtClean="0"/>
              <a:t>pozice (je užitečné, když na požadavku profilu již spolupracuje)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podpořit sebereflexi uchazeče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Metody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testování </a:t>
            </a:r>
            <a:r>
              <a:rPr lang="cs-CZ" dirty="0"/>
              <a:t>pomocí psychologické diagnostiky (klinický i psychometrický přístup</a:t>
            </a:r>
            <a:r>
              <a:rPr lang="cs-CZ" dirty="0" smtClean="0"/>
              <a:t>)</a:t>
            </a:r>
          </a:p>
          <a:p>
            <a:pPr lvl="0">
              <a:buNone/>
            </a:pPr>
            <a:endParaRPr lang="cs-CZ" i="1" dirty="0"/>
          </a:p>
          <a:p>
            <a:pPr lvl="0"/>
            <a:r>
              <a:rPr lang="cs-CZ" dirty="0"/>
              <a:t>specificky vedený rozhovor, kladení </a:t>
            </a:r>
            <a:r>
              <a:rPr lang="cs-CZ" dirty="0" smtClean="0"/>
              <a:t>otázek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analýza neverbálních i verbálních </a:t>
            </a:r>
            <a:r>
              <a:rPr lang="cs-CZ" dirty="0" smtClean="0"/>
              <a:t>projevů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Psychologická diagnostika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Diskuse 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intelektových testech </a:t>
            </a:r>
            <a:r>
              <a:rPr lang="cs-CZ" dirty="0" smtClean="0"/>
              <a:t>(Jsou potřeba? Měly by vylučovat jen okrajově. Inteligence obvykle není spolehlivý </a:t>
            </a:r>
            <a:r>
              <a:rPr lang="cs-CZ" dirty="0" err="1" smtClean="0"/>
              <a:t>prediktor</a:t>
            </a:r>
            <a:r>
              <a:rPr lang="cs-CZ" dirty="0" smtClean="0"/>
              <a:t>). </a:t>
            </a:r>
            <a:r>
              <a:rPr lang="cs-CZ" dirty="0" smtClean="0"/>
              <a:t>Časová náročnost.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Jiné kognitivní funkce </a:t>
            </a:r>
            <a:r>
              <a:rPr lang="cs-CZ" dirty="0" smtClean="0"/>
              <a:t>či specifické schopnosti (pozornost, rychlost reakce…).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Osobnostní dotazníky </a:t>
            </a:r>
            <a:r>
              <a:rPr lang="cs-CZ" dirty="0" smtClean="0"/>
              <a:t>(výpověď o sobě – nejsou objektivní, stylizace). Mají „vyřazovací“ účel. Některé vlastnosti jsme schopni „odkrýt“ i rozhovorem.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Projektivní metody </a:t>
            </a:r>
            <a:r>
              <a:rPr lang="cs-CZ" dirty="0" smtClean="0"/>
              <a:t>– výsledkem jsou hypotézy (</a:t>
            </a:r>
            <a:r>
              <a:rPr lang="cs-CZ" dirty="0" err="1" smtClean="0"/>
              <a:t>Lüscher</a:t>
            </a:r>
            <a:r>
              <a:rPr lang="cs-CZ" dirty="0" smtClean="0"/>
              <a:t>, </a:t>
            </a:r>
            <a:r>
              <a:rPr lang="cs-CZ" dirty="0" err="1" smtClean="0"/>
              <a:t>Baum</a:t>
            </a:r>
            <a:r>
              <a:rPr lang="cs-CZ" dirty="0" smtClean="0"/>
              <a:t>-test, </a:t>
            </a:r>
            <a:r>
              <a:rPr lang="cs-CZ" dirty="0" err="1" smtClean="0"/>
              <a:t>Hand</a:t>
            </a:r>
            <a:r>
              <a:rPr lang="cs-CZ" dirty="0" smtClean="0"/>
              <a:t>-test,Grafologie).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517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Recruitment – nábory uchazečů a práce s nimi </vt:lpstr>
      <vt:lpstr>Průběh výběrového řízení přes agentury</vt:lpstr>
      <vt:lpstr>Další pomoc personálních agentur  uchazečům o práci</vt:lpstr>
      <vt:lpstr>Jednoduché rady…</vt:lpstr>
      <vt:lpstr>Outplacement</vt:lpstr>
      <vt:lpstr>Role psychologů</vt:lpstr>
      <vt:lpstr>Role psychologů ve výběrových řízeních</vt:lpstr>
      <vt:lpstr>Metody</vt:lpstr>
      <vt:lpstr>Psychologická diagnostika</vt:lpstr>
      <vt:lpstr>Diskuse o využívání psychologických metod</vt:lpstr>
      <vt:lpstr>Psychologický rozhovor</vt:lpstr>
      <vt:lpstr>Výstup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psychologů ve výběrových řízeních</dc:title>
  <dc:creator>mirka</dc:creator>
  <cp:lastModifiedBy>mirka</cp:lastModifiedBy>
  <cp:revision>15</cp:revision>
  <dcterms:created xsi:type="dcterms:W3CDTF">2013-03-24T10:24:17Z</dcterms:created>
  <dcterms:modified xsi:type="dcterms:W3CDTF">2013-04-03T06:46:37Z</dcterms:modified>
</cp:coreProperties>
</file>