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3"/>
  </p:notesMasterIdLst>
  <p:sldIdLst>
    <p:sldId id="256" r:id="rId2"/>
    <p:sldId id="258" r:id="rId3"/>
    <p:sldId id="292" r:id="rId4"/>
    <p:sldId id="294" r:id="rId5"/>
    <p:sldId id="283" r:id="rId6"/>
    <p:sldId id="295" r:id="rId7"/>
    <p:sldId id="296" r:id="rId8"/>
    <p:sldId id="297" r:id="rId9"/>
    <p:sldId id="277" r:id="rId10"/>
    <p:sldId id="299" r:id="rId11"/>
    <p:sldId id="302" r:id="rId12"/>
    <p:sldId id="293" r:id="rId13"/>
    <p:sldId id="300" r:id="rId14"/>
    <p:sldId id="308" r:id="rId15"/>
    <p:sldId id="307" r:id="rId16"/>
    <p:sldId id="303" r:id="rId17"/>
    <p:sldId id="304" r:id="rId18"/>
    <p:sldId id="305" r:id="rId19"/>
    <p:sldId id="306" r:id="rId20"/>
    <p:sldId id="284" r:id="rId21"/>
    <p:sldId id="285" r:id="rId22"/>
    <p:sldId id="313" r:id="rId23"/>
    <p:sldId id="286" r:id="rId24"/>
    <p:sldId id="309" r:id="rId25"/>
    <p:sldId id="311" r:id="rId26"/>
    <p:sldId id="260" r:id="rId27"/>
    <p:sldId id="263" r:id="rId28"/>
    <p:sldId id="312" r:id="rId29"/>
    <p:sldId id="270" r:id="rId30"/>
    <p:sldId id="262" r:id="rId31"/>
    <p:sldId id="266" r:id="rId32"/>
    <p:sldId id="267" r:id="rId33"/>
    <p:sldId id="268" r:id="rId34"/>
    <p:sldId id="269" r:id="rId35"/>
    <p:sldId id="271" r:id="rId36"/>
    <p:sldId id="259" r:id="rId37"/>
    <p:sldId id="290" r:id="rId38"/>
    <p:sldId id="287" r:id="rId39"/>
    <p:sldId id="291" r:id="rId40"/>
    <p:sldId id="325" r:id="rId41"/>
    <p:sldId id="316" r:id="rId42"/>
    <p:sldId id="336" r:id="rId43"/>
    <p:sldId id="324" r:id="rId44"/>
    <p:sldId id="333" r:id="rId45"/>
    <p:sldId id="326" r:id="rId46"/>
    <p:sldId id="320" r:id="rId47"/>
    <p:sldId id="335" r:id="rId48"/>
    <p:sldId id="318" r:id="rId49"/>
    <p:sldId id="322" r:id="rId50"/>
    <p:sldId id="319" r:id="rId51"/>
    <p:sldId id="330" r:id="rId52"/>
    <p:sldId id="321" r:id="rId53"/>
    <p:sldId id="337" r:id="rId54"/>
    <p:sldId id="328" r:id="rId55"/>
    <p:sldId id="327" r:id="rId56"/>
    <p:sldId id="332" r:id="rId57"/>
    <p:sldId id="331" r:id="rId58"/>
    <p:sldId id="315" r:id="rId59"/>
    <p:sldId id="317" r:id="rId60"/>
    <p:sldId id="334" r:id="rId61"/>
    <p:sldId id="314" r:id="rId6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183" autoAdjust="0"/>
    <p:restoredTop sz="94660"/>
  </p:normalViewPr>
  <p:slideViewPr>
    <p:cSldViewPr>
      <p:cViewPr>
        <p:scale>
          <a:sx n="60" d="100"/>
          <a:sy n="60" d="100"/>
        </p:scale>
        <p:origin x="-2112" y="-58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58"/>
    </p:cViewPr>
  </p:sorterViewPr>
  <p:notesViewPr>
    <p:cSldViewPr>
      <p:cViewPr varScale="1">
        <p:scale>
          <a:sx n="67" d="100"/>
          <a:sy n="67" d="100"/>
        </p:scale>
        <p:origin x="-3106" y="-77"/>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DD184A-502D-4E69-9A9B-6966A0F20F82}" type="datetimeFigureOut">
              <a:rPr lang="cs-CZ" smtClean="0"/>
              <a:pPr/>
              <a:t>09.03.2017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FC3CB3-3EC9-4730-B9B5-B2CC89EF1566}"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Shape 979"/>
          <p:cNvSpPr txBox="1">
            <a:spLocks noGrp="1"/>
          </p:cNvSpPr>
          <p:nvPr>
            <p:ph type="body" idx="1"/>
          </p:nvPr>
        </p:nvSpPr>
        <p:spPr>
          <a:xfrm>
            <a:off x="685798" y="4343400"/>
            <a:ext cx="5486386" cy="4114800"/>
          </a:xfrm>
          <a:prstGeom prst="rect">
            <a:avLst/>
          </a:prstGeom>
          <a:noFill/>
          <a:ln>
            <a:noFill/>
          </a:ln>
        </p:spPr>
        <p:txBody>
          <a:bodyPr lIns="91425" tIns="91425" rIns="91425" bIns="91425" anchor="ctr" anchorCtr="0">
            <a:noAutofit/>
          </a:bodyPr>
          <a:lstStyle/>
          <a:p>
            <a:pPr marL="0" lvl="0" indent="0" algn="l" rtl="0">
              <a:spcBef>
                <a:spcPts val="0"/>
              </a:spcBef>
              <a:buSzPct val="25000"/>
              <a:buNone/>
            </a:pPr>
            <a:endParaRPr/>
          </a:p>
        </p:txBody>
      </p:sp>
      <p:sp>
        <p:nvSpPr>
          <p:cNvPr id="980" name="Shape 9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Shape 972"/>
          <p:cNvSpPr txBox="1">
            <a:spLocks noGrp="1"/>
          </p:cNvSpPr>
          <p:nvPr>
            <p:ph type="body" idx="1"/>
          </p:nvPr>
        </p:nvSpPr>
        <p:spPr>
          <a:xfrm>
            <a:off x="685798" y="4343400"/>
            <a:ext cx="5486386" cy="4114800"/>
          </a:xfrm>
          <a:prstGeom prst="rect">
            <a:avLst/>
          </a:prstGeom>
          <a:noFill/>
          <a:ln>
            <a:noFill/>
          </a:ln>
        </p:spPr>
        <p:txBody>
          <a:bodyPr lIns="91425" tIns="91425" rIns="91425" bIns="91425" anchor="ctr" anchorCtr="0">
            <a:noAutofit/>
          </a:bodyPr>
          <a:lstStyle/>
          <a:p>
            <a:pPr marL="0" lvl="0" indent="0" algn="l" rtl="0">
              <a:spcBef>
                <a:spcPts val="0"/>
              </a:spcBef>
              <a:buSzPct val="25000"/>
              <a:buNone/>
            </a:pPr>
            <a:endParaRPr/>
          </a:p>
        </p:txBody>
      </p:sp>
      <p:sp>
        <p:nvSpPr>
          <p:cNvPr id="973" name="Shape 9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19FC3CB3-3EC9-4730-B9B5-B2CC89EF1566}" type="slidenum">
              <a:rPr lang="cs-CZ" smtClean="0"/>
              <a:pPr/>
              <a:t>36</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09.03.2017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09.03.2017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PL5gEzJBqF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hyperlink" Target="https://www.youtube.com/watch?v=SX6ZdgkaWh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cs.wikipedia.org/wiki/Enlil" TargetMode="External"/><Relationship Id="rId2" Type="http://schemas.openxmlformats.org/officeDocument/2006/relationships/hyperlink" Target="https://cs.wikipedia.org/wiki/Dilmun"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en.wikipedia.org/wiki/Isimud" TargetMode="External"/><Relationship Id="rId3" Type="http://schemas.openxmlformats.org/officeDocument/2006/relationships/hyperlink" Target="https://en.wikipedia.org/wiki/Patriarchy" TargetMode="External"/><Relationship Id="rId7" Type="http://schemas.openxmlformats.org/officeDocument/2006/relationships/hyperlink" Target="https://en.wikipedia.org/wiki/Me_(mythology)" TargetMode="External"/><Relationship Id="rId2" Type="http://schemas.openxmlformats.org/officeDocument/2006/relationships/hyperlink" Target="https://en.wikipedia.org/wiki/Inanna" TargetMode="External"/><Relationship Id="rId1" Type="http://schemas.openxmlformats.org/officeDocument/2006/relationships/slideLayout" Target="../slideLayouts/slideLayout2.xml"/><Relationship Id="rId6" Type="http://schemas.openxmlformats.org/officeDocument/2006/relationships/hyperlink" Target="https://en.wikipedia.org/wiki/Uruk" TargetMode="External"/><Relationship Id="rId5" Type="http://schemas.openxmlformats.org/officeDocument/2006/relationships/hyperlink" Target="https://en.wikipedia.org/wiki/E-anna" TargetMode="External"/><Relationship Id="rId4" Type="http://schemas.openxmlformats.org/officeDocument/2006/relationships/hyperlink" Target="https://en.wikipedia.org/wiki/Enki" TargetMode="External"/><Relationship Id="rId9" Type="http://schemas.openxmlformats.org/officeDocument/2006/relationships/hyperlink" Target="https://en.wikipedia.org/wiki/Gall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cs.wikipedia.org/wiki/Mor" TargetMode="External"/><Relationship Id="rId3" Type="http://schemas.openxmlformats.org/officeDocument/2006/relationships/hyperlink" Target="https://cs.wikipedia.org/wiki/Anunnaki" TargetMode="External"/><Relationship Id="rId7" Type="http://schemas.openxmlformats.org/officeDocument/2006/relationships/hyperlink" Target="https://cs.wikipedia.org/wiki/Enlil" TargetMode="External"/><Relationship Id="rId2" Type="http://schemas.openxmlformats.org/officeDocument/2006/relationships/hyperlink" Target="https://cs.wikipedia.org/wiki/Anunna" TargetMode="External"/><Relationship Id="rId1" Type="http://schemas.openxmlformats.org/officeDocument/2006/relationships/slideLayout" Target="../slideLayouts/slideLayout2.xml"/><Relationship Id="rId6" Type="http://schemas.openxmlformats.org/officeDocument/2006/relationships/hyperlink" Target="https://cs.wikipedia.org/wiki/Enki" TargetMode="External"/><Relationship Id="rId11" Type="http://schemas.openxmlformats.org/officeDocument/2006/relationships/hyperlink" Target="https://cs.wikipedia.org/wiki/Namtar" TargetMode="External"/><Relationship Id="rId5" Type="http://schemas.openxmlformats.org/officeDocument/2006/relationships/hyperlink" Target="https://cs.wikipedia.org/w/index.php?title=B%C3%A9let-il%C3%AD&amp;action=edit&amp;redlink=1" TargetMode="External"/><Relationship Id="rId10" Type="http://schemas.openxmlformats.org/officeDocument/2006/relationships/hyperlink" Target="https://cs.wikipedia.org/wiki/I%C5%A1kur" TargetMode="External"/><Relationship Id="rId4" Type="http://schemas.openxmlformats.org/officeDocument/2006/relationships/hyperlink" Target="https://cs.wikipedia.org/wiki/Igigi" TargetMode="External"/><Relationship Id="rId9" Type="http://schemas.openxmlformats.org/officeDocument/2006/relationships/hyperlink" Target="https://cs.wikipedia.org/wiki/Utnapi%C5%A1ti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osizneias.com/wp-content/uploads/2015/02/Mideast-Israel-Babylo_sham.jpg"/>
          <p:cNvPicPr>
            <a:picLocks noChangeAspect="1" noChangeArrowheads="1"/>
          </p:cNvPicPr>
          <p:nvPr/>
        </p:nvPicPr>
        <p:blipFill>
          <a:blip r:embed="rId2"/>
          <a:srcRect/>
          <a:stretch>
            <a:fillRect/>
          </a:stretch>
        </p:blipFill>
        <p:spPr bwMode="auto">
          <a:xfrm>
            <a:off x="-1145571" y="0"/>
            <a:ext cx="10289571" cy="6858000"/>
          </a:xfrm>
          <a:prstGeom prst="rect">
            <a:avLst/>
          </a:prstGeom>
          <a:noFill/>
        </p:spPr>
      </p:pic>
      <p:sp>
        <p:nvSpPr>
          <p:cNvPr id="2" name="Nadpis 1"/>
          <p:cNvSpPr>
            <a:spLocks noGrp="1"/>
          </p:cNvSpPr>
          <p:nvPr>
            <p:ph type="ctrTitle"/>
          </p:nvPr>
        </p:nvSpPr>
        <p:spPr>
          <a:xfrm>
            <a:off x="857224" y="4929198"/>
            <a:ext cx="7772400" cy="1470025"/>
          </a:xfrm>
        </p:spPr>
        <p:txBody>
          <a:bodyPr/>
          <a:lstStyle/>
          <a:p>
            <a:pPr algn="r"/>
            <a:r>
              <a:rPr lang="cs-CZ" dirty="0" err="1" smtClean="0">
                <a:solidFill>
                  <a:schemeClr val="bg1"/>
                </a:solidFill>
                <a:latin typeface="Arial Rounded MT Bold" pitchFamily="34" charset="0"/>
              </a:rPr>
              <a:t>Literatúra</a:t>
            </a:r>
            <a:r>
              <a:rPr lang="cs-CZ" dirty="0" smtClean="0">
                <a:solidFill>
                  <a:schemeClr val="bg1"/>
                </a:solidFill>
                <a:latin typeface="Arial Rounded MT Bold" pitchFamily="34" charset="0"/>
              </a:rPr>
              <a:t> </a:t>
            </a:r>
            <a:br>
              <a:rPr lang="cs-CZ" dirty="0" smtClean="0">
                <a:solidFill>
                  <a:schemeClr val="bg1"/>
                </a:solidFill>
                <a:latin typeface="Arial Rounded MT Bold" pitchFamily="34" charset="0"/>
              </a:rPr>
            </a:br>
            <a:r>
              <a:rPr lang="cs-CZ" dirty="0" smtClean="0">
                <a:solidFill>
                  <a:schemeClr val="bg1"/>
                </a:solidFill>
                <a:latin typeface="Arial Rounded MT Bold" pitchFamily="34" charset="0"/>
              </a:rPr>
              <a:t>starého Orientu</a:t>
            </a:r>
            <a:endParaRPr lang="cs-CZ" dirty="0">
              <a:solidFill>
                <a:schemeClr val="bg1"/>
              </a:solidFill>
              <a:latin typeface="Arial Rounded MT Bold"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Smer písania</a:t>
            </a:r>
            <a:endParaRPr lang="cs-CZ" dirty="0"/>
          </a:p>
        </p:txBody>
      </p:sp>
      <p:sp>
        <p:nvSpPr>
          <p:cNvPr id="3" name="Zástupný symbol pro obsah 2"/>
          <p:cNvSpPr>
            <a:spLocks noGrp="1"/>
          </p:cNvSpPr>
          <p:nvPr>
            <p:ph idx="1"/>
          </p:nvPr>
        </p:nvSpPr>
        <p:spPr/>
        <p:txBody>
          <a:bodyPr/>
          <a:lstStyle/>
          <a:p>
            <a:endParaRPr lang="cs-CZ"/>
          </a:p>
        </p:txBody>
      </p:sp>
      <p:pic>
        <p:nvPicPr>
          <p:cNvPr id="4" name="Picture 2" descr="Výsledok vyhľadávania obrázkov pre dopyt archaic cuneiform tablet"/>
          <p:cNvPicPr>
            <a:picLocks noChangeAspect="1" noChangeArrowheads="1"/>
          </p:cNvPicPr>
          <p:nvPr/>
        </p:nvPicPr>
        <p:blipFill>
          <a:blip r:embed="rId2"/>
          <a:srcRect/>
          <a:stretch>
            <a:fillRect/>
          </a:stretch>
        </p:blipFill>
        <p:spPr bwMode="auto">
          <a:xfrm>
            <a:off x="857224" y="1857364"/>
            <a:ext cx="3833806" cy="3833806"/>
          </a:xfrm>
          <a:prstGeom prst="rect">
            <a:avLst/>
          </a:prstGeom>
          <a:noFill/>
        </p:spPr>
      </p:pic>
      <p:pic>
        <p:nvPicPr>
          <p:cNvPr id="59394" name="Picture 2" descr="Výsledok vyhľadávania obrázkov pre dopyt tell amarna letters"/>
          <p:cNvPicPr>
            <a:picLocks noChangeAspect="1" noChangeArrowheads="1"/>
          </p:cNvPicPr>
          <p:nvPr/>
        </p:nvPicPr>
        <p:blipFill>
          <a:blip r:embed="rId3"/>
          <a:srcRect/>
          <a:stretch>
            <a:fillRect/>
          </a:stretch>
        </p:blipFill>
        <p:spPr bwMode="auto">
          <a:xfrm>
            <a:off x="5143504" y="1500174"/>
            <a:ext cx="3138683" cy="490062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3010" name="Picture 2" descr="Výsledok vyhľadávania obrázkov pre dopyt cuneiform plaque"/>
          <p:cNvPicPr>
            <a:picLocks noChangeAspect="1" noChangeArrowheads="1"/>
          </p:cNvPicPr>
          <p:nvPr/>
        </p:nvPicPr>
        <p:blipFill>
          <a:blip r:embed="rId2"/>
          <a:srcRect/>
          <a:stretch>
            <a:fillRect/>
          </a:stretch>
        </p:blipFill>
        <p:spPr bwMode="auto">
          <a:xfrm>
            <a:off x="2643174" y="0"/>
            <a:ext cx="3807619"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sk-SK" sz="2800" dirty="0" smtClean="0">
                <a:hlinkClick r:id="rId2"/>
              </a:rPr>
              <a:t>Ako sa písalo</a:t>
            </a:r>
            <a:endParaRPr lang="cs-CZ" sz="2800" dirty="0"/>
          </a:p>
        </p:txBody>
      </p:sp>
      <p:pic>
        <p:nvPicPr>
          <p:cNvPr id="4097" name="Picture 1">
            <a:hlinkClick r:id="rId2"/>
          </p:cNvPr>
          <p:cNvPicPr>
            <a:picLocks noGrp="1" noChangeAspect="1" noChangeArrowheads="1"/>
          </p:cNvPicPr>
          <p:nvPr>
            <p:ph idx="1"/>
          </p:nvPr>
        </p:nvPicPr>
        <p:blipFill>
          <a:blip r:embed="rId3"/>
          <a:srcRect l="7383" t="15152" r="36682" b="10663"/>
          <a:stretch>
            <a:fillRect/>
          </a:stretch>
        </p:blipFill>
        <p:spPr bwMode="auto">
          <a:xfrm>
            <a:off x="1714480" y="1428736"/>
            <a:ext cx="5857916" cy="4370191"/>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Nástroje</a:t>
            </a:r>
            <a:endParaRPr lang="cs-CZ" dirty="0"/>
          </a:p>
        </p:txBody>
      </p:sp>
      <p:pic>
        <p:nvPicPr>
          <p:cNvPr id="61442" name="Picture 2" descr="Výsledok vyhľadávania obrázkov pre dopyt stylus cuneiform"/>
          <p:cNvPicPr>
            <a:picLocks noChangeAspect="1" noChangeArrowheads="1"/>
          </p:cNvPicPr>
          <p:nvPr/>
        </p:nvPicPr>
        <p:blipFill>
          <a:blip r:embed="rId2"/>
          <a:srcRect/>
          <a:stretch>
            <a:fillRect/>
          </a:stretch>
        </p:blipFill>
        <p:spPr bwMode="auto">
          <a:xfrm>
            <a:off x="1214414" y="1357298"/>
            <a:ext cx="3143272" cy="5091384"/>
          </a:xfrm>
          <a:prstGeom prst="rect">
            <a:avLst/>
          </a:prstGeom>
          <a:noFill/>
        </p:spPr>
      </p:pic>
      <p:pic>
        <p:nvPicPr>
          <p:cNvPr id="61446" name="Picture 6" descr="Výsledok vyhľadávania obrázkov pre dopyt harran house"/>
          <p:cNvPicPr>
            <a:picLocks noChangeAspect="1" noChangeArrowheads="1"/>
          </p:cNvPicPr>
          <p:nvPr/>
        </p:nvPicPr>
        <p:blipFill>
          <a:blip r:embed="rId3" cstate="print"/>
          <a:srcRect/>
          <a:stretch>
            <a:fillRect/>
          </a:stretch>
        </p:blipFill>
        <p:spPr bwMode="auto">
          <a:xfrm>
            <a:off x="4786314" y="1428736"/>
            <a:ext cx="3143272" cy="2357454"/>
          </a:xfrm>
          <a:prstGeom prst="rect">
            <a:avLst/>
          </a:prstGeom>
          <a:noFill/>
        </p:spPr>
      </p:pic>
      <p:pic>
        <p:nvPicPr>
          <p:cNvPr id="61448" name="Picture 8" descr="Výsledok vyhľadávania obrázkov pre dopyt reed house mesopotamia"/>
          <p:cNvPicPr>
            <a:picLocks noChangeAspect="1" noChangeArrowheads="1"/>
          </p:cNvPicPr>
          <p:nvPr/>
        </p:nvPicPr>
        <p:blipFill>
          <a:blip r:embed="rId4"/>
          <a:srcRect/>
          <a:stretch>
            <a:fillRect/>
          </a:stretch>
        </p:blipFill>
        <p:spPr bwMode="auto">
          <a:xfrm>
            <a:off x="4572000" y="3929066"/>
            <a:ext cx="4000528" cy="256134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Na čo sa písalo okrem tabuliek?</a:t>
            </a:r>
            <a:endParaRPr lang="cs-CZ" dirty="0"/>
          </a:p>
        </p:txBody>
      </p:sp>
      <p:pic>
        <p:nvPicPr>
          <p:cNvPr id="4" name="Zástupný symbol pro obsah 3" descr="Fig-13.jpg"/>
          <p:cNvPicPr>
            <a:picLocks noGrp="1" noChangeAspect="1"/>
          </p:cNvPicPr>
          <p:nvPr>
            <p:ph idx="1"/>
          </p:nvPr>
        </p:nvPicPr>
        <p:blipFill>
          <a:blip r:embed="rId2"/>
          <a:stretch>
            <a:fillRect/>
          </a:stretch>
        </p:blipFill>
        <p:spPr>
          <a:xfrm>
            <a:off x="1164216" y="1600200"/>
            <a:ext cx="6815568" cy="45259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62466" name="Picture 2" descr="Výsledok vyhľadávania obrázkov pre dopyt cuneiform envelope"/>
          <p:cNvPicPr>
            <a:picLocks noChangeAspect="1" noChangeArrowheads="1"/>
          </p:cNvPicPr>
          <p:nvPr/>
        </p:nvPicPr>
        <p:blipFill>
          <a:blip r:embed="rId2"/>
          <a:srcRect l="11458"/>
          <a:stretch>
            <a:fillRect/>
          </a:stretch>
        </p:blipFill>
        <p:spPr bwMode="auto">
          <a:xfrm>
            <a:off x="0" y="0"/>
            <a:ext cx="9144000"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38914" name="Picture 2" descr="File:Cuneiform writing Ur.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39940" name="Picture 4" descr="Výsledok vyhľadávania obrázkov pre dopyt cuneiform on clay cones"/>
          <p:cNvPicPr>
            <a:picLocks noChangeAspect="1" noChangeArrowheads="1"/>
          </p:cNvPicPr>
          <p:nvPr/>
        </p:nvPicPr>
        <p:blipFill>
          <a:blip r:embed="rId2"/>
          <a:srcRect/>
          <a:stretch>
            <a:fillRect/>
          </a:stretch>
        </p:blipFill>
        <p:spPr bwMode="auto">
          <a:xfrm>
            <a:off x="0" y="-20677"/>
            <a:ext cx="10358478" cy="6878677"/>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1986" name="Picture 2" descr="Výsledok vyhľadávania obrázkov pre dopyt cuneiform on cylinder seal"/>
          <p:cNvPicPr>
            <a:picLocks noChangeAspect="1" noChangeArrowheads="1"/>
          </p:cNvPicPr>
          <p:nvPr/>
        </p:nvPicPr>
        <p:blipFill>
          <a:blip r:embed="rId2"/>
          <a:srcRect/>
          <a:stretch>
            <a:fillRect/>
          </a:stretch>
        </p:blipFill>
        <p:spPr bwMode="auto">
          <a:xfrm>
            <a:off x="0" y="0"/>
            <a:ext cx="12061808"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0962" name="Picture 2" descr="Výsledok vyhľadávania obrázkov pre dopyt hammurabi code"/>
          <p:cNvPicPr>
            <a:picLocks noChangeAspect="1" noChangeArrowheads="1"/>
          </p:cNvPicPr>
          <p:nvPr/>
        </p:nvPicPr>
        <p:blipFill>
          <a:blip r:embed="rId2"/>
          <a:srcRect/>
          <a:stretch>
            <a:fillRect/>
          </a:stretch>
        </p:blipFill>
        <p:spPr bwMode="auto">
          <a:xfrm>
            <a:off x="5000628" y="0"/>
            <a:ext cx="3692769" cy="6858000"/>
          </a:xfrm>
          <a:prstGeom prst="rect">
            <a:avLst/>
          </a:prstGeom>
          <a:noFill/>
        </p:spPr>
      </p:pic>
      <p:pic>
        <p:nvPicPr>
          <p:cNvPr id="40964" name="Picture 4" descr="Výsledok vyhľadávania obrázkov pre dopyt cuneiform resources"/>
          <p:cNvPicPr>
            <a:picLocks noChangeAspect="1" noChangeArrowheads="1"/>
          </p:cNvPicPr>
          <p:nvPr/>
        </p:nvPicPr>
        <p:blipFill>
          <a:blip r:embed="rId3"/>
          <a:srcRect/>
          <a:stretch>
            <a:fillRect/>
          </a:stretch>
        </p:blipFill>
        <p:spPr bwMode="auto">
          <a:xfrm>
            <a:off x="428596" y="1714488"/>
            <a:ext cx="4344987" cy="328628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Geografické </a:t>
            </a:r>
            <a:r>
              <a:rPr lang="cs-CZ" dirty="0" err="1" smtClean="0"/>
              <a:t>vymedzenie</a:t>
            </a:r>
            <a:endParaRPr lang="cs-CZ" dirty="0"/>
          </a:p>
        </p:txBody>
      </p:sp>
      <p:pic>
        <p:nvPicPr>
          <p:cNvPr id="6" name="Zástupný symbol pro obsah 5" descr="map01-02.jpg"/>
          <p:cNvPicPr>
            <a:picLocks noGrp="1" noChangeAspect="1"/>
          </p:cNvPicPr>
          <p:nvPr>
            <p:ph idx="1"/>
          </p:nvPr>
        </p:nvPicPr>
        <p:blipFill>
          <a:blip r:embed="rId2" cstate="print"/>
          <a:stretch>
            <a:fillRect/>
          </a:stretch>
        </p:blipFill>
        <p:spPr>
          <a:xfrm>
            <a:off x="1471569" y="1600200"/>
            <a:ext cx="6200861" cy="452596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Sv</a:t>
            </a:r>
            <a:r>
              <a:rPr lang="sk-SK" dirty="0" err="1" smtClean="0"/>
              <a:t>äté</a:t>
            </a:r>
            <a:r>
              <a:rPr lang="sk-SK" dirty="0" smtClean="0"/>
              <a:t> mesto </a:t>
            </a:r>
            <a:r>
              <a:rPr lang="sk-SK" dirty="0" err="1" smtClean="0"/>
              <a:t>Nippur</a:t>
            </a:r>
            <a:endParaRPr lang="cs-CZ" dirty="0"/>
          </a:p>
        </p:txBody>
      </p:sp>
      <p:sp>
        <p:nvSpPr>
          <p:cNvPr id="3" name="Zástupný symbol pro obsah 2"/>
          <p:cNvSpPr>
            <a:spLocks noGrp="1"/>
          </p:cNvSpPr>
          <p:nvPr>
            <p:ph idx="1"/>
          </p:nvPr>
        </p:nvSpPr>
        <p:spPr/>
        <p:txBody>
          <a:bodyPr>
            <a:normAutofit fontScale="92500" lnSpcReduction="20000"/>
          </a:bodyPr>
          <a:lstStyle/>
          <a:p>
            <a:r>
              <a:rPr lang="sk-SK" dirty="0" smtClean="0"/>
              <a:t>Archeológovia tu odkryli babylonskú štvrť pisárov a tzv. Dom tabuliek (</a:t>
            </a:r>
            <a:r>
              <a:rPr lang="sk-SK" dirty="0" err="1" smtClean="0"/>
              <a:t>é-dub-ba-a</a:t>
            </a:r>
            <a:r>
              <a:rPr lang="sk-SK" dirty="0" smtClean="0"/>
              <a:t>)</a:t>
            </a:r>
          </a:p>
          <a:p>
            <a:r>
              <a:rPr lang="sk-SK" dirty="0" smtClean="0"/>
              <a:t>Školské texty a cvičenia</a:t>
            </a:r>
          </a:p>
          <a:p>
            <a:r>
              <a:rPr lang="sk-SK" dirty="0" smtClean="0"/>
              <a:t>Z literatúry vieme, ako vyzeral bežný deň pisára v tréningu </a:t>
            </a:r>
          </a:p>
          <a:p>
            <a:r>
              <a:rPr lang="sk-SK" dirty="0" smtClean="0"/>
              <a:t>Pisár mal titul </a:t>
            </a:r>
            <a:r>
              <a:rPr lang="sk-SK" dirty="0" err="1" smtClean="0"/>
              <a:t>dubsar</a:t>
            </a:r>
            <a:r>
              <a:rPr lang="sk-SK" dirty="0" smtClean="0"/>
              <a:t>, ich bohyňou bola </a:t>
            </a:r>
            <a:r>
              <a:rPr lang="sk-SK" dirty="0" err="1" smtClean="0"/>
              <a:t>Nisaba</a:t>
            </a:r>
            <a:endParaRPr lang="sk-SK" dirty="0" smtClean="0"/>
          </a:p>
          <a:p>
            <a:r>
              <a:rPr lang="sk-SK" dirty="0" smtClean="0"/>
              <a:t>Vedúci sa nazval </a:t>
            </a:r>
            <a:r>
              <a:rPr lang="sk-SK" dirty="0" err="1" smtClean="0"/>
              <a:t>ummia</a:t>
            </a:r>
            <a:r>
              <a:rPr lang="sk-SK" dirty="0" smtClean="0"/>
              <a:t>, žiakov mal na starosti „otec domu tabuľky“ (</a:t>
            </a:r>
            <a:r>
              <a:rPr lang="sk-SK" dirty="0" err="1" smtClean="0"/>
              <a:t>adda</a:t>
            </a:r>
            <a:r>
              <a:rPr lang="sk-SK" dirty="0" smtClean="0"/>
              <a:t> </a:t>
            </a:r>
            <a:r>
              <a:rPr lang="sk-SK" dirty="0" err="1" smtClean="0"/>
              <a:t>é-dubba</a:t>
            </a:r>
            <a:r>
              <a:rPr lang="sk-SK" dirty="0" smtClean="0"/>
              <a:t>) a „veľký brat“ (starší študent)</a:t>
            </a:r>
          </a:p>
          <a:p>
            <a:r>
              <a:rPr lang="sk-SK" dirty="0" smtClean="0"/>
              <a:t>Poznáme aj príklady uplácania učiteľov </a:t>
            </a:r>
            <a:r>
              <a:rPr lang="sk-SK" dirty="0" smtClean="0">
                <a:sym typeface="Wingdings" pitchFamily="2" charset="2"/>
              </a:rPr>
              <a:t> </a:t>
            </a:r>
            <a:endParaRPr lang="sk-SK"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https://www.cairn.info/loadimg.php?FILE=ASSY/ASSY_093/ASSY_093_0039/ASSY_id2130536336_pu2001-01s_sa05_art05_img003.jpg"/>
          <p:cNvPicPr>
            <a:picLocks noChangeAspect="1" noChangeArrowheads="1"/>
          </p:cNvPicPr>
          <p:nvPr/>
        </p:nvPicPr>
        <p:blipFill>
          <a:blip r:embed="rId2"/>
          <a:srcRect/>
          <a:stretch>
            <a:fillRect/>
          </a:stretch>
        </p:blipFill>
        <p:spPr bwMode="auto">
          <a:xfrm>
            <a:off x="571472" y="571480"/>
            <a:ext cx="3150463" cy="5643578"/>
          </a:xfrm>
          <a:prstGeom prst="rect">
            <a:avLst/>
          </a:prstGeom>
          <a:noFill/>
        </p:spPr>
      </p:pic>
      <p:pic>
        <p:nvPicPr>
          <p:cNvPr id="1028" name="Picture 4" descr="https://www.cairn.info/loadimg.php?FILE=ASSY/ASSY_093/ASSY_093_0039/ASSY_id2130536336_pu2001-01s_sa05_art05_img010.jpg"/>
          <p:cNvPicPr>
            <a:picLocks noChangeAspect="1" noChangeArrowheads="1"/>
          </p:cNvPicPr>
          <p:nvPr/>
        </p:nvPicPr>
        <p:blipFill>
          <a:blip r:embed="rId3"/>
          <a:srcRect/>
          <a:stretch>
            <a:fillRect/>
          </a:stretch>
        </p:blipFill>
        <p:spPr bwMode="auto">
          <a:xfrm>
            <a:off x="4189338" y="642918"/>
            <a:ext cx="4954662" cy="2709850"/>
          </a:xfrm>
          <a:prstGeom prst="rect">
            <a:avLst/>
          </a:prstGeom>
          <a:noFill/>
        </p:spPr>
      </p:pic>
      <p:pic>
        <p:nvPicPr>
          <p:cNvPr id="6" name="Picture 2" descr="Výsledok vyhľadávania obrázkov pre dopyt scribal school cuneiform"/>
          <p:cNvPicPr>
            <a:picLocks noChangeAspect="1" noChangeArrowheads="1"/>
          </p:cNvPicPr>
          <p:nvPr/>
        </p:nvPicPr>
        <p:blipFill>
          <a:blip r:embed="rId4"/>
          <a:srcRect/>
          <a:stretch>
            <a:fillRect/>
          </a:stretch>
        </p:blipFill>
        <p:spPr bwMode="auto">
          <a:xfrm>
            <a:off x="5143504" y="3429000"/>
            <a:ext cx="2952744" cy="3048709"/>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97282" name="Picture 2" descr="Výsledok vyhľadávania obrázkov pre dopyt edubba mari"/>
          <p:cNvPicPr>
            <a:picLocks noChangeAspect="1" noChangeArrowheads="1"/>
          </p:cNvPicPr>
          <p:nvPr/>
        </p:nvPicPr>
        <p:blipFill>
          <a:blip r:embed="rId2"/>
          <a:srcRect/>
          <a:stretch>
            <a:fillRect/>
          </a:stretch>
        </p:blipFill>
        <p:spPr bwMode="auto">
          <a:xfrm>
            <a:off x="1714480" y="1500174"/>
            <a:ext cx="5848350" cy="375285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Edubba</a:t>
            </a:r>
            <a:r>
              <a:rPr lang="sk-SK" dirty="0" smtClean="0"/>
              <a:t> – </a:t>
            </a:r>
            <a:r>
              <a:rPr lang="sk-SK" dirty="0" err="1" smtClean="0"/>
              <a:t>scribal</a:t>
            </a:r>
            <a:r>
              <a:rPr lang="sk-SK" dirty="0" smtClean="0"/>
              <a:t> </a:t>
            </a:r>
            <a:r>
              <a:rPr lang="sk-SK" dirty="0" err="1" smtClean="0"/>
              <a:t>school</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err="1" smtClean="0"/>
              <a:t>Black</a:t>
            </a:r>
            <a:r>
              <a:rPr lang="cs-CZ" dirty="0" smtClean="0"/>
              <a:t>, </a:t>
            </a:r>
            <a:r>
              <a:rPr lang="cs-CZ" dirty="0" err="1" smtClean="0"/>
              <a:t>Jeremy</a:t>
            </a:r>
            <a:r>
              <a:rPr lang="cs-CZ" dirty="0" smtClean="0"/>
              <a:t>, Graham </a:t>
            </a:r>
            <a:r>
              <a:rPr lang="cs-CZ" dirty="0" err="1" smtClean="0"/>
              <a:t>Cunningham</a:t>
            </a:r>
            <a:r>
              <a:rPr lang="cs-CZ" dirty="0" smtClean="0"/>
              <a:t>, </a:t>
            </a:r>
            <a:r>
              <a:rPr lang="cs-CZ" dirty="0" err="1" smtClean="0"/>
              <a:t>Eleanor</a:t>
            </a:r>
            <a:r>
              <a:rPr lang="cs-CZ" dirty="0" smtClean="0"/>
              <a:t> </a:t>
            </a:r>
            <a:r>
              <a:rPr lang="cs-CZ" dirty="0" err="1" smtClean="0"/>
              <a:t>Robson</a:t>
            </a:r>
            <a:r>
              <a:rPr lang="cs-CZ" dirty="0" smtClean="0"/>
              <a:t>, and </a:t>
            </a:r>
            <a:r>
              <a:rPr lang="cs-CZ" dirty="0" err="1" smtClean="0"/>
              <a:t>Gabor</a:t>
            </a:r>
            <a:r>
              <a:rPr lang="cs-CZ" dirty="0" smtClean="0"/>
              <a:t> </a:t>
            </a:r>
            <a:r>
              <a:rPr lang="cs-CZ" dirty="0" err="1" smtClean="0"/>
              <a:t>Zolyomi</a:t>
            </a:r>
            <a:r>
              <a:rPr lang="cs-CZ" dirty="0" smtClean="0"/>
              <a:t>, trans. </a:t>
            </a:r>
            <a:r>
              <a:rPr lang="cs-CZ" i="1" dirty="0" smtClean="0"/>
              <a:t>The </a:t>
            </a:r>
            <a:r>
              <a:rPr lang="cs-CZ" i="1" dirty="0" err="1" smtClean="0"/>
              <a:t>Literature</a:t>
            </a:r>
            <a:r>
              <a:rPr lang="cs-CZ" i="1" dirty="0" smtClean="0"/>
              <a:t> of </a:t>
            </a:r>
            <a:r>
              <a:rPr lang="cs-CZ" i="1" dirty="0" err="1" smtClean="0"/>
              <a:t>Ancient</a:t>
            </a:r>
            <a:r>
              <a:rPr lang="cs-CZ" i="1" dirty="0" smtClean="0"/>
              <a:t> Sumer</a:t>
            </a:r>
            <a:r>
              <a:rPr lang="cs-CZ" dirty="0" smtClean="0"/>
              <a:t>. Oxford: </a:t>
            </a:r>
            <a:r>
              <a:rPr lang="cs-CZ" dirty="0" err="1" smtClean="0"/>
              <a:t>Oxford</a:t>
            </a:r>
            <a:r>
              <a:rPr lang="cs-CZ" dirty="0" smtClean="0"/>
              <a:t> University </a:t>
            </a:r>
            <a:r>
              <a:rPr lang="cs-CZ" dirty="0" err="1" smtClean="0"/>
              <a:t>Press</a:t>
            </a:r>
            <a:r>
              <a:rPr lang="cs-CZ" dirty="0" smtClean="0"/>
              <a:t>, 2004.</a:t>
            </a:r>
          </a:p>
          <a:p>
            <a:r>
              <a:rPr lang="cs-CZ" dirty="0" err="1" smtClean="0"/>
              <a:t>Robson</a:t>
            </a:r>
            <a:r>
              <a:rPr lang="cs-CZ" dirty="0" smtClean="0"/>
              <a:t>, </a:t>
            </a:r>
            <a:r>
              <a:rPr lang="cs-CZ" dirty="0" err="1" smtClean="0"/>
              <a:t>Eleanor</a:t>
            </a:r>
            <a:r>
              <a:rPr lang="cs-CZ" dirty="0" smtClean="0"/>
              <a:t>. “The Tablet House: A </a:t>
            </a:r>
            <a:r>
              <a:rPr lang="cs-CZ" dirty="0" err="1" smtClean="0"/>
              <a:t>Scribal</a:t>
            </a:r>
            <a:r>
              <a:rPr lang="cs-CZ" dirty="0" smtClean="0"/>
              <a:t> </a:t>
            </a:r>
            <a:r>
              <a:rPr lang="cs-CZ" dirty="0" err="1" smtClean="0"/>
              <a:t>School</a:t>
            </a:r>
            <a:r>
              <a:rPr lang="cs-CZ" dirty="0" smtClean="0"/>
              <a:t> in </a:t>
            </a:r>
            <a:r>
              <a:rPr lang="cs-CZ" dirty="0" err="1" smtClean="0"/>
              <a:t>Old</a:t>
            </a:r>
            <a:r>
              <a:rPr lang="cs-CZ" dirty="0" smtClean="0"/>
              <a:t> </a:t>
            </a:r>
            <a:r>
              <a:rPr lang="cs-CZ" dirty="0" err="1" smtClean="0"/>
              <a:t>Babylonian</a:t>
            </a:r>
            <a:r>
              <a:rPr lang="cs-CZ" dirty="0" smtClean="0"/>
              <a:t> </a:t>
            </a:r>
            <a:r>
              <a:rPr lang="cs-CZ" dirty="0" err="1" smtClean="0"/>
              <a:t>Nippur</a:t>
            </a:r>
            <a:r>
              <a:rPr lang="cs-CZ" dirty="0" smtClean="0"/>
              <a:t>.” </a:t>
            </a:r>
            <a:r>
              <a:rPr lang="cs-CZ" i="1" dirty="0" smtClean="0"/>
              <a:t>Revue </a:t>
            </a:r>
            <a:r>
              <a:rPr lang="cs-CZ" i="1" dirty="0" err="1" smtClean="0"/>
              <a:t>d’Assyriologie</a:t>
            </a:r>
            <a:r>
              <a:rPr lang="cs-CZ" i="1" dirty="0" smtClean="0"/>
              <a:t> </a:t>
            </a:r>
            <a:r>
              <a:rPr lang="cs-CZ" i="1" dirty="0" err="1" smtClean="0"/>
              <a:t>et</a:t>
            </a:r>
            <a:r>
              <a:rPr lang="cs-CZ" i="1" dirty="0" smtClean="0"/>
              <a:t> </a:t>
            </a:r>
            <a:r>
              <a:rPr lang="cs-CZ" i="1" dirty="0" err="1" smtClean="0"/>
              <a:t>D’Archeologie</a:t>
            </a:r>
            <a:r>
              <a:rPr lang="cs-CZ" i="1" dirty="0" smtClean="0"/>
              <a:t> </a:t>
            </a:r>
            <a:r>
              <a:rPr lang="cs-CZ" i="1" dirty="0" err="1" smtClean="0"/>
              <a:t>Orientale</a:t>
            </a:r>
            <a:r>
              <a:rPr lang="cs-CZ" dirty="0" smtClean="0"/>
              <a:t> 95:1 (2001): 39-66.</a:t>
            </a:r>
          </a:p>
          <a:p>
            <a:r>
              <a:rPr lang="cs-CZ" dirty="0" err="1" smtClean="0"/>
              <a:t>Sjoberg</a:t>
            </a:r>
            <a:r>
              <a:rPr lang="cs-CZ" dirty="0" smtClean="0"/>
              <a:t>, A.W. “The </a:t>
            </a:r>
            <a:r>
              <a:rPr lang="cs-CZ" dirty="0" err="1" smtClean="0"/>
              <a:t>Old</a:t>
            </a:r>
            <a:r>
              <a:rPr lang="cs-CZ" dirty="0" smtClean="0"/>
              <a:t> </a:t>
            </a:r>
            <a:r>
              <a:rPr lang="cs-CZ" dirty="0" err="1" smtClean="0"/>
              <a:t>Babylonian</a:t>
            </a:r>
            <a:r>
              <a:rPr lang="cs-CZ" dirty="0" smtClean="0"/>
              <a:t> </a:t>
            </a:r>
            <a:r>
              <a:rPr lang="cs-CZ" dirty="0" err="1" smtClean="0"/>
              <a:t>Eduba</a:t>
            </a:r>
            <a:r>
              <a:rPr lang="cs-CZ" dirty="0" smtClean="0"/>
              <a:t>.” In </a:t>
            </a:r>
            <a:r>
              <a:rPr lang="cs-CZ" i="1" dirty="0" err="1" smtClean="0"/>
              <a:t>Sumerological</a:t>
            </a:r>
            <a:r>
              <a:rPr lang="cs-CZ" i="1" dirty="0" smtClean="0"/>
              <a:t> </a:t>
            </a:r>
            <a:r>
              <a:rPr lang="cs-CZ" i="1" dirty="0" err="1" smtClean="0"/>
              <a:t>Studies</a:t>
            </a:r>
            <a:r>
              <a:rPr lang="cs-CZ" i="1" dirty="0" smtClean="0"/>
              <a:t> in Honor of </a:t>
            </a:r>
            <a:r>
              <a:rPr lang="cs-CZ" i="1" dirty="0" err="1" smtClean="0"/>
              <a:t>Thorkild</a:t>
            </a:r>
            <a:r>
              <a:rPr lang="cs-CZ" i="1" dirty="0" smtClean="0"/>
              <a:t> </a:t>
            </a:r>
            <a:r>
              <a:rPr lang="cs-CZ" i="1" dirty="0" err="1" smtClean="0"/>
              <a:t>Jacobsen</a:t>
            </a:r>
            <a:r>
              <a:rPr lang="cs-CZ" i="1" dirty="0" smtClean="0"/>
              <a:t> on </a:t>
            </a:r>
            <a:r>
              <a:rPr lang="cs-CZ" i="1" dirty="0" err="1" smtClean="0"/>
              <a:t>this</a:t>
            </a:r>
            <a:r>
              <a:rPr lang="cs-CZ" i="1" dirty="0" smtClean="0"/>
              <a:t> 70th </a:t>
            </a:r>
            <a:r>
              <a:rPr lang="cs-CZ" i="1" dirty="0" err="1" smtClean="0"/>
              <a:t>Birthday</a:t>
            </a:r>
            <a:r>
              <a:rPr lang="cs-CZ" dirty="0" smtClean="0"/>
              <a:t> (AS 20). Chicago: University of Chicago </a:t>
            </a:r>
            <a:r>
              <a:rPr lang="cs-CZ" dirty="0" err="1" smtClean="0"/>
              <a:t>Press</a:t>
            </a:r>
            <a:r>
              <a:rPr lang="cs-CZ" dirty="0" smtClean="0"/>
              <a:t>, 1975.</a:t>
            </a:r>
          </a:p>
          <a:p>
            <a:r>
              <a:rPr lang="cs-CZ" dirty="0" err="1" smtClean="0"/>
              <a:t>Vanstiphout</a:t>
            </a:r>
            <a:r>
              <a:rPr lang="cs-CZ" dirty="0" smtClean="0"/>
              <a:t>, H. L. J. “</a:t>
            </a:r>
            <a:r>
              <a:rPr lang="cs-CZ" dirty="0" err="1" smtClean="0"/>
              <a:t>How</a:t>
            </a:r>
            <a:r>
              <a:rPr lang="cs-CZ" dirty="0" smtClean="0"/>
              <a:t> </a:t>
            </a:r>
            <a:r>
              <a:rPr lang="cs-CZ" dirty="0" err="1" smtClean="0"/>
              <a:t>Did</a:t>
            </a:r>
            <a:r>
              <a:rPr lang="cs-CZ" dirty="0" smtClean="0"/>
              <a:t> </a:t>
            </a:r>
            <a:r>
              <a:rPr lang="cs-CZ" dirty="0" err="1" smtClean="0"/>
              <a:t>They</a:t>
            </a:r>
            <a:r>
              <a:rPr lang="cs-CZ" dirty="0" smtClean="0"/>
              <a:t> </a:t>
            </a:r>
            <a:r>
              <a:rPr lang="cs-CZ" dirty="0" err="1" smtClean="0"/>
              <a:t>Learn</a:t>
            </a:r>
            <a:r>
              <a:rPr lang="cs-CZ" dirty="0" smtClean="0"/>
              <a:t> </a:t>
            </a:r>
            <a:r>
              <a:rPr lang="cs-CZ" dirty="0" err="1" smtClean="0"/>
              <a:t>Sumerian</a:t>
            </a:r>
            <a:r>
              <a:rPr lang="cs-CZ" dirty="0" smtClean="0"/>
              <a:t>?” </a:t>
            </a:r>
            <a:r>
              <a:rPr lang="cs-CZ" i="1" dirty="0" err="1" smtClean="0"/>
              <a:t>Journal</a:t>
            </a:r>
            <a:r>
              <a:rPr lang="cs-CZ" i="1" dirty="0" smtClean="0"/>
              <a:t> of </a:t>
            </a:r>
            <a:r>
              <a:rPr lang="cs-CZ" i="1" dirty="0" err="1" smtClean="0"/>
              <a:t>Cuneiform</a:t>
            </a:r>
            <a:r>
              <a:rPr lang="cs-CZ" i="1" dirty="0" smtClean="0"/>
              <a:t> </a:t>
            </a:r>
            <a:r>
              <a:rPr lang="cs-CZ" i="1" dirty="0" err="1" smtClean="0"/>
              <a:t>Studies</a:t>
            </a:r>
            <a:r>
              <a:rPr lang="cs-CZ" dirty="0" smtClean="0"/>
              <a:t>, 31:2 (</a:t>
            </a:r>
            <a:r>
              <a:rPr lang="cs-CZ" dirty="0" err="1" smtClean="0"/>
              <a:t>Apr</a:t>
            </a:r>
            <a:r>
              <a:rPr lang="cs-CZ" dirty="0" smtClean="0"/>
              <a:t>., 1979): 118-126.</a:t>
            </a:r>
          </a:p>
          <a:p>
            <a:r>
              <a:rPr lang="cs-CZ" dirty="0" err="1" smtClean="0"/>
              <a:t>Veldhuis</a:t>
            </a:r>
            <a:r>
              <a:rPr lang="cs-CZ" dirty="0" smtClean="0"/>
              <a:t>, </a:t>
            </a:r>
            <a:r>
              <a:rPr lang="cs-CZ" dirty="0" err="1" smtClean="0"/>
              <a:t>Niek</a:t>
            </a:r>
            <a:r>
              <a:rPr lang="cs-CZ" dirty="0" smtClean="0"/>
              <a:t>. “</a:t>
            </a:r>
            <a:r>
              <a:rPr lang="cs-CZ" dirty="0" err="1" smtClean="0"/>
              <a:t>Elementary</a:t>
            </a:r>
            <a:r>
              <a:rPr lang="cs-CZ" dirty="0" smtClean="0"/>
              <a:t> </a:t>
            </a:r>
            <a:r>
              <a:rPr lang="cs-CZ" dirty="0" err="1" smtClean="0"/>
              <a:t>Education</a:t>
            </a:r>
            <a:r>
              <a:rPr lang="cs-CZ" dirty="0" smtClean="0"/>
              <a:t> </a:t>
            </a:r>
            <a:r>
              <a:rPr lang="cs-CZ" dirty="0" err="1" smtClean="0"/>
              <a:t>at</a:t>
            </a:r>
            <a:r>
              <a:rPr lang="cs-CZ" dirty="0" smtClean="0"/>
              <a:t> </a:t>
            </a:r>
            <a:r>
              <a:rPr lang="cs-CZ" dirty="0" err="1" smtClean="0"/>
              <a:t>Nippur</a:t>
            </a:r>
            <a:r>
              <a:rPr lang="cs-CZ" dirty="0" smtClean="0"/>
              <a:t>: The </a:t>
            </a:r>
            <a:r>
              <a:rPr lang="cs-CZ" dirty="0" err="1" smtClean="0"/>
              <a:t>Lists</a:t>
            </a:r>
            <a:r>
              <a:rPr lang="cs-CZ" dirty="0" smtClean="0"/>
              <a:t> of </a:t>
            </a:r>
            <a:r>
              <a:rPr lang="cs-CZ" dirty="0" err="1" smtClean="0"/>
              <a:t>Trees</a:t>
            </a:r>
            <a:r>
              <a:rPr lang="cs-CZ" dirty="0" smtClean="0"/>
              <a:t> and </a:t>
            </a:r>
            <a:r>
              <a:rPr lang="cs-CZ" dirty="0" err="1" smtClean="0"/>
              <a:t>Wooden</a:t>
            </a:r>
            <a:r>
              <a:rPr lang="cs-CZ" dirty="0" smtClean="0"/>
              <a:t> </a:t>
            </a:r>
            <a:r>
              <a:rPr lang="cs-CZ" dirty="0" err="1" smtClean="0"/>
              <a:t>Objects</a:t>
            </a:r>
            <a:r>
              <a:rPr lang="cs-CZ" dirty="0" smtClean="0"/>
              <a:t>.” (</a:t>
            </a:r>
            <a:r>
              <a:rPr lang="cs-CZ" dirty="0" err="1" smtClean="0"/>
              <a:t>Ph.D</a:t>
            </a:r>
            <a:r>
              <a:rPr lang="cs-CZ" dirty="0" smtClean="0"/>
              <a:t>. </a:t>
            </a:r>
            <a:r>
              <a:rPr lang="cs-CZ" dirty="0" err="1" smtClean="0"/>
              <a:t>dissertation</a:t>
            </a:r>
            <a:r>
              <a:rPr lang="cs-CZ" dirty="0" smtClean="0"/>
              <a:t>, University of Groningen, 1997).</a:t>
            </a:r>
          </a:p>
          <a:p>
            <a:r>
              <a:rPr lang="cs-CZ" dirty="0" smtClean="0"/>
              <a:t>Wilson, </a:t>
            </a:r>
            <a:r>
              <a:rPr lang="cs-CZ" dirty="0" err="1" smtClean="0"/>
              <a:t>Mark</a:t>
            </a:r>
            <a:r>
              <a:rPr lang="cs-CZ" dirty="0" smtClean="0"/>
              <a:t>. </a:t>
            </a:r>
            <a:r>
              <a:rPr lang="cs-CZ" dirty="0" err="1" smtClean="0"/>
              <a:t>Education</a:t>
            </a:r>
            <a:r>
              <a:rPr lang="cs-CZ" dirty="0" smtClean="0"/>
              <a:t> in the </a:t>
            </a:r>
            <a:r>
              <a:rPr lang="cs-CZ" dirty="0" err="1" smtClean="0"/>
              <a:t>Earliest</a:t>
            </a:r>
            <a:r>
              <a:rPr lang="cs-CZ" dirty="0" smtClean="0"/>
              <a:t> </a:t>
            </a:r>
            <a:r>
              <a:rPr lang="cs-CZ" dirty="0" err="1" smtClean="0"/>
              <a:t>Schools</a:t>
            </a:r>
            <a:r>
              <a:rPr lang="cs-CZ" dirty="0" smtClean="0"/>
              <a:t>: </a:t>
            </a:r>
            <a:r>
              <a:rPr lang="cs-CZ" dirty="0" err="1" smtClean="0"/>
              <a:t>Cuneiform</a:t>
            </a:r>
            <a:r>
              <a:rPr lang="cs-CZ" dirty="0" smtClean="0"/>
              <a:t> </a:t>
            </a:r>
            <a:r>
              <a:rPr lang="cs-CZ" dirty="0" err="1" smtClean="0"/>
              <a:t>Manuscripts</a:t>
            </a:r>
            <a:r>
              <a:rPr lang="cs-CZ" dirty="0" smtClean="0"/>
              <a:t> in the </a:t>
            </a:r>
            <a:r>
              <a:rPr lang="cs-CZ" dirty="0" err="1" smtClean="0"/>
              <a:t>Cotsen</a:t>
            </a:r>
            <a:r>
              <a:rPr lang="cs-CZ" dirty="0" smtClean="0"/>
              <a:t> </a:t>
            </a:r>
            <a:r>
              <a:rPr lang="cs-CZ" dirty="0" err="1" smtClean="0"/>
              <a:t>Collection</a:t>
            </a:r>
            <a:r>
              <a:rPr lang="cs-CZ" dirty="0" smtClean="0"/>
              <a:t>. Los Angeles: </a:t>
            </a:r>
            <a:r>
              <a:rPr lang="cs-CZ" dirty="0" err="1" smtClean="0"/>
              <a:t>Cotsen</a:t>
            </a:r>
            <a:r>
              <a:rPr lang="cs-CZ" dirty="0" smtClean="0"/>
              <a:t> </a:t>
            </a:r>
            <a:r>
              <a:rPr lang="cs-CZ" dirty="0" err="1" smtClean="0"/>
              <a:t>Occasional</a:t>
            </a:r>
            <a:r>
              <a:rPr lang="cs-CZ" dirty="0" smtClean="0"/>
              <a:t> </a:t>
            </a:r>
            <a:r>
              <a:rPr lang="cs-CZ" dirty="0" err="1" smtClean="0"/>
              <a:t>Press</a:t>
            </a:r>
            <a:r>
              <a:rPr lang="cs-CZ" dirty="0" smtClean="0"/>
              <a:t>, 2008.</a:t>
            </a:r>
          </a:p>
          <a:p>
            <a:endParaRPr lang="cs-CZ"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smtClean="0"/>
              <a:t>Ktoré jazyky sa zapisovali </a:t>
            </a:r>
            <a:r>
              <a:rPr lang="sk-SK" dirty="0" err="1" smtClean="0"/>
              <a:t>klinopisom</a:t>
            </a:r>
            <a:r>
              <a:rPr lang="sk-SK" dirty="0" smtClean="0"/>
              <a:t>?</a:t>
            </a:r>
            <a:endParaRPr lang="cs-CZ" dirty="0"/>
          </a:p>
        </p:txBody>
      </p:sp>
      <p:sp>
        <p:nvSpPr>
          <p:cNvPr id="5" name="Zástupný symbol pro obsah 4"/>
          <p:cNvSpPr>
            <a:spLocks noGrp="1"/>
          </p:cNvSpPr>
          <p:nvPr>
            <p:ph idx="1"/>
          </p:nvPr>
        </p:nvSpPr>
        <p:spPr/>
        <p:txBody>
          <a:bodyPr/>
          <a:lstStyle/>
          <a:p>
            <a:endParaRPr lang="cs-CZ"/>
          </a:p>
        </p:txBody>
      </p:sp>
      <p:pic>
        <p:nvPicPr>
          <p:cNvPr id="69634" name="Picture 2" descr="Výsledok vyhľadávania obrázkov pre dopyt sumerians"/>
          <p:cNvPicPr>
            <a:picLocks noChangeAspect="1" noChangeArrowheads="1"/>
          </p:cNvPicPr>
          <p:nvPr/>
        </p:nvPicPr>
        <p:blipFill>
          <a:blip r:embed="rId2"/>
          <a:srcRect/>
          <a:stretch>
            <a:fillRect/>
          </a:stretch>
        </p:blipFill>
        <p:spPr bwMode="auto">
          <a:xfrm>
            <a:off x="1000100" y="1785926"/>
            <a:ext cx="7215206" cy="4115205"/>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6" name="Zástupný symbol pro obsah 5" descr="map01-02.jpg"/>
          <p:cNvPicPr>
            <a:picLocks noGrp="1" noChangeAspect="1"/>
          </p:cNvPicPr>
          <p:nvPr>
            <p:ph idx="1"/>
          </p:nvPr>
        </p:nvPicPr>
        <p:blipFill>
          <a:blip r:embed="rId2" cstate="print"/>
          <a:stretch>
            <a:fillRect/>
          </a:stretch>
        </p:blipFill>
        <p:spPr>
          <a:xfrm>
            <a:off x="1571604" y="1142984"/>
            <a:ext cx="6200861"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Jazyky</a:t>
            </a:r>
            <a:endParaRPr lang="cs-CZ" dirty="0"/>
          </a:p>
        </p:txBody>
      </p:sp>
      <p:sp>
        <p:nvSpPr>
          <p:cNvPr id="3" name="Zástupný symbol pro obsah 2"/>
          <p:cNvSpPr>
            <a:spLocks noGrp="1"/>
          </p:cNvSpPr>
          <p:nvPr>
            <p:ph idx="1"/>
          </p:nvPr>
        </p:nvSpPr>
        <p:spPr/>
        <p:txBody>
          <a:bodyPr/>
          <a:lstStyle/>
          <a:p>
            <a:r>
              <a:rPr lang="cs-CZ" dirty="0" err="1" smtClean="0"/>
              <a:t>Sumerčina</a:t>
            </a:r>
            <a:r>
              <a:rPr lang="cs-CZ" dirty="0" smtClean="0"/>
              <a:t> – používaná aj potom, </a:t>
            </a:r>
            <a:r>
              <a:rPr lang="cs-CZ" dirty="0" err="1" smtClean="0"/>
              <a:t>čo</a:t>
            </a:r>
            <a:r>
              <a:rPr lang="cs-CZ" dirty="0" smtClean="0"/>
              <a:t> </a:t>
            </a:r>
            <a:r>
              <a:rPr lang="cs-CZ" dirty="0" err="1" smtClean="0"/>
              <a:t>sa</a:t>
            </a:r>
            <a:r>
              <a:rPr lang="cs-CZ" dirty="0" smtClean="0"/>
              <a:t> </a:t>
            </a:r>
            <a:r>
              <a:rPr lang="cs-CZ" dirty="0" err="1" smtClean="0"/>
              <a:t>ňou</a:t>
            </a:r>
            <a:r>
              <a:rPr lang="cs-CZ" dirty="0" smtClean="0"/>
              <a:t> </a:t>
            </a:r>
            <a:r>
              <a:rPr lang="cs-CZ" dirty="0" err="1" smtClean="0"/>
              <a:t>prestalo</a:t>
            </a:r>
            <a:r>
              <a:rPr lang="cs-CZ" dirty="0" smtClean="0"/>
              <a:t> </a:t>
            </a:r>
            <a:r>
              <a:rPr lang="cs-CZ" dirty="0" err="1" smtClean="0"/>
              <a:t>hovoriť</a:t>
            </a:r>
            <a:r>
              <a:rPr lang="cs-CZ" dirty="0" smtClean="0"/>
              <a:t> (liturgický jazyk) </a:t>
            </a:r>
          </a:p>
          <a:p>
            <a:r>
              <a:rPr lang="cs-CZ" dirty="0" err="1" smtClean="0"/>
              <a:t>Akkadčina</a:t>
            </a:r>
            <a:r>
              <a:rPr lang="cs-CZ" dirty="0" smtClean="0"/>
              <a:t> – semitský jazyk</a:t>
            </a:r>
          </a:p>
          <a:p>
            <a:r>
              <a:rPr lang="sk-SK" dirty="0" smtClean="0"/>
              <a:t>Ďalšie jazyky: 	</a:t>
            </a:r>
            <a:r>
              <a:rPr lang="sk-SK" dirty="0" err="1" smtClean="0"/>
              <a:t>Eblajština</a:t>
            </a:r>
            <a:r>
              <a:rPr lang="sk-SK" dirty="0" smtClean="0"/>
              <a:t>, </a:t>
            </a:r>
            <a:r>
              <a:rPr lang="sk-SK" dirty="0" err="1" smtClean="0"/>
              <a:t>Elamština</a:t>
            </a:r>
            <a:r>
              <a:rPr lang="sk-SK" dirty="0" smtClean="0"/>
              <a:t>, </a:t>
            </a:r>
            <a:r>
              <a:rPr lang="sk-SK" dirty="0" err="1" smtClean="0"/>
              <a:t>Chetitština</a:t>
            </a:r>
            <a:r>
              <a:rPr lang="sk-SK" dirty="0" smtClean="0"/>
              <a:t>, </a:t>
            </a:r>
            <a:r>
              <a:rPr lang="sk-SK" dirty="0" err="1" smtClean="0"/>
              <a:t>Churritština</a:t>
            </a:r>
            <a:r>
              <a:rPr lang="sk-SK" dirty="0" smtClean="0"/>
              <a:t>, </a:t>
            </a:r>
            <a:r>
              <a:rPr lang="sk-SK" dirty="0" err="1" smtClean="0"/>
              <a:t>Urartejština</a:t>
            </a:r>
            <a:r>
              <a:rPr lang="sk-SK" dirty="0" smtClean="0"/>
              <a:t>, </a:t>
            </a:r>
            <a:r>
              <a:rPr lang="sk-SK" dirty="0" err="1" smtClean="0"/>
              <a:t>Ugaritština</a:t>
            </a:r>
            <a:r>
              <a:rPr lang="sk-SK" dirty="0" smtClean="0"/>
              <a:t>, Stará </a:t>
            </a:r>
            <a:r>
              <a:rPr lang="sk-SK" dirty="0" err="1" smtClean="0"/>
              <a:t>perština</a:t>
            </a:r>
            <a:r>
              <a:rPr lang="sk-SK" dirty="0" smtClean="0"/>
              <a:t> </a:t>
            </a:r>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Zdroje </a:t>
            </a:r>
            <a:r>
              <a:rPr lang="cs-CZ" dirty="0" err="1" smtClean="0"/>
              <a:t>klinopisu</a:t>
            </a:r>
            <a:endParaRPr lang="cs-CZ" dirty="0"/>
          </a:p>
        </p:txBody>
      </p:sp>
      <p:sp>
        <p:nvSpPr>
          <p:cNvPr id="3" name="Zástupný symbol pro obsah 2"/>
          <p:cNvSpPr>
            <a:spLocks noGrp="1"/>
          </p:cNvSpPr>
          <p:nvPr>
            <p:ph idx="1"/>
          </p:nvPr>
        </p:nvSpPr>
        <p:spPr>
          <a:xfrm>
            <a:off x="357158" y="1357298"/>
            <a:ext cx="8329642" cy="5286412"/>
          </a:xfrm>
        </p:spPr>
        <p:txBody>
          <a:bodyPr>
            <a:normAutofit fontScale="77500" lnSpcReduction="20000"/>
          </a:bodyPr>
          <a:lstStyle/>
          <a:p>
            <a:r>
              <a:rPr lang="cs-CZ" dirty="0" smtClean="0"/>
              <a:t>Prvé ukážky </a:t>
            </a:r>
            <a:r>
              <a:rPr lang="cs-CZ" dirty="0" err="1" smtClean="0"/>
              <a:t>klinopisu</a:t>
            </a:r>
            <a:r>
              <a:rPr lang="cs-CZ" dirty="0" smtClean="0"/>
              <a:t> </a:t>
            </a:r>
            <a:r>
              <a:rPr lang="cs-CZ" dirty="0" err="1" smtClean="0"/>
              <a:t>priviezol</a:t>
            </a:r>
            <a:r>
              <a:rPr lang="cs-CZ" dirty="0" smtClean="0"/>
              <a:t> do </a:t>
            </a:r>
            <a:r>
              <a:rPr lang="cs-CZ" dirty="0" err="1" smtClean="0"/>
              <a:t>Európy</a:t>
            </a:r>
            <a:r>
              <a:rPr lang="cs-CZ" dirty="0" smtClean="0"/>
              <a:t> </a:t>
            </a:r>
            <a:r>
              <a:rPr lang="cs-CZ" dirty="0" err="1" smtClean="0"/>
              <a:t>renesančný</a:t>
            </a:r>
            <a:r>
              <a:rPr lang="cs-CZ" dirty="0" smtClean="0"/>
              <a:t> </a:t>
            </a:r>
            <a:r>
              <a:rPr lang="cs-CZ" dirty="0" err="1" smtClean="0"/>
              <a:t>cestovateľ</a:t>
            </a:r>
            <a:r>
              <a:rPr lang="cs-CZ" dirty="0" smtClean="0"/>
              <a:t> </a:t>
            </a:r>
            <a:r>
              <a:rPr lang="cs-CZ" dirty="0" err="1" smtClean="0"/>
              <a:t>Pietro</a:t>
            </a:r>
            <a:r>
              <a:rPr lang="cs-CZ" dirty="0" smtClean="0"/>
              <a:t> </a:t>
            </a:r>
            <a:r>
              <a:rPr lang="cs-CZ" dirty="0" err="1" smtClean="0"/>
              <a:t>della</a:t>
            </a:r>
            <a:r>
              <a:rPr lang="cs-CZ" dirty="0" smtClean="0"/>
              <a:t> </a:t>
            </a:r>
            <a:r>
              <a:rPr lang="cs-CZ" dirty="0" err="1" smtClean="0"/>
              <a:t>Valle</a:t>
            </a:r>
            <a:r>
              <a:rPr lang="cs-CZ" dirty="0" smtClean="0"/>
              <a:t> (</a:t>
            </a:r>
            <a:r>
              <a:rPr lang="cs-CZ" dirty="0" err="1" smtClean="0"/>
              <a:t>tehly</a:t>
            </a:r>
            <a:r>
              <a:rPr lang="cs-CZ" dirty="0" smtClean="0"/>
              <a:t> z Uru a Babylonu) </a:t>
            </a:r>
          </a:p>
          <a:p>
            <a:r>
              <a:rPr lang="cs-CZ" dirty="0" err="1" smtClean="0"/>
              <a:t>Veľké</a:t>
            </a:r>
            <a:r>
              <a:rPr lang="cs-CZ" dirty="0" smtClean="0"/>
              <a:t> </a:t>
            </a:r>
            <a:r>
              <a:rPr lang="cs-CZ" dirty="0" err="1" smtClean="0"/>
              <a:t>klinopisné</a:t>
            </a:r>
            <a:r>
              <a:rPr lang="cs-CZ" dirty="0" smtClean="0"/>
              <a:t> archívy: </a:t>
            </a:r>
            <a:r>
              <a:rPr lang="cs-CZ" dirty="0" err="1" smtClean="0"/>
              <a:t>mestá</a:t>
            </a:r>
            <a:r>
              <a:rPr lang="cs-CZ" dirty="0" smtClean="0"/>
              <a:t> Ninive (</a:t>
            </a:r>
            <a:r>
              <a:rPr lang="cs-CZ" dirty="0" err="1" smtClean="0"/>
              <a:t>Aššurbanipalova</a:t>
            </a:r>
            <a:r>
              <a:rPr lang="cs-CZ" dirty="0" smtClean="0"/>
              <a:t> </a:t>
            </a:r>
            <a:r>
              <a:rPr lang="cs-CZ" dirty="0" err="1" smtClean="0"/>
              <a:t>knižnica</a:t>
            </a:r>
            <a:r>
              <a:rPr lang="cs-CZ" dirty="0" smtClean="0"/>
              <a:t>), </a:t>
            </a:r>
            <a:r>
              <a:rPr lang="cs-CZ" dirty="0" err="1" smtClean="0"/>
              <a:t>Girsu</a:t>
            </a:r>
            <a:r>
              <a:rPr lang="cs-CZ" dirty="0" smtClean="0"/>
              <a:t>, </a:t>
            </a:r>
            <a:r>
              <a:rPr lang="cs-CZ" dirty="0" err="1" smtClean="0"/>
              <a:t>Sippar</a:t>
            </a:r>
            <a:r>
              <a:rPr lang="cs-CZ" dirty="0" smtClean="0"/>
              <a:t>, </a:t>
            </a:r>
            <a:r>
              <a:rPr lang="cs-CZ" dirty="0" err="1" smtClean="0"/>
              <a:t>Mari</a:t>
            </a:r>
            <a:r>
              <a:rPr lang="cs-CZ" dirty="0" smtClean="0"/>
              <a:t>, </a:t>
            </a:r>
            <a:r>
              <a:rPr lang="cs-CZ" dirty="0" err="1" smtClean="0"/>
              <a:t>Ebla</a:t>
            </a:r>
            <a:r>
              <a:rPr lang="cs-CZ" dirty="0" smtClean="0"/>
              <a:t> apod.</a:t>
            </a:r>
          </a:p>
          <a:p>
            <a:r>
              <a:rPr lang="sk-SK" dirty="0" smtClean="0"/>
              <a:t>Odhady toho, koľko klinopisných tabuliek vlastne archeológovia dodnes vykopali, sa rôznia (medzi pol miliónom a dvomi miliónmi)</a:t>
            </a:r>
          </a:p>
          <a:p>
            <a:r>
              <a:rPr lang="sk-SK" dirty="0" smtClean="0"/>
              <a:t>Z nich iba 30 000 – 100 000 bolo prečítaných a/alebo </a:t>
            </a:r>
            <a:r>
              <a:rPr lang="sk-SK" dirty="0" err="1" smtClean="0"/>
              <a:t>vypublikovaných</a:t>
            </a:r>
            <a:endParaRPr lang="sk-SK" dirty="0" smtClean="0"/>
          </a:p>
          <a:p>
            <a:r>
              <a:rPr lang="sk-SK" dirty="0" smtClean="0"/>
              <a:t>Najväčšie kolekcie: Britské múzeum (130 000 tabuliek), </a:t>
            </a:r>
            <a:r>
              <a:rPr lang="sk-SK" dirty="0" err="1" smtClean="0"/>
              <a:t>Vorderasiatisches</a:t>
            </a:r>
            <a:r>
              <a:rPr lang="sk-SK" dirty="0" smtClean="0"/>
              <a:t> </a:t>
            </a:r>
            <a:r>
              <a:rPr lang="sk-SK" dirty="0" err="1" smtClean="0"/>
              <a:t>Museum</a:t>
            </a:r>
            <a:r>
              <a:rPr lang="sk-SK" dirty="0" smtClean="0"/>
              <a:t> </a:t>
            </a:r>
            <a:r>
              <a:rPr lang="sk-SK" dirty="0" err="1" smtClean="0"/>
              <a:t>Berlin</a:t>
            </a:r>
            <a:r>
              <a:rPr lang="sk-SK" dirty="0" smtClean="0"/>
              <a:t>, </a:t>
            </a:r>
            <a:r>
              <a:rPr lang="sk-SK" dirty="0" err="1" smtClean="0"/>
              <a:t>Louvre</a:t>
            </a:r>
            <a:r>
              <a:rPr lang="sk-SK" dirty="0" smtClean="0"/>
              <a:t>, Istanbulské múzeum archeológie, Národné múzeum v Iraku, Babylonská kolekcia na </a:t>
            </a:r>
            <a:r>
              <a:rPr lang="sk-SK" dirty="0" err="1" smtClean="0"/>
              <a:t>Yale</a:t>
            </a:r>
            <a:r>
              <a:rPr lang="sk-SK" dirty="0" smtClean="0"/>
              <a:t>, </a:t>
            </a:r>
            <a:r>
              <a:rPr lang="sk-SK" dirty="0" err="1" smtClean="0"/>
              <a:t>Pennovo</a:t>
            </a:r>
            <a:r>
              <a:rPr lang="sk-SK" dirty="0" smtClean="0"/>
              <a:t> múzeum</a:t>
            </a:r>
          </a:p>
          <a:p>
            <a:r>
              <a:rPr lang="sk-SK" dirty="0" smtClean="0"/>
              <a:t>Väčšinu z tabuliek nemá kto preložiť: na svete je iba niekoľko stoviek </a:t>
            </a:r>
            <a:r>
              <a:rPr lang="sk-SK" dirty="0" err="1" smtClean="0"/>
              <a:t>klinopiscov</a:t>
            </a:r>
            <a:r>
              <a:rPr lang="sk-SK" dirty="0" smtClean="0"/>
              <a:t> </a:t>
            </a:r>
            <a:r>
              <a:rPr lang="sk-SK" dirty="0" smtClean="0">
                <a:sym typeface="Wingdings" pitchFamily="2" charset="2"/>
              </a:rPr>
              <a:t>(napr. </a:t>
            </a:r>
            <a:r>
              <a:rPr lang="sk-SK" dirty="0" err="1" smtClean="0">
                <a:sym typeface="Wingdings" pitchFamily="2" charset="2"/>
              </a:rPr>
              <a:t>Irving</a:t>
            </a:r>
            <a:r>
              <a:rPr lang="sk-SK" dirty="0" smtClean="0">
                <a:sym typeface="Wingdings" pitchFamily="2" charset="2"/>
              </a:rPr>
              <a:t> </a:t>
            </a:r>
            <a:r>
              <a:rPr lang="sk-SK" dirty="0" err="1" smtClean="0">
                <a:sym typeface="Wingdings" pitchFamily="2" charset="2"/>
              </a:rPr>
              <a:t>Finkel</a:t>
            </a:r>
            <a:r>
              <a:rPr lang="sk-SK" dirty="0" smtClean="0">
                <a:sym typeface="Wingdings" pitchFamily="2" charset="2"/>
              </a:rPr>
              <a:t>, </a:t>
            </a:r>
            <a:r>
              <a:rPr lang="sk-SK" dirty="0" err="1" smtClean="0">
                <a:sym typeface="Wingdings" pitchFamily="2" charset="2"/>
              </a:rPr>
              <a:t>Frans</a:t>
            </a:r>
            <a:r>
              <a:rPr lang="sk-SK" dirty="0" smtClean="0">
                <a:sym typeface="Wingdings" pitchFamily="2" charset="2"/>
              </a:rPr>
              <a:t> </a:t>
            </a:r>
            <a:r>
              <a:rPr lang="sk-SK" dirty="0" err="1" smtClean="0">
                <a:sym typeface="Wingdings" pitchFamily="2" charset="2"/>
              </a:rPr>
              <a:t>Wiggermann</a:t>
            </a:r>
            <a:r>
              <a:rPr lang="sk-SK" dirty="0" smtClean="0">
                <a:sym typeface="Wingdings" pitchFamily="2" charset="2"/>
              </a:rPr>
              <a:t>)</a:t>
            </a:r>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smtClean="0"/>
              <a:t>Ako sa prekladá klinopisná tabuľka?</a:t>
            </a:r>
            <a:endParaRPr lang="cs-CZ" dirty="0"/>
          </a:p>
        </p:txBody>
      </p:sp>
      <p:sp>
        <p:nvSpPr>
          <p:cNvPr id="3" name="Zástupný symbol pro obsah 2"/>
          <p:cNvSpPr>
            <a:spLocks noGrp="1"/>
          </p:cNvSpPr>
          <p:nvPr>
            <p:ph idx="1"/>
          </p:nvPr>
        </p:nvSpPr>
        <p:spPr>
          <a:xfrm>
            <a:off x="457200" y="1428736"/>
            <a:ext cx="8229600" cy="5000660"/>
          </a:xfrm>
        </p:spPr>
        <p:txBody>
          <a:bodyPr>
            <a:normAutofit fontScale="62500" lnSpcReduction="20000"/>
          </a:bodyPr>
          <a:lstStyle/>
          <a:p>
            <a:pPr>
              <a:buNone/>
            </a:pPr>
            <a:r>
              <a:rPr lang="sk-SK" b="1" dirty="0"/>
              <a:t>	</a:t>
            </a:r>
            <a:endParaRPr lang="en-US" b="1" dirty="0"/>
          </a:p>
          <a:p>
            <a:r>
              <a:rPr lang="en-US" dirty="0"/>
              <a:t>Well, as for the time it takes, it depends on how big the tablet is and also on the type of the text. Literary texts, usually written in six columns, take more time than simple letters or just a list of personnel. Most tablets that we find are broken, so first thing you do is you try to find</a:t>
            </a:r>
            <a:r>
              <a:rPr lang="en-US" b="1" dirty="0"/>
              <a:t> matching pieces </a:t>
            </a:r>
            <a:r>
              <a:rPr lang="en-US" dirty="0"/>
              <a:t>to put the tablet back together. Another step is</a:t>
            </a:r>
            <a:r>
              <a:rPr lang="en-US" b="1" dirty="0"/>
              <a:t> transcription </a:t>
            </a:r>
            <a:r>
              <a:rPr lang="en-US" dirty="0"/>
              <a:t>– the tablets can be damaged on the surface and not always is it possible to read them immediately.</a:t>
            </a:r>
          </a:p>
          <a:p>
            <a:r>
              <a:rPr lang="en-US" dirty="0"/>
              <a:t>You can however</a:t>
            </a:r>
            <a:r>
              <a:rPr lang="en-US" b="1" dirty="0"/>
              <a:t> draw</a:t>
            </a:r>
            <a:r>
              <a:rPr lang="en-US" dirty="0"/>
              <a:t> what you see, with all the little detail like cracks or smudged places and the clearer version might help you break through and start to understand the text. Every word you decipher tells you more and more about the text; you start by picking up just a few signs, then words, then eventually you understand a whole sentence, and finally the text as a whole.</a:t>
            </a:r>
          </a:p>
          <a:p>
            <a:r>
              <a:rPr lang="en-US" dirty="0"/>
              <a:t>The hardest part is finding those</a:t>
            </a:r>
            <a:r>
              <a:rPr lang="en-US" b="1" dirty="0"/>
              <a:t> key signs</a:t>
            </a:r>
            <a:r>
              <a:rPr lang="en-US" dirty="0"/>
              <a:t> that help you understand others or reconstruct missing pieces of text. Sometimes, you have to choose one correct reading of the sign depending on the overall meaning of the text. The process can be frustrating, so you need to arm yourself with a lot of patience.</a:t>
            </a:r>
          </a:p>
          <a:p>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Zrod </a:t>
            </a:r>
            <a:r>
              <a:rPr lang="sk-SK" dirty="0" err="1" smtClean="0"/>
              <a:t>asyrológie</a:t>
            </a:r>
            <a:r>
              <a:rPr lang="sk-SK" dirty="0" smtClean="0"/>
              <a:t> </a:t>
            </a:r>
            <a:endParaRPr lang="sk-SK" dirty="0"/>
          </a:p>
        </p:txBody>
      </p:sp>
      <p:sp>
        <p:nvSpPr>
          <p:cNvPr id="3" name="Zástupný symbol pro text 2"/>
          <p:cNvSpPr>
            <a:spLocks noGrp="1"/>
          </p:cNvSpPr>
          <p:nvPr>
            <p:ph idx="1"/>
          </p:nvPr>
        </p:nvSpPr>
        <p:spPr/>
        <p:txBody>
          <a:bodyPr/>
          <a:lstStyle/>
          <a:p>
            <a:endParaRPr lang="cs-CZ" dirty="0"/>
          </a:p>
        </p:txBody>
      </p:sp>
      <p:pic>
        <p:nvPicPr>
          <p:cNvPr id="4" name="Obrázek 3" descr="BLM-november-2015.jpg"/>
          <p:cNvPicPr>
            <a:picLocks noChangeAspect="1"/>
          </p:cNvPicPr>
          <p:nvPr/>
        </p:nvPicPr>
        <p:blipFill>
          <a:blip r:embed="rId2"/>
          <a:stretch>
            <a:fillRect/>
          </a:stretch>
        </p:blipFill>
        <p:spPr>
          <a:xfrm>
            <a:off x="0" y="0"/>
            <a:ext cx="9591608" cy="6858000"/>
          </a:xfrm>
          <a:prstGeom prst="rect">
            <a:avLst/>
          </a:prstGeom>
        </p:spPr>
      </p:pic>
      <p:sp>
        <p:nvSpPr>
          <p:cNvPr id="5" name="TextovéPole 4"/>
          <p:cNvSpPr txBox="1"/>
          <p:nvPr/>
        </p:nvSpPr>
        <p:spPr>
          <a:xfrm>
            <a:off x="1928794" y="642918"/>
            <a:ext cx="4929190" cy="830997"/>
          </a:xfrm>
          <a:prstGeom prst="rect">
            <a:avLst/>
          </a:prstGeom>
          <a:noFill/>
        </p:spPr>
        <p:txBody>
          <a:bodyPr wrap="square" rtlCol="0">
            <a:spAutoFit/>
          </a:bodyPr>
          <a:lstStyle/>
          <a:p>
            <a:pPr algn="r"/>
            <a:r>
              <a:rPr lang="sk-SK" sz="2400" i="1" dirty="0" smtClean="0">
                <a:solidFill>
                  <a:schemeClr val="bg1"/>
                </a:solidFill>
              </a:rPr>
              <a:t>„</a:t>
            </a:r>
            <a:r>
              <a:rPr lang="en-US" sz="2400" i="1" dirty="0" smtClean="0">
                <a:solidFill>
                  <a:schemeClr val="bg1"/>
                </a:solidFill>
              </a:rPr>
              <a:t>bits of pottery decorated in an unusual manner...“</a:t>
            </a:r>
            <a:endParaRPr lang="en-US" sz="2400" i="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smtClean="0"/>
              <a:t>Počiatky a vývoj</a:t>
            </a:r>
            <a:endParaRPr lang="cs-CZ" b="1" dirty="0"/>
          </a:p>
        </p:txBody>
      </p:sp>
      <p:sp>
        <p:nvSpPr>
          <p:cNvPr id="3" name="Zástupný symbol pro obsah 2"/>
          <p:cNvSpPr>
            <a:spLocks noGrp="1"/>
          </p:cNvSpPr>
          <p:nvPr>
            <p:ph idx="1"/>
          </p:nvPr>
        </p:nvSpPr>
        <p:spPr>
          <a:xfrm>
            <a:off x="457200" y="1500174"/>
            <a:ext cx="8229600" cy="4525963"/>
          </a:xfrm>
        </p:spPr>
        <p:txBody>
          <a:bodyPr/>
          <a:lstStyle/>
          <a:p>
            <a:r>
              <a:rPr lang="sk-SK" dirty="0" smtClean="0"/>
              <a:t>Písmo</a:t>
            </a:r>
            <a:endParaRPr lang="cs-CZ" dirty="0"/>
          </a:p>
        </p:txBody>
      </p:sp>
      <p:pic>
        <p:nvPicPr>
          <p:cNvPr id="4" name="Obrázek 3" descr="578743_3196960677742_1571905801_n.jpg"/>
          <p:cNvPicPr>
            <a:picLocks noChangeAspect="1"/>
          </p:cNvPicPr>
          <p:nvPr/>
        </p:nvPicPr>
        <p:blipFill>
          <a:blip r:embed="rId2"/>
          <a:stretch>
            <a:fillRect/>
          </a:stretch>
        </p:blipFill>
        <p:spPr>
          <a:xfrm>
            <a:off x="2786050" y="1714487"/>
            <a:ext cx="4786346" cy="489407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Rozlúštenie</a:t>
            </a:r>
            <a:r>
              <a:rPr lang="cs-CZ" dirty="0" smtClean="0"/>
              <a:t> </a:t>
            </a:r>
            <a:r>
              <a:rPr lang="cs-CZ" dirty="0" err="1" smtClean="0"/>
              <a:t>klinopisu</a:t>
            </a:r>
            <a:endParaRPr lang="cs-CZ" dirty="0"/>
          </a:p>
        </p:txBody>
      </p:sp>
      <p:sp>
        <p:nvSpPr>
          <p:cNvPr id="3" name="Zástupný symbol pro obsah 2"/>
          <p:cNvSpPr>
            <a:spLocks noGrp="1"/>
          </p:cNvSpPr>
          <p:nvPr>
            <p:ph idx="1"/>
          </p:nvPr>
        </p:nvSpPr>
        <p:spPr/>
        <p:txBody>
          <a:bodyPr/>
          <a:lstStyle/>
          <a:p>
            <a:r>
              <a:rPr lang="cs-CZ" dirty="0" err="1" smtClean="0"/>
              <a:t>Carsten</a:t>
            </a:r>
            <a:r>
              <a:rPr lang="cs-CZ" dirty="0" smtClean="0"/>
              <a:t> </a:t>
            </a:r>
            <a:r>
              <a:rPr lang="cs-CZ" dirty="0" err="1" smtClean="0"/>
              <a:t>Niebuhr</a:t>
            </a:r>
            <a:r>
              <a:rPr lang="cs-CZ" dirty="0" smtClean="0"/>
              <a:t> – 1767, nápisy z Persepole</a:t>
            </a:r>
          </a:p>
          <a:p>
            <a:r>
              <a:rPr lang="cs-CZ" dirty="0" smtClean="0"/>
              <a:t>1802: </a:t>
            </a:r>
            <a:r>
              <a:rPr lang="cs-CZ" dirty="0" err="1" smtClean="0"/>
              <a:t>Georg</a:t>
            </a:r>
            <a:r>
              <a:rPr lang="cs-CZ" dirty="0" smtClean="0"/>
              <a:t> </a:t>
            </a:r>
            <a:r>
              <a:rPr lang="cs-CZ" dirty="0" err="1" smtClean="0"/>
              <a:t>Grotefend</a:t>
            </a:r>
            <a:r>
              <a:rPr lang="cs-CZ" dirty="0" smtClean="0"/>
              <a:t> (</a:t>
            </a:r>
            <a:r>
              <a:rPr lang="cs-CZ" dirty="0" err="1" smtClean="0"/>
              <a:t>Darius</a:t>
            </a:r>
            <a:r>
              <a:rPr lang="cs-CZ" dirty="0" smtClean="0"/>
              <a:t>, Xerxes)</a:t>
            </a:r>
          </a:p>
          <a:p>
            <a:r>
              <a:rPr lang="cs-CZ" dirty="0" smtClean="0"/>
              <a:t>Henry </a:t>
            </a:r>
            <a:r>
              <a:rPr lang="cs-CZ" dirty="0" err="1" smtClean="0"/>
              <a:t>Rawlinson</a:t>
            </a:r>
            <a:r>
              <a:rPr lang="cs-CZ" dirty="0" smtClean="0"/>
              <a:t>, nápis na </a:t>
            </a:r>
            <a:r>
              <a:rPr lang="cs-CZ" dirty="0" err="1" smtClean="0"/>
              <a:t>Behistunskej</a:t>
            </a:r>
            <a:r>
              <a:rPr lang="cs-CZ" dirty="0" smtClean="0"/>
              <a:t> </a:t>
            </a:r>
            <a:r>
              <a:rPr lang="cs-CZ" dirty="0" err="1" smtClean="0"/>
              <a:t>skale</a:t>
            </a:r>
            <a:endParaRPr lang="cs-CZ" dirty="0" smtClean="0"/>
          </a:p>
          <a:p>
            <a:r>
              <a:rPr lang="cs-CZ" dirty="0" smtClean="0"/>
              <a:t>Edward </a:t>
            </a:r>
            <a:r>
              <a:rPr lang="cs-CZ" dirty="0" err="1" smtClean="0"/>
              <a:t>Hincks</a:t>
            </a:r>
            <a:endParaRPr lang="cs-CZ" dirty="0" smtClean="0"/>
          </a:p>
          <a:p>
            <a:r>
              <a:rPr lang="cs-CZ" dirty="0" err="1" smtClean="0"/>
              <a:t>Prekladateľský</a:t>
            </a:r>
            <a:r>
              <a:rPr lang="cs-CZ" dirty="0" smtClean="0"/>
              <a:t> test a zrod </a:t>
            </a:r>
            <a:r>
              <a:rPr lang="cs-CZ" dirty="0" err="1" smtClean="0"/>
              <a:t>asyriológie</a:t>
            </a:r>
            <a:endParaRPr lang="cs-CZ"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919"/>
          <p:cNvSpPr/>
          <p:nvPr/>
        </p:nvSpPr>
        <p:spPr>
          <a:xfrm>
            <a:off x="0" y="357166"/>
            <a:ext cx="9144000" cy="972000"/>
          </a:xfrm>
          <a:prstGeom prst="rect">
            <a:avLst/>
          </a:prstGeom>
          <a:solidFill>
            <a:srgbClr val="EBE9D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144386" name="Picture 2" descr="Výsledok vyhľadávania obrázkov pre dopyt henry rawlinson"/>
          <p:cNvPicPr>
            <a:picLocks noChangeAspect="1" noChangeArrowheads="1"/>
          </p:cNvPicPr>
          <p:nvPr/>
        </p:nvPicPr>
        <p:blipFill>
          <a:blip r:embed="rId2"/>
          <a:srcRect t="12500"/>
          <a:stretch>
            <a:fillRect/>
          </a:stretch>
        </p:blipFill>
        <p:spPr bwMode="auto">
          <a:xfrm>
            <a:off x="7000892" y="2928934"/>
            <a:ext cx="1861868" cy="2428892"/>
          </a:xfrm>
          <a:prstGeom prst="rect">
            <a:avLst/>
          </a:prstGeom>
          <a:noFill/>
        </p:spPr>
      </p:pic>
      <p:pic>
        <p:nvPicPr>
          <p:cNvPr id="5" name="Shape 970" descr="http://4.bp.blogspot.com/-uyr_Gz5ed94/Uh23xuwWZ4I/AAAAAAAADKM/jot5s7kbokc/s1600/Behistun+pascalCoste.jpg"/>
          <p:cNvPicPr preferRelativeResize="0"/>
          <p:nvPr/>
        </p:nvPicPr>
        <p:blipFill rotWithShape="1">
          <a:blip r:embed="rId3">
            <a:alphaModFix/>
          </a:blip>
          <a:srcRect l="16314" r="12475"/>
          <a:stretch/>
        </p:blipFill>
        <p:spPr>
          <a:xfrm>
            <a:off x="0" y="0"/>
            <a:ext cx="3758100" cy="6858000"/>
          </a:xfrm>
          <a:prstGeom prst="rect">
            <a:avLst/>
          </a:prstGeom>
          <a:noFill/>
          <a:ln>
            <a:noFill/>
          </a:ln>
        </p:spPr>
      </p:pic>
      <p:sp>
        <p:nvSpPr>
          <p:cNvPr id="6" name="TextovéPole 5"/>
          <p:cNvSpPr txBox="1"/>
          <p:nvPr/>
        </p:nvSpPr>
        <p:spPr>
          <a:xfrm>
            <a:off x="3929058" y="5786454"/>
            <a:ext cx="4786346" cy="830997"/>
          </a:xfrm>
          <a:prstGeom prst="rect">
            <a:avLst/>
          </a:prstGeom>
          <a:noFill/>
        </p:spPr>
        <p:txBody>
          <a:bodyPr wrap="square" rtlCol="0">
            <a:spAutoFit/>
          </a:bodyPr>
          <a:lstStyle/>
          <a:p>
            <a:r>
              <a:rPr lang="cs-CZ" sz="1600" dirty="0" smtClean="0"/>
              <a:t>Video: </a:t>
            </a:r>
            <a:r>
              <a:rPr lang="cs-CZ" sz="1600" dirty="0" smtClean="0">
                <a:hlinkClick r:id="rId4"/>
              </a:rPr>
              <a:t>https://www.youtube.com/watch?v=SX6ZdgkaWh0</a:t>
            </a:r>
            <a:r>
              <a:rPr lang="cs-CZ" sz="1600" dirty="0" smtClean="0"/>
              <a:t> (</a:t>
            </a:r>
            <a:r>
              <a:rPr lang="cs-CZ" sz="1600" dirty="0" err="1" smtClean="0"/>
              <a:t>Behistun</a:t>
            </a:r>
            <a:r>
              <a:rPr lang="cs-CZ" sz="1600" dirty="0" smtClean="0"/>
              <a:t> </a:t>
            </a:r>
            <a:r>
              <a:rPr lang="cs-CZ" sz="1600" dirty="0" err="1" smtClean="0"/>
              <a:t>inscription</a:t>
            </a:r>
            <a:r>
              <a:rPr lang="cs-CZ" sz="1600" dirty="0" smtClean="0"/>
              <a:t>)</a:t>
            </a:r>
            <a:endParaRPr lang="cs-CZ" sz="1600" dirty="0"/>
          </a:p>
        </p:txBody>
      </p:sp>
      <p:sp>
        <p:nvSpPr>
          <p:cNvPr id="8" name="TextovéPole 7"/>
          <p:cNvSpPr txBox="1"/>
          <p:nvPr/>
        </p:nvSpPr>
        <p:spPr>
          <a:xfrm>
            <a:off x="4143372" y="571480"/>
            <a:ext cx="4467890" cy="646331"/>
          </a:xfrm>
          <a:prstGeom prst="rect">
            <a:avLst/>
          </a:prstGeom>
          <a:noFill/>
        </p:spPr>
        <p:txBody>
          <a:bodyPr wrap="none" rtlCol="0">
            <a:spAutoFit/>
          </a:bodyPr>
          <a:lstStyle/>
          <a:p>
            <a:r>
              <a:rPr lang="cs-CZ" sz="3600" b="1" dirty="0" smtClean="0">
                <a:solidFill>
                  <a:schemeClr val="accent1"/>
                </a:solidFill>
              </a:rPr>
              <a:t>Henry RAWLINSON</a:t>
            </a:r>
            <a:endParaRPr lang="cs-CZ" sz="3600" b="1" dirty="0">
              <a:solidFill>
                <a:schemeClr val="accent1"/>
              </a:solidFill>
            </a:endParaRPr>
          </a:p>
        </p:txBody>
      </p:sp>
      <p:sp>
        <p:nvSpPr>
          <p:cNvPr id="10" name="TextovéPole 9"/>
          <p:cNvSpPr txBox="1"/>
          <p:nvPr/>
        </p:nvSpPr>
        <p:spPr>
          <a:xfrm>
            <a:off x="3857620" y="1500174"/>
            <a:ext cx="3071834" cy="4493538"/>
          </a:xfrm>
          <a:prstGeom prst="rect">
            <a:avLst/>
          </a:prstGeom>
          <a:noFill/>
        </p:spPr>
        <p:txBody>
          <a:bodyPr wrap="square" rtlCol="0">
            <a:spAutoFit/>
          </a:bodyPr>
          <a:lstStyle/>
          <a:p>
            <a:r>
              <a:rPr lang="cs-CZ" sz="1600" dirty="0" smtClean="0"/>
              <a:t>1810-1895</a:t>
            </a:r>
          </a:p>
          <a:p>
            <a:r>
              <a:rPr lang="sk-SK" sz="1600" dirty="0" smtClean="0"/>
              <a:t>Študoval klasické jazyky, bol kadetom </a:t>
            </a:r>
            <a:r>
              <a:rPr lang="sk-SK" sz="1600" dirty="0" err="1" smtClean="0"/>
              <a:t>Východoindickej</a:t>
            </a:r>
            <a:r>
              <a:rPr lang="sk-SK" sz="1600" dirty="0" smtClean="0"/>
              <a:t> spoločnosti, bol veľmi športovo nadaný a fyzicky zdatný</a:t>
            </a:r>
          </a:p>
          <a:p>
            <a:r>
              <a:rPr lang="sk-SK" sz="1600" dirty="0" smtClean="0"/>
              <a:t>1835-1837: navštevoval lokalitu </a:t>
            </a:r>
            <a:r>
              <a:rPr lang="sk-SK" sz="1600" dirty="0" err="1" smtClean="0"/>
              <a:t>Behistún</a:t>
            </a:r>
            <a:r>
              <a:rPr lang="sk-SK" sz="1600" dirty="0" smtClean="0"/>
              <a:t>, kde </a:t>
            </a:r>
            <a:r>
              <a:rPr lang="sk-SK" sz="1600" dirty="0" err="1" smtClean="0"/>
              <a:t>okopíroval</a:t>
            </a:r>
            <a:r>
              <a:rPr lang="sk-SK" sz="1600" dirty="0" smtClean="0"/>
              <a:t> reliéfy a skalné nápisy patriace kráľovi </a:t>
            </a:r>
            <a:r>
              <a:rPr lang="sk-SK" sz="1600" dirty="0" err="1" smtClean="0"/>
              <a:t>Dáreiovi</a:t>
            </a:r>
            <a:r>
              <a:rPr lang="sk-SK" sz="1600" dirty="0" smtClean="0"/>
              <a:t> Veľkému (podarilo sa mu to iba za použitia lana a rebríkov)</a:t>
            </a:r>
          </a:p>
          <a:p>
            <a:r>
              <a:rPr lang="sk-SK" sz="1600" dirty="0" smtClean="0"/>
              <a:t>Pri čítaní nápisu vychádzal </a:t>
            </a:r>
            <a:r>
              <a:rPr lang="sk-SK" sz="1600" dirty="0" err="1" smtClean="0"/>
              <a:t>Rawlinson</a:t>
            </a:r>
            <a:r>
              <a:rPr lang="sk-SK" sz="1600" dirty="0" smtClean="0"/>
              <a:t> zo znenia mien </a:t>
            </a:r>
            <a:r>
              <a:rPr lang="sk-SK" sz="1600" dirty="0" err="1" smtClean="0"/>
              <a:t>achaimenovských</a:t>
            </a:r>
            <a:r>
              <a:rPr lang="sk-SK" sz="1600" dirty="0" smtClean="0"/>
              <a:t> vladárov, identifikoval skupinu kráľovských titulov a už koncom 1837 preložil prvé dva </a:t>
            </a:r>
            <a:r>
              <a:rPr lang="sk-SK" sz="1600" dirty="0" err="1" smtClean="0"/>
              <a:t>odstavce</a:t>
            </a:r>
            <a:endParaRPr lang="sk-SK" sz="1600" dirty="0" smtClean="0"/>
          </a:p>
          <a:p>
            <a:endParaRPr lang="sk-SK" dirty="0" smtClean="0"/>
          </a:p>
        </p:txBody>
      </p:sp>
      <p:sp>
        <p:nvSpPr>
          <p:cNvPr id="11" name="TextovéPole 10"/>
          <p:cNvSpPr txBox="1"/>
          <p:nvPr/>
        </p:nvSpPr>
        <p:spPr>
          <a:xfrm>
            <a:off x="6929454" y="1500174"/>
            <a:ext cx="2214546" cy="954107"/>
          </a:xfrm>
          <a:prstGeom prst="rect">
            <a:avLst/>
          </a:prstGeom>
          <a:noFill/>
        </p:spPr>
        <p:txBody>
          <a:bodyPr wrap="square" rtlCol="0">
            <a:spAutoFit/>
          </a:bodyPr>
          <a:lstStyle/>
          <a:p>
            <a:r>
              <a:rPr lang="cs-CZ" dirty="0" err="1" smtClean="0"/>
              <a:t>Hlavné</a:t>
            </a:r>
            <a:r>
              <a:rPr lang="cs-CZ" dirty="0" smtClean="0"/>
              <a:t> </a:t>
            </a:r>
            <a:r>
              <a:rPr lang="cs-CZ" dirty="0" err="1" smtClean="0"/>
              <a:t>dielo</a:t>
            </a:r>
            <a:r>
              <a:rPr lang="cs-CZ" dirty="0" smtClean="0"/>
              <a:t>:</a:t>
            </a:r>
          </a:p>
          <a:p>
            <a:r>
              <a:rPr lang="cs-CZ" i="1" dirty="0" smtClean="0"/>
              <a:t>The </a:t>
            </a:r>
            <a:r>
              <a:rPr lang="cs-CZ" i="1" dirty="0" err="1" smtClean="0"/>
              <a:t>Cuneiform</a:t>
            </a:r>
            <a:r>
              <a:rPr lang="cs-CZ" i="1" dirty="0" smtClean="0"/>
              <a:t> </a:t>
            </a:r>
            <a:r>
              <a:rPr lang="cs-CZ" i="1" dirty="0" err="1" smtClean="0"/>
              <a:t>Inscriptions</a:t>
            </a:r>
            <a:r>
              <a:rPr lang="cs-CZ" i="1" dirty="0" smtClean="0"/>
              <a:t> of Western </a:t>
            </a:r>
            <a:r>
              <a:rPr lang="cs-CZ" i="1" dirty="0" err="1" smtClean="0"/>
              <a:t>Asia</a:t>
            </a:r>
            <a:r>
              <a:rPr lang="cs-CZ" i="1" dirty="0" smtClean="0"/>
              <a:t> (tri </a:t>
            </a:r>
            <a:r>
              <a:rPr lang="cs-CZ" i="1" dirty="0" err="1" smtClean="0"/>
              <a:t>zv</a:t>
            </a:r>
            <a:r>
              <a:rPr lang="sk-SK" i="1" dirty="0" err="1" smtClean="0"/>
              <a:t>äzky</a:t>
            </a:r>
            <a:r>
              <a:rPr lang="sk-SK" i="1" dirty="0" smtClean="0"/>
              <a:t>)</a:t>
            </a:r>
            <a:endParaRPr lang="cs-CZ" i="1" dirty="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Shape 982"/>
          <p:cNvSpPr txBox="1">
            <a:spLocks noGrp="1"/>
          </p:cNvSpPr>
          <p:nvPr>
            <p:ph type="title"/>
          </p:nvPr>
        </p:nvSpPr>
        <p:spPr>
          <a:xfrm>
            <a:off x="492919" y="499533"/>
            <a:ext cx="8079600" cy="1658100"/>
          </a:xfrm>
          <a:prstGeom prst="rect">
            <a:avLst/>
          </a:prstGeom>
          <a:noFill/>
          <a:ln>
            <a:noFill/>
          </a:ln>
        </p:spPr>
        <p:txBody>
          <a:bodyPr lIns="91425" tIns="45700" rIns="91425" bIns="45700" anchor="ctr" anchorCtr="0">
            <a:normAutofit/>
          </a:bodyPr>
          <a:lstStyle/>
          <a:p>
            <a:pPr marL="0" lvl="0" indent="0" algn="l" rtl="0">
              <a:lnSpc>
                <a:spcPct val="90000"/>
              </a:lnSpc>
              <a:spcBef>
                <a:spcPts val="0"/>
              </a:spcBef>
              <a:spcAft>
                <a:spcPts val="0"/>
              </a:spcAft>
              <a:buClr>
                <a:schemeClr val="accent1"/>
              </a:buClr>
              <a:buSzPct val="25000"/>
              <a:buFont typeface="Calibri"/>
              <a:buNone/>
            </a:pPr>
            <a:endParaRPr/>
          </a:p>
        </p:txBody>
      </p:sp>
      <p:sp>
        <p:nvSpPr>
          <p:cNvPr id="983" name="Shape 983"/>
          <p:cNvSpPr txBox="1">
            <a:spLocks noGrp="1"/>
          </p:cNvSpPr>
          <p:nvPr>
            <p:ph idx="1"/>
          </p:nvPr>
        </p:nvSpPr>
        <p:spPr>
          <a:xfrm>
            <a:off x="507205" y="1993393"/>
            <a:ext cx="8065200" cy="3766200"/>
          </a:xfrm>
          <a:prstGeom prst="rect">
            <a:avLst/>
          </a:prstGeom>
          <a:noFill/>
          <a:ln>
            <a:noFill/>
          </a:ln>
        </p:spPr>
        <p:txBody>
          <a:bodyPr lIns="91425" tIns="45700" rIns="91425" bIns="45700" anchor="t" anchorCtr="0">
            <a:normAutofit/>
          </a:bodyPr>
          <a:lstStyle/>
          <a:p>
            <a:pPr marL="91440" lvl="0" indent="-91440" algn="l" rtl="0">
              <a:lnSpc>
                <a:spcPct val="85000"/>
              </a:lnSpc>
              <a:spcBef>
                <a:spcPts val="0"/>
              </a:spcBef>
              <a:spcAft>
                <a:spcPts val="0"/>
              </a:spcAft>
              <a:buClr>
                <a:srgbClr val="262626"/>
              </a:buClr>
              <a:buSzPct val="25000"/>
              <a:buNone/>
            </a:pPr>
            <a:endParaRPr/>
          </a:p>
        </p:txBody>
      </p:sp>
      <p:pic>
        <p:nvPicPr>
          <p:cNvPr id="984" name="Shape 984" descr="http://static.panoramio.com/photos/original/12256990.jpg"/>
          <p:cNvPicPr preferRelativeResize="0"/>
          <p:nvPr/>
        </p:nvPicPr>
        <p:blipFill rotWithShape="1">
          <a:blip r:embed="rId3">
            <a:alphaModFix/>
          </a:blip>
          <a:srcRect r="27357"/>
          <a:stretch/>
        </p:blipFill>
        <p:spPr>
          <a:xfrm>
            <a:off x="-133815" y="0"/>
            <a:ext cx="9277800" cy="6922500"/>
          </a:xfrm>
          <a:prstGeom prst="rect">
            <a:avLst/>
          </a:prstGeom>
          <a:noFill/>
          <a:ln>
            <a:noFill/>
          </a:ln>
        </p:spPr>
      </p:pic>
      <p:sp>
        <p:nvSpPr>
          <p:cNvPr id="985" name="Shape 985"/>
          <p:cNvSpPr txBox="1"/>
          <p:nvPr/>
        </p:nvSpPr>
        <p:spPr>
          <a:xfrm>
            <a:off x="2185638" y="2141033"/>
            <a:ext cx="1314791" cy="369300"/>
          </a:xfrm>
          <a:prstGeom prst="rect">
            <a:avLst/>
          </a:prstGeom>
          <a:noFill/>
          <a:ln>
            <a:noFill/>
          </a:ln>
        </p:spPr>
        <p:txBody>
          <a:bodyPr wrap="square" lIns="91425" tIns="45700" rIns="91425" bIns="45700" anchor="t" anchorCtr="0">
            <a:spAutoFit/>
          </a:bodyPr>
          <a:lstStyle/>
          <a:p>
            <a:pPr marL="0" marR="0" lvl="0" indent="0" algn="l" rtl="0">
              <a:lnSpc>
                <a:spcPct val="100000"/>
              </a:lnSpc>
              <a:spcBef>
                <a:spcPts val="0"/>
              </a:spcBef>
              <a:spcAft>
                <a:spcPts val="0"/>
              </a:spcAft>
              <a:buClr>
                <a:schemeClr val="lt1"/>
              </a:buClr>
              <a:buSzPct val="25000"/>
              <a:buFont typeface="Open Sans"/>
              <a:buNone/>
            </a:pPr>
            <a:r>
              <a:rPr lang="sk-SK" sz="1800" b="0" i="0" u="none" strike="noStrike" cap="none" dirty="0" err="1">
                <a:solidFill>
                  <a:schemeClr val="lt1"/>
                </a:solidFill>
                <a:latin typeface="Open Sans"/>
                <a:ea typeface="Open Sans"/>
                <a:cs typeface="Open Sans"/>
                <a:sym typeface="Open Sans"/>
              </a:rPr>
              <a:t>Akkadský</a:t>
            </a:r>
            <a:endParaRPr lang="sk-SK" sz="1800" b="0" i="0" u="none" strike="noStrike" cap="none" dirty="0">
              <a:solidFill>
                <a:schemeClr val="lt1"/>
              </a:solidFill>
              <a:latin typeface="Open Sans"/>
              <a:ea typeface="Open Sans"/>
              <a:cs typeface="Open Sans"/>
              <a:sym typeface="Open Sans"/>
            </a:endParaRPr>
          </a:p>
        </p:txBody>
      </p:sp>
      <p:sp>
        <p:nvSpPr>
          <p:cNvPr id="986" name="Shape 986"/>
          <p:cNvSpPr txBox="1"/>
          <p:nvPr/>
        </p:nvSpPr>
        <p:spPr>
          <a:xfrm>
            <a:off x="500034" y="4143380"/>
            <a:ext cx="1417699" cy="369300"/>
          </a:xfrm>
          <a:prstGeom prst="rect">
            <a:avLst/>
          </a:prstGeom>
          <a:noFill/>
          <a:ln>
            <a:noFill/>
          </a:ln>
        </p:spPr>
        <p:txBody>
          <a:bodyPr wrap="square" lIns="91425" tIns="45700" rIns="91425" bIns="45700" anchor="t" anchorCtr="0">
            <a:spAutoFit/>
          </a:bodyPr>
          <a:lstStyle/>
          <a:p>
            <a:pPr marL="0" marR="0" lvl="0" indent="0" algn="l" rtl="0">
              <a:lnSpc>
                <a:spcPct val="100000"/>
              </a:lnSpc>
              <a:spcBef>
                <a:spcPts val="0"/>
              </a:spcBef>
              <a:spcAft>
                <a:spcPts val="0"/>
              </a:spcAft>
              <a:buClr>
                <a:schemeClr val="lt1"/>
              </a:buClr>
              <a:buSzPct val="25000"/>
              <a:buFont typeface="Open Sans"/>
              <a:buNone/>
            </a:pPr>
            <a:r>
              <a:rPr lang="sk-SK" sz="1800" b="0" i="0" u="none" strike="noStrike" cap="none" dirty="0" err="1">
                <a:solidFill>
                  <a:schemeClr val="lt1"/>
                </a:solidFill>
                <a:latin typeface="Open Sans"/>
                <a:ea typeface="Open Sans"/>
                <a:cs typeface="Open Sans"/>
                <a:sym typeface="Open Sans"/>
              </a:rPr>
              <a:t>Elamský</a:t>
            </a:r>
            <a:endParaRPr lang="sk-SK" sz="1800" b="0" i="0" u="none" strike="noStrike" cap="none" dirty="0">
              <a:solidFill>
                <a:schemeClr val="lt1"/>
              </a:solidFill>
              <a:latin typeface="Open Sans"/>
              <a:ea typeface="Open Sans"/>
              <a:cs typeface="Open Sans"/>
              <a:sym typeface="Open Sans"/>
            </a:endParaRPr>
          </a:p>
        </p:txBody>
      </p:sp>
      <p:sp>
        <p:nvSpPr>
          <p:cNvPr id="987" name="Shape 987"/>
          <p:cNvSpPr txBox="1"/>
          <p:nvPr/>
        </p:nvSpPr>
        <p:spPr>
          <a:xfrm>
            <a:off x="6858016" y="4071942"/>
            <a:ext cx="1760992" cy="369300"/>
          </a:xfrm>
          <a:prstGeom prst="rect">
            <a:avLst/>
          </a:prstGeom>
          <a:noFill/>
          <a:ln>
            <a:noFill/>
          </a:ln>
        </p:spPr>
        <p:txBody>
          <a:bodyPr wrap="square" lIns="91425" tIns="45700" rIns="91425" bIns="45700" anchor="t" anchorCtr="0">
            <a:spAutoFit/>
          </a:bodyPr>
          <a:lstStyle/>
          <a:p>
            <a:pPr marL="0" marR="0" lvl="0" indent="0" algn="l" rtl="0">
              <a:lnSpc>
                <a:spcPct val="100000"/>
              </a:lnSpc>
              <a:spcBef>
                <a:spcPts val="0"/>
              </a:spcBef>
              <a:spcAft>
                <a:spcPts val="0"/>
              </a:spcAft>
              <a:buClr>
                <a:schemeClr val="lt1"/>
              </a:buClr>
              <a:buSzPct val="25000"/>
              <a:buFont typeface="Open Sans"/>
              <a:buNone/>
            </a:pPr>
            <a:r>
              <a:rPr lang="sk-SK" sz="1800" b="0" i="0" u="none" strike="noStrike" cap="none" dirty="0" err="1">
                <a:solidFill>
                  <a:schemeClr val="lt1"/>
                </a:solidFill>
                <a:latin typeface="Open Sans"/>
                <a:ea typeface="Open Sans"/>
                <a:cs typeface="Open Sans"/>
                <a:sym typeface="Open Sans"/>
              </a:rPr>
              <a:t>Staroperzský</a:t>
            </a:r>
            <a:endParaRPr lang="sk-SK" sz="1800" b="0" i="0" u="none" strike="noStrike" cap="none" dirty="0">
              <a:solidFill>
                <a:schemeClr val="lt1"/>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Shape 975"/>
          <p:cNvSpPr txBox="1">
            <a:spLocks noGrp="1"/>
          </p:cNvSpPr>
          <p:nvPr>
            <p:ph type="title"/>
          </p:nvPr>
        </p:nvSpPr>
        <p:spPr>
          <a:xfrm>
            <a:off x="492919" y="499533"/>
            <a:ext cx="8079600" cy="1658100"/>
          </a:xfrm>
          <a:prstGeom prst="rect">
            <a:avLst/>
          </a:prstGeom>
          <a:noFill/>
          <a:ln>
            <a:noFill/>
          </a:ln>
        </p:spPr>
        <p:txBody>
          <a:bodyPr lIns="91425" tIns="45700" rIns="91425" bIns="45700" anchor="ctr" anchorCtr="0">
            <a:normAutofit/>
          </a:bodyPr>
          <a:lstStyle/>
          <a:p>
            <a:pPr marL="0" lvl="0" indent="0" algn="l" rtl="0">
              <a:lnSpc>
                <a:spcPct val="90000"/>
              </a:lnSpc>
              <a:spcBef>
                <a:spcPts val="0"/>
              </a:spcBef>
              <a:spcAft>
                <a:spcPts val="0"/>
              </a:spcAft>
              <a:buClr>
                <a:schemeClr val="accent1"/>
              </a:buClr>
              <a:buSzPct val="25000"/>
              <a:buFont typeface="Calibri"/>
              <a:buNone/>
            </a:pPr>
            <a:endParaRPr/>
          </a:p>
        </p:txBody>
      </p:sp>
      <p:sp>
        <p:nvSpPr>
          <p:cNvPr id="976" name="Shape 976"/>
          <p:cNvSpPr txBox="1">
            <a:spLocks noGrp="1"/>
          </p:cNvSpPr>
          <p:nvPr>
            <p:ph idx="1"/>
          </p:nvPr>
        </p:nvSpPr>
        <p:spPr>
          <a:xfrm>
            <a:off x="507205" y="1993393"/>
            <a:ext cx="8065200" cy="3766200"/>
          </a:xfrm>
          <a:prstGeom prst="rect">
            <a:avLst/>
          </a:prstGeom>
          <a:noFill/>
          <a:ln>
            <a:noFill/>
          </a:ln>
        </p:spPr>
        <p:txBody>
          <a:bodyPr lIns="91425" tIns="45700" rIns="91425" bIns="45700" anchor="t" anchorCtr="0">
            <a:normAutofit/>
          </a:bodyPr>
          <a:lstStyle/>
          <a:p>
            <a:pPr marL="91440" lvl="0" indent="-91440" algn="l" rtl="0">
              <a:lnSpc>
                <a:spcPct val="85000"/>
              </a:lnSpc>
              <a:spcBef>
                <a:spcPts val="0"/>
              </a:spcBef>
              <a:spcAft>
                <a:spcPts val="0"/>
              </a:spcAft>
              <a:buClr>
                <a:srgbClr val="262626"/>
              </a:buClr>
              <a:buSzPct val="25000"/>
              <a:buNone/>
            </a:pPr>
            <a:endParaRPr/>
          </a:p>
        </p:txBody>
      </p:sp>
      <p:pic>
        <p:nvPicPr>
          <p:cNvPr id="977" name="Shape 977" descr="http://4.bp.blogspot.com/-zOJH28hl6aQ/Uh238slkqhI/AAAAAAAADKU/BBroxXlmQsU/s1600/Bisotun+scaffoldings.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6" name="Obrázek 5" descr="A145939.jpg"/>
          <p:cNvPicPr>
            <a:picLocks noChangeAspect="1"/>
          </p:cNvPicPr>
          <p:nvPr/>
        </p:nvPicPr>
        <p:blipFill>
          <a:blip r:embed="rId2"/>
          <a:srcRect l="3615" r="6425"/>
          <a:stretch>
            <a:fillRect/>
          </a:stretch>
        </p:blipFill>
        <p:spPr>
          <a:xfrm>
            <a:off x="4643438" y="714356"/>
            <a:ext cx="3854685" cy="5286388"/>
          </a:xfrm>
          <a:prstGeom prst="rect">
            <a:avLst/>
          </a:prstGeom>
        </p:spPr>
      </p:pic>
      <p:pic>
        <p:nvPicPr>
          <p:cNvPr id="7" name="Obrázek 6" descr="M352401.jpg"/>
          <p:cNvPicPr>
            <a:picLocks noChangeAspect="1"/>
          </p:cNvPicPr>
          <p:nvPr/>
        </p:nvPicPr>
        <p:blipFill>
          <a:blip r:embed="rId3"/>
          <a:stretch>
            <a:fillRect/>
          </a:stretch>
        </p:blipFill>
        <p:spPr>
          <a:xfrm>
            <a:off x="785786" y="714356"/>
            <a:ext cx="3524321" cy="529165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714356"/>
            <a:ext cx="8229600" cy="1143000"/>
          </a:xfrm>
        </p:spPr>
        <p:txBody>
          <a:bodyPr/>
          <a:lstStyle/>
          <a:p>
            <a:r>
              <a:rPr lang="sk-SK" dirty="0" smtClean="0"/>
              <a:t>Zrod </a:t>
            </a:r>
            <a:r>
              <a:rPr lang="sk-SK" dirty="0" err="1" smtClean="0"/>
              <a:t>asyriológie</a:t>
            </a:r>
            <a:endParaRPr lang="cs-CZ" dirty="0"/>
          </a:p>
        </p:txBody>
      </p:sp>
      <p:sp>
        <p:nvSpPr>
          <p:cNvPr id="3" name="Zástupný symbol pro text 2"/>
          <p:cNvSpPr>
            <a:spLocks noGrp="1"/>
          </p:cNvSpPr>
          <p:nvPr>
            <p:ph idx="1"/>
          </p:nvPr>
        </p:nvSpPr>
        <p:spPr>
          <a:xfrm>
            <a:off x="507205" y="1993393"/>
            <a:ext cx="8065200" cy="3650185"/>
          </a:xfrm>
        </p:spPr>
        <p:txBody>
          <a:bodyPr>
            <a:normAutofit fontScale="92500" lnSpcReduction="20000"/>
          </a:bodyPr>
          <a:lstStyle/>
          <a:p>
            <a:pPr>
              <a:buNone/>
            </a:pPr>
            <a:r>
              <a:rPr lang="cs-CZ" dirty="0" smtClean="0"/>
              <a:t>	29.5.1857 </a:t>
            </a:r>
            <a:r>
              <a:rPr lang="cs-CZ" dirty="0"/>
              <a:t>zaslala </a:t>
            </a:r>
            <a:r>
              <a:rPr lang="cs-CZ" dirty="0" err="1"/>
              <a:t>Royal</a:t>
            </a:r>
            <a:r>
              <a:rPr lang="cs-CZ" dirty="0"/>
              <a:t> </a:t>
            </a:r>
            <a:r>
              <a:rPr lang="cs-CZ" dirty="0" err="1"/>
              <a:t>Asiatic</a:t>
            </a:r>
            <a:r>
              <a:rPr lang="cs-CZ" dirty="0"/>
              <a:t> Society </a:t>
            </a:r>
            <a:r>
              <a:rPr lang="cs-CZ" dirty="0" err="1"/>
              <a:t>štyrom</a:t>
            </a:r>
            <a:r>
              <a:rPr lang="cs-CZ" dirty="0"/>
              <a:t> </a:t>
            </a:r>
            <a:r>
              <a:rPr lang="cs-CZ" dirty="0" err="1"/>
              <a:t>pánom</a:t>
            </a:r>
            <a:r>
              <a:rPr lang="cs-CZ" dirty="0"/>
              <a:t>:</a:t>
            </a:r>
          </a:p>
          <a:p>
            <a:r>
              <a:rPr lang="cs-CZ" dirty="0"/>
              <a:t>Henry </a:t>
            </a:r>
            <a:r>
              <a:rPr lang="cs-CZ" dirty="0" err="1"/>
              <a:t>Creswicke</a:t>
            </a:r>
            <a:r>
              <a:rPr lang="cs-CZ" dirty="0"/>
              <a:t> </a:t>
            </a:r>
            <a:r>
              <a:rPr lang="cs-CZ" dirty="0" err="1"/>
              <a:t>Rawlinson</a:t>
            </a:r>
            <a:r>
              <a:rPr lang="cs-CZ" dirty="0"/>
              <a:t>, Edward </a:t>
            </a:r>
            <a:r>
              <a:rPr lang="cs-CZ" dirty="0" err="1"/>
              <a:t>Hincks</a:t>
            </a:r>
            <a:r>
              <a:rPr lang="cs-CZ" dirty="0"/>
              <a:t>, Julius </a:t>
            </a:r>
            <a:r>
              <a:rPr lang="cs-CZ" dirty="0" err="1"/>
              <a:t>Oppert</a:t>
            </a:r>
            <a:r>
              <a:rPr lang="cs-CZ" dirty="0"/>
              <a:t> a William H. Fox </a:t>
            </a:r>
            <a:r>
              <a:rPr lang="cs-CZ" dirty="0" err="1"/>
              <a:t>Talbot</a:t>
            </a:r>
            <a:r>
              <a:rPr lang="cs-CZ" dirty="0"/>
              <a:t> </a:t>
            </a:r>
          </a:p>
          <a:p>
            <a:pPr>
              <a:buNone/>
            </a:pPr>
            <a:r>
              <a:rPr lang="sk-SK" dirty="0" smtClean="0"/>
              <a:t>	kópiu </a:t>
            </a:r>
            <a:r>
              <a:rPr lang="sk-SK" dirty="0"/>
              <a:t>novoobjaveného nápisu panovníka </a:t>
            </a:r>
            <a:r>
              <a:rPr lang="sk-SK" dirty="0" err="1"/>
              <a:t>Tiglatpilesara</a:t>
            </a:r>
            <a:r>
              <a:rPr lang="sk-SK" dirty="0"/>
              <a:t> I. – mali ich nezávisle na sebe preložiť. Skutočnosť, že dosiahli takmer identických prekladov potvrdila, že to nebol iba </a:t>
            </a:r>
            <a:r>
              <a:rPr lang="sk-SK" dirty="0" smtClean="0"/>
              <a:t>výmysel. To pokladáme za zrod </a:t>
            </a:r>
            <a:r>
              <a:rPr lang="sk-SK" dirty="0" err="1" smtClean="0"/>
              <a:t>asyriológie</a:t>
            </a:r>
            <a:r>
              <a:rPr lang="sk-SK" dirty="0" smtClean="0"/>
              <a:t>.</a:t>
            </a:r>
            <a:endParaRPr lang="cs-CZ" dirty="0"/>
          </a:p>
          <a:p>
            <a:pPr>
              <a:buNone/>
            </a:pPr>
            <a:endParaRPr lang="cs-CZ" sz="2600" dirty="0" smtClean="0"/>
          </a:p>
          <a:p>
            <a:endParaRPr lang="sk-SK"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Literárne</a:t>
            </a:r>
            <a:r>
              <a:rPr lang="cs-CZ" dirty="0" smtClean="0"/>
              <a:t> žánre </a:t>
            </a:r>
            <a:endParaRPr lang="cs-CZ" dirty="0"/>
          </a:p>
        </p:txBody>
      </p:sp>
      <p:sp>
        <p:nvSpPr>
          <p:cNvPr id="3" name="Zástupný symbol pro obsah 2"/>
          <p:cNvSpPr>
            <a:spLocks noGrp="1"/>
          </p:cNvSpPr>
          <p:nvPr>
            <p:ph idx="1"/>
          </p:nvPr>
        </p:nvSpPr>
        <p:spPr>
          <a:xfrm>
            <a:off x="457200" y="1500174"/>
            <a:ext cx="8229600" cy="5072098"/>
          </a:xfrm>
        </p:spPr>
        <p:txBody>
          <a:bodyPr>
            <a:normAutofit fontScale="77500" lnSpcReduction="20000"/>
          </a:bodyPr>
          <a:lstStyle/>
          <a:p>
            <a:r>
              <a:rPr lang="cs-CZ" dirty="0" smtClean="0"/>
              <a:t>Náboženské mýty</a:t>
            </a:r>
          </a:p>
          <a:p>
            <a:r>
              <a:rPr lang="cs-CZ" dirty="0" smtClean="0"/>
              <a:t>Hrdinské eposy</a:t>
            </a:r>
          </a:p>
          <a:p>
            <a:r>
              <a:rPr lang="cs-CZ" dirty="0" smtClean="0"/>
              <a:t>Hymny bohů a chrámů.</a:t>
            </a:r>
          </a:p>
          <a:p>
            <a:r>
              <a:rPr lang="cs-CZ" dirty="0" smtClean="0"/>
              <a:t>Královské chvalozpěvy.</a:t>
            </a:r>
          </a:p>
          <a:p>
            <a:r>
              <a:rPr lang="cs-CZ" dirty="0" smtClean="0"/>
              <a:t>Historiografické a narativní texty.</a:t>
            </a:r>
          </a:p>
          <a:p>
            <a:r>
              <a:rPr lang="cs-CZ" dirty="0" smtClean="0"/>
              <a:t>Žalozpěvy.</a:t>
            </a:r>
          </a:p>
          <a:p>
            <a:r>
              <a:rPr lang="cs-CZ" dirty="0" smtClean="0"/>
              <a:t>Právní kodexy a soudní dokumenty.</a:t>
            </a:r>
          </a:p>
          <a:p>
            <a:r>
              <a:rPr lang="cs-CZ" dirty="0" smtClean="0"/>
              <a:t>Dokumenty civilního práva.</a:t>
            </a:r>
          </a:p>
          <a:p>
            <a:r>
              <a:rPr lang="cs-CZ" dirty="0" smtClean="0"/>
              <a:t>Mezinárodní diplomatické dokumenty.</a:t>
            </a:r>
          </a:p>
          <a:p>
            <a:r>
              <a:rPr lang="cs-CZ" dirty="0" smtClean="0"/>
              <a:t>Korespondence.</a:t>
            </a:r>
          </a:p>
          <a:p>
            <a:r>
              <a:rPr lang="cs-CZ" dirty="0" smtClean="0"/>
              <a:t>Slovníky a encyklopedie.</a:t>
            </a:r>
          </a:p>
          <a:p>
            <a:r>
              <a:rPr lang="cs-CZ" dirty="0" smtClean="0"/>
              <a:t>Věštecké texty.</a:t>
            </a:r>
          </a:p>
          <a:p>
            <a:r>
              <a:rPr lang="cs-CZ" dirty="0" smtClean="0"/>
              <a:t>Epigrafické dokumenty.</a:t>
            </a:r>
            <a:endParaRPr lang="cs-CZ"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Náboženské texty</a:t>
            </a:r>
            <a:endParaRPr lang="cs-CZ" dirty="0"/>
          </a:p>
        </p:txBody>
      </p:sp>
      <p:sp>
        <p:nvSpPr>
          <p:cNvPr id="3" name="Zástupný symbol pro obsah 2"/>
          <p:cNvSpPr>
            <a:spLocks noGrp="1"/>
          </p:cNvSpPr>
          <p:nvPr>
            <p:ph idx="1"/>
          </p:nvPr>
        </p:nvSpPr>
        <p:spPr/>
        <p:txBody>
          <a:bodyPr>
            <a:normAutofit fontScale="85000" lnSpcReduction="10000"/>
          </a:bodyPr>
          <a:lstStyle/>
          <a:p>
            <a:r>
              <a:rPr lang="sk-SK" dirty="0" smtClean="0"/>
              <a:t>mýty (Enúma </a:t>
            </a:r>
            <a:r>
              <a:rPr lang="sk-SK" dirty="0" err="1" smtClean="0"/>
              <a:t>Eliš</a:t>
            </a:r>
            <a:r>
              <a:rPr lang="sk-SK" dirty="0" smtClean="0"/>
              <a:t>, mýty o jednotlivých bohoch)</a:t>
            </a:r>
          </a:p>
          <a:p>
            <a:r>
              <a:rPr lang="sk-SK" dirty="0" smtClean="0"/>
              <a:t>hrdinské eposy (Epos o </a:t>
            </a:r>
            <a:r>
              <a:rPr lang="sk-SK" dirty="0" err="1" smtClean="0"/>
              <a:t>Gilgamešovi</a:t>
            </a:r>
            <a:r>
              <a:rPr lang="sk-SK" dirty="0" smtClean="0"/>
              <a:t>)</a:t>
            </a:r>
          </a:p>
          <a:p>
            <a:r>
              <a:rPr lang="sk-SK" dirty="0" smtClean="0"/>
              <a:t>texty legendárne a historiografické (Legenda o </a:t>
            </a:r>
            <a:r>
              <a:rPr lang="sk-SK" dirty="0" err="1" smtClean="0"/>
              <a:t>Sargonovi</a:t>
            </a:r>
            <a:r>
              <a:rPr lang="sk-SK" dirty="0" smtClean="0"/>
              <a:t>)</a:t>
            </a:r>
          </a:p>
          <a:p>
            <a:r>
              <a:rPr lang="sk-SK" dirty="0" smtClean="0"/>
              <a:t>rituálne texty</a:t>
            </a:r>
          </a:p>
          <a:p>
            <a:r>
              <a:rPr lang="sk-SK" dirty="0" err="1" smtClean="0"/>
              <a:t>divinačné</a:t>
            </a:r>
            <a:r>
              <a:rPr lang="sk-SK" dirty="0" smtClean="0"/>
              <a:t> texty (záznamy z veštieb)</a:t>
            </a:r>
          </a:p>
          <a:p>
            <a:r>
              <a:rPr lang="sk-SK" dirty="0" err="1" smtClean="0"/>
              <a:t>veštebné</a:t>
            </a:r>
            <a:r>
              <a:rPr lang="sk-SK" dirty="0" smtClean="0"/>
              <a:t> príručky</a:t>
            </a:r>
          </a:p>
          <a:p>
            <a:r>
              <a:rPr lang="sk-SK" dirty="0" smtClean="0"/>
              <a:t>magické dokumenty (zaklínadlá)</a:t>
            </a:r>
          </a:p>
          <a:p>
            <a:r>
              <a:rPr lang="sk-SK" dirty="0" smtClean="0"/>
              <a:t>texty zaznamenávajúce magické obrady (</a:t>
            </a:r>
            <a:r>
              <a:rPr lang="sk-SK" dirty="0" err="1" smtClean="0"/>
              <a:t>raglu</a:t>
            </a:r>
            <a:r>
              <a:rPr lang="sk-SK" dirty="0" smtClean="0"/>
              <a:t>, </a:t>
            </a:r>
            <a:r>
              <a:rPr lang="sk-SK" dirty="0" err="1" smtClean="0"/>
              <a:t>šurpu</a:t>
            </a:r>
            <a:r>
              <a:rPr lang="sk-SK" dirty="0" smtClean="0"/>
              <a:t>)</a:t>
            </a:r>
          </a:p>
          <a:p>
            <a:r>
              <a:rPr lang="sk-SK" dirty="0" err="1" smtClean="0"/>
              <a:t>múdroslovné</a:t>
            </a:r>
            <a:r>
              <a:rPr lang="sk-SK" dirty="0" smtClean="0"/>
              <a:t> texty</a:t>
            </a:r>
          </a:p>
          <a:p>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Enúma</a:t>
            </a:r>
            <a:r>
              <a:rPr lang="sk-SK" dirty="0" smtClean="0"/>
              <a:t> </a:t>
            </a:r>
            <a:r>
              <a:rPr lang="sk-SK" dirty="0" err="1" smtClean="0"/>
              <a:t>Eliš</a:t>
            </a:r>
            <a:r>
              <a:rPr lang="sk-SK" dirty="0" smtClean="0"/>
              <a:t>: Keď na hore...</a:t>
            </a:r>
            <a:endParaRPr lang="cs-CZ" dirty="0"/>
          </a:p>
        </p:txBody>
      </p:sp>
      <p:sp>
        <p:nvSpPr>
          <p:cNvPr id="3" name="Zástupný symbol pro obsah 2"/>
          <p:cNvSpPr>
            <a:spLocks noGrp="1"/>
          </p:cNvSpPr>
          <p:nvPr>
            <p:ph idx="1"/>
          </p:nvPr>
        </p:nvSpPr>
        <p:spPr/>
        <p:txBody>
          <a:bodyPr/>
          <a:lstStyle/>
          <a:p>
            <a:r>
              <a:rPr lang="sk-SK" dirty="0" smtClean="0"/>
              <a:t>Mýtus vysvetľujúci </a:t>
            </a:r>
            <a:r>
              <a:rPr lang="sk-SK" dirty="0" err="1" smtClean="0"/>
              <a:t>sumerskú</a:t>
            </a:r>
            <a:r>
              <a:rPr lang="sk-SK" dirty="0" smtClean="0"/>
              <a:t> kozmológiu </a:t>
            </a:r>
            <a:endParaRPr lang="cs-CZ" dirty="0"/>
          </a:p>
        </p:txBody>
      </p:sp>
      <p:pic>
        <p:nvPicPr>
          <p:cNvPr id="47106" name="Picture 2" descr="http://wolfweb.unr.edu/homepage/dcronan/CH201/images/sumerian_world.jpg"/>
          <p:cNvPicPr>
            <a:picLocks noChangeAspect="1" noChangeArrowheads="1"/>
          </p:cNvPicPr>
          <p:nvPr/>
        </p:nvPicPr>
        <p:blipFill>
          <a:blip r:embed="rId2"/>
          <a:srcRect/>
          <a:stretch>
            <a:fillRect/>
          </a:stretch>
        </p:blipFill>
        <p:spPr bwMode="auto">
          <a:xfrm>
            <a:off x="785786" y="2714620"/>
            <a:ext cx="3429000" cy="3467100"/>
          </a:xfrm>
          <a:prstGeom prst="rect">
            <a:avLst/>
          </a:prstGeom>
          <a:noFill/>
        </p:spPr>
      </p:pic>
      <p:pic>
        <p:nvPicPr>
          <p:cNvPr id="47108" name="Picture 4" descr="Výsledok vyhľadávania obrázkov pre dopyt sumerian cosmology"/>
          <p:cNvPicPr>
            <a:picLocks noChangeAspect="1" noChangeArrowheads="1"/>
          </p:cNvPicPr>
          <p:nvPr/>
        </p:nvPicPr>
        <p:blipFill>
          <a:blip r:embed="rId3"/>
          <a:srcRect/>
          <a:stretch>
            <a:fillRect/>
          </a:stretch>
        </p:blipFill>
        <p:spPr bwMode="auto">
          <a:xfrm>
            <a:off x="4429124" y="3000372"/>
            <a:ext cx="3677282" cy="2916265"/>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4282" y="571480"/>
            <a:ext cx="8715436" cy="6072230"/>
          </a:xfrm>
        </p:spPr>
        <p:txBody>
          <a:bodyPr>
            <a:normAutofit fontScale="62500" lnSpcReduction="20000"/>
          </a:bodyPr>
          <a:lstStyle/>
          <a:p>
            <a:pPr>
              <a:buNone/>
            </a:pPr>
            <a:r>
              <a:rPr lang="sk-SK" dirty="0" smtClean="0"/>
              <a:t>	</a:t>
            </a:r>
            <a:r>
              <a:rPr lang="sk-SK" dirty="0" err="1" smtClean="0"/>
              <a:t>Enúma</a:t>
            </a:r>
            <a:r>
              <a:rPr lang="sk-SK" dirty="0" smtClean="0"/>
              <a:t> </a:t>
            </a:r>
            <a:r>
              <a:rPr lang="sk-SK" dirty="0" err="1" smtClean="0"/>
              <a:t>Eliš</a:t>
            </a:r>
            <a:r>
              <a:rPr lang="sk-SK" dirty="0" smtClean="0"/>
              <a:t> bol spísaný približne v 12., 13. storočí pred Kr. Opisuje stvorenie sveta. Prvotný stav sveta bol chaos </a:t>
            </a:r>
            <a:r>
              <a:rPr lang="sk-SK" dirty="0" err="1" smtClean="0"/>
              <a:t>akvatickej</a:t>
            </a:r>
            <a:r>
              <a:rPr lang="sk-SK" dirty="0" smtClean="0"/>
              <a:t> povahy, obsahujúci sladkovodný, mužský prvok Abzu a ženský, </a:t>
            </a:r>
            <a:r>
              <a:rPr lang="sk-SK" dirty="0" err="1" smtClean="0"/>
              <a:t>slanovodný</a:t>
            </a:r>
            <a:r>
              <a:rPr lang="sk-SK" dirty="0" smtClean="0"/>
              <a:t> prvok Tiámat. Z ich spojenia vznikajú nové generácie bohov, ktorí svojimi hlučnými zábavami rušia pokojný spánok </a:t>
            </a:r>
            <a:r>
              <a:rPr lang="sk-SK" dirty="0" err="1" smtClean="0"/>
              <a:t>Abzua</a:t>
            </a:r>
            <a:r>
              <a:rPr lang="sk-SK" dirty="0" smtClean="0"/>
              <a:t> a Tiámat. </a:t>
            </a:r>
            <a:r>
              <a:rPr lang="sk-SK" dirty="0" err="1" smtClean="0"/>
              <a:t>Abzua</a:t>
            </a:r>
            <a:r>
              <a:rPr lang="sk-SK" dirty="0" smtClean="0"/>
              <a:t> sa preto nahnevá a chce božstvá zničiť. Jeho zámer však rozpozná </a:t>
            </a:r>
            <a:r>
              <a:rPr lang="sk-SK" dirty="0" err="1" smtClean="0"/>
              <a:t>Ea</a:t>
            </a:r>
            <a:r>
              <a:rPr lang="sk-SK" dirty="0" smtClean="0"/>
              <a:t>, ktorý sa rozhodne konať a zavraždí </a:t>
            </a:r>
            <a:r>
              <a:rPr lang="sk-SK" dirty="0" err="1" smtClean="0"/>
              <a:t>Apzua</a:t>
            </a:r>
            <a:r>
              <a:rPr lang="sk-SK" dirty="0" smtClean="0"/>
              <a:t>. V jeho tele si vytvorí príbytok, kde so svojou manželkou Damkinou počnú syna </a:t>
            </a:r>
            <a:r>
              <a:rPr lang="sk-SK" dirty="0" err="1" smtClean="0"/>
              <a:t>Marduka</a:t>
            </a:r>
            <a:r>
              <a:rPr lang="sk-SK" dirty="0" smtClean="0"/>
              <a:t>. </a:t>
            </a:r>
            <a:endParaRPr lang="sk-SK" dirty="0"/>
          </a:p>
          <a:p>
            <a:pPr>
              <a:buNone/>
            </a:pPr>
            <a:r>
              <a:rPr lang="sk-SK" dirty="0" smtClean="0"/>
              <a:t>	Tiámat sa rozhodne pomstiť smrť </a:t>
            </a:r>
            <a:r>
              <a:rPr lang="sk-SK" dirty="0" err="1" smtClean="0"/>
              <a:t>Abzua</a:t>
            </a:r>
            <a:r>
              <a:rPr lang="sk-SK" dirty="0" smtClean="0"/>
              <a:t>, stvorí démonov a príšery, aby bojovali proti ostatným bohom. Všetci bohovia majú strach, okrem </a:t>
            </a:r>
            <a:r>
              <a:rPr lang="sk-SK" dirty="0" err="1" smtClean="0"/>
              <a:t>Marduka</a:t>
            </a:r>
            <a:r>
              <a:rPr lang="sk-SK" dirty="0" smtClean="0"/>
              <a:t>. Vymôže si od ostatných bohov sľub, že keď nad Tiámat zvíťazí, uznajú ho za najvyššie božstvo. Po dlhom zápase sa </a:t>
            </a:r>
            <a:r>
              <a:rPr lang="sk-SK" dirty="0" err="1" smtClean="0"/>
              <a:t>Mardukovi</a:t>
            </a:r>
            <a:r>
              <a:rPr lang="sk-SK" dirty="0" smtClean="0"/>
              <a:t> podarí vyhrať, roztrhne </a:t>
            </a:r>
            <a:r>
              <a:rPr lang="sk-SK" dirty="0" err="1" smtClean="0"/>
              <a:t>Tiámatino</a:t>
            </a:r>
            <a:r>
              <a:rPr lang="sk-SK" dirty="0" smtClean="0"/>
              <a:t> telo na dve časti, z jednej urobí Zem, z druhej nebesá. </a:t>
            </a:r>
          </a:p>
          <a:p>
            <a:pPr>
              <a:buNone/>
            </a:pPr>
            <a:r>
              <a:rPr lang="sk-SK" dirty="0"/>
              <a:t>	</a:t>
            </a:r>
            <a:r>
              <a:rPr lang="sk-SK" dirty="0" smtClean="0"/>
              <a:t>Božstvá, ktoré stáli na strane Tiámat, sú tiež potrestané. Z krvi jedného z nich, z </a:t>
            </a:r>
            <a:r>
              <a:rPr lang="sk-SK" dirty="0" err="1" smtClean="0"/>
              <a:t>Kingua</a:t>
            </a:r>
            <a:r>
              <a:rPr lang="sk-SK" dirty="0" smtClean="0"/>
              <a:t>, ktorému dala Tiámat na hruď tabuľky osudu, vytvorí </a:t>
            </a:r>
            <a:r>
              <a:rPr lang="sk-SK" dirty="0" err="1" smtClean="0"/>
              <a:t>Ea</a:t>
            </a:r>
            <a:r>
              <a:rPr lang="sk-SK" dirty="0" smtClean="0"/>
              <a:t> ľudí. </a:t>
            </a:r>
            <a:r>
              <a:rPr lang="sk-SK" dirty="0" err="1" smtClean="0"/>
              <a:t>Marduk</a:t>
            </a:r>
            <a:r>
              <a:rPr lang="sk-SK" dirty="0" smtClean="0"/>
              <a:t> si sám zavesí na hruď tabuľky osudu. </a:t>
            </a:r>
          </a:p>
          <a:p>
            <a:pPr>
              <a:buNone/>
            </a:pPr>
            <a:r>
              <a:rPr lang="sk-SK" dirty="0"/>
              <a:t>	</a:t>
            </a:r>
            <a:r>
              <a:rPr lang="sk-SK" dirty="0" smtClean="0"/>
              <a:t>Ľudia boli vytvorení na to, aby vykonávali všetku prácu namiesto bohov a aby si bohovia tak mohli odpočinúť. Nakoniec </a:t>
            </a:r>
            <a:r>
              <a:rPr lang="sk-SK" dirty="0" err="1" smtClean="0"/>
              <a:t>Marduk</a:t>
            </a:r>
            <a:r>
              <a:rPr lang="sk-SK" dirty="0" smtClean="0"/>
              <a:t> stavia svoj vlastný hlavný chrám v Babylone. </a:t>
            </a:r>
          </a:p>
          <a:p>
            <a:pPr>
              <a:buNone/>
            </a:pPr>
            <a:r>
              <a:rPr lang="sk-SK" dirty="0"/>
              <a:t>	</a:t>
            </a:r>
            <a:r>
              <a:rPr lang="sk-SK" dirty="0" err="1" smtClean="0"/>
              <a:t>Enuma</a:t>
            </a:r>
            <a:r>
              <a:rPr lang="sk-SK" dirty="0" smtClean="0"/>
              <a:t> </a:t>
            </a:r>
            <a:r>
              <a:rPr lang="sk-SK" dirty="0" err="1" smtClean="0"/>
              <a:t>Eliš</a:t>
            </a:r>
            <a:r>
              <a:rPr lang="sk-SK" dirty="0" smtClean="0"/>
              <a:t> je takto odôvodnením mocenských nárokov Babylonu a bol každý rok recitovaný na slávnostiach Akítu. Toto recitovanie sa chápalo ako </a:t>
            </a:r>
            <a:r>
              <a:rPr lang="sk-SK" dirty="0" err="1" smtClean="0"/>
              <a:t>znovuobnovovanie</a:t>
            </a:r>
            <a:r>
              <a:rPr lang="sk-SK" dirty="0" smtClean="0"/>
              <a:t> poriadku. Nebolo iba recitovaním ale skutočným opakovaním udalostí mýtu.</a:t>
            </a:r>
            <a:endParaRPr lang="sk-SK"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ýsledok vyhľadávania obrázkov pre dopyt cuneiform writing"/>
          <p:cNvPicPr>
            <a:picLocks noChangeAspect="1" noChangeArrowheads="1"/>
          </p:cNvPicPr>
          <p:nvPr/>
        </p:nvPicPr>
        <p:blipFill>
          <a:blip r:embed="rId2"/>
          <a:srcRect r="25110"/>
          <a:stretch>
            <a:fillRect/>
          </a:stretch>
        </p:blipFill>
        <p:spPr bwMode="auto">
          <a:xfrm>
            <a:off x="0" y="0"/>
            <a:ext cx="9144000" cy="6858000"/>
          </a:xfrm>
          <a:prstGeom prst="rect">
            <a:avLst/>
          </a:prstGeom>
          <a:noFill/>
        </p:spPr>
      </p:pic>
      <p:sp>
        <p:nvSpPr>
          <p:cNvPr id="2" name="Nadpis 1"/>
          <p:cNvSpPr>
            <a:spLocks noGrp="1"/>
          </p:cNvSpPr>
          <p:nvPr>
            <p:ph type="title"/>
          </p:nvPr>
        </p:nvSpPr>
        <p:spPr>
          <a:xfrm>
            <a:off x="571472" y="5286388"/>
            <a:ext cx="8229600" cy="1143000"/>
          </a:xfrm>
        </p:spPr>
        <p:txBody>
          <a:bodyPr/>
          <a:lstStyle/>
          <a:p>
            <a:r>
              <a:rPr lang="sk-SK" dirty="0" smtClean="0">
                <a:solidFill>
                  <a:schemeClr val="bg1"/>
                </a:solidFill>
              </a:rPr>
              <a:t>Prečo vzniklo písmo?</a:t>
            </a:r>
            <a:endParaRPr lang="cs-CZ"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Boh </a:t>
            </a:r>
            <a:r>
              <a:rPr lang="sk-SK" dirty="0" err="1" smtClean="0"/>
              <a:t>Enlil</a:t>
            </a:r>
            <a:endParaRPr lang="cs-CZ" dirty="0"/>
          </a:p>
        </p:txBody>
      </p:sp>
      <p:sp>
        <p:nvSpPr>
          <p:cNvPr id="3" name="Zástupný symbol pro obsah 2"/>
          <p:cNvSpPr>
            <a:spLocks noGrp="1"/>
          </p:cNvSpPr>
          <p:nvPr>
            <p:ph idx="1"/>
          </p:nvPr>
        </p:nvSpPr>
        <p:spPr/>
        <p:txBody>
          <a:bodyPr/>
          <a:lstStyle/>
          <a:p>
            <a:r>
              <a:rPr lang="sk-SK" dirty="0" smtClean="0"/>
              <a:t>Boh povetria a počasia, jeden z hlavných </a:t>
            </a:r>
            <a:r>
              <a:rPr lang="sk-SK" dirty="0" err="1" smtClean="0"/>
              <a:t>sumerských</a:t>
            </a:r>
            <a:r>
              <a:rPr lang="sk-SK" dirty="0" smtClean="0"/>
              <a:t> bohov. Syn </a:t>
            </a:r>
            <a:r>
              <a:rPr lang="sk-SK" dirty="0" err="1" smtClean="0"/>
              <a:t>Ana</a:t>
            </a:r>
            <a:r>
              <a:rPr lang="sk-SK" dirty="0" smtClean="0"/>
              <a:t> a </a:t>
            </a:r>
            <a:r>
              <a:rPr lang="sk-SK" dirty="0" err="1" smtClean="0"/>
              <a:t>Kiše</a:t>
            </a:r>
            <a:r>
              <a:rPr lang="sk-SK" dirty="0" smtClean="0"/>
              <a:t>. Jeho mestom bolo </a:t>
            </a:r>
            <a:r>
              <a:rPr lang="sk-SK" dirty="0" err="1" smtClean="0"/>
              <a:t>Ninive</a:t>
            </a:r>
            <a:r>
              <a:rPr lang="sk-SK" dirty="0" smtClean="0"/>
              <a:t> a chrám </a:t>
            </a:r>
            <a:r>
              <a:rPr lang="sk-SK" dirty="0" err="1" smtClean="0"/>
              <a:t>Ekur</a:t>
            </a:r>
            <a:r>
              <a:rPr lang="sk-SK" dirty="0" smtClean="0"/>
              <a:t> (Dom hôr).</a:t>
            </a:r>
          </a:p>
          <a:p>
            <a:r>
              <a:rPr lang="sk-SK" dirty="0" err="1" smtClean="0"/>
              <a:t>Enlil</a:t>
            </a:r>
            <a:r>
              <a:rPr lang="sk-SK" dirty="0" smtClean="0"/>
              <a:t> a </a:t>
            </a:r>
            <a:r>
              <a:rPr lang="sk-SK" dirty="0" err="1" smtClean="0"/>
              <a:t>Ninlil</a:t>
            </a:r>
            <a:endParaRPr lang="sk-SK" dirty="0" smtClean="0"/>
          </a:p>
          <a:p>
            <a:r>
              <a:rPr lang="sk-SK" dirty="0" err="1" smtClean="0"/>
              <a:t>Enlil</a:t>
            </a:r>
            <a:r>
              <a:rPr lang="sk-SK" dirty="0" smtClean="0"/>
              <a:t> a Sud</a:t>
            </a:r>
            <a:endParaRPr lang="cs-CZ"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Mýtus o </a:t>
            </a:r>
            <a:r>
              <a:rPr lang="sk-SK" dirty="0" err="1" smtClean="0"/>
              <a:t>Enlilovi</a:t>
            </a:r>
            <a:r>
              <a:rPr lang="sk-SK" dirty="0" smtClean="0"/>
              <a:t> a </a:t>
            </a:r>
            <a:r>
              <a:rPr lang="sk-SK" dirty="0" err="1" smtClean="0"/>
              <a:t>Ninlil</a:t>
            </a:r>
            <a:endParaRPr lang="cs-CZ" dirty="0"/>
          </a:p>
        </p:txBody>
      </p:sp>
      <p:pic>
        <p:nvPicPr>
          <p:cNvPr id="103426" name="Picture 2" descr="Výsledok vyhľadávania obrázkov pre dopyt enlil ninlil"/>
          <p:cNvPicPr>
            <a:picLocks noChangeAspect="1" noChangeArrowheads="1"/>
          </p:cNvPicPr>
          <p:nvPr/>
        </p:nvPicPr>
        <p:blipFill>
          <a:blip r:embed="rId2"/>
          <a:srcRect/>
          <a:stretch>
            <a:fillRect/>
          </a:stretch>
        </p:blipFill>
        <p:spPr bwMode="auto">
          <a:xfrm>
            <a:off x="2928926" y="1571612"/>
            <a:ext cx="3257550" cy="4191001"/>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en-US" dirty="0" smtClean="0"/>
              <a:t>The myth of </a:t>
            </a:r>
            <a:r>
              <a:rPr lang="en-US" dirty="0" err="1" smtClean="0"/>
              <a:t>Enlil</a:t>
            </a:r>
            <a:r>
              <a:rPr lang="en-US" dirty="0" smtClean="0"/>
              <a:t> and Ninlil discusses when </a:t>
            </a:r>
            <a:r>
              <a:rPr lang="en-US" dirty="0" err="1" smtClean="0"/>
              <a:t>Enlil</a:t>
            </a:r>
            <a:r>
              <a:rPr lang="en-US" dirty="0" smtClean="0"/>
              <a:t> was a young god, he was banished from Ekur in Nippur, home of the gods, to Kur, the underworld for seducing a goddess named Ninlil. Ninlil followed him to the underworld where she bore his first child, the moon god Sin (Sumerian </a:t>
            </a:r>
            <a:r>
              <a:rPr lang="en-US" dirty="0" err="1" smtClean="0"/>
              <a:t>Nanna</a:t>
            </a:r>
            <a:r>
              <a:rPr lang="en-US" dirty="0" smtClean="0"/>
              <a:t>/</a:t>
            </a:r>
            <a:r>
              <a:rPr lang="en-US" dirty="0" err="1" smtClean="0"/>
              <a:t>Suen</a:t>
            </a:r>
            <a:r>
              <a:rPr lang="en-US" dirty="0" smtClean="0"/>
              <a:t>). After fathering three more underworld-deities (substitutes for Sin), </a:t>
            </a:r>
            <a:r>
              <a:rPr lang="en-US" dirty="0" err="1" smtClean="0"/>
              <a:t>Enlil</a:t>
            </a:r>
            <a:r>
              <a:rPr lang="en-US" dirty="0" smtClean="0"/>
              <a:t> was allowed to return to the Ekur.</a:t>
            </a:r>
            <a:endParaRPr lang="cs-CZ" dirty="0" smtClean="0"/>
          </a:p>
          <a:p>
            <a:endParaRPr lang="cs-CZ"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Boh </a:t>
            </a:r>
            <a:r>
              <a:rPr lang="sk-SK" dirty="0" err="1" smtClean="0"/>
              <a:t>Enki</a:t>
            </a:r>
            <a:endParaRPr lang="cs-CZ" dirty="0"/>
          </a:p>
        </p:txBody>
      </p:sp>
      <p:sp>
        <p:nvSpPr>
          <p:cNvPr id="3" name="Zástupný symbol pro obsah 2"/>
          <p:cNvSpPr>
            <a:spLocks noGrp="1"/>
          </p:cNvSpPr>
          <p:nvPr>
            <p:ph idx="1"/>
          </p:nvPr>
        </p:nvSpPr>
        <p:spPr>
          <a:xfrm>
            <a:off x="457200" y="1600200"/>
            <a:ext cx="8229600" cy="4757758"/>
          </a:xfrm>
        </p:spPr>
        <p:txBody>
          <a:bodyPr>
            <a:normAutofit fontScale="92500" lnSpcReduction="20000"/>
          </a:bodyPr>
          <a:lstStyle/>
          <a:p>
            <a:r>
              <a:rPr lang="sk-SK" dirty="0" err="1" smtClean="0"/>
              <a:t>Enki</a:t>
            </a:r>
            <a:r>
              <a:rPr lang="sk-SK" dirty="0" smtClean="0"/>
              <a:t> alebo </a:t>
            </a:r>
            <a:r>
              <a:rPr lang="sk-SK" dirty="0" err="1" smtClean="0"/>
              <a:t>Ea</a:t>
            </a:r>
            <a:r>
              <a:rPr lang="sk-SK" dirty="0" smtClean="0"/>
              <a:t> bol </a:t>
            </a:r>
            <a:r>
              <a:rPr lang="sk-SK" dirty="0" err="1" smtClean="0"/>
              <a:t>sumerský</a:t>
            </a:r>
            <a:r>
              <a:rPr lang="sk-SK" dirty="0" smtClean="0"/>
              <a:t> boh uctievaný najmä v meste </a:t>
            </a:r>
            <a:r>
              <a:rPr lang="sk-SK" dirty="0" err="1" smtClean="0"/>
              <a:t>Eridu</a:t>
            </a:r>
            <a:r>
              <a:rPr lang="sk-SK" dirty="0" smtClean="0"/>
              <a:t> v </a:t>
            </a:r>
            <a:r>
              <a:rPr lang="sk-SK" dirty="0" err="1" smtClean="0"/>
              <a:t>Sumeri</a:t>
            </a:r>
            <a:r>
              <a:rPr lang="sk-SK" dirty="0" smtClean="0"/>
              <a:t>. Bol to boh múdrosti a umení, vládca podzemného sladkovodného oceánu Abzu (boh vody) a správca božskej moci </a:t>
            </a:r>
            <a:r>
              <a:rPr lang="sk-SK" dirty="0" err="1" smtClean="0"/>
              <a:t>Me</a:t>
            </a:r>
            <a:r>
              <a:rPr lang="sk-SK" dirty="0" smtClean="0"/>
              <a:t>. Podľa niektorých textov stvoriteľ človeka. Jeden z najstarších bohov. </a:t>
            </a:r>
          </a:p>
          <a:p>
            <a:r>
              <a:rPr lang="cs-CZ" dirty="0" err="1" smtClean="0"/>
              <a:t>Enki</a:t>
            </a:r>
            <a:r>
              <a:rPr lang="cs-CZ" dirty="0" smtClean="0"/>
              <a:t> je aj </a:t>
            </a:r>
            <a:r>
              <a:rPr lang="cs-CZ" dirty="0" err="1" smtClean="0"/>
              <a:t>boh</a:t>
            </a:r>
            <a:r>
              <a:rPr lang="cs-CZ" dirty="0" smtClean="0"/>
              <a:t> </a:t>
            </a:r>
            <a:r>
              <a:rPr lang="cs-CZ" dirty="0" err="1" smtClean="0"/>
              <a:t>múdrosti</a:t>
            </a:r>
            <a:r>
              <a:rPr lang="cs-CZ" dirty="0" smtClean="0"/>
              <a:t>. </a:t>
            </a:r>
            <a:r>
              <a:rPr lang="cs-CZ" dirty="0" err="1" smtClean="0"/>
              <a:t>Akúkoľvek</a:t>
            </a:r>
            <a:r>
              <a:rPr lang="cs-CZ" dirty="0" smtClean="0"/>
              <a:t> </a:t>
            </a:r>
            <a:r>
              <a:rPr lang="cs-CZ" dirty="0" err="1" smtClean="0"/>
              <a:t>zručnosť</a:t>
            </a:r>
            <a:r>
              <a:rPr lang="cs-CZ" dirty="0" smtClean="0"/>
              <a:t> </a:t>
            </a:r>
            <a:r>
              <a:rPr lang="cs-CZ" dirty="0" err="1" smtClean="0"/>
              <a:t>majú</a:t>
            </a:r>
            <a:r>
              <a:rPr lang="cs-CZ" dirty="0" smtClean="0"/>
              <a:t> </a:t>
            </a:r>
            <a:r>
              <a:rPr lang="cs-CZ" dirty="0" err="1" smtClean="0"/>
              <a:t>ľudia</a:t>
            </a:r>
            <a:r>
              <a:rPr lang="cs-CZ" dirty="0" smtClean="0"/>
              <a:t> od </a:t>
            </a:r>
            <a:r>
              <a:rPr lang="cs-CZ" dirty="0" err="1" smtClean="0"/>
              <a:t>neho</a:t>
            </a:r>
            <a:r>
              <a:rPr lang="cs-CZ" dirty="0" smtClean="0"/>
              <a:t>. </a:t>
            </a:r>
            <a:r>
              <a:rPr lang="cs-CZ" dirty="0" err="1" smtClean="0"/>
              <a:t>Enki</a:t>
            </a:r>
            <a:r>
              <a:rPr lang="cs-CZ" dirty="0" smtClean="0"/>
              <a:t> naučil </a:t>
            </a:r>
            <a:r>
              <a:rPr lang="cs-CZ" dirty="0" err="1" smtClean="0"/>
              <a:t>ľudí</a:t>
            </a:r>
            <a:r>
              <a:rPr lang="cs-CZ" dirty="0" smtClean="0"/>
              <a:t> </a:t>
            </a:r>
            <a:r>
              <a:rPr lang="cs-CZ" dirty="0" err="1" smtClean="0"/>
              <a:t>písať</a:t>
            </a:r>
            <a:r>
              <a:rPr lang="cs-CZ" dirty="0" smtClean="0"/>
              <a:t>, </a:t>
            </a:r>
            <a:r>
              <a:rPr lang="cs-CZ" dirty="0" err="1" smtClean="0"/>
              <a:t>stavať</a:t>
            </a:r>
            <a:r>
              <a:rPr lang="cs-CZ" dirty="0" smtClean="0"/>
              <a:t>, </a:t>
            </a:r>
            <a:r>
              <a:rPr lang="cs-CZ" dirty="0" err="1" smtClean="0"/>
              <a:t>tvoriť</a:t>
            </a:r>
            <a:r>
              <a:rPr lang="cs-CZ" dirty="0" smtClean="0"/>
              <a:t> zákony, </a:t>
            </a:r>
            <a:r>
              <a:rPr lang="cs-CZ" dirty="0" err="1" smtClean="0"/>
              <a:t>poľnohospodárstvo</a:t>
            </a:r>
            <a:r>
              <a:rPr lang="cs-CZ" dirty="0" smtClean="0"/>
              <a:t> a </a:t>
            </a:r>
            <a:r>
              <a:rPr lang="cs-CZ" dirty="0" err="1" smtClean="0"/>
              <a:t>iné</a:t>
            </a:r>
            <a:r>
              <a:rPr lang="cs-CZ" dirty="0" smtClean="0"/>
              <a:t> prvky </a:t>
            </a:r>
            <a:r>
              <a:rPr lang="cs-CZ" dirty="0" err="1" smtClean="0"/>
              <a:t>kultúry</a:t>
            </a:r>
            <a:r>
              <a:rPr lang="cs-CZ" dirty="0" smtClean="0"/>
              <a:t> a </a:t>
            </a:r>
            <a:r>
              <a:rPr lang="cs-CZ" dirty="0" err="1" smtClean="0"/>
              <a:t>civilizácie</a:t>
            </a:r>
            <a:r>
              <a:rPr lang="cs-CZ" dirty="0" smtClean="0"/>
              <a:t>. </a:t>
            </a:r>
            <a:endParaRPr lang="sk-SK" dirty="0" smtClean="0"/>
          </a:p>
          <a:p>
            <a:r>
              <a:rPr lang="sk-SK" dirty="0" err="1" smtClean="0"/>
              <a:t>Enki</a:t>
            </a:r>
            <a:r>
              <a:rPr lang="sk-SK" dirty="0" smtClean="0"/>
              <a:t> a </a:t>
            </a:r>
            <a:r>
              <a:rPr lang="sk-SK" dirty="0" err="1" smtClean="0"/>
              <a:t>Ninchursag</a:t>
            </a:r>
            <a:endParaRPr lang="sk-SK" dirty="0" smtClean="0"/>
          </a:p>
          <a:p>
            <a:r>
              <a:rPr lang="sk-SK" dirty="0" err="1" smtClean="0"/>
              <a:t>Enki</a:t>
            </a:r>
            <a:r>
              <a:rPr lang="sk-SK" dirty="0" smtClean="0"/>
              <a:t> a </a:t>
            </a:r>
            <a:r>
              <a:rPr lang="sk-SK" dirty="0" err="1" smtClean="0"/>
              <a:t>Ninmach</a:t>
            </a:r>
            <a:endParaRPr lang="cs-CZ"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Enki</a:t>
            </a:r>
            <a:r>
              <a:rPr lang="sk-SK" dirty="0" smtClean="0"/>
              <a:t> a </a:t>
            </a:r>
            <a:r>
              <a:rPr lang="sk-SK" dirty="0" err="1" smtClean="0"/>
              <a:t>Ninchursag</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Jeden z nejzajímavějších a nejzáhadnějších eposů na světě. Na počátku je zde popsán ostrov </a:t>
            </a:r>
            <a:r>
              <a:rPr lang="cs-CZ" dirty="0" err="1" smtClean="0">
                <a:hlinkClick r:id="rId2" tooltip="Dilmun"/>
              </a:rPr>
              <a:t>Dilmun</a:t>
            </a:r>
            <a:r>
              <a:rPr lang="cs-CZ" dirty="0" smtClean="0"/>
              <a:t> (nejspíše ráj), kde se </a:t>
            </a:r>
            <a:r>
              <a:rPr lang="cs-CZ" dirty="0" err="1" smtClean="0"/>
              <a:t>Enki</a:t>
            </a:r>
            <a:r>
              <a:rPr lang="cs-CZ" dirty="0" smtClean="0"/>
              <a:t> pravidelně postupně miluje se všemi bohyněmi-rodičkami (</a:t>
            </a:r>
            <a:r>
              <a:rPr lang="cs-CZ" dirty="0" err="1" smtClean="0"/>
              <a:t>Ninchursanga</a:t>
            </a:r>
            <a:r>
              <a:rPr lang="cs-CZ" dirty="0" smtClean="0"/>
              <a:t>, jeho žena, je jednou z nich), dále se zde dopouští incestu se svou dcerou, vnučkou i pravnučkou. V okamžiku, kdy se o totéž pokusí i s prapravnučkou (</a:t>
            </a:r>
            <a:r>
              <a:rPr lang="cs-CZ" dirty="0" err="1" smtClean="0"/>
              <a:t>Uttu</a:t>
            </a:r>
            <a:r>
              <a:rPr lang="cs-CZ" dirty="0" smtClean="0"/>
              <a:t>), která je před ním varována bohyní </a:t>
            </a:r>
            <a:r>
              <a:rPr lang="cs-CZ" dirty="0" err="1" smtClean="0"/>
              <a:t>Nintu</a:t>
            </a:r>
            <a:r>
              <a:rPr lang="cs-CZ" dirty="0" smtClean="0"/>
              <a:t> (je záhadou proč to tak vadilo, tedy za předpokladu, že s předchozími to nevadilo). </a:t>
            </a:r>
            <a:r>
              <a:rPr lang="cs-CZ" dirty="0" err="1" smtClean="0"/>
              <a:t>Enki</a:t>
            </a:r>
            <a:r>
              <a:rPr lang="cs-CZ" dirty="0" smtClean="0"/>
              <a:t>, ale přichází v přestrojení za zahradníka, jejich milování zabrání Enkiho manželka </a:t>
            </a:r>
            <a:r>
              <a:rPr lang="cs-CZ" dirty="0" err="1" smtClean="0"/>
              <a:t>Ninchursanga</a:t>
            </a:r>
            <a:r>
              <a:rPr lang="cs-CZ" dirty="0" smtClean="0"/>
              <a:t>, </a:t>
            </a:r>
            <a:r>
              <a:rPr lang="cs-CZ" dirty="0" err="1" smtClean="0"/>
              <a:t>Enki</a:t>
            </a:r>
            <a:r>
              <a:rPr lang="cs-CZ" dirty="0" smtClean="0"/>
              <a:t> tedy vyroní sperma na zem. Z něj pak vyroste osm neznámých rostlin, které </a:t>
            </a:r>
            <a:r>
              <a:rPr lang="cs-CZ" dirty="0" err="1" smtClean="0"/>
              <a:t>Enki</a:t>
            </a:r>
            <a:r>
              <a:rPr lang="cs-CZ" dirty="0" smtClean="0"/>
              <a:t> sní. Poté onemocní osmi závažnými chorobami. </a:t>
            </a:r>
            <a:r>
              <a:rPr lang="cs-CZ" dirty="0" err="1" smtClean="0"/>
              <a:t>Ninchursanga</a:t>
            </a:r>
            <a:r>
              <a:rPr lang="cs-CZ" dirty="0" smtClean="0"/>
              <a:t> ho prokleje a odejde (neznámo kam). Protože život na zemi nemůže bez Enkiho existovat (není jasné proč), požádá </a:t>
            </a:r>
            <a:r>
              <a:rPr lang="cs-CZ" dirty="0" err="1" smtClean="0">
                <a:hlinkClick r:id="rId3" tooltip="Enlil"/>
              </a:rPr>
              <a:t>Enlil</a:t>
            </a:r>
            <a:r>
              <a:rPr lang="cs-CZ" dirty="0" smtClean="0"/>
              <a:t> chytrou lišku, aby </a:t>
            </a:r>
            <a:r>
              <a:rPr lang="cs-CZ" dirty="0" err="1" smtClean="0"/>
              <a:t>Ninchursangu</a:t>
            </a:r>
            <a:r>
              <a:rPr lang="cs-CZ" dirty="0" smtClean="0"/>
              <a:t> našla a přivedla, což liška provede. Ta (</a:t>
            </a:r>
            <a:r>
              <a:rPr lang="cs-CZ" dirty="0" err="1" smtClean="0"/>
              <a:t>Ninchursanga</a:t>
            </a:r>
            <a:r>
              <a:rPr lang="cs-CZ" dirty="0" smtClean="0"/>
              <a:t>) pak porodí (kdo byl otcem se neví) osm božstev, které vyléčí Enkiho nemoci (každé jednu)</a:t>
            </a:r>
            <a:endParaRPr lang="cs-CZ"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Bohyňa </a:t>
            </a:r>
            <a:r>
              <a:rPr lang="sk-SK" dirty="0" err="1" smtClean="0"/>
              <a:t>Inanna</a:t>
            </a:r>
            <a:endParaRPr lang="cs-CZ" dirty="0"/>
          </a:p>
        </p:txBody>
      </p:sp>
      <p:sp>
        <p:nvSpPr>
          <p:cNvPr id="3" name="Zástupný symbol pro obsah 2"/>
          <p:cNvSpPr>
            <a:spLocks noGrp="1"/>
          </p:cNvSpPr>
          <p:nvPr>
            <p:ph idx="1"/>
          </p:nvPr>
        </p:nvSpPr>
        <p:spPr/>
        <p:txBody>
          <a:bodyPr>
            <a:normAutofit/>
          </a:bodyPr>
          <a:lstStyle/>
          <a:p>
            <a:r>
              <a:rPr lang="sk-SK" dirty="0" err="1" smtClean="0"/>
              <a:t>Sumerská</a:t>
            </a:r>
            <a:r>
              <a:rPr lang="sk-SK" dirty="0" smtClean="0"/>
              <a:t> bohyňa plodnosti, lásky a vojny. Jej Babylonský ekvivalent je </a:t>
            </a:r>
            <a:r>
              <a:rPr lang="sk-SK" dirty="0" err="1" smtClean="0"/>
              <a:t>Ištar</a:t>
            </a:r>
            <a:r>
              <a:rPr lang="sk-SK" dirty="0" smtClean="0"/>
              <a:t>. Jej chrám s názvom </a:t>
            </a:r>
            <a:r>
              <a:rPr lang="sk-SK" dirty="0" err="1" smtClean="0"/>
              <a:t>Eana</a:t>
            </a:r>
            <a:r>
              <a:rPr lang="sk-SK" dirty="0" smtClean="0"/>
              <a:t> sa nachádzal v </a:t>
            </a:r>
            <a:r>
              <a:rPr lang="sk-SK" dirty="0" err="1" smtClean="0"/>
              <a:t>Uruku</a:t>
            </a:r>
            <a:r>
              <a:rPr lang="sk-SK" dirty="0" smtClean="0"/>
              <a:t>.</a:t>
            </a:r>
          </a:p>
          <a:p>
            <a:r>
              <a:rPr lang="sk-SK" dirty="0" err="1" smtClean="0"/>
              <a:t>Inanna</a:t>
            </a:r>
            <a:r>
              <a:rPr lang="sk-SK" dirty="0" smtClean="0"/>
              <a:t> a </a:t>
            </a:r>
            <a:r>
              <a:rPr lang="sk-SK" dirty="0" err="1" smtClean="0"/>
              <a:t>Dumuzi</a:t>
            </a:r>
            <a:endParaRPr lang="sk-SK" dirty="0" smtClean="0"/>
          </a:p>
          <a:p>
            <a:r>
              <a:rPr lang="sk-SK" dirty="0" err="1" smtClean="0"/>
              <a:t>Inanna</a:t>
            </a:r>
            <a:r>
              <a:rPr lang="sk-SK" dirty="0" smtClean="0"/>
              <a:t> a </a:t>
            </a:r>
            <a:r>
              <a:rPr lang="sk-SK" dirty="0" err="1" smtClean="0"/>
              <a:t>Enki</a:t>
            </a:r>
            <a:r>
              <a:rPr lang="sk-SK" dirty="0" smtClean="0"/>
              <a:t> (ME)</a:t>
            </a:r>
          </a:p>
          <a:p>
            <a:r>
              <a:rPr lang="sk-SK" dirty="0" smtClean="0"/>
              <a:t>Zostup </a:t>
            </a:r>
            <a:r>
              <a:rPr lang="sk-SK" dirty="0" err="1" smtClean="0"/>
              <a:t>Inanny</a:t>
            </a:r>
            <a:r>
              <a:rPr lang="sk-SK" dirty="0" smtClean="0"/>
              <a:t> do podsvetia</a:t>
            </a:r>
          </a:p>
          <a:p>
            <a:r>
              <a:rPr lang="sk-SK" dirty="0" err="1" smtClean="0"/>
              <a:t>Inanna</a:t>
            </a:r>
            <a:r>
              <a:rPr lang="sk-SK" dirty="0" smtClean="0"/>
              <a:t> a strom </a:t>
            </a:r>
            <a:r>
              <a:rPr lang="sk-SK" dirty="0" err="1" smtClean="0"/>
              <a:t>Huluppu</a:t>
            </a:r>
            <a:endParaRPr lang="sk-SK" dirty="0" smtClean="0"/>
          </a:p>
          <a:p>
            <a:r>
              <a:rPr lang="sk-SK" dirty="0" err="1" smtClean="0"/>
              <a:t>Inanna</a:t>
            </a:r>
            <a:r>
              <a:rPr lang="sk-SK" dirty="0" smtClean="0"/>
              <a:t> a </a:t>
            </a:r>
            <a:r>
              <a:rPr lang="sk-SK" dirty="0" err="1" smtClean="0"/>
              <a:t>Shukaletuda</a:t>
            </a:r>
            <a:endParaRPr lang="cs-CZ"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Enki</a:t>
            </a:r>
            <a:r>
              <a:rPr lang="sk-SK" dirty="0" smtClean="0"/>
              <a:t>, </a:t>
            </a:r>
            <a:r>
              <a:rPr lang="sk-SK" dirty="0" err="1" smtClean="0"/>
              <a:t>Inanna</a:t>
            </a:r>
            <a:r>
              <a:rPr lang="sk-SK" dirty="0" smtClean="0"/>
              <a:t> a „ME“</a:t>
            </a:r>
            <a:endParaRPr lang="cs-CZ" dirty="0"/>
          </a:p>
        </p:txBody>
      </p:sp>
      <p:sp>
        <p:nvSpPr>
          <p:cNvPr id="3" name="Zástupný symbol pro obsah 2"/>
          <p:cNvSpPr>
            <a:spLocks noGrp="1"/>
          </p:cNvSpPr>
          <p:nvPr>
            <p:ph idx="1"/>
          </p:nvPr>
        </p:nvSpPr>
        <p:spPr/>
        <p:txBody>
          <a:bodyPr/>
          <a:lstStyle/>
          <a:p>
            <a:endParaRPr lang="cs-CZ"/>
          </a:p>
        </p:txBody>
      </p:sp>
      <p:pic>
        <p:nvPicPr>
          <p:cNvPr id="107522" name="Picture 2" descr="Výsledok vyhľadávania obrázkov pre dopyt god enki"/>
          <p:cNvPicPr>
            <a:picLocks noChangeAspect="1" noChangeArrowheads="1"/>
          </p:cNvPicPr>
          <p:nvPr/>
        </p:nvPicPr>
        <p:blipFill>
          <a:blip r:embed="rId2"/>
          <a:srcRect/>
          <a:stretch>
            <a:fillRect/>
          </a:stretch>
        </p:blipFill>
        <p:spPr bwMode="auto">
          <a:xfrm>
            <a:off x="1714480" y="1714488"/>
            <a:ext cx="5857916" cy="390966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en-US" dirty="0" smtClean="0"/>
              <a:t>In his connections with </a:t>
            </a:r>
            <a:r>
              <a:rPr lang="en-US" dirty="0" err="1" smtClean="0">
                <a:hlinkClick r:id="rId2" tooltip="Inanna"/>
              </a:rPr>
              <a:t>Inanna</a:t>
            </a:r>
            <a:r>
              <a:rPr lang="en-US" dirty="0" smtClean="0"/>
              <a:t>, </a:t>
            </a:r>
            <a:r>
              <a:rPr lang="en-US" dirty="0" err="1" smtClean="0"/>
              <a:t>Enki</a:t>
            </a:r>
            <a:r>
              <a:rPr lang="en-US" dirty="0" smtClean="0"/>
              <a:t> shows other aspects of his non-</a:t>
            </a:r>
            <a:r>
              <a:rPr lang="en-US" dirty="0" smtClean="0">
                <a:hlinkClick r:id="rId3" tooltip="Patriarchy"/>
              </a:rPr>
              <a:t>patriarchal</a:t>
            </a:r>
            <a:r>
              <a:rPr lang="en-US" dirty="0" smtClean="0"/>
              <a:t> nature. The myth </a:t>
            </a:r>
            <a:r>
              <a:rPr lang="en-US" i="1" dirty="0" err="1" smtClean="0"/>
              <a:t>Enki</a:t>
            </a:r>
            <a:r>
              <a:rPr lang="en-US" i="1" dirty="0" smtClean="0"/>
              <a:t> and </a:t>
            </a:r>
            <a:r>
              <a:rPr lang="en-US" i="1" dirty="0" err="1" smtClean="0"/>
              <a:t>Inanna</a:t>
            </a:r>
            <a:r>
              <a:rPr lang="en-US" baseline="30000" dirty="0" smtClean="0">
                <a:hlinkClick r:id="rId4"/>
              </a:rPr>
              <a:t>[18][19]</a:t>
            </a:r>
            <a:r>
              <a:rPr lang="en-US" dirty="0" smtClean="0"/>
              <a:t> tells the story of how the young goddess of the </a:t>
            </a:r>
            <a:r>
              <a:rPr lang="en-US" dirty="0" smtClean="0">
                <a:hlinkClick r:id="rId5" tooltip="E-anna"/>
              </a:rPr>
              <a:t>É-</a:t>
            </a:r>
            <a:r>
              <a:rPr lang="en-US" dirty="0" err="1" smtClean="0">
                <a:hlinkClick r:id="rId5" tooltip="E-anna"/>
              </a:rPr>
              <a:t>anna</a:t>
            </a:r>
            <a:r>
              <a:rPr lang="en-US" dirty="0" smtClean="0"/>
              <a:t> temple of </a:t>
            </a:r>
            <a:r>
              <a:rPr lang="en-US" dirty="0" err="1" smtClean="0">
                <a:hlinkClick r:id="rId6" tooltip="Uruk"/>
              </a:rPr>
              <a:t>Uruk</a:t>
            </a:r>
            <a:r>
              <a:rPr lang="en-US" dirty="0" smtClean="0"/>
              <a:t> feasts with her father </a:t>
            </a:r>
            <a:r>
              <a:rPr lang="en-US" dirty="0" err="1" smtClean="0"/>
              <a:t>Enki</a:t>
            </a:r>
            <a:r>
              <a:rPr lang="en-US" dirty="0" smtClean="0"/>
              <a:t>.</a:t>
            </a:r>
            <a:r>
              <a:rPr lang="en-US" baseline="30000" dirty="0" smtClean="0">
                <a:hlinkClick r:id="rId4"/>
              </a:rPr>
              <a:t>[20]</a:t>
            </a:r>
            <a:r>
              <a:rPr lang="en-US" dirty="0" smtClean="0"/>
              <a:t> The two deities compete against each other in a drinking competition. Then, </a:t>
            </a:r>
            <a:r>
              <a:rPr lang="en-US" dirty="0" err="1" smtClean="0"/>
              <a:t>Enki</a:t>
            </a:r>
            <a:r>
              <a:rPr lang="en-US" dirty="0" smtClean="0"/>
              <a:t>, thoroughly inebriated, gives </a:t>
            </a:r>
            <a:r>
              <a:rPr lang="en-US" dirty="0" err="1" smtClean="0"/>
              <a:t>Inanna</a:t>
            </a:r>
            <a:r>
              <a:rPr lang="en-US" dirty="0" smtClean="0"/>
              <a:t> all of the </a:t>
            </a:r>
            <a:r>
              <a:rPr lang="en-US" i="1" dirty="0" err="1" smtClean="0">
                <a:hlinkClick r:id="rId7" tooltip="Me (mythology)"/>
              </a:rPr>
              <a:t>Mes</a:t>
            </a:r>
            <a:r>
              <a:rPr lang="en-US" dirty="0" smtClean="0"/>
              <a:t>, the gifts of civilized life. The next morning, when </a:t>
            </a:r>
            <a:r>
              <a:rPr lang="en-US" dirty="0" err="1" smtClean="0"/>
              <a:t>Enki</a:t>
            </a:r>
            <a:r>
              <a:rPr lang="en-US" dirty="0" smtClean="0"/>
              <a:t> awakes with a hangover, he asks his servant </a:t>
            </a:r>
            <a:r>
              <a:rPr lang="en-US" dirty="0" err="1" smtClean="0">
                <a:hlinkClick r:id="rId8" tooltip="Isimud"/>
              </a:rPr>
              <a:t>Isimud</a:t>
            </a:r>
            <a:r>
              <a:rPr lang="en-US" dirty="0" smtClean="0"/>
              <a:t> for the </a:t>
            </a:r>
            <a:r>
              <a:rPr lang="en-US" i="1" dirty="0" err="1" smtClean="0"/>
              <a:t>Mes</a:t>
            </a:r>
            <a:r>
              <a:rPr lang="en-US" dirty="0" smtClean="0"/>
              <a:t>, only to be informed that he has given them to </a:t>
            </a:r>
            <a:r>
              <a:rPr lang="en-US" dirty="0" err="1" smtClean="0"/>
              <a:t>Inanna</a:t>
            </a:r>
            <a:r>
              <a:rPr lang="en-US" dirty="0" smtClean="0"/>
              <a:t>. Upset at his actions, he sends </a:t>
            </a:r>
            <a:r>
              <a:rPr lang="en-US" i="1" dirty="0" err="1" smtClean="0">
                <a:hlinkClick r:id="rId9" tooltip="Gallu"/>
              </a:rPr>
              <a:t>Galla</a:t>
            </a:r>
            <a:r>
              <a:rPr lang="en-US" dirty="0" smtClean="0"/>
              <a:t> demons to recover them. </a:t>
            </a:r>
            <a:r>
              <a:rPr lang="en-US" dirty="0" err="1" smtClean="0"/>
              <a:t>Inanna</a:t>
            </a:r>
            <a:r>
              <a:rPr lang="en-US" dirty="0" smtClean="0"/>
              <a:t> sails away in the boat of heaven and arrives safely back at the quay at </a:t>
            </a:r>
            <a:r>
              <a:rPr lang="en-US" dirty="0" err="1" smtClean="0"/>
              <a:t>Uruk</a:t>
            </a:r>
            <a:r>
              <a:rPr lang="en-US" dirty="0" smtClean="0"/>
              <a:t>. </a:t>
            </a:r>
            <a:r>
              <a:rPr lang="en-US" dirty="0" err="1" smtClean="0"/>
              <a:t>Enki</a:t>
            </a:r>
            <a:r>
              <a:rPr lang="en-US" dirty="0" smtClean="0"/>
              <a:t> </a:t>
            </a:r>
            <a:r>
              <a:rPr lang="en-US" dirty="0" err="1" smtClean="0"/>
              <a:t>realises</a:t>
            </a:r>
            <a:r>
              <a:rPr lang="en-US" dirty="0" smtClean="0"/>
              <a:t> that he has been tricked in his hubris and accepts a peace treaty forever with </a:t>
            </a:r>
            <a:r>
              <a:rPr lang="en-US" dirty="0" err="1" smtClean="0"/>
              <a:t>Uruk</a:t>
            </a:r>
            <a:r>
              <a:rPr lang="en-US" dirty="0" smtClean="0"/>
              <a:t>.</a:t>
            </a:r>
          </a:p>
          <a:p>
            <a:r>
              <a:rPr lang="en-US" dirty="0" smtClean="0"/>
              <a:t>Politically, this myth would seem to indicate events of an early period when political authority passed from </a:t>
            </a:r>
            <a:r>
              <a:rPr lang="en-US" dirty="0" err="1" smtClean="0"/>
              <a:t>Enki's</a:t>
            </a:r>
            <a:r>
              <a:rPr lang="en-US" dirty="0" smtClean="0"/>
              <a:t> city of </a:t>
            </a:r>
            <a:r>
              <a:rPr lang="en-US" dirty="0" err="1" smtClean="0"/>
              <a:t>Eridu</a:t>
            </a:r>
            <a:r>
              <a:rPr lang="en-US" dirty="0" smtClean="0"/>
              <a:t> to </a:t>
            </a:r>
            <a:r>
              <a:rPr lang="en-US" dirty="0" err="1" smtClean="0"/>
              <a:t>Inanna's</a:t>
            </a:r>
            <a:r>
              <a:rPr lang="en-US" dirty="0" smtClean="0"/>
              <a:t> city of </a:t>
            </a:r>
            <a:r>
              <a:rPr lang="en-US" dirty="0" err="1" smtClean="0"/>
              <a:t>Uruk</a:t>
            </a:r>
            <a:r>
              <a:rPr lang="en-US" dirty="0" smtClean="0"/>
              <a:t>.</a:t>
            </a:r>
          </a:p>
          <a:p>
            <a:endParaRPr lang="cs-CZ"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Mýtus o </a:t>
            </a:r>
            <a:r>
              <a:rPr lang="sk-SK" dirty="0" err="1" smtClean="0"/>
              <a:t>Inanne</a:t>
            </a:r>
            <a:r>
              <a:rPr lang="sk-SK" dirty="0" smtClean="0"/>
              <a:t> a </a:t>
            </a:r>
            <a:r>
              <a:rPr lang="sk-SK" dirty="0" err="1" smtClean="0"/>
              <a:t>Dumuzim</a:t>
            </a:r>
            <a:endParaRPr lang="cs-CZ" dirty="0"/>
          </a:p>
        </p:txBody>
      </p:sp>
      <p:pic>
        <p:nvPicPr>
          <p:cNvPr id="105474" name="Picture 2" descr="Výsledok vyhľadávania obrázkov pre dopyt inanna"/>
          <p:cNvPicPr>
            <a:picLocks noChangeAspect="1" noChangeArrowheads="1"/>
          </p:cNvPicPr>
          <p:nvPr/>
        </p:nvPicPr>
        <p:blipFill>
          <a:blip r:embed="rId2"/>
          <a:srcRect l="9934" r="8940"/>
          <a:stretch>
            <a:fillRect/>
          </a:stretch>
        </p:blipFill>
        <p:spPr bwMode="auto">
          <a:xfrm>
            <a:off x="857224" y="1428736"/>
            <a:ext cx="3500462" cy="5114926"/>
          </a:xfrm>
          <a:prstGeom prst="rect">
            <a:avLst/>
          </a:prstGeom>
          <a:noFill/>
        </p:spPr>
      </p:pic>
      <p:pic>
        <p:nvPicPr>
          <p:cNvPr id="11266" name="Picture 2" descr="The marriage of Inanna and Dumuzid"/>
          <p:cNvPicPr>
            <a:picLocks noChangeAspect="1" noChangeArrowheads="1"/>
          </p:cNvPicPr>
          <p:nvPr/>
        </p:nvPicPr>
        <p:blipFill>
          <a:blip r:embed="rId3"/>
          <a:srcRect/>
          <a:stretch>
            <a:fillRect/>
          </a:stretch>
        </p:blipFill>
        <p:spPr bwMode="auto">
          <a:xfrm>
            <a:off x="4929190" y="1500174"/>
            <a:ext cx="3000396" cy="481263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Novoročná slávnosť „</a:t>
            </a:r>
            <a:r>
              <a:rPr lang="sk-SK" dirty="0" err="1" smtClean="0"/>
              <a:t>akítu</a:t>
            </a:r>
            <a:r>
              <a:rPr lang="sk-SK" dirty="0" smtClean="0"/>
              <a:t>“</a:t>
            </a:r>
            <a:endParaRPr lang="cs-CZ" dirty="0"/>
          </a:p>
        </p:txBody>
      </p:sp>
      <p:pic>
        <p:nvPicPr>
          <p:cNvPr id="109570" name="Picture 2" descr="Výsledok vyhľadávania obrázkov pre dopyt akitu mezopotámia"/>
          <p:cNvPicPr>
            <a:picLocks noChangeAspect="1" noChangeArrowheads="1"/>
          </p:cNvPicPr>
          <p:nvPr/>
        </p:nvPicPr>
        <p:blipFill>
          <a:blip r:embed="rId2"/>
          <a:srcRect/>
          <a:stretch>
            <a:fillRect/>
          </a:stretch>
        </p:blipFill>
        <p:spPr bwMode="auto">
          <a:xfrm>
            <a:off x="1714480" y="1785926"/>
            <a:ext cx="5843299" cy="41529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dirty="0" smtClean="0"/>
              <a:t>Prvé mnemotechnické pomôcky</a:t>
            </a:r>
            <a:endParaRPr lang="cs-CZ" dirty="0"/>
          </a:p>
        </p:txBody>
      </p:sp>
      <p:sp>
        <p:nvSpPr>
          <p:cNvPr id="3" name="Zástupný symbol pro obsah 2"/>
          <p:cNvSpPr>
            <a:spLocks noGrp="1"/>
          </p:cNvSpPr>
          <p:nvPr>
            <p:ph idx="1"/>
          </p:nvPr>
        </p:nvSpPr>
        <p:spPr>
          <a:xfrm>
            <a:off x="3214678" y="1600200"/>
            <a:ext cx="5472122" cy="4525963"/>
          </a:xfrm>
        </p:spPr>
        <p:txBody>
          <a:bodyPr/>
          <a:lstStyle/>
          <a:p>
            <a:r>
              <a:rPr lang="cs-CZ" dirty="0" smtClean="0"/>
              <a:t>Denise </a:t>
            </a:r>
            <a:r>
              <a:rPr lang="cs-CZ" dirty="0" err="1" smtClean="0"/>
              <a:t>Schmandt</a:t>
            </a:r>
            <a:r>
              <a:rPr lang="cs-CZ" dirty="0" smtClean="0"/>
              <a:t>-</a:t>
            </a:r>
            <a:r>
              <a:rPr lang="cs-CZ" dirty="0" err="1" smtClean="0"/>
              <a:t>Besserat</a:t>
            </a:r>
            <a:r>
              <a:rPr lang="cs-CZ" dirty="0" smtClean="0"/>
              <a:t>: </a:t>
            </a:r>
            <a:r>
              <a:rPr lang="cs-CZ" dirty="0" err="1" smtClean="0"/>
              <a:t>From</a:t>
            </a:r>
            <a:r>
              <a:rPr lang="cs-CZ" dirty="0" smtClean="0"/>
              <a:t> </a:t>
            </a:r>
            <a:r>
              <a:rPr lang="cs-CZ" dirty="0" err="1" smtClean="0"/>
              <a:t>accounting</a:t>
            </a:r>
            <a:r>
              <a:rPr lang="cs-CZ" dirty="0" smtClean="0"/>
              <a:t> to </a:t>
            </a:r>
            <a:r>
              <a:rPr lang="cs-CZ" dirty="0" err="1" smtClean="0"/>
              <a:t>writing</a:t>
            </a:r>
            <a:endParaRPr lang="cs-CZ" dirty="0"/>
          </a:p>
        </p:txBody>
      </p:sp>
      <p:pic>
        <p:nvPicPr>
          <p:cNvPr id="44034" name="Picture 2" descr="Výsledok vyhľadávania obrázkov pre dopyt evolution token cuneiform"/>
          <p:cNvPicPr>
            <a:picLocks noChangeAspect="1" noChangeArrowheads="1"/>
          </p:cNvPicPr>
          <p:nvPr/>
        </p:nvPicPr>
        <p:blipFill>
          <a:blip r:embed="rId2"/>
          <a:srcRect/>
          <a:stretch>
            <a:fillRect/>
          </a:stretch>
        </p:blipFill>
        <p:spPr bwMode="auto">
          <a:xfrm>
            <a:off x="1214414" y="2428868"/>
            <a:ext cx="1571636" cy="2925556"/>
          </a:xfrm>
          <a:prstGeom prst="rect">
            <a:avLst/>
          </a:prstGeom>
          <a:noFill/>
        </p:spPr>
      </p:pic>
      <p:pic>
        <p:nvPicPr>
          <p:cNvPr id="44036" name="Picture 4" descr="Výsledok vyhľadávania obrázkov pre dopyt evolution token cuneiform"/>
          <p:cNvPicPr>
            <a:picLocks noChangeAspect="1" noChangeArrowheads="1"/>
          </p:cNvPicPr>
          <p:nvPr/>
        </p:nvPicPr>
        <p:blipFill>
          <a:blip r:embed="rId3"/>
          <a:srcRect/>
          <a:stretch>
            <a:fillRect/>
          </a:stretch>
        </p:blipFill>
        <p:spPr bwMode="auto">
          <a:xfrm>
            <a:off x="3714744" y="3286124"/>
            <a:ext cx="4572000" cy="2752725"/>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Zostup </a:t>
            </a:r>
            <a:r>
              <a:rPr lang="sk-SK" dirty="0" err="1" smtClean="0"/>
              <a:t>Inanny</a:t>
            </a:r>
            <a:r>
              <a:rPr lang="sk-SK" dirty="0" smtClean="0"/>
              <a:t> do podsvetia</a:t>
            </a:r>
            <a:endParaRPr lang="cs-CZ" dirty="0"/>
          </a:p>
        </p:txBody>
      </p:sp>
      <p:sp>
        <p:nvSpPr>
          <p:cNvPr id="3" name="Zástupný symbol pro obsah 2"/>
          <p:cNvSpPr>
            <a:spLocks noGrp="1"/>
          </p:cNvSpPr>
          <p:nvPr>
            <p:ph idx="1"/>
          </p:nvPr>
        </p:nvSpPr>
        <p:spPr>
          <a:xfrm>
            <a:off x="4214810" y="1600200"/>
            <a:ext cx="4471990" cy="4525963"/>
          </a:xfrm>
        </p:spPr>
        <p:txBody>
          <a:bodyPr>
            <a:normAutofit/>
          </a:bodyPr>
          <a:lstStyle/>
          <a:p>
            <a:endParaRPr lang="cs-CZ" dirty="0"/>
          </a:p>
        </p:txBody>
      </p:sp>
      <p:pic>
        <p:nvPicPr>
          <p:cNvPr id="106498" name="Picture 2" descr="File:Myths and legends of Babylonia and Assyria (1916) (14801964123).jpg"/>
          <p:cNvPicPr>
            <a:picLocks noChangeAspect="1" noChangeArrowheads="1"/>
          </p:cNvPicPr>
          <p:nvPr/>
        </p:nvPicPr>
        <p:blipFill>
          <a:blip r:embed="rId2"/>
          <a:srcRect/>
          <a:stretch>
            <a:fillRect/>
          </a:stretch>
        </p:blipFill>
        <p:spPr bwMode="auto">
          <a:xfrm>
            <a:off x="500034" y="1428736"/>
            <a:ext cx="3406748" cy="5072082"/>
          </a:xfrm>
          <a:prstGeom prst="rect">
            <a:avLst/>
          </a:prstGeom>
          <a:noFill/>
        </p:spPr>
      </p:pic>
      <p:pic>
        <p:nvPicPr>
          <p:cNvPr id="5" name="Picture 2" descr="Image result for inanna dressed in mes"/>
          <p:cNvPicPr>
            <a:picLocks noChangeAspect="1" noChangeArrowheads="1"/>
          </p:cNvPicPr>
          <p:nvPr/>
        </p:nvPicPr>
        <p:blipFill>
          <a:blip r:embed="rId3"/>
          <a:srcRect/>
          <a:stretch>
            <a:fillRect/>
          </a:stretch>
        </p:blipFill>
        <p:spPr bwMode="auto">
          <a:xfrm>
            <a:off x="4139560" y="1571612"/>
            <a:ext cx="5004440" cy="4652958"/>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73730" name="Picture 2" descr="A depiction taken from an ancient Sumerian cylinder seal showing Dumuzid being brutally tortured in the Underworld by the galla demons"/>
          <p:cNvPicPr>
            <a:picLocks noChangeAspect="1" noChangeArrowheads="1"/>
          </p:cNvPicPr>
          <p:nvPr/>
        </p:nvPicPr>
        <p:blipFill>
          <a:blip r:embed="rId2"/>
          <a:srcRect/>
          <a:stretch>
            <a:fillRect/>
          </a:stretch>
        </p:blipFill>
        <p:spPr bwMode="auto">
          <a:xfrm>
            <a:off x="571472" y="1714488"/>
            <a:ext cx="7858179" cy="392909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Inanna</a:t>
            </a:r>
            <a:r>
              <a:rPr lang="sk-SK" dirty="0" smtClean="0"/>
              <a:t> a </a:t>
            </a:r>
            <a:r>
              <a:rPr lang="sk-SK" dirty="0" err="1" smtClean="0"/>
              <a:t>Shukaletuda</a:t>
            </a:r>
            <a:endParaRPr lang="cs-CZ" dirty="0"/>
          </a:p>
        </p:txBody>
      </p:sp>
      <p:pic>
        <p:nvPicPr>
          <p:cNvPr id="108546" name="Picture 2" descr="Výsledok vyhľadávania obrázkov pre dopyt ishtar"/>
          <p:cNvPicPr>
            <a:picLocks noChangeAspect="1" noChangeArrowheads="1"/>
          </p:cNvPicPr>
          <p:nvPr/>
        </p:nvPicPr>
        <p:blipFill>
          <a:blip r:embed="rId2"/>
          <a:srcRect/>
          <a:stretch>
            <a:fillRect/>
          </a:stretch>
        </p:blipFill>
        <p:spPr bwMode="auto">
          <a:xfrm>
            <a:off x="2500298" y="1714488"/>
            <a:ext cx="4214842" cy="4214842"/>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en-US" dirty="0" err="1" smtClean="0"/>
              <a:t>Shukaletuda</a:t>
            </a:r>
            <a:r>
              <a:rPr lang="en-US" dirty="0" smtClean="0"/>
              <a:t>, the gardener, set by </a:t>
            </a:r>
            <a:r>
              <a:rPr lang="en-US" dirty="0" err="1" smtClean="0"/>
              <a:t>Enki</a:t>
            </a:r>
            <a:r>
              <a:rPr lang="en-US" dirty="0" smtClean="0"/>
              <a:t> to care for the date palm he had created, finds </a:t>
            </a:r>
            <a:r>
              <a:rPr lang="en-US" dirty="0" err="1" smtClean="0"/>
              <a:t>Inanna</a:t>
            </a:r>
            <a:r>
              <a:rPr lang="en-US" dirty="0" smtClean="0"/>
              <a:t> sleeping under the palm tree and rapes the goddess in her sleep. Awaking, she discovers that she has been violated and seeks to punish the miscreant. </a:t>
            </a:r>
            <a:r>
              <a:rPr lang="en-US" dirty="0" err="1" smtClean="0"/>
              <a:t>Shukaletuda</a:t>
            </a:r>
            <a:r>
              <a:rPr lang="en-US" dirty="0" smtClean="0"/>
              <a:t> seeks protection from </a:t>
            </a:r>
            <a:r>
              <a:rPr lang="en-US" dirty="0" err="1" smtClean="0"/>
              <a:t>Enki</a:t>
            </a:r>
            <a:r>
              <a:rPr lang="sk-SK" dirty="0" smtClean="0"/>
              <a:t>. </a:t>
            </a:r>
            <a:r>
              <a:rPr lang="en-US" dirty="0" smtClean="0"/>
              <a:t>In classic </a:t>
            </a:r>
            <a:r>
              <a:rPr lang="en-US" dirty="0" err="1" smtClean="0"/>
              <a:t>Enkian</a:t>
            </a:r>
            <a:r>
              <a:rPr lang="en-US" dirty="0" smtClean="0"/>
              <a:t> fashion, the father advises </a:t>
            </a:r>
            <a:r>
              <a:rPr lang="en-US" dirty="0" err="1" smtClean="0"/>
              <a:t>Shukaletuda</a:t>
            </a:r>
            <a:r>
              <a:rPr lang="en-US" dirty="0" smtClean="0"/>
              <a:t> to hide in the city where </a:t>
            </a:r>
            <a:r>
              <a:rPr lang="en-US" dirty="0" err="1" smtClean="0"/>
              <a:t>Inanna</a:t>
            </a:r>
            <a:r>
              <a:rPr lang="en-US" dirty="0" smtClean="0"/>
              <a:t> will not be able to find him. </a:t>
            </a:r>
            <a:r>
              <a:rPr lang="en-US" dirty="0" err="1" smtClean="0"/>
              <a:t>Enki</a:t>
            </a:r>
            <a:r>
              <a:rPr lang="en-US" dirty="0" smtClean="0"/>
              <a:t>, as the protector of whoever comes to seek his help, and as the </a:t>
            </a:r>
            <a:r>
              <a:rPr lang="en-US" dirty="0" err="1" smtClean="0"/>
              <a:t>empowerer</a:t>
            </a:r>
            <a:r>
              <a:rPr lang="en-US" dirty="0" smtClean="0"/>
              <a:t> of </a:t>
            </a:r>
            <a:r>
              <a:rPr lang="en-US" dirty="0" err="1" smtClean="0"/>
              <a:t>Inanna</a:t>
            </a:r>
            <a:r>
              <a:rPr lang="en-US" dirty="0" smtClean="0"/>
              <a:t>, here challenges the young impetuous goddess to control her anger so as to be better able to function as a great judge.</a:t>
            </a:r>
            <a:endParaRPr lang="cs-CZ" dirty="0" smtClean="0"/>
          </a:p>
          <a:p>
            <a:endParaRPr lang="cs-CZ"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Velebenie bohov</a:t>
            </a:r>
            <a:endParaRPr lang="cs-CZ" dirty="0"/>
          </a:p>
        </p:txBody>
      </p:sp>
      <p:sp>
        <p:nvSpPr>
          <p:cNvPr id="3" name="Zástupný symbol pro obsah 2"/>
          <p:cNvSpPr>
            <a:spLocks noGrp="1"/>
          </p:cNvSpPr>
          <p:nvPr>
            <p:ph idx="1"/>
          </p:nvPr>
        </p:nvSpPr>
        <p:spPr/>
        <p:txBody>
          <a:bodyPr/>
          <a:lstStyle/>
          <a:p>
            <a:r>
              <a:rPr lang="sk-SK" dirty="0" smtClean="0"/>
              <a:t>Poetka </a:t>
            </a:r>
            <a:r>
              <a:rPr lang="sk-SK" dirty="0" err="1" smtClean="0"/>
              <a:t>Enheduanna</a:t>
            </a:r>
            <a:r>
              <a:rPr lang="sk-SK" dirty="0" smtClean="0"/>
              <a:t>, dcéra </a:t>
            </a:r>
            <a:r>
              <a:rPr lang="sk-SK" dirty="0" err="1" smtClean="0"/>
              <a:t>Sargona</a:t>
            </a:r>
            <a:endParaRPr lang="cs-CZ" dirty="0"/>
          </a:p>
        </p:txBody>
      </p:sp>
      <p:pic>
        <p:nvPicPr>
          <p:cNvPr id="110594" name="Picture 2" descr="Výsledok vyhľadávania obrázkov pre dopyt enheduanna"/>
          <p:cNvPicPr>
            <a:picLocks noChangeAspect="1" noChangeArrowheads="1"/>
          </p:cNvPicPr>
          <p:nvPr/>
        </p:nvPicPr>
        <p:blipFill>
          <a:blip r:embed="rId2"/>
          <a:srcRect/>
          <a:stretch>
            <a:fillRect/>
          </a:stretch>
        </p:blipFill>
        <p:spPr bwMode="auto">
          <a:xfrm>
            <a:off x="2285984" y="2428868"/>
            <a:ext cx="4357718" cy="3742392"/>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Hrdinské eposy</a:t>
            </a:r>
            <a:endParaRPr lang="cs-CZ" dirty="0"/>
          </a:p>
        </p:txBody>
      </p:sp>
      <p:sp>
        <p:nvSpPr>
          <p:cNvPr id="3" name="Zástupný symbol pro obsah 2"/>
          <p:cNvSpPr>
            <a:spLocks noGrp="1"/>
          </p:cNvSpPr>
          <p:nvPr>
            <p:ph idx="1"/>
          </p:nvPr>
        </p:nvSpPr>
        <p:spPr/>
        <p:txBody>
          <a:bodyPr/>
          <a:lstStyle/>
          <a:p>
            <a:r>
              <a:rPr lang="sk-SK" dirty="0" smtClean="0"/>
              <a:t>Vladár: </a:t>
            </a:r>
            <a:r>
              <a:rPr lang="sk-SK" dirty="0" err="1" smtClean="0"/>
              <a:t>Etana</a:t>
            </a:r>
            <a:r>
              <a:rPr lang="sk-SK" dirty="0" smtClean="0"/>
              <a:t>, </a:t>
            </a:r>
            <a:r>
              <a:rPr lang="sk-SK" dirty="0" err="1" smtClean="0"/>
              <a:t>Enmerkar</a:t>
            </a:r>
            <a:endParaRPr lang="sk-SK" dirty="0" smtClean="0"/>
          </a:p>
          <a:p>
            <a:r>
              <a:rPr lang="sk-SK" dirty="0" smtClean="0"/>
              <a:t>Vladár a poloboh</a:t>
            </a:r>
            <a:r>
              <a:rPr lang="cs-CZ" dirty="0" smtClean="0"/>
              <a:t>: </a:t>
            </a:r>
            <a:r>
              <a:rPr lang="cs-CZ" dirty="0" err="1" smtClean="0"/>
              <a:t>Gilgameš</a:t>
            </a:r>
            <a:r>
              <a:rPr lang="cs-CZ" dirty="0" smtClean="0"/>
              <a:t>, </a:t>
            </a:r>
            <a:r>
              <a:rPr lang="cs-CZ" dirty="0" err="1" smtClean="0"/>
              <a:t>Lugalbanda</a:t>
            </a:r>
            <a:endParaRPr lang="cs-CZ" dirty="0" smtClean="0"/>
          </a:p>
          <a:p>
            <a:r>
              <a:rPr lang="cs-CZ" dirty="0" err="1" smtClean="0"/>
              <a:t>Nesmrteľný</a:t>
            </a:r>
            <a:r>
              <a:rPr lang="cs-CZ" dirty="0" smtClean="0"/>
              <a:t> </a:t>
            </a:r>
            <a:r>
              <a:rPr lang="cs-CZ" dirty="0" err="1" smtClean="0"/>
              <a:t>človek</a:t>
            </a:r>
            <a:r>
              <a:rPr lang="cs-CZ" dirty="0" smtClean="0"/>
              <a:t>: </a:t>
            </a:r>
            <a:r>
              <a:rPr lang="cs-CZ" dirty="0" err="1" smtClean="0"/>
              <a:t>Utanapištim</a:t>
            </a:r>
            <a:r>
              <a:rPr lang="cs-CZ" dirty="0" smtClean="0"/>
              <a:t> </a:t>
            </a:r>
            <a:r>
              <a:rPr lang="cs-CZ" smtClean="0"/>
              <a:t>(Ziusudra, Atrachasís)</a:t>
            </a:r>
            <a:endParaRPr lang="sk-SK"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Enmerkar</a:t>
            </a:r>
            <a:r>
              <a:rPr lang="sk-SK" dirty="0" smtClean="0"/>
              <a:t> a vládca z </a:t>
            </a:r>
            <a:r>
              <a:rPr lang="sk-SK" dirty="0" err="1" smtClean="0"/>
              <a:t>Arraty</a:t>
            </a:r>
            <a:endParaRPr lang="cs-CZ" dirty="0"/>
          </a:p>
        </p:txBody>
      </p:sp>
      <p:pic>
        <p:nvPicPr>
          <p:cNvPr id="1028" name="Picture 4" descr="Image result for eanna uruk"/>
          <p:cNvPicPr>
            <a:picLocks noChangeAspect="1" noChangeArrowheads="1"/>
          </p:cNvPicPr>
          <p:nvPr/>
        </p:nvPicPr>
        <p:blipFill>
          <a:blip r:embed="rId2"/>
          <a:srcRect/>
          <a:stretch>
            <a:fillRect/>
          </a:stretch>
        </p:blipFill>
        <p:spPr bwMode="auto">
          <a:xfrm>
            <a:off x="1428728" y="1571612"/>
            <a:ext cx="5939416" cy="428628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Etanov</a:t>
            </a:r>
            <a:r>
              <a:rPr lang="sk-SK" dirty="0" smtClean="0"/>
              <a:t> let do nebies</a:t>
            </a:r>
            <a:endParaRPr lang="cs-CZ" dirty="0"/>
          </a:p>
        </p:txBody>
      </p:sp>
      <p:sp>
        <p:nvSpPr>
          <p:cNvPr id="3" name="Zástupný symbol pro obsah 2"/>
          <p:cNvSpPr>
            <a:spLocks noGrp="1"/>
          </p:cNvSpPr>
          <p:nvPr>
            <p:ph idx="1"/>
          </p:nvPr>
        </p:nvSpPr>
        <p:spPr>
          <a:xfrm>
            <a:off x="4929190" y="1600200"/>
            <a:ext cx="3757610" cy="4525963"/>
          </a:xfrm>
        </p:spPr>
        <p:txBody>
          <a:bodyPr>
            <a:normAutofit fontScale="92500" lnSpcReduction="10000"/>
          </a:bodyPr>
          <a:lstStyle/>
          <a:p>
            <a:r>
              <a:rPr lang="cs-CZ" dirty="0" err="1" smtClean="0"/>
              <a:t>Etana</a:t>
            </a:r>
            <a:r>
              <a:rPr lang="cs-CZ" dirty="0" smtClean="0"/>
              <a:t> byl jedním z prvních králů města </a:t>
            </a:r>
            <a:r>
              <a:rPr lang="cs-CZ" dirty="0" err="1" smtClean="0"/>
              <a:t>Kiš</a:t>
            </a:r>
            <a:r>
              <a:rPr lang="cs-CZ" dirty="0" smtClean="0"/>
              <a:t>. Příběh spojuje bajku o orlu a hadu, kteří obývají týž strom, s motivem bezdětného krále. </a:t>
            </a:r>
            <a:r>
              <a:rPr lang="cs-CZ" dirty="0" err="1" smtClean="0"/>
              <a:t>Etana</a:t>
            </a:r>
            <a:r>
              <a:rPr lang="cs-CZ" dirty="0" smtClean="0"/>
              <a:t> hledá kouzelnou rostlinu, aby si zajistil dědice.</a:t>
            </a:r>
          </a:p>
          <a:p>
            <a:endParaRPr lang="cs-CZ" dirty="0"/>
          </a:p>
        </p:txBody>
      </p:sp>
      <p:pic>
        <p:nvPicPr>
          <p:cNvPr id="74754" name="Picture 2" descr="Image result for etana flying"/>
          <p:cNvPicPr>
            <a:picLocks noChangeAspect="1" noChangeArrowheads="1"/>
          </p:cNvPicPr>
          <p:nvPr/>
        </p:nvPicPr>
        <p:blipFill>
          <a:blip r:embed="rId2"/>
          <a:srcRect/>
          <a:stretch>
            <a:fillRect/>
          </a:stretch>
        </p:blipFill>
        <p:spPr bwMode="auto">
          <a:xfrm>
            <a:off x="500034" y="1643050"/>
            <a:ext cx="4232524" cy="2357454"/>
          </a:xfrm>
          <a:prstGeom prst="rect">
            <a:avLst/>
          </a:prstGeom>
          <a:noFill/>
        </p:spPr>
      </p:pic>
      <p:graphicFrame>
        <p:nvGraphicFramePr>
          <p:cNvPr id="5" name="Tabulka 4"/>
          <p:cNvGraphicFramePr>
            <a:graphicFrameLocks noGrp="1"/>
          </p:cNvGraphicFramePr>
          <p:nvPr/>
        </p:nvGraphicFramePr>
        <p:xfrm>
          <a:off x="357158" y="4429132"/>
          <a:ext cx="4572032" cy="1173480"/>
        </p:xfrm>
        <a:graphic>
          <a:graphicData uri="http://schemas.openxmlformats.org/drawingml/2006/table">
            <a:tbl>
              <a:tblPr/>
              <a:tblGrid>
                <a:gridCol w="4572032"/>
              </a:tblGrid>
              <a:tr h="0">
                <a:tc>
                  <a:txBody>
                    <a:bodyPr/>
                    <a:lstStyle/>
                    <a:p>
                      <a:r>
                        <a:rPr lang="cs-CZ" i="1" dirty="0"/>
                        <a:t/>
                      </a:r>
                      <a:br>
                        <a:rPr lang="cs-CZ" i="1" dirty="0"/>
                      </a:br>
                      <a:r>
                        <a:rPr lang="cs-CZ" i="1" dirty="0"/>
                        <a:t>"Pane, vynes svůj výrok: dej mi rostlinu zrození!</a:t>
                      </a:r>
                      <a:br>
                        <a:rPr lang="cs-CZ" i="1" dirty="0"/>
                      </a:br>
                      <a:r>
                        <a:rPr lang="cs-CZ" i="1" dirty="0"/>
                        <a:t>Ukaž mi rostlinu zrození, zbav mne mého břemene, založ mi jméno</a:t>
                      </a:r>
                      <a:r>
                        <a:rPr lang="cs-CZ" i="1" dirty="0" smtClean="0"/>
                        <a:t>!“</a:t>
                      </a:r>
                      <a:endParaRPr lang="cs-CZ" dirty="0"/>
                    </a:p>
                  </a:txBody>
                  <a:tcPr marL="38100" marR="38100" marT="38100" marB="38100" anchor="ctr">
                    <a:lnL>
                      <a:noFill/>
                    </a:lnL>
                    <a:lnR>
                      <a:noFill/>
                    </a:lnR>
                    <a:lnT>
                      <a:noFill/>
                    </a:lnT>
                    <a:lnB>
                      <a:noFill/>
                    </a:lnB>
                    <a:solidFill>
                      <a:srgbClr val="FFFFFF"/>
                    </a:solidFill>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Epos o </a:t>
            </a:r>
            <a:r>
              <a:rPr lang="sk-SK" dirty="0" err="1" smtClean="0"/>
              <a:t>Gilgamešovi</a:t>
            </a:r>
            <a:endParaRPr lang="cs-CZ" dirty="0"/>
          </a:p>
        </p:txBody>
      </p:sp>
      <p:pic>
        <p:nvPicPr>
          <p:cNvPr id="101378" name="Picture 2" descr="Súvisiaci obrázok"/>
          <p:cNvPicPr>
            <a:picLocks noChangeAspect="1" noChangeArrowheads="1"/>
          </p:cNvPicPr>
          <p:nvPr/>
        </p:nvPicPr>
        <p:blipFill>
          <a:blip r:embed="rId2"/>
          <a:srcRect/>
          <a:stretch>
            <a:fillRect/>
          </a:stretch>
        </p:blipFill>
        <p:spPr bwMode="auto">
          <a:xfrm>
            <a:off x="3214678" y="1500174"/>
            <a:ext cx="3157305" cy="2357454"/>
          </a:xfrm>
          <a:prstGeom prst="rect">
            <a:avLst/>
          </a:prstGeom>
          <a:noFill/>
        </p:spPr>
      </p:pic>
      <p:pic>
        <p:nvPicPr>
          <p:cNvPr id="101380" name="Picture 4" descr="Súvisiaci obrázok"/>
          <p:cNvPicPr>
            <a:picLocks noChangeAspect="1" noChangeArrowheads="1"/>
          </p:cNvPicPr>
          <p:nvPr/>
        </p:nvPicPr>
        <p:blipFill>
          <a:blip r:embed="rId3"/>
          <a:srcRect l="16000" r="23999"/>
          <a:stretch>
            <a:fillRect/>
          </a:stretch>
        </p:blipFill>
        <p:spPr bwMode="auto">
          <a:xfrm>
            <a:off x="642910" y="1500174"/>
            <a:ext cx="2236019" cy="4968896"/>
          </a:xfrm>
          <a:prstGeom prst="rect">
            <a:avLst/>
          </a:prstGeom>
          <a:noFill/>
        </p:spPr>
      </p:pic>
      <p:pic>
        <p:nvPicPr>
          <p:cNvPr id="101382" name="Picture 6" descr="Výsledok vyhľadávania obrázkov pre dopyt gilgamesh humbaba"/>
          <p:cNvPicPr>
            <a:picLocks noChangeAspect="1" noChangeArrowheads="1"/>
          </p:cNvPicPr>
          <p:nvPr/>
        </p:nvPicPr>
        <p:blipFill>
          <a:blip r:embed="rId4"/>
          <a:srcRect/>
          <a:stretch>
            <a:fillRect/>
          </a:stretch>
        </p:blipFill>
        <p:spPr bwMode="auto">
          <a:xfrm>
            <a:off x="4525299" y="2538414"/>
            <a:ext cx="4618701" cy="4319586"/>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Legenda o potope sveta </a:t>
            </a:r>
            <a:endParaRPr lang="cs-CZ" dirty="0"/>
          </a:p>
        </p:txBody>
      </p:sp>
      <p:sp>
        <p:nvSpPr>
          <p:cNvPr id="3" name="Zástupný symbol pro obsah 2"/>
          <p:cNvSpPr>
            <a:spLocks noGrp="1"/>
          </p:cNvSpPr>
          <p:nvPr>
            <p:ph idx="1"/>
          </p:nvPr>
        </p:nvSpPr>
        <p:spPr>
          <a:xfrm>
            <a:off x="4143372" y="1600200"/>
            <a:ext cx="4786346" cy="4972072"/>
          </a:xfrm>
        </p:spPr>
        <p:txBody>
          <a:bodyPr>
            <a:normAutofit fontScale="85000" lnSpcReduction="20000"/>
          </a:bodyPr>
          <a:lstStyle/>
          <a:p>
            <a:r>
              <a:rPr lang="cs-CZ" b="1" dirty="0" err="1" smtClean="0"/>
              <a:t>Utnapištim</a:t>
            </a:r>
            <a:r>
              <a:rPr lang="cs-CZ" dirty="0" smtClean="0"/>
              <a:t> (též </a:t>
            </a:r>
            <a:r>
              <a:rPr lang="cs-CZ" dirty="0" err="1" smtClean="0"/>
              <a:t>Utanapištimu</a:t>
            </a:r>
            <a:r>
              <a:rPr lang="cs-CZ" dirty="0" smtClean="0"/>
              <a:t>, </a:t>
            </a:r>
            <a:r>
              <a:rPr lang="cs-CZ" dirty="0" err="1" smtClean="0"/>
              <a:t>Uta</a:t>
            </a:r>
            <a:r>
              <a:rPr lang="cs-CZ" dirty="0" smtClean="0"/>
              <a:t>-</a:t>
            </a:r>
            <a:r>
              <a:rPr lang="cs-CZ" dirty="0" err="1" smtClean="0"/>
              <a:t>naištim</a:t>
            </a:r>
            <a:r>
              <a:rPr lang="cs-CZ" dirty="0" smtClean="0"/>
              <a:t>, </a:t>
            </a:r>
            <a:r>
              <a:rPr lang="cs-CZ" dirty="0" err="1" smtClean="0"/>
              <a:t>Atrachasís</a:t>
            </a:r>
            <a:r>
              <a:rPr lang="cs-CZ" dirty="0" smtClean="0"/>
              <a:t>, </a:t>
            </a:r>
            <a:r>
              <a:rPr lang="cs-CZ" dirty="0" err="1" smtClean="0"/>
              <a:t>Ziusudra</a:t>
            </a:r>
            <a:r>
              <a:rPr lang="cs-CZ" dirty="0" smtClean="0"/>
              <a:t>, </a:t>
            </a:r>
            <a:r>
              <a:rPr lang="cs-CZ" dirty="0" err="1" smtClean="0"/>
              <a:t>Zi</a:t>
            </a:r>
            <a:r>
              <a:rPr lang="cs-CZ" dirty="0" smtClean="0"/>
              <a:t>´</a:t>
            </a:r>
            <a:r>
              <a:rPr lang="cs-CZ" dirty="0" err="1" smtClean="0"/>
              <a:t>usudra</a:t>
            </a:r>
            <a:r>
              <a:rPr lang="cs-CZ" dirty="0" smtClean="0"/>
              <a:t>) v sumersko-akkadské mytologii značí </a:t>
            </a:r>
            <a:r>
              <a:rPr lang="cs-CZ" dirty="0" err="1" smtClean="0"/>
              <a:t>mýtického</a:t>
            </a:r>
            <a:r>
              <a:rPr lang="cs-CZ" dirty="0" smtClean="0"/>
              <a:t> člověka, který přežil potopu.</a:t>
            </a:r>
          </a:p>
          <a:p>
            <a:r>
              <a:rPr lang="cs-CZ" dirty="0" smtClean="0"/>
              <a:t>Tento člověk je jakousi obdobou biblického Noeho. V mýtu o </a:t>
            </a:r>
            <a:r>
              <a:rPr lang="cs-CZ" dirty="0" err="1" smtClean="0"/>
              <a:t>Atrachasísovi</a:t>
            </a:r>
            <a:r>
              <a:rPr lang="cs-CZ" dirty="0" smtClean="0"/>
              <a:t> na základě Enkiho rady zažehná mor a poté na jeho radu postaví loď, na které přežije potopu světa.</a:t>
            </a:r>
          </a:p>
        </p:txBody>
      </p:sp>
      <p:pic>
        <p:nvPicPr>
          <p:cNvPr id="104450" name="Picture 2" descr="Výsledok vyhľadávania obrázkov pre dopyt flood bible"/>
          <p:cNvPicPr>
            <a:picLocks noChangeAspect="1" noChangeArrowheads="1"/>
          </p:cNvPicPr>
          <p:nvPr/>
        </p:nvPicPr>
        <p:blipFill>
          <a:blip r:embed="rId2" cstate="print"/>
          <a:srcRect/>
          <a:stretch>
            <a:fillRect/>
          </a:stretch>
        </p:blipFill>
        <p:spPr bwMode="auto">
          <a:xfrm>
            <a:off x="357158" y="2285992"/>
            <a:ext cx="3637835" cy="285752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Najstaršie tabuľky</a:t>
            </a:r>
            <a:endParaRPr lang="cs-CZ" dirty="0"/>
          </a:p>
        </p:txBody>
      </p:sp>
      <p:sp>
        <p:nvSpPr>
          <p:cNvPr id="3" name="Zástupný symbol pro obsah 2"/>
          <p:cNvSpPr>
            <a:spLocks noGrp="1"/>
          </p:cNvSpPr>
          <p:nvPr>
            <p:ph idx="1"/>
          </p:nvPr>
        </p:nvSpPr>
        <p:spPr/>
        <p:txBody>
          <a:bodyPr>
            <a:normAutofit lnSpcReduction="10000"/>
          </a:bodyPr>
          <a:lstStyle/>
          <a:p>
            <a:r>
              <a:rPr lang="sk-SK" dirty="0" smtClean="0"/>
              <a:t>Numerické záznamy</a:t>
            </a:r>
          </a:p>
          <a:p>
            <a:r>
              <a:rPr lang="sk-SK" dirty="0" smtClean="0"/>
              <a:t>4. tisícročie </a:t>
            </a:r>
            <a:r>
              <a:rPr lang="sk-SK" dirty="0" err="1" smtClean="0"/>
              <a:t>p.n.l</a:t>
            </a:r>
            <a:r>
              <a:rPr lang="sk-SK" dirty="0" smtClean="0"/>
              <a:t>.</a:t>
            </a:r>
          </a:p>
          <a:p>
            <a:r>
              <a:rPr lang="sk-SK" dirty="0" smtClean="0"/>
              <a:t>Lokality: </a:t>
            </a:r>
          </a:p>
          <a:p>
            <a:pPr lvl="1"/>
            <a:r>
              <a:rPr lang="sk-SK" dirty="0" err="1" smtClean="0"/>
              <a:t>Uruk</a:t>
            </a:r>
            <a:endParaRPr lang="sk-SK" dirty="0" smtClean="0"/>
          </a:p>
          <a:p>
            <a:pPr lvl="1"/>
            <a:r>
              <a:rPr lang="sk-SK" dirty="0" err="1" smtClean="0"/>
              <a:t>Ninive</a:t>
            </a:r>
            <a:endParaRPr lang="sk-SK" dirty="0" smtClean="0"/>
          </a:p>
          <a:p>
            <a:pPr lvl="1"/>
            <a:r>
              <a:rPr lang="sk-SK" dirty="0" err="1" smtClean="0"/>
              <a:t>Súsy</a:t>
            </a:r>
            <a:endParaRPr lang="sk-SK" dirty="0" smtClean="0"/>
          </a:p>
          <a:p>
            <a:pPr lvl="1"/>
            <a:r>
              <a:rPr lang="sk-SK" dirty="0" err="1" smtClean="0"/>
              <a:t>Čóga</a:t>
            </a:r>
            <a:r>
              <a:rPr lang="sk-SK" dirty="0" smtClean="0"/>
              <a:t> </a:t>
            </a:r>
            <a:r>
              <a:rPr lang="sk-SK" dirty="0" err="1" smtClean="0"/>
              <a:t>Miš</a:t>
            </a:r>
            <a:endParaRPr lang="sk-SK" dirty="0" smtClean="0"/>
          </a:p>
          <a:p>
            <a:pPr lvl="1"/>
            <a:r>
              <a:rPr lang="sk-SK" dirty="0" err="1" smtClean="0"/>
              <a:t>Tell</a:t>
            </a:r>
            <a:r>
              <a:rPr lang="sk-SK" dirty="0" smtClean="0"/>
              <a:t> Brak</a:t>
            </a:r>
          </a:p>
          <a:p>
            <a:pPr lvl="1"/>
            <a:r>
              <a:rPr lang="sk-SK" dirty="0" err="1" smtClean="0"/>
              <a:t>Habuba</a:t>
            </a:r>
            <a:r>
              <a:rPr lang="sk-SK" dirty="0" smtClean="0"/>
              <a:t> </a:t>
            </a:r>
            <a:r>
              <a:rPr lang="sk-SK" dirty="0" err="1" smtClean="0"/>
              <a:t>Kabira</a:t>
            </a:r>
            <a:endParaRPr lang="sk-SK" dirty="0" smtClean="0"/>
          </a:p>
        </p:txBody>
      </p:sp>
      <p:pic>
        <p:nvPicPr>
          <p:cNvPr id="58370" name="Picture 2" descr="Výsledok vyhľadávania obrázkov pre dopyt uruk"/>
          <p:cNvPicPr>
            <a:picLocks noChangeAspect="1" noChangeArrowheads="1"/>
          </p:cNvPicPr>
          <p:nvPr/>
        </p:nvPicPr>
        <p:blipFill>
          <a:blip r:embed="rId2"/>
          <a:srcRect/>
          <a:stretch>
            <a:fillRect/>
          </a:stretch>
        </p:blipFill>
        <p:spPr bwMode="auto">
          <a:xfrm>
            <a:off x="4643438" y="3641885"/>
            <a:ext cx="4113663" cy="2728730"/>
          </a:xfrm>
          <a:prstGeom prst="rect">
            <a:avLst/>
          </a:prstGeom>
          <a:noFill/>
        </p:spPr>
      </p:pic>
      <p:pic>
        <p:nvPicPr>
          <p:cNvPr id="58372" name="Picture 4" descr="Tell Brak 001.jpg"/>
          <p:cNvPicPr>
            <a:picLocks noChangeAspect="1" noChangeArrowheads="1"/>
          </p:cNvPicPr>
          <p:nvPr/>
        </p:nvPicPr>
        <p:blipFill>
          <a:blip r:embed="rId3" cstate="print"/>
          <a:srcRect/>
          <a:stretch>
            <a:fillRect/>
          </a:stretch>
        </p:blipFill>
        <p:spPr bwMode="auto">
          <a:xfrm>
            <a:off x="4643438" y="1357298"/>
            <a:ext cx="4140204" cy="2214578"/>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Mýtus o </a:t>
            </a:r>
            <a:r>
              <a:rPr lang="sk-SK" dirty="0" err="1" smtClean="0"/>
              <a:t>Atrachasísovi</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Mýtus začíná konfliktem mezi vyššími bohy (</a:t>
            </a:r>
            <a:r>
              <a:rPr lang="cs-CZ" dirty="0" err="1" smtClean="0">
                <a:hlinkClick r:id="rId2" tooltip="Anunna"/>
              </a:rPr>
              <a:t>Anunna</a:t>
            </a:r>
            <a:r>
              <a:rPr lang="cs-CZ" dirty="0" smtClean="0"/>
              <a:t>, </a:t>
            </a:r>
            <a:r>
              <a:rPr lang="cs-CZ" dirty="0" err="1" smtClean="0">
                <a:hlinkClick r:id="rId3" tooltip="Anunnaki"/>
              </a:rPr>
              <a:t>Anunnaki</a:t>
            </a:r>
            <a:r>
              <a:rPr lang="cs-CZ" dirty="0" smtClean="0"/>
              <a:t>, kteří nutí nižší bohy (</a:t>
            </a:r>
            <a:r>
              <a:rPr lang="cs-CZ" dirty="0" err="1" smtClean="0">
                <a:hlinkClick r:id="rId4" tooltip="Igigi"/>
              </a:rPr>
              <a:t>Igigi</a:t>
            </a:r>
            <a:r>
              <a:rPr lang="cs-CZ" dirty="0" smtClean="0"/>
              <a:t>) vykonávat všechnu těžkou práci, a nižšími bohy. Vyšší bohové se rozhodnou, že stvoří člověka, aby bohové (nižší) nemuseli dělat. Na radě bohů se rozhodli, že to učiní bohyně </a:t>
            </a:r>
            <a:r>
              <a:rPr lang="cs-CZ" dirty="0" err="1" smtClean="0">
                <a:hlinkClick r:id="rId5" tooltip="Bélet-ilí (stránka neexistuje)"/>
              </a:rPr>
              <a:t>Bélet</a:t>
            </a:r>
            <a:r>
              <a:rPr lang="cs-CZ" dirty="0" smtClean="0">
                <a:hlinkClick r:id="rId5" tooltip="Bélet-ilí (stránka neexistuje)"/>
              </a:rPr>
              <a:t>-</a:t>
            </a:r>
            <a:r>
              <a:rPr lang="cs-CZ" dirty="0" err="1" smtClean="0">
                <a:hlinkClick r:id="rId5" tooltip="Bélet-ilí (stránka neexistuje)"/>
              </a:rPr>
              <a:t>ilí</a:t>
            </a:r>
            <a:r>
              <a:rPr lang="cs-CZ" dirty="0" smtClean="0"/>
              <a:t> (též mami a mama) s </a:t>
            </a:r>
            <a:r>
              <a:rPr lang="cs-CZ" dirty="0" err="1" smtClean="0">
                <a:hlinkClick r:id="rId6" tooltip="Enki"/>
              </a:rPr>
              <a:t>Enkim</a:t>
            </a:r>
            <a:r>
              <a:rPr lang="cs-CZ" dirty="0" smtClean="0"/>
              <a:t>, člověka stvoří z hlíny, masa a krve boha </a:t>
            </a:r>
            <a:r>
              <a:rPr lang="cs-CZ" dirty="0" err="1" smtClean="0"/>
              <a:t>Wé</a:t>
            </a:r>
            <a:r>
              <a:rPr lang="cs-CZ" dirty="0" smtClean="0"/>
              <a:t>-</a:t>
            </a:r>
            <a:r>
              <a:rPr lang="cs-CZ" dirty="0" err="1" smtClean="0"/>
              <a:t>ilu</a:t>
            </a:r>
            <a:r>
              <a:rPr lang="cs-CZ" dirty="0" smtClean="0"/>
              <a:t>, který byl předtím zabit (motiv zabití boha se objevuje prakticky ve všech sumerských verzích o stvoření člověka a ani v jiných mytologiích není výjimečný).</a:t>
            </a:r>
          </a:p>
          <a:p>
            <a:r>
              <a:rPr lang="cs-CZ" dirty="0" smtClean="0"/>
              <a:t>Lidstvo se však příliš rychle rozmnoží, začne rušit boha </a:t>
            </a:r>
            <a:r>
              <a:rPr lang="cs-CZ" dirty="0" err="1" smtClean="0">
                <a:hlinkClick r:id="rId7" tooltip="Enlil"/>
              </a:rPr>
              <a:t>Enlila</a:t>
            </a:r>
            <a:r>
              <a:rPr lang="cs-CZ" dirty="0" smtClean="0"/>
              <a:t>, který se je rozhodne zničit. Nejprve na lidstvo sešle </a:t>
            </a:r>
            <a:r>
              <a:rPr lang="cs-CZ" dirty="0" smtClean="0">
                <a:hlinkClick r:id="rId8" tooltip="Mor"/>
              </a:rPr>
              <a:t>mor</a:t>
            </a:r>
            <a:r>
              <a:rPr lang="cs-CZ" dirty="0" smtClean="0"/>
              <a:t>, ale </a:t>
            </a:r>
            <a:r>
              <a:rPr lang="cs-CZ" dirty="0" err="1" smtClean="0">
                <a:hlinkClick r:id="rId6" tooltip="Enki"/>
              </a:rPr>
              <a:t>Enki</a:t>
            </a:r>
            <a:r>
              <a:rPr lang="cs-CZ" dirty="0" smtClean="0"/>
              <a:t> poradí </a:t>
            </a:r>
            <a:r>
              <a:rPr lang="cs-CZ" dirty="0" err="1" smtClean="0">
                <a:hlinkClick r:id="rId9" tooltip="Utnapištim"/>
              </a:rPr>
              <a:t>Atrachasísovi</a:t>
            </a:r>
            <a:r>
              <a:rPr lang="cs-CZ" dirty="0" smtClean="0"/>
              <a:t>, že má obětovat </a:t>
            </a:r>
            <a:r>
              <a:rPr lang="cs-CZ" dirty="0" err="1" smtClean="0"/>
              <a:t>Addadovi</a:t>
            </a:r>
            <a:r>
              <a:rPr lang="cs-CZ" dirty="0" smtClean="0"/>
              <a:t> (</a:t>
            </a:r>
            <a:r>
              <a:rPr lang="cs-CZ" dirty="0" err="1" smtClean="0">
                <a:hlinkClick r:id="rId10" tooltip="Iškur"/>
              </a:rPr>
              <a:t>Iškur</a:t>
            </a:r>
            <a:r>
              <a:rPr lang="cs-CZ" dirty="0" smtClean="0"/>
              <a:t>) a </a:t>
            </a:r>
            <a:r>
              <a:rPr lang="cs-CZ" dirty="0" err="1" smtClean="0">
                <a:hlinkClick r:id="rId11" tooltip="Namtar"/>
              </a:rPr>
              <a:t>Namtarovi</a:t>
            </a:r>
            <a:r>
              <a:rPr lang="cs-CZ" dirty="0" smtClean="0"/>
              <a:t>, čímž se nebezpečí moru zažehná. </a:t>
            </a:r>
            <a:r>
              <a:rPr lang="cs-CZ" dirty="0" err="1" smtClean="0"/>
              <a:t>Enlil</a:t>
            </a:r>
            <a:r>
              <a:rPr lang="cs-CZ" dirty="0" smtClean="0"/>
              <a:t> poté zvolí možnost potopy, ale již zakáže bohům vyzradit to lidem. </a:t>
            </a:r>
            <a:r>
              <a:rPr lang="cs-CZ" dirty="0" err="1" smtClean="0"/>
              <a:t>Enki</a:t>
            </a:r>
            <a:r>
              <a:rPr lang="cs-CZ" dirty="0" smtClean="0"/>
              <a:t> však pošle </a:t>
            </a:r>
            <a:r>
              <a:rPr lang="cs-CZ" dirty="0" err="1" smtClean="0"/>
              <a:t>Atrachasísovi</a:t>
            </a:r>
            <a:r>
              <a:rPr lang="cs-CZ" dirty="0" smtClean="0"/>
              <a:t> vzkaz po rákosové chýši, </a:t>
            </a:r>
            <a:r>
              <a:rPr lang="cs-CZ" dirty="0" err="1" smtClean="0"/>
              <a:t>Atrachasís</a:t>
            </a:r>
            <a:r>
              <a:rPr lang="cs-CZ" dirty="0" smtClean="0"/>
              <a:t> pak podle návodu vybuduje loď ve tvaru kostky, na kterou nalodí ženu, děti, příbuzné, vše živé po jednom páru a jednoho řemeslníka od každého řemesla. Po šesti dnech a sedmi nocích přestane pršet a loď přistane na hoře </a:t>
            </a:r>
            <a:r>
              <a:rPr lang="cs-CZ" dirty="0" err="1" smtClean="0"/>
              <a:t>Nisir</a:t>
            </a:r>
            <a:r>
              <a:rPr lang="cs-CZ" dirty="0" smtClean="0"/>
              <a:t> v Kurdistánu. </a:t>
            </a:r>
            <a:r>
              <a:rPr lang="cs-CZ" dirty="0" err="1" smtClean="0"/>
              <a:t>Atrachasís</a:t>
            </a:r>
            <a:r>
              <a:rPr lang="cs-CZ" dirty="0" smtClean="0"/>
              <a:t> vypouští ptactvo, když zjistí, že vody opadly, obětuje bohům a </a:t>
            </a:r>
            <a:r>
              <a:rPr lang="cs-CZ" dirty="0" err="1" smtClean="0"/>
              <a:t>Enlil</a:t>
            </a:r>
            <a:r>
              <a:rPr lang="cs-CZ" dirty="0" smtClean="0"/>
              <a:t> jej poté učiní bohům podobným nesmrtelností, aby se srovnal s tím, že nějaký člověk přežil.</a:t>
            </a:r>
          </a:p>
          <a:p>
            <a:r>
              <a:rPr lang="cs-CZ" dirty="0" err="1" smtClean="0"/>
              <a:t>Enki</a:t>
            </a:r>
            <a:r>
              <a:rPr lang="cs-CZ" dirty="0" smtClean="0"/>
              <a:t> poté zabraňuje dalšímu přemnožení lidstva a mezi lidi vypustí démona </a:t>
            </a:r>
            <a:r>
              <a:rPr lang="cs-CZ" dirty="0" err="1" smtClean="0"/>
              <a:t>Lamaštu</a:t>
            </a:r>
            <a:r>
              <a:rPr lang="cs-CZ" dirty="0" smtClean="0"/>
              <a:t>, který způsobuje dětskou úmrtnost.</a:t>
            </a:r>
          </a:p>
          <a:p>
            <a:endParaRPr lang="cs-CZ"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Ďakujem za pozornosť!</a:t>
            </a:r>
            <a:endParaRPr lang="cs-CZ" dirty="0"/>
          </a:p>
        </p:txBody>
      </p:sp>
      <p:sp>
        <p:nvSpPr>
          <p:cNvPr id="3" name="Zástupný symbol pro obsah 2"/>
          <p:cNvSpPr>
            <a:spLocks noGrp="1"/>
          </p:cNvSpPr>
          <p:nvPr>
            <p:ph idx="1"/>
          </p:nvPr>
        </p:nvSpPr>
        <p:spPr/>
        <p:txBody>
          <a:bodyPr/>
          <a:lstStyle/>
          <a:p>
            <a:endParaRPr lang="cs-CZ" dirty="0"/>
          </a:p>
        </p:txBody>
      </p:sp>
      <p:pic>
        <p:nvPicPr>
          <p:cNvPr id="102406" name="Picture 6" descr="Výsledok vyhľadávania obrázkov pre dopyt sumerian beer"/>
          <p:cNvPicPr>
            <a:picLocks noChangeAspect="1" noChangeArrowheads="1"/>
          </p:cNvPicPr>
          <p:nvPr/>
        </p:nvPicPr>
        <p:blipFill>
          <a:blip r:embed="rId2"/>
          <a:srcRect/>
          <a:stretch>
            <a:fillRect/>
          </a:stretch>
        </p:blipFill>
        <p:spPr bwMode="auto">
          <a:xfrm>
            <a:off x="285720" y="2285992"/>
            <a:ext cx="4762500" cy="2962276"/>
          </a:xfrm>
          <a:prstGeom prst="rect">
            <a:avLst/>
          </a:prstGeom>
          <a:noFill/>
        </p:spPr>
      </p:pic>
      <p:pic>
        <p:nvPicPr>
          <p:cNvPr id="102408" name="Picture 8" descr="Výsledok vyhľadávania obrázkov pre dopyt sumerian beer"/>
          <p:cNvPicPr>
            <a:picLocks noChangeAspect="1" noChangeArrowheads="1"/>
          </p:cNvPicPr>
          <p:nvPr/>
        </p:nvPicPr>
        <p:blipFill>
          <a:blip r:embed="rId3" cstate="print"/>
          <a:srcRect/>
          <a:stretch>
            <a:fillRect/>
          </a:stretch>
        </p:blipFill>
        <p:spPr bwMode="auto">
          <a:xfrm>
            <a:off x="5214942" y="1714488"/>
            <a:ext cx="3361381" cy="450059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Piktogramy</a:t>
            </a:r>
            <a:endParaRPr lang="cs-CZ" dirty="0"/>
          </a:p>
        </p:txBody>
      </p:sp>
      <p:pic>
        <p:nvPicPr>
          <p:cNvPr id="57348" name="Picture 4" descr="Výsledok vyhľadávania obrázkov pre dopyt sumerian pictogram"/>
          <p:cNvPicPr>
            <a:picLocks noChangeAspect="1" noChangeArrowheads="1"/>
          </p:cNvPicPr>
          <p:nvPr/>
        </p:nvPicPr>
        <p:blipFill>
          <a:blip r:embed="rId2"/>
          <a:srcRect/>
          <a:stretch>
            <a:fillRect/>
          </a:stretch>
        </p:blipFill>
        <p:spPr bwMode="auto">
          <a:xfrm>
            <a:off x="2071670" y="1571612"/>
            <a:ext cx="4916889" cy="461485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Slabičné písmo</a:t>
            </a:r>
            <a:endParaRPr lang="cs-CZ" dirty="0"/>
          </a:p>
        </p:txBody>
      </p:sp>
      <p:sp>
        <p:nvSpPr>
          <p:cNvPr id="3" name="Zástupný symbol pro obsah 2"/>
          <p:cNvSpPr>
            <a:spLocks noGrp="1"/>
          </p:cNvSpPr>
          <p:nvPr>
            <p:ph idx="1"/>
          </p:nvPr>
        </p:nvSpPr>
        <p:spPr/>
        <p:txBody>
          <a:bodyPr/>
          <a:lstStyle/>
          <a:p>
            <a:r>
              <a:rPr lang="sk-SK" dirty="0" smtClean="0"/>
              <a:t>Texty z </a:t>
            </a:r>
            <a:r>
              <a:rPr lang="sk-SK" dirty="0" err="1" smtClean="0"/>
              <a:t>Uruku</a:t>
            </a:r>
            <a:r>
              <a:rPr lang="sk-SK" dirty="0" smtClean="0"/>
              <a:t> a </a:t>
            </a:r>
            <a:r>
              <a:rPr lang="sk-SK" dirty="0" err="1" smtClean="0"/>
              <a:t>Djemdet</a:t>
            </a:r>
            <a:r>
              <a:rPr lang="sk-SK" dirty="0" smtClean="0"/>
              <a:t> </a:t>
            </a:r>
            <a:r>
              <a:rPr lang="sk-SK" dirty="0" err="1" smtClean="0"/>
              <a:t>Nasru</a:t>
            </a:r>
            <a:endParaRPr lang="sk-SK" dirty="0" smtClean="0"/>
          </a:p>
          <a:p>
            <a:r>
              <a:rPr lang="sk-SK" dirty="0" smtClean="0"/>
              <a:t>Prvýkrát dokážeme povedať, že ide o určité etnikum (</a:t>
            </a:r>
            <a:r>
              <a:rPr lang="sk-SK" dirty="0" err="1" smtClean="0"/>
              <a:t>Sumerov</a:t>
            </a:r>
            <a:r>
              <a:rPr lang="sk-SK" dirty="0" smtClean="0"/>
              <a:t>)</a:t>
            </a:r>
            <a:endParaRPr lang="cs-CZ" dirty="0"/>
          </a:p>
        </p:txBody>
      </p:sp>
      <p:pic>
        <p:nvPicPr>
          <p:cNvPr id="56322" name="Picture 2" descr="Výsledok vyhľadávania obrázkov pre dopyt syllables sumerian"/>
          <p:cNvPicPr>
            <a:picLocks noChangeAspect="1" noChangeArrowheads="1"/>
          </p:cNvPicPr>
          <p:nvPr/>
        </p:nvPicPr>
        <p:blipFill>
          <a:blip r:embed="rId2"/>
          <a:srcRect/>
          <a:stretch>
            <a:fillRect/>
          </a:stretch>
        </p:blipFill>
        <p:spPr bwMode="auto">
          <a:xfrm>
            <a:off x="2000232" y="3357562"/>
            <a:ext cx="5379420" cy="292895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a:t>
            </a:r>
            <a:r>
              <a:rPr lang="cs-CZ" dirty="0" err="1" smtClean="0"/>
              <a:t>klinového</a:t>
            </a:r>
            <a:r>
              <a:rPr lang="cs-CZ" dirty="0" smtClean="0"/>
              <a:t> písma</a:t>
            </a:r>
            <a:endParaRPr lang="cs-CZ" dirty="0"/>
          </a:p>
        </p:txBody>
      </p:sp>
      <p:pic>
        <p:nvPicPr>
          <p:cNvPr id="32770" name="Picture 2" descr="Výsledok vyhľadávania obrázkov pre dopyt development of cuneiform signs"/>
          <p:cNvPicPr>
            <a:picLocks noChangeAspect="1" noChangeArrowheads="1"/>
          </p:cNvPicPr>
          <p:nvPr/>
        </p:nvPicPr>
        <p:blipFill>
          <a:blip r:embed="rId2"/>
          <a:srcRect/>
          <a:stretch>
            <a:fillRect/>
          </a:stretch>
        </p:blipFill>
        <p:spPr bwMode="auto">
          <a:xfrm>
            <a:off x="214282" y="1428736"/>
            <a:ext cx="3224562" cy="5429264"/>
          </a:xfrm>
          <a:prstGeom prst="rect">
            <a:avLst/>
          </a:prstGeom>
          <a:noFill/>
        </p:spPr>
      </p:pic>
      <p:pic>
        <p:nvPicPr>
          <p:cNvPr id="32772" name="Picture 4" descr="Výsledok vyhľadávania obrázkov pre dopyt development of cuneiform signs"/>
          <p:cNvPicPr>
            <a:picLocks noChangeAspect="1" noChangeArrowheads="1"/>
          </p:cNvPicPr>
          <p:nvPr/>
        </p:nvPicPr>
        <p:blipFill>
          <a:blip r:embed="rId3"/>
          <a:srcRect/>
          <a:stretch>
            <a:fillRect/>
          </a:stretch>
        </p:blipFill>
        <p:spPr bwMode="auto">
          <a:xfrm>
            <a:off x="3574226" y="2786058"/>
            <a:ext cx="5569774" cy="1781168"/>
          </a:xfrm>
          <a:prstGeom prst="rect">
            <a:avLst/>
          </a:prstGeom>
          <a:noFill/>
        </p:spPr>
      </p:pic>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TotalTime>
  <Words>977</Words>
  <PresentationFormat>Předvádění na obrazovce (4:3)</PresentationFormat>
  <Paragraphs>159</Paragraphs>
  <Slides>61</Slides>
  <Notes>3</Notes>
  <HiddenSlides>0</HiddenSlides>
  <MMClips>0</MMClips>
  <ScaleCrop>false</ScaleCrop>
  <HeadingPairs>
    <vt:vector size="4" baseType="variant">
      <vt:variant>
        <vt:lpstr>Motiv</vt:lpstr>
      </vt:variant>
      <vt:variant>
        <vt:i4>1</vt:i4>
      </vt:variant>
      <vt:variant>
        <vt:lpstr>Nadpisy snímků</vt:lpstr>
      </vt:variant>
      <vt:variant>
        <vt:i4>61</vt:i4>
      </vt:variant>
    </vt:vector>
  </HeadingPairs>
  <TitlesOfParts>
    <vt:vector size="62" baseType="lpstr">
      <vt:lpstr>Motiv sady Office</vt:lpstr>
      <vt:lpstr>Literatúra  starého Orientu</vt:lpstr>
      <vt:lpstr>Geografické vymedzenie</vt:lpstr>
      <vt:lpstr>Počiatky a vývoj</vt:lpstr>
      <vt:lpstr>Prečo vzniklo písmo?</vt:lpstr>
      <vt:lpstr>Prvé mnemotechnické pomôcky</vt:lpstr>
      <vt:lpstr>Najstaršie tabuľky</vt:lpstr>
      <vt:lpstr>Piktogramy</vt:lpstr>
      <vt:lpstr>Slabičné písmo</vt:lpstr>
      <vt:lpstr>Vývoj klinového písma</vt:lpstr>
      <vt:lpstr>Smer písania</vt:lpstr>
      <vt:lpstr>Snímek 11</vt:lpstr>
      <vt:lpstr>Ako sa písalo</vt:lpstr>
      <vt:lpstr>Nástroje</vt:lpstr>
      <vt:lpstr>Na čo sa písalo okrem tabuliek?</vt:lpstr>
      <vt:lpstr>Snímek 15</vt:lpstr>
      <vt:lpstr>Snímek 16</vt:lpstr>
      <vt:lpstr>Snímek 17</vt:lpstr>
      <vt:lpstr>Snímek 18</vt:lpstr>
      <vt:lpstr>Snímek 19</vt:lpstr>
      <vt:lpstr>Sväté mesto Nippur</vt:lpstr>
      <vt:lpstr>Snímek 21</vt:lpstr>
      <vt:lpstr>Snímek 22</vt:lpstr>
      <vt:lpstr>Edubba – scribal school</vt:lpstr>
      <vt:lpstr>Ktoré jazyky sa zapisovali klinopisom?</vt:lpstr>
      <vt:lpstr>Snímek 25</vt:lpstr>
      <vt:lpstr>Jazyky</vt:lpstr>
      <vt:lpstr>Zdroje klinopisu</vt:lpstr>
      <vt:lpstr>Ako sa prekladá klinopisná tabuľka?</vt:lpstr>
      <vt:lpstr>Zrod asyrológie </vt:lpstr>
      <vt:lpstr>Rozlúštenie klinopisu</vt:lpstr>
      <vt:lpstr>Snímek 31</vt:lpstr>
      <vt:lpstr>Snímek 32</vt:lpstr>
      <vt:lpstr>Snímek 33</vt:lpstr>
      <vt:lpstr>Snímek 34</vt:lpstr>
      <vt:lpstr>Zrod asyriológie</vt:lpstr>
      <vt:lpstr>Literárne žánre </vt:lpstr>
      <vt:lpstr>Náboženské texty</vt:lpstr>
      <vt:lpstr>Enúma Eliš: Keď na hore...</vt:lpstr>
      <vt:lpstr>Snímek 39</vt:lpstr>
      <vt:lpstr>Boh Enlil</vt:lpstr>
      <vt:lpstr>Mýtus o Enlilovi a Ninlil</vt:lpstr>
      <vt:lpstr>Snímek 42</vt:lpstr>
      <vt:lpstr>Boh Enki</vt:lpstr>
      <vt:lpstr>Enki a Ninchursag</vt:lpstr>
      <vt:lpstr>Bohyňa Inanna</vt:lpstr>
      <vt:lpstr>Enki, Inanna a „ME“</vt:lpstr>
      <vt:lpstr>Snímek 47</vt:lpstr>
      <vt:lpstr>Mýtus o Inanne a Dumuzim</vt:lpstr>
      <vt:lpstr>Novoročná slávnosť „akítu“</vt:lpstr>
      <vt:lpstr>Zostup Inanny do podsvetia</vt:lpstr>
      <vt:lpstr>Snímek 51</vt:lpstr>
      <vt:lpstr>Inanna a Shukaletuda</vt:lpstr>
      <vt:lpstr>Snímek 53</vt:lpstr>
      <vt:lpstr>Velebenie bohov</vt:lpstr>
      <vt:lpstr>Hrdinské eposy</vt:lpstr>
      <vt:lpstr>Enmerkar a vládca z Arraty</vt:lpstr>
      <vt:lpstr>Etanov let do nebies</vt:lpstr>
      <vt:lpstr>Epos o Gilgamešovi</vt:lpstr>
      <vt:lpstr>Legenda o potope sveta </vt:lpstr>
      <vt:lpstr>Mýtus o Atrachasísovi</vt:lpstr>
      <vt:lpstr>Ďakujem za pozornosť!</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Literatúra  starého Orientu</dc:title>
  <dc:creator>Ellinae</dc:creator>
  <cp:lastModifiedBy>Ellinae</cp:lastModifiedBy>
  <cp:revision>60</cp:revision>
  <dcterms:created xsi:type="dcterms:W3CDTF">2017-02-19T21:41:42Z</dcterms:created>
  <dcterms:modified xsi:type="dcterms:W3CDTF">2017-03-09T19:52:09Z</dcterms:modified>
</cp:coreProperties>
</file>