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8" r:id="rId4"/>
    <p:sldId id="284" r:id="rId5"/>
    <p:sldId id="269" r:id="rId6"/>
    <p:sldId id="285" r:id="rId7"/>
    <p:sldId id="286" r:id="rId8"/>
    <p:sldId id="287" r:id="rId9"/>
    <p:sldId id="270" r:id="rId10"/>
    <p:sldId id="288" r:id="rId11"/>
    <p:sldId id="271" r:id="rId12"/>
    <p:sldId id="289" r:id="rId13"/>
    <p:sldId id="272" r:id="rId14"/>
    <p:sldId id="273" r:id="rId15"/>
    <p:sldId id="290" r:id="rId16"/>
    <p:sldId id="292" r:id="rId17"/>
    <p:sldId id="274" r:id="rId18"/>
    <p:sldId id="294" r:id="rId19"/>
    <p:sldId id="293" r:id="rId20"/>
    <p:sldId id="296" r:id="rId21"/>
    <p:sldId id="298" r:id="rId22"/>
    <p:sldId id="295" r:id="rId23"/>
    <p:sldId id="276" r:id="rId24"/>
    <p:sldId id="275" r:id="rId25"/>
    <p:sldId id="277" r:id="rId26"/>
    <p:sldId id="278" r:id="rId27"/>
    <p:sldId id="299" r:id="rId28"/>
    <p:sldId id="279" r:id="rId29"/>
    <p:sldId id="300" r:id="rId30"/>
    <p:sldId id="301" r:id="rId31"/>
    <p:sldId id="302" r:id="rId32"/>
    <p:sldId id="303" r:id="rId33"/>
    <p:sldId id="304" r:id="rId34"/>
    <p:sldId id="280" r:id="rId35"/>
    <p:sldId id="305" r:id="rId36"/>
    <p:sldId id="281" r:id="rId37"/>
    <p:sldId id="282" r:id="rId38"/>
    <p:sldId id="283" r:id="rId39"/>
    <p:sldId id="291"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131" autoAdjust="0"/>
    <p:restoredTop sz="94660"/>
  </p:normalViewPr>
  <p:slideViewPr>
    <p:cSldViewPr>
      <p:cViewPr>
        <p:scale>
          <a:sx n="32" d="100"/>
          <a:sy n="32" d="100"/>
        </p:scale>
        <p:origin x="-2928" y="-119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A500B0A-990B-45C8-A804-A9388F6EA6B0}" type="datetimeFigureOut">
              <a:rPr lang="cs-CZ" smtClean="0"/>
              <a:pPr/>
              <a:t>30.03.2017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9540022-6114-461D-8613-A7C491F6832D}"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00B0A-990B-45C8-A804-A9388F6EA6B0}" type="datetimeFigureOut">
              <a:rPr lang="cs-CZ" smtClean="0"/>
              <a:pPr/>
              <a:t>30.03.2017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40022-6114-461D-8613-A7C491F6832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stor.org/stable/41637725" TargetMode="External"/><Relationship Id="rId2" Type="http://schemas.openxmlformats.org/officeDocument/2006/relationships/hyperlink" Target="https://www.jstor.org/stable/1359157" TargetMode="External"/><Relationship Id="rId1" Type="http://schemas.openxmlformats.org/officeDocument/2006/relationships/slideLayout" Target="../slideLayouts/slideLayout2.xml"/><Relationship Id="rId5" Type="http://schemas.openxmlformats.org/officeDocument/2006/relationships/hyperlink" Target="http://www.manifestajournal.org/online-residencies/natasha-ginwala/earth-readings-turtle-path" TargetMode="External"/><Relationship Id="rId4" Type="http://schemas.openxmlformats.org/officeDocument/2006/relationships/hyperlink" Target="http://etcsl.orinst.ox.ac.uk/section5/tr592.ht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s.muni.cz/el/1421/jaro2013/PAPVB_13/um/40794275/40794553/Michalowski_in_Woodard__Sumerian.pdf" TargetMode="External"/><Relationship Id="rId2" Type="http://schemas.openxmlformats.org/officeDocument/2006/relationships/hyperlink" Target="http://www.academia.edu/750427/Linguistic_Anthropology_and_the_Study_of_Emesal_as_a_Womens_Language" TargetMode="External"/><Relationship Id="rId1" Type="http://schemas.openxmlformats.org/officeDocument/2006/relationships/slideLayout" Target="../slideLayouts/slideLayout2.xml"/><Relationship Id="rId4" Type="http://schemas.openxmlformats.org/officeDocument/2006/relationships/hyperlink" Target="https://www.gutenberg.org/files/31935/31935-pdf.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VO2jEj0Apt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ncient.eu/Ur-Nammu/" TargetMode="External"/><Relationship Id="rId2" Type="http://schemas.openxmlformats.org/officeDocument/2006/relationships/hyperlink" Target="http://realhistoryww.com/world_history/ancient/Misc/Sumer/ur_nammu_law.htm"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cdli.ox.ac.uk/wiki/doku.php?id=laws_ur_namm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duhaime.org/LawMuseum/LawArticle-1367/1860-BC-The-Code-of-Lipit-Ishtar.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tcsl.orinst.ox.ac.uk/catalogue/catalogue3.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QIVriwVKCTc" TargetMode="External"/><Relationship Id="rId2" Type="http://schemas.openxmlformats.org/officeDocument/2006/relationships/hyperlink" Target="http://www.gatewaystobabylon.com/myths/texts/classic/dialoguepessimism.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osizneias.com/wp-content/uploads/2015/02/Mideast-Israel-Babylo_sham.jpg"/>
          <p:cNvPicPr>
            <a:picLocks noChangeAspect="1" noChangeArrowheads="1"/>
          </p:cNvPicPr>
          <p:nvPr/>
        </p:nvPicPr>
        <p:blipFill>
          <a:blip r:embed="rId2"/>
          <a:srcRect/>
          <a:stretch>
            <a:fillRect/>
          </a:stretch>
        </p:blipFill>
        <p:spPr bwMode="auto">
          <a:xfrm>
            <a:off x="-1145571" y="0"/>
            <a:ext cx="10289571" cy="6858000"/>
          </a:xfrm>
          <a:prstGeom prst="rect">
            <a:avLst/>
          </a:prstGeom>
          <a:noFill/>
        </p:spPr>
      </p:pic>
      <p:sp>
        <p:nvSpPr>
          <p:cNvPr id="2" name="Nadpis 1"/>
          <p:cNvSpPr>
            <a:spLocks noGrp="1"/>
          </p:cNvSpPr>
          <p:nvPr>
            <p:ph type="ctrTitle"/>
          </p:nvPr>
        </p:nvSpPr>
        <p:spPr>
          <a:xfrm>
            <a:off x="857224" y="4929198"/>
            <a:ext cx="7772400" cy="1470025"/>
          </a:xfrm>
        </p:spPr>
        <p:txBody>
          <a:bodyPr/>
          <a:lstStyle/>
          <a:p>
            <a:pPr algn="r"/>
            <a:r>
              <a:rPr lang="cs-CZ" dirty="0" err="1" smtClean="0">
                <a:solidFill>
                  <a:schemeClr val="bg1"/>
                </a:solidFill>
                <a:latin typeface="Arial Rounded MT Bold" pitchFamily="34" charset="0"/>
              </a:rPr>
              <a:t>Literatúra</a:t>
            </a:r>
            <a:r>
              <a:rPr lang="cs-CZ" dirty="0" smtClean="0">
                <a:solidFill>
                  <a:schemeClr val="bg1"/>
                </a:solidFill>
                <a:latin typeface="Arial Rounded MT Bold" pitchFamily="34" charset="0"/>
              </a:rPr>
              <a:t> </a:t>
            </a:r>
            <a:br>
              <a:rPr lang="cs-CZ" dirty="0" smtClean="0">
                <a:solidFill>
                  <a:schemeClr val="bg1"/>
                </a:solidFill>
                <a:latin typeface="Arial Rounded MT Bold" pitchFamily="34" charset="0"/>
              </a:rPr>
            </a:br>
            <a:r>
              <a:rPr lang="cs-CZ" dirty="0" smtClean="0">
                <a:solidFill>
                  <a:schemeClr val="bg1"/>
                </a:solidFill>
                <a:latin typeface="Arial Rounded MT Bold" pitchFamily="34" charset="0"/>
              </a:rPr>
              <a:t>starého Orientu</a:t>
            </a:r>
            <a:endParaRPr lang="cs-CZ" dirty="0">
              <a:solidFill>
                <a:schemeClr val="bg1"/>
              </a:solidFill>
              <a:latin typeface="Arial Rounded MT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785794"/>
            <a:ext cx="8229600" cy="5715040"/>
          </a:xfrm>
        </p:spPr>
        <p:txBody>
          <a:bodyPr>
            <a:normAutofit fontScale="92500" lnSpcReduction="20000"/>
          </a:bodyPr>
          <a:lstStyle/>
          <a:p>
            <a:pPr>
              <a:buNone/>
            </a:pPr>
            <a:r>
              <a:rPr lang="en-US" b="1" dirty="0" smtClean="0"/>
              <a:t>BUSINESS</a:t>
            </a:r>
            <a:endParaRPr lang="sk-SK" b="1" dirty="0" smtClean="0"/>
          </a:p>
          <a:p>
            <a:pPr>
              <a:buNone/>
            </a:pPr>
            <a:endParaRPr lang="en-US" b="1" dirty="0" smtClean="0"/>
          </a:p>
          <a:p>
            <a:pPr>
              <a:buNone/>
            </a:pPr>
            <a:r>
              <a:rPr lang="en-US" dirty="0" smtClean="0"/>
              <a:t>-</a:t>
            </a:r>
            <a:r>
              <a:rPr lang="en-US" b="1" dirty="0" smtClean="0"/>
              <a:t> </a:t>
            </a:r>
            <a:r>
              <a:rPr lang="en-US" dirty="0" smtClean="0"/>
              <a:t>Slave, listen to me!</a:t>
            </a:r>
          </a:p>
          <a:p>
            <a:pPr>
              <a:buNone/>
            </a:pPr>
            <a:r>
              <a:rPr lang="en-US" dirty="0" smtClean="0"/>
              <a:t>- Here I am, master, here I am!</a:t>
            </a:r>
          </a:p>
          <a:p>
            <a:pPr>
              <a:buNone/>
            </a:pPr>
            <a:r>
              <a:rPr lang="en-US" dirty="0" smtClean="0"/>
              <a:t>- I want to invest silver.</a:t>
            </a:r>
          </a:p>
          <a:p>
            <a:pPr>
              <a:buNone/>
            </a:pPr>
            <a:r>
              <a:rPr lang="en-US" dirty="0" smtClean="0"/>
              <a:t>- Invest, master, invest. The man who invests keeps his capital while his interest is enormous!</a:t>
            </a:r>
          </a:p>
          <a:p>
            <a:pPr>
              <a:buNone/>
            </a:pPr>
            <a:r>
              <a:rPr lang="en-US" dirty="0" smtClean="0"/>
              <a:t>- O well, slave, I do not want to invest silver!</a:t>
            </a:r>
          </a:p>
          <a:p>
            <a:pPr>
              <a:buNone/>
            </a:pPr>
            <a:r>
              <a:rPr lang="en-US" dirty="0" smtClean="0"/>
              <a:t>- Do not invest, master, do not invest! Making loans is as sweet as making love, but getting them back is like having children! They will take away your capital, cursing you without cease. They will make you lose the interest on the capital!  </a:t>
            </a:r>
          </a:p>
          <a:p>
            <a:endParaRPr lang="en-US" dirty="0" smtClean="0"/>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Bájky</a:t>
            </a:r>
            <a:endParaRPr lang="cs-CZ" b="1" dirty="0"/>
          </a:p>
        </p:txBody>
      </p:sp>
      <p:sp>
        <p:nvSpPr>
          <p:cNvPr id="3" name="Zástupný symbol pro obsah 2"/>
          <p:cNvSpPr>
            <a:spLocks noGrp="1"/>
          </p:cNvSpPr>
          <p:nvPr>
            <p:ph idx="1"/>
          </p:nvPr>
        </p:nvSpPr>
        <p:spPr>
          <a:xfrm>
            <a:off x="457200" y="1600200"/>
            <a:ext cx="8229600" cy="5043510"/>
          </a:xfrm>
        </p:spPr>
        <p:txBody>
          <a:bodyPr>
            <a:normAutofit fontScale="77500" lnSpcReduction="20000"/>
          </a:bodyPr>
          <a:lstStyle/>
          <a:p>
            <a:r>
              <a:rPr lang="sk-SK" dirty="0" smtClean="0"/>
              <a:t>Zvieratá občas vystupovali personifikované v mýtoch o božstvách (orol, had, líška)</a:t>
            </a:r>
          </a:p>
          <a:p>
            <a:r>
              <a:rPr lang="sk-SK" dirty="0" smtClean="0"/>
              <a:t>Texty </a:t>
            </a:r>
            <a:r>
              <a:rPr lang="sk-SK" i="1" dirty="0" smtClean="0"/>
              <a:t>Hus a havran, Volavka a korytnačka (</a:t>
            </a:r>
            <a:r>
              <a:rPr lang="sk-SK" i="1" dirty="0" err="1" smtClean="0"/>
              <a:t>Heron</a:t>
            </a:r>
            <a:r>
              <a:rPr lang="sk-SK" i="1" dirty="0" smtClean="0"/>
              <a:t> and </a:t>
            </a:r>
            <a:r>
              <a:rPr lang="sk-SK" i="1" dirty="0" err="1" smtClean="0"/>
              <a:t>Turtle</a:t>
            </a:r>
            <a:r>
              <a:rPr lang="sk-SK" i="1" dirty="0" smtClean="0"/>
              <a:t>)– </a:t>
            </a:r>
            <a:r>
              <a:rPr lang="sk-SK" dirty="0" smtClean="0"/>
              <a:t>na rozhraní bájky a diskusie – zvieratá sa spolu hádajú, debatujú, personifikujú vlastnosti – chamtivosť, zášť, súťaživosť, hlúposť</a:t>
            </a:r>
          </a:p>
          <a:p>
            <a:r>
              <a:rPr lang="sk-SK" i="1" dirty="0" err="1" smtClean="0"/>
              <a:t>Ninurta</a:t>
            </a:r>
            <a:r>
              <a:rPr lang="sk-SK" i="1" dirty="0" smtClean="0"/>
              <a:t> a korytnačka</a:t>
            </a:r>
          </a:p>
          <a:p>
            <a:r>
              <a:rPr lang="sk-SK" dirty="0" smtClean="0"/>
              <a:t>Bájky opisovali študenti v škole</a:t>
            </a:r>
          </a:p>
          <a:p>
            <a:endParaRPr lang="sk-SK" dirty="0" smtClean="0"/>
          </a:p>
          <a:p>
            <a:r>
              <a:rPr lang="sk-SK" dirty="0" smtClean="0">
                <a:hlinkClick r:id="rId2"/>
              </a:rPr>
              <a:t>https://</a:t>
            </a:r>
            <a:r>
              <a:rPr lang="sk-SK" dirty="0" smtClean="0">
                <a:hlinkClick r:id="rId2"/>
              </a:rPr>
              <a:t>www.jstor.org/stable/1359157</a:t>
            </a:r>
            <a:endParaRPr lang="sk-SK" dirty="0" smtClean="0"/>
          </a:p>
          <a:p>
            <a:r>
              <a:rPr lang="sk-SK" dirty="0" smtClean="0">
                <a:hlinkClick r:id="rId3"/>
              </a:rPr>
              <a:t>https://</a:t>
            </a:r>
            <a:r>
              <a:rPr lang="sk-SK" dirty="0" smtClean="0">
                <a:hlinkClick r:id="rId3"/>
              </a:rPr>
              <a:t>www.jstor.org/stable/41637725</a:t>
            </a:r>
            <a:endParaRPr lang="sk-SK" dirty="0" smtClean="0"/>
          </a:p>
          <a:p>
            <a:r>
              <a:rPr lang="sk-SK" dirty="0" smtClean="0">
                <a:hlinkClick r:id="rId4"/>
              </a:rPr>
              <a:t>http</a:t>
            </a:r>
            <a:r>
              <a:rPr lang="sk-SK" dirty="0" smtClean="0">
                <a:hlinkClick r:id="rId4"/>
              </a:rPr>
              <a:t>://</a:t>
            </a:r>
            <a:r>
              <a:rPr lang="sk-SK" dirty="0" smtClean="0">
                <a:hlinkClick r:id="rId4"/>
              </a:rPr>
              <a:t>etcsl.orinst.ox.ac.uk/section5/tr592.htm</a:t>
            </a:r>
            <a:endParaRPr lang="sk-SK" dirty="0" smtClean="0"/>
          </a:p>
          <a:p>
            <a:r>
              <a:rPr lang="sk-SK" dirty="0" smtClean="0">
                <a:hlinkClick r:id="rId5"/>
              </a:rPr>
              <a:t>http://</a:t>
            </a:r>
            <a:r>
              <a:rPr lang="sk-SK" dirty="0" smtClean="0">
                <a:hlinkClick r:id="rId5"/>
              </a:rPr>
              <a:t>www.manifestajournal.org/online-residencies/natasha-ginwala/earth-readings-turtle-path</a:t>
            </a:r>
            <a:endParaRPr lang="sk-SK" dirty="0" smtClean="0"/>
          </a:p>
          <a:p>
            <a:endParaRPr lang="sk-SK" dirty="0" smtClean="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i.redditmedia.com/SijX72NmScgOozHQFU_ZKqS76NUEdBlzchJol7fJul4.jpg?w=522&amp;s=f22f75bacd544251f069cc2243b27334"/>
          <p:cNvPicPr>
            <a:picLocks noChangeAspect="1" noChangeArrowheads="1"/>
          </p:cNvPicPr>
          <p:nvPr/>
        </p:nvPicPr>
        <p:blipFill>
          <a:blip r:embed="rId2"/>
          <a:srcRect r="9836" b="9746"/>
          <a:stretch>
            <a:fillRect/>
          </a:stretch>
        </p:blipFill>
        <p:spPr bwMode="auto">
          <a:xfrm>
            <a:off x="5214942" y="428604"/>
            <a:ext cx="3929058" cy="5786454"/>
          </a:xfrm>
          <a:prstGeom prst="rect">
            <a:avLst/>
          </a:prstGeom>
          <a:noFill/>
        </p:spPr>
      </p:pic>
      <p:sp>
        <p:nvSpPr>
          <p:cNvPr id="3" name="Zástupný symbol pro obsah 2"/>
          <p:cNvSpPr>
            <a:spLocks noGrp="1"/>
          </p:cNvSpPr>
          <p:nvPr>
            <p:ph idx="1"/>
          </p:nvPr>
        </p:nvSpPr>
        <p:spPr>
          <a:xfrm>
            <a:off x="457200" y="357166"/>
            <a:ext cx="4972056" cy="6286544"/>
          </a:xfrm>
        </p:spPr>
        <p:txBody>
          <a:bodyPr>
            <a:normAutofit fontScale="92500" lnSpcReduction="10000"/>
          </a:bodyPr>
          <a:lstStyle/>
          <a:p>
            <a:r>
              <a:rPr lang="en-US" i="1" dirty="0" smtClean="0"/>
              <a:t>Then the quarrelsome turtle, he of the troublesome way, said: "I am going to pick a quarrel with the heron, the heron! I, the turtle, am going to pick a quarrel with the heron! I, whose eyes are snake's eyes, am going to pick a quarrel! I, whose mouth is a snake's mouth, am going to pick a quarrel! I, whose tongue is a snake's tongue, am going to pick a quarrel!</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Spory</a:t>
            </a:r>
            <a:endParaRPr lang="cs-CZ" b="1" dirty="0"/>
          </a:p>
        </p:txBody>
      </p:sp>
      <p:sp>
        <p:nvSpPr>
          <p:cNvPr id="3" name="Zástupný symbol pro obsah 2"/>
          <p:cNvSpPr>
            <a:spLocks noGrp="1"/>
          </p:cNvSpPr>
          <p:nvPr>
            <p:ph idx="1"/>
          </p:nvPr>
        </p:nvSpPr>
        <p:spPr>
          <a:xfrm>
            <a:off x="457200" y="1600200"/>
            <a:ext cx="8229600" cy="5257800"/>
          </a:xfrm>
        </p:spPr>
        <p:txBody>
          <a:bodyPr>
            <a:normAutofit fontScale="92500" lnSpcReduction="20000"/>
          </a:bodyPr>
          <a:lstStyle/>
          <a:p>
            <a:r>
              <a:rPr lang="sk-SK" dirty="0" smtClean="0"/>
              <a:t>Najčastejšie diskusie, spory medzi predmetmi a zvieratami (medzi zimou a letom, kde zima </a:t>
            </a:r>
            <a:r>
              <a:rPr lang="sk-SK" dirty="0" err="1" smtClean="0"/>
              <a:t>vyhraje</a:t>
            </a:r>
            <a:r>
              <a:rPr lang="sk-SK" dirty="0" smtClean="0"/>
              <a:t>, medzi vtákom a rybou, dobytkom a zrnom, stromom a </a:t>
            </a:r>
            <a:r>
              <a:rPr lang="sk-SK" dirty="0" err="1" smtClean="0"/>
              <a:t>rákosom</a:t>
            </a:r>
            <a:r>
              <a:rPr lang="sk-SK" dirty="0" smtClean="0"/>
              <a:t>, striebrom a meďou, krompáčom a pluhom...)</a:t>
            </a:r>
          </a:p>
          <a:p>
            <a:r>
              <a:rPr lang="sk-SK" dirty="0" smtClean="0"/>
              <a:t>Historicky alebo mýticky poňatý predhovor, predstavenie protagonistov, udanie témy diskusie</a:t>
            </a:r>
          </a:p>
          <a:p>
            <a:r>
              <a:rPr lang="sk-SK" dirty="0" smtClean="0"/>
              <a:t>Diskusiu v textoch ukončuje výrok rozhodcu- božstva, ktoré prisúdi víťazstvo jednej zo strán</a:t>
            </a:r>
          </a:p>
          <a:p>
            <a:r>
              <a:rPr lang="sk-SK" dirty="0" smtClean="0"/>
              <a:t>Spor medzi ľuďmi: Spor pastiera a roľníka (o priazeň </a:t>
            </a:r>
            <a:r>
              <a:rPr lang="sk-SK" dirty="0" err="1" smtClean="0"/>
              <a:t>Inanny</a:t>
            </a:r>
            <a:r>
              <a:rPr lang="sk-SK" dirty="0" smtClean="0"/>
              <a:t>), rozhovory medzi pisármi, </a:t>
            </a:r>
            <a:r>
              <a:rPr lang="sk-SK" dirty="0" err="1" smtClean="0"/>
              <a:t>rozmluva</a:t>
            </a:r>
            <a:r>
              <a:rPr lang="sk-SK" dirty="0" smtClean="0"/>
              <a:t> dvoch žien</a:t>
            </a:r>
          </a:p>
          <a:p>
            <a:pPr>
              <a:buNone/>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Dialógy</a:t>
            </a:r>
            <a:endParaRPr lang="cs-CZ" b="1" dirty="0"/>
          </a:p>
        </p:txBody>
      </p:sp>
      <p:sp>
        <p:nvSpPr>
          <p:cNvPr id="3" name="Zástupný symbol pro obsah 2"/>
          <p:cNvSpPr>
            <a:spLocks noGrp="1"/>
          </p:cNvSpPr>
          <p:nvPr>
            <p:ph idx="1"/>
          </p:nvPr>
        </p:nvSpPr>
        <p:spPr>
          <a:xfrm>
            <a:off x="457200" y="1600200"/>
            <a:ext cx="8043890" cy="4900633"/>
          </a:xfrm>
        </p:spPr>
        <p:txBody>
          <a:bodyPr>
            <a:normAutofit fontScale="92500" lnSpcReduction="10000"/>
          </a:bodyPr>
          <a:lstStyle/>
          <a:p>
            <a:r>
              <a:rPr lang="sk-SK" dirty="0" smtClean="0"/>
              <a:t>Týkajú sa väčšinou života pisárskych učňov v škole </a:t>
            </a:r>
            <a:r>
              <a:rPr lang="sk-SK" i="1" dirty="0" err="1" smtClean="0"/>
              <a:t>edubba</a:t>
            </a:r>
            <a:endParaRPr lang="sk-SK" i="1" dirty="0" smtClean="0"/>
          </a:p>
          <a:p>
            <a:r>
              <a:rPr lang="sk-SK" dirty="0" smtClean="0"/>
              <a:t>6 textov: približujú zážitky žiakov a učiteľov z pisárskeho, intelektuálneho prostredia</a:t>
            </a:r>
          </a:p>
          <a:p>
            <a:r>
              <a:rPr lang="sk-SK" dirty="0" err="1" smtClean="0"/>
              <a:t>Rozpustilosť</a:t>
            </a:r>
            <a:r>
              <a:rPr lang="sk-SK" dirty="0" smtClean="0"/>
              <a:t> žiakov, ktorí sú hluční, behajú z dverí, nepočúvajú, bývajú trestaní učiteľmi, niekedy sa učiteľ sťažuje rodičom</a:t>
            </a:r>
          </a:p>
          <a:p>
            <a:r>
              <a:rPr lang="sk-SK" dirty="0" smtClean="0"/>
              <a:t>HÁDANKY: z konca rane dynastického obdobia (25.-24. storočie, neobsahujú rozlúštenie – na rozdiel od neskorších hádaniek z doby </a:t>
            </a:r>
            <a:r>
              <a:rPr lang="sk-SK" dirty="0" err="1" smtClean="0"/>
              <a:t>starobabylónskej</a:t>
            </a:r>
            <a:r>
              <a:rPr lang="sk-SK" dirty="0" smtClean="0"/>
              <a:t>)</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7890" name="Picture 2" descr="Súvisiaci obrázok"/>
          <p:cNvPicPr>
            <a:picLocks noChangeAspect="1" noChangeArrowheads="1"/>
          </p:cNvPicPr>
          <p:nvPr/>
        </p:nvPicPr>
        <p:blipFill>
          <a:blip r:embed="rId2"/>
          <a:srcRect/>
          <a:stretch>
            <a:fillRect/>
          </a:stretch>
        </p:blipFill>
        <p:spPr bwMode="auto">
          <a:xfrm>
            <a:off x="0" y="1142984"/>
            <a:ext cx="9171395" cy="478632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9938" name="Picture 2" descr="Súvisiaci obrázok"/>
          <p:cNvPicPr>
            <a:picLocks noChangeAspect="1" noChangeArrowheads="1"/>
          </p:cNvPicPr>
          <p:nvPr/>
        </p:nvPicPr>
        <p:blipFill>
          <a:blip r:embed="rId2"/>
          <a:srcRect/>
          <a:stretch>
            <a:fillRect/>
          </a:stretch>
        </p:blipFill>
        <p:spPr bwMode="auto">
          <a:xfrm>
            <a:off x="-1760644" y="0"/>
            <a:ext cx="10904644"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KULTICKÉ TEXTY</a:t>
            </a:r>
            <a:endParaRPr lang="cs-CZ" dirty="0"/>
          </a:p>
        </p:txBody>
      </p:sp>
      <p:sp>
        <p:nvSpPr>
          <p:cNvPr id="3" name="Zástupný symbol pro obsah 2"/>
          <p:cNvSpPr>
            <a:spLocks noGrp="1"/>
          </p:cNvSpPr>
          <p:nvPr>
            <p:ph idx="1"/>
          </p:nvPr>
        </p:nvSpPr>
        <p:spPr>
          <a:xfrm>
            <a:off x="457200" y="1600200"/>
            <a:ext cx="8229600" cy="4900634"/>
          </a:xfrm>
        </p:spPr>
        <p:txBody>
          <a:bodyPr>
            <a:normAutofit lnSpcReduction="10000"/>
          </a:bodyPr>
          <a:lstStyle/>
          <a:p>
            <a:r>
              <a:rPr lang="sk-SK" dirty="0" smtClean="0"/>
              <a:t>Prechodové rituály – rituály v chrámoch a v palácoch (korunovačné obrady – od 3. dynastie </a:t>
            </a:r>
            <a:r>
              <a:rPr lang="sk-SK" dirty="0" err="1" smtClean="0"/>
              <a:t>urskej</a:t>
            </a:r>
            <a:r>
              <a:rPr lang="sk-SK" dirty="0" smtClean="0"/>
              <a:t>, panovník preberal insígnie svojej vlády –tiaru, trón a žezlo – v </a:t>
            </a:r>
            <a:r>
              <a:rPr lang="sk-SK" dirty="0" err="1" smtClean="0"/>
              <a:t>Enlilovom</a:t>
            </a:r>
            <a:r>
              <a:rPr lang="sk-SK" dirty="0" smtClean="0"/>
              <a:t> chráme v </a:t>
            </a:r>
            <a:r>
              <a:rPr lang="sk-SK" dirty="0" err="1" smtClean="0"/>
              <a:t>Nippure</a:t>
            </a:r>
            <a:r>
              <a:rPr lang="sk-SK" dirty="0" smtClean="0"/>
              <a:t> alebo od bohyne </a:t>
            </a:r>
            <a:r>
              <a:rPr lang="sk-SK" dirty="0" err="1" smtClean="0"/>
              <a:t>Ištar</a:t>
            </a:r>
            <a:r>
              <a:rPr lang="sk-SK" dirty="0" smtClean="0"/>
              <a:t>), obrad </a:t>
            </a:r>
            <a:r>
              <a:rPr lang="sk-SK" dirty="0" err="1" smtClean="0"/>
              <a:t>hieros</a:t>
            </a:r>
            <a:r>
              <a:rPr lang="sk-SK" dirty="0" smtClean="0"/>
              <a:t> </a:t>
            </a:r>
            <a:r>
              <a:rPr lang="sk-SK" dirty="0" err="1" smtClean="0"/>
              <a:t>gamos</a:t>
            </a:r>
            <a:r>
              <a:rPr lang="sk-SK" dirty="0" smtClean="0"/>
              <a:t>, osobné a rodinné rituály (kult rodinných predkov, uzavretie manželstva apod.)</a:t>
            </a:r>
          </a:p>
          <a:p>
            <a:pPr lvl="1"/>
            <a:r>
              <a:rPr lang="sk-SK" b="1" dirty="0" smtClean="0"/>
              <a:t>Obrad KISPU: </a:t>
            </a:r>
            <a:r>
              <a:rPr lang="sk-SK" dirty="0" smtClean="0"/>
              <a:t>recitácia mien predkov a </a:t>
            </a:r>
            <a:r>
              <a:rPr lang="sk-SK" dirty="0" err="1" smtClean="0"/>
              <a:t>úlitba</a:t>
            </a:r>
            <a:r>
              <a:rPr lang="sk-SK" dirty="0" smtClean="0"/>
              <a:t> na ich pamiatku</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857232"/>
            <a:ext cx="8229600" cy="5268931"/>
          </a:xfrm>
        </p:spPr>
        <p:txBody>
          <a:bodyPr>
            <a:normAutofit/>
          </a:bodyPr>
          <a:lstStyle/>
          <a:p>
            <a:r>
              <a:rPr lang="sk-SK" dirty="0" smtClean="0"/>
              <a:t>Uzavretie manželstva: zviazal sa lem nevestinho a ženíchovho rúcha</a:t>
            </a:r>
          </a:p>
          <a:p>
            <a:r>
              <a:rPr lang="sk-SK" dirty="0" smtClean="0"/>
              <a:t>Prepúšťanie otroka: rozbíjal sa džbán</a:t>
            </a:r>
          </a:p>
          <a:p>
            <a:r>
              <a:rPr lang="sk-SK" dirty="0" smtClean="0"/>
              <a:t>Predaj domu symbolizovalo zatlčenie hlineného kolíka do steny a pomazanie olejom</a:t>
            </a:r>
          </a:p>
          <a:p>
            <a:r>
              <a:rPr lang="sk-SK" dirty="0" smtClean="0"/>
              <a:t>Pri predaji domu či otroka sa predávala palička (</a:t>
            </a:r>
            <a:r>
              <a:rPr lang="sk-SK" dirty="0" err="1" smtClean="0"/>
              <a:t>hůlka</a:t>
            </a:r>
            <a:r>
              <a:rPr lang="sk-SK" dirty="0" smtClean="0"/>
              <a:t>) ako symbol vlastníctva</a:t>
            </a:r>
          </a:p>
          <a:p>
            <a:r>
              <a:rPr lang="sk-SK" dirty="0" smtClean="0"/>
              <a:t>Väčšina rituálov sa pravdepodobne nezachovala</a:t>
            </a: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Zariekania</a:t>
            </a:r>
            <a:endParaRPr lang="cs-CZ" b="1" dirty="0"/>
          </a:p>
        </p:txBody>
      </p:sp>
      <p:sp>
        <p:nvSpPr>
          <p:cNvPr id="3" name="Zástupný symbol pro obsah 2"/>
          <p:cNvSpPr>
            <a:spLocks noGrp="1"/>
          </p:cNvSpPr>
          <p:nvPr>
            <p:ph idx="1"/>
          </p:nvPr>
        </p:nvSpPr>
        <p:spPr>
          <a:xfrm>
            <a:off x="457200" y="1428736"/>
            <a:ext cx="8229600" cy="5214974"/>
          </a:xfrm>
        </p:spPr>
        <p:txBody>
          <a:bodyPr>
            <a:normAutofit fontScale="92500" lnSpcReduction="20000"/>
          </a:bodyPr>
          <a:lstStyle/>
          <a:p>
            <a:r>
              <a:rPr lang="sk-SK" dirty="0" smtClean="0"/>
              <a:t>Najstaršie zaklínadlá poznáme z </a:t>
            </a:r>
            <a:r>
              <a:rPr lang="sk-SK" dirty="0" err="1" smtClean="0"/>
              <a:t>Fáry</a:t>
            </a:r>
            <a:r>
              <a:rPr lang="sk-SK" dirty="0" smtClean="0"/>
              <a:t> (</a:t>
            </a:r>
            <a:r>
              <a:rPr lang="sk-SK" dirty="0" err="1" smtClean="0"/>
              <a:t>Šuruppaku</a:t>
            </a:r>
            <a:r>
              <a:rPr lang="sk-SK" dirty="0" smtClean="0"/>
              <a:t> – 27.-26. stor.) a </a:t>
            </a:r>
            <a:r>
              <a:rPr lang="sk-SK" dirty="0" err="1" smtClean="0"/>
              <a:t>Ebly</a:t>
            </a:r>
            <a:r>
              <a:rPr lang="sk-SK" dirty="0" smtClean="0"/>
              <a:t> (pred 2250 </a:t>
            </a:r>
            <a:r>
              <a:rPr lang="sk-SK" dirty="0" err="1" smtClean="0"/>
              <a:t>pr.n.l</a:t>
            </a:r>
            <a:r>
              <a:rPr lang="sk-SK" dirty="0" smtClean="0"/>
              <a:t>.) – zariekania zlých bytostí, duchov, démonov, proti smútku za domovom, proti chorobám a neduhom, proti kliatbe „zlého oka“ (odvrátenie kliatby), zaklínadlá </a:t>
            </a:r>
            <a:r>
              <a:rPr lang="sk-SK" dirty="0" err="1" smtClean="0"/>
              <a:t>lásk</a:t>
            </a:r>
            <a:endParaRPr lang="sk-SK" dirty="0" smtClean="0"/>
          </a:p>
          <a:p>
            <a:r>
              <a:rPr lang="sk-SK" dirty="0" smtClean="0"/>
              <a:t>4 hlavné druhy: </a:t>
            </a:r>
          </a:p>
          <a:p>
            <a:pPr lvl="1"/>
            <a:r>
              <a:rPr lang="sk-SK" dirty="0" err="1" smtClean="0"/>
              <a:t>Marduk-Ea-typ</a:t>
            </a:r>
            <a:endParaRPr lang="sk-SK" dirty="0" smtClean="0"/>
          </a:p>
          <a:p>
            <a:pPr lvl="1"/>
            <a:r>
              <a:rPr lang="sk-SK" dirty="0" smtClean="0"/>
              <a:t>Legitimačný typ (zaklínač ako posol Enkiho)</a:t>
            </a:r>
          </a:p>
          <a:p>
            <a:pPr lvl="1"/>
            <a:r>
              <a:rPr lang="sk-SK" dirty="0" smtClean="0"/>
              <a:t>Profylaktický typ (zaklínač oslovuje démona a zakazuje mu priblížiť sa k obeti)</a:t>
            </a:r>
          </a:p>
          <a:p>
            <a:pPr lvl="1"/>
            <a:r>
              <a:rPr lang="sk-SK" dirty="0" err="1" smtClean="0"/>
              <a:t>Zasvecovací</a:t>
            </a:r>
            <a:r>
              <a:rPr lang="sk-SK" dirty="0" smtClean="0"/>
              <a:t> typ (liečivými vlastnosťami je nabitý predmet – napr. </a:t>
            </a:r>
            <a:r>
              <a:rPr lang="sk-SK" dirty="0" err="1" smtClean="0"/>
              <a:t>rákos</a:t>
            </a:r>
            <a:r>
              <a:rPr lang="sk-SK" dirty="0" smtClean="0"/>
              <a:t>)</a:t>
            </a:r>
          </a:p>
          <a:p>
            <a:endParaRPr lang="sk-SK"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Modlitb</a:t>
            </a:r>
            <a:r>
              <a:rPr lang="en-US" b="1" dirty="0" smtClean="0"/>
              <a:t>y</a:t>
            </a:r>
            <a:endParaRPr lang="cs-CZ" b="1" dirty="0"/>
          </a:p>
        </p:txBody>
      </p:sp>
      <p:sp>
        <p:nvSpPr>
          <p:cNvPr id="3" name="Zástupný symbol pro obsah 2"/>
          <p:cNvSpPr>
            <a:spLocks noGrp="1"/>
          </p:cNvSpPr>
          <p:nvPr>
            <p:ph idx="1"/>
          </p:nvPr>
        </p:nvSpPr>
        <p:spPr/>
        <p:txBody>
          <a:bodyPr>
            <a:normAutofit fontScale="92500" lnSpcReduction="20000"/>
          </a:bodyPr>
          <a:lstStyle/>
          <a:p>
            <a:r>
              <a:rPr lang="sk-SK" dirty="0" smtClean="0"/>
              <a:t>Objavujú sa od 18. storočia </a:t>
            </a:r>
            <a:r>
              <a:rPr lang="sk-SK" dirty="0" err="1" smtClean="0"/>
              <a:t>pr.n.l</a:t>
            </a:r>
            <a:r>
              <a:rPr lang="sk-SK" dirty="0" smtClean="0"/>
              <a:t>.</a:t>
            </a:r>
          </a:p>
          <a:p>
            <a:r>
              <a:rPr lang="sk-SK" dirty="0" smtClean="0"/>
              <a:t>Skladby sa nazývali </a:t>
            </a:r>
            <a:r>
              <a:rPr lang="sk-SK" dirty="0" err="1" smtClean="0"/>
              <a:t>sumersky</a:t>
            </a:r>
            <a:r>
              <a:rPr lang="sk-SK" dirty="0" smtClean="0"/>
              <a:t> „</a:t>
            </a:r>
            <a:r>
              <a:rPr lang="sk-SK" dirty="0" err="1" smtClean="0"/>
              <a:t>šuila</a:t>
            </a:r>
            <a:r>
              <a:rPr lang="sk-SK" dirty="0" smtClean="0"/>
              <a:t>“ (zdvihnutie ruky, modlitebné gesto)</a:t>
            </a:r>
          </a:p>
          <a:p>
            <a:r>
              <a:rPr lang="sk-SK" dirty="0" smtClean="0"/>
              <a:t>Písané väčšinou v jazyku </a:t>
            </a:r>
            <a:r>
              <a:rPr lang="sk-SK" dirty="0" err="1" smtClean="0"/>
              <a:t>eme-sal</a:t>
            </a:r>
            <a:r>
              <a:rPr lang="sk-SK" dirty="0" smtClean="0"/>
              <a:t>  (jazyk </a:t>
            </a:r>
            <a:r>
              <a:rPr lang="sk-SK" dirty="0" err="1" smtClean="0"/>
              <a:t>žen</a:t>
            </a:r>
            <a:r>
              <a:rPr lang="sk-SK" dirty="0" smtClean="0"/>
              <a:t>, používaný hlavne v liturgických textoch- kňazi gala, možno </a:t>
            </a:r>
            <a:r>
              <a:rPr lang="sk-SK" dirty="0" err="1" smtClean="0"/>
              <a:t>eunuchovia</a:t>
            </a:r>
            <a:r>
              <a:rPr lang="sk-SK" dirty="0" smtClean="0"/>
              <a:t>)</a:t>
            </a:r>
          </a:p>
          <a:p>
            <a:endParaRPr lang="sk-SK" dirty="0" smtClean="0"/>
          </a:p>
          <a:p>
            <a:r>
              <a:rPr lang="cs-CZ" sz="2400" dirty="0" smtClean="0">
                <a:hlinkClick r:id="rId2"/>
              </a:rPr>
              <a:t>http://</a:t>
            </a:r>
            <a:r>
              <a:rPr lang="cs-CZ" sz="2400" dirty="0" smtClean="0">
                <a:hlinkClick r:id="rId2"/>
              </a:rPr>
              <a:t>www.academia.</a:t>
            </a:r>
            <a:r>
              <a:rPr lang="cs-CZ" sz="2400" dirty="0" err="1" smtClean="0">
                <a:hlinkClick r:id="rId2"/>
              </a:rPr>
              <a:t>edu</a:t>
            </a:r>
            <a:r>
              <a:rPr lang="cs-CZ" sz="2400" dirty="0" smtClean="0">
                <a:hlinkClick r:id="rId2"/>
              </a:rPr>
              <a:t>/750427/</a:t>
            </a:r>
            <a:r>
              <a:rPr lang="cs-CZ" sz="2400" dirty="0" err="1" smtClean="0">
                <a:hlinkClick r:id="rId2"/>
              </a:rPr>
              <a:t>Linguistic</a:t>
            </a:r>
            <a:r>
              <a:rPr lang="cs-CZ" sz="2400" dirty="0" smtClean="0">
                <a:hlinkClick r:id="rId2"/>
              </a:rPr>
              <a:t>_</a:t>
            </a:r>
            <a:r>
              <a:rPr lang="cs-CZ" sz="2400" dirty="0" err="1" smtClean="0">
                <a:hlinkClick r:id="rId2"/>
              </a:rPr>
              <a:t>Anthropology</a:t>
            </a:r>
            <a:r>
              <a:rPr lang="cs-CZ" sz="2400" dirty="0" smtClean="0">
                <a:hlinkClick r:id="rId2"/>
              </a:rPr>
              <a:t>_and_the_Study_of_</a:t>
            </a:r>
            <a:r>
              <a:rPr lang="cs-CZ" sz="2400" dirty="0" err="1" smtClean="0">
                <a:hlinkClick r:id="rId2"/>
              </a:rPr>
              <a:t>Emesal</a:t>
            </a:r>
            <a:r>
              <a:rPr lang="cs-CZ" sz="2400" dirty="0" smtClean="0">
                <a:hlinkClick r:id="rId2"/>
              </a:rPr>
              <a:t>_as_a_</a:t>
            </a:r>
            <a:r>
              <a:rPr lang="cs-CZ" sz="2400" dirty="0" err="1" smtClean="0">
                <a:hlinkClick r:id="rId2"/>
              </a:rPr>
              <a:t>Womens</a:t>
            </a:r>
            <a:r>
              <a:rPr lang="cs-CZ" sz="2400" dirty="0" smtClean="0">
                <a:hlinkClick r:id="rId2"/>
              </a:rPr>
              <a:t>_</a:t>
            </a:r>
            <a:r>
              <a:rPr lang="cs-CZ" sz="2400" dirty="0" err="1" smtClean="0">
                <a:hlinkClick r:id="rId2"/>
              </a:rPr>
              <a:t>Language</a:t>
            </a:r>
            <a:endParaRPr lang="cs-CZ" sz="2400" dirty="0" smtClean="0"/>
          </a:p>
          <a:p>
            <a:r>
              <a:rPr lang="cs-CZ" sz="2400" dirty="0" smtClean="0">
                <a:hlinkClick r:id="rId3"/>
              </a:rPr>
              <a:t>https://is.muni.cz/el/1421/jaro2013/PAPVB_13/um/40794275/40794553/Michalowski_in_Woodard__</a:t>
            </a:r>
            <a:r>
              <a:rPr lang="cs-CZ" sz="2400" dirty="0" smtClean="0">
                <a:hlinkClick r:id="rId3"/>
              </a:rPr>
              <a:t>Sumerian.pdf</a:t>
            </a:r>
            <a:endParaRPr lang="cs-CZ" sz="2400" dirty="0" smtClean="0"/>
          </a:p>
          <a:p>
            <a:r>
              <a:rPr lang="cs-CZ" sz="2400" dirty="0" smtClean="0">
                <a:hlinkClick r:id="rId4"/>
              </a:rPr>
              <a:t>https://</a:t>
            </a:r>
            <a:r>
              <a:rPr lang="cs-CZ" sz="2400" dirty="0" smtClean="0">
                <a:hlinkClick r:id="rId4"/>
              </a:rPr>
              <a:t>www.gutenberg.org/files/31935/31935-pdf.pdf</a:t>
            </a:r>
            <a:endParaRPr lang="cs-CZ" sz="2400" dirty="0" smtClean="0"/>
          </a:p>
          <a:p>
            <a:endParaRPr lang="cs-CZ" sz="2400" dirty="0" smtClean="0"/>
          </a:p>
          <a:p>
            <a:endParaRPr lang="cs-CZ" sz="2400" dirty="0" smtClean="0"/>
          </a:p>
          <a:p>
            <a:endParaRPr lang="cs-CZ"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lamashtu.JPG"/>
          <p:cNvPicPr>
            <a:picLocks noGrp="1" noChangeAspect="1"/>
          </p:cNvPicPr>
          <p:nvPr>
            <p:ph idx="1"/>
          </p:nvPr>
        </p:nvPicPr>
        <p:blipFill>
          <a:blip r:embed="rId2"/>
          <a:stretch>
            <a:fillRect/>
          </a:stretch>
        </p:blipFill>
        <p:spPr>
          <a:xfrm>
            <a:off x="0" y="0"/>
            <a:ext cx="3666778" cy="6858000"/>
          </a:xfrm>
        </p:spPr>
      </p:pic>
      <p:pic>
        <p:nvPicPr>
          <p:cNvPr id="40962" name="Picture 2" descr="Výsledok vyhľadávania obrázkov pre dopyt demon lamashtu"/>
          <p:cNvPicPr>
            <a:picLocks noChangeAspect="1" noChangeArrowheads="1"/>
          </p:cNvPicPr>
          <p:nvPr/>
        </p:nvPicPr>
        <p:blipFill>
          <a:blip r:embed="rId3"/>
          <a:srcRect/>
          <a:stretch>
            <a:fillRect/>
          </a:stretch>
        </p:blipFill>
        <p:spPr bwMode="auto">
          <a:xfrm>
            <a:off x="3562351" y="0"/>
            <a:ext cx="558165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5066" name="Picture 10" descr="Výsledok vyhľadávania obrázkov pre dopyt gobekli tepe scorpio"/>
          <p:cNvPicPr>
            <a:picLocks noChangeAspect="1" noChangeArrowheads="1"/>
          </p:cNvPicPr>
          <p:nvPr/>
        </p:nvPicPr>
        <p:blipFill>
          <a:blip r:embed="rId2"/>
          <a:srcRect/>
          <a:stretch>
            <a:fillRect/>
          </a:stretch>
        </p:blipFill>
        <p:spPr bwMode="auto">
          <a:xfrm>
            <a:off x="0" y="-214338"/>
            <a:ext cx="9144000" cy="783771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28596" y="285728"/>
            <a:ext cx="8229600" cy="4525963"/>
          </a:xfrm>
        </p:spPr>
        <p:txBody>
          <a:bodyPr/>
          <a:lstStyle/>
          <a:p>
            <a:r>
              <a:rPr lang="sk-SK" dirty="0" err="1" smtClean="0"/>
              <a:t>Divinačné</a:t>
            </a:r>
            <a:r>
              <a:rPr lang="sk-SK" dirty="0" smtClean="0"/>
              <a:t> texty</a:t>
            </a:r>
          </a:p>
          <a:p>
            <a:r>
              <a:rPr lang="sk-SK" dirty="0" smtClean="0"/>
              <a:t>Veštby</a:t>
            </a:r>
          </a:p>
          <a:p>
            <a:r>
              <a:rPr lang="sk-SK" dirty="0" smtClean="0"/>
              <a:t>Liturgie – iba zlomky</a:t>
            </a:r>
          </a:p>
          <a:p>
            <a:endParaRPr lang="cs-CZ" dirty="0"/>
          </a:p>
        </p:txBody>
      </p:sp>
      <p:pic>
        <p:nvPicPr>
          <p:cNvPr id="41986" name="Picture 2" descr="Výsledok vyhľadávania obrázkov pre dopyt sheep liver model clay mari"/>
          <p:cNvPicPr>
            <a:picLocks noChangeAspect="1" noChangeArrowheads="1"/>
          </p:cNvPicPr>
          <p:nvPr/>
        </p:nvPicPr>
        <p:blipFill>
          <a:blip r:embed="rId2"/>
          <a:srcRect/>
          <a:stretch>
            <a:fillRect/>
          </a:stretch>
        </p:blipFill>
        <p:spPr bwMode="auto">
          <a:xfrm>
            <a:off x="571472" y="2428868"/>
            <a:ext cx="4572000" cy="4158574"/>
          </a:xfrm>
          <a:prstGeom prst="rect">
            <a:avLst/>
          </a:prstGeom>
          <a:noFill/>
        </p:spPr>
      </p:pic>
      <p:pic>
        <p:nvPicPr>
          <p:cNvPr id="41988" name="Picture 4" descr="Výsledok vyhľadávania obrázkov pre dopyt sheep liver model clay mari"/>
          <p:cNvPicPr>
            <a:picLocks noChangeAspect="1" noChangeArrowheads="1"/>
          </p:cNvPicPr>
          <p:nvPr/>
        </p:nvPicPr>
        <p:blipFill>
          <a:blip r:embed="rId3"/>
          <a:srcRect/>
          <a:stretch>
            <a:fillRect/>
          </a:stretch>
        </p:blipFill>
        <p:spPr bwMode="auto">
          <a:xfrm>
            <a:off x="4714876" y="857232"/>
            <a:ext cx="4037621" cy="450057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Magicko-terapeutické texty</a:t>
            </a:r>
            <a:endParaRPr lang="cs-CZ" dirty="0"/>
          </a:p>
        </p:txBody>
      </p:sp>
      <p:sp>
        <p:nvSpPr>
          <p:cNvPr id="3" name="Zástupný symbol pro obsah 2"/>
          <p:cNvSpPr>
            <a:spLocks noGrp="1"/>
          </p:cNvSpPr>
          <p:nvPr>
            <p:ph idx="1"/>
          </p:nvPr>
        </p:nvSpPr>
        <p:spPr/>
        <p:txBody>
          <a:bodyPr/>
          <a:lstStyle/>
          <a:p>
            <a:r>
              <a:rPr lang="sk-SK" dirty="0" smtClean="0"/>
              <a:t>Texty, ktoré sa používali pri vymietaní / liečebných obradoch</a:t>
            </a:r>
          </a:p>
          <a:p>
            <a:r>
              <a:rPr lang="sk-SK" dirty="0" smtClean="0"/>
              <a:t>„zlí duchovia </a:t>
            </a:r>
            <a:r>
              <a:rPr lang="sk-SK" dirty="0" err="1" smtClean="0"/>
              <a:t>utukku</a:t>
            </a:r>
            <a:r>
              <a:rPr lang="sk-SK" dirty="0" smtClean="0"/>
              <a:t>“</a:t>
            </a:r>
          </a:p>
          <a:p>
            <a:r>
              <a:rPr lang="sk-SK" dirty="0" smtClean="0"/>
              <a:t>Pozostávajú zo štandardných pasáží, ktoré </a:t>
            </a:r>
            <a:r>
              <a:rPr lang="sk-SK" dirty="0" err="1" smtClean="0"/>
              <a:t>zariekavač</a:t>
            </a:r>
            <a:r>
              <a:rPr lang="sk-SK" dirty="0" smtClean="0"/>
              <a:t> prednáša nad lôžkom chorého </a:t>
            </a:r>
          </a:p>
          <a:p>
            <a:r>
              <a:rPr lang="sk-SK" dirty="0" smtClean="0"/>
              <a:t>Mezopotámske liečiteľstvo malo dve zložky: terapeutickú a psychologickú </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Náreky a elégie</a:t>
            </a:r>
            <a:endParaRPr lang="cs-CZ" b="1" dirty="0"/>
          </a:p>
        </p:txBody>
      </p:sp>
      <p:sp>
        <p:nvSpPr>
          <p:cNvPr id="3" name="Zástupný symbol pro obsah 2"/>
          <p:cNvSpPr>
            <a:spLocks noGrp="1"/>
          </p:cNvSpPr>
          <p:nvPr>
            <p:ph idx="1"/>
          </p:nvPr>
        </p:nvSpPr>
        <p:spPr>
          <a:xfrm>
            <a:off x="457200" y="1600200"/>
            <a:ext cx="8229600" cy="4972072"/>
          </a:xfrm>
        </p:spPr>
        <p:txBody>
          <a:bodyPr>
            <a:normAutofit fontScale="92500" lnSpcReduction="20000"/>
          </a:bodyPr>
          <a:lstStyle/>
          <a:p>
            <a:r>
              <a:rPr lang="sk-SK" dirty="0" smtClean="0"/>
              <a:t>Náreky nad skazou </a:t>
            </a:r>
            <a:r>
              <a:rPr lang="sk-SK" dirty="0" err="1" smtClean="0"/>
              <a:t>sumerských</a:t>
            </a:r>
            <a:r>
              <a:rPr lang="sk-SK" dirty="0" smtClean="0"/>
              <a:t> miest (</a:t>
            </a:r>
            <a:r>
              <a:rPr lang="sk-SK" dirty="0" err="1" smtClean="0"/>
              <a:t>lamentations</a:t>
            </a:r>
            <a:r>
              <a:rPr lang="sk-SK" dirty="0" smtClean="0"/>
              <a:t>)</a:t>
            </a:r>
          </a:p>
          <a:p>
            <a:r>
              <a:rPr lang="sk-SK" dirty="0" smtClean="0"/>
              <a:t>Začali vznikať po r. 2004 </a:t>
            </a:r>
            <a:r>
              <a:rPr lang="sk-SK" dirty="0" err="1" smtClean="0"/>
              <a:t>pr.n.l</a:t>
            </a:r>
            <a:r>
              <a:rPr lang="sk-SK" dirty="0" smtClean="0"/>
              <a:t>.</a:t>
            </a:r>
          </a:p>
          <a:p>
            <a:r>
              <a:rPr lang="sk-SK" dirty="0" smtClean="0"/>
              <a:t>Náreky nad zrúcaninami: </a:t>
            </a:r>
            <a:r>
              <a:rPr lang="sk-SK" dirty="0" err="1" smtClean="0"/>
              <a:t>Uru</a:t>
            </a:r>
            <a:r>
              <a:rPr lang="sk-SK" dirty="0" smtClean="0"/>
              <a:t>, </a:t>
            </a:r>
            <a:r>
              <a:rPr lang="sk-SK" dirty="0" err="1" smtClean="0"/>
              <a:t>Sumeru</a:t>
            </a:r>
            <a:r>
              <a:rPr lang="sk-SK" dirty="0" smtClean="0"/>
              <a:t> + </a:t>
            </a:r>
            <a:r>
              <a:rPr lang="sk-SK" dirty="0" err="1" smtClean="0"/>
              <a:t>Uru</a:t>
            </a:r>
            <a:r>
              <a:rPr lang="sk-SK" dirty="0" smtClean="0"/>
              <a:t>, </a:t>
            </a:r>
            <a:r>
              <a:rPr lang="sk-SK" dirty="0" err="1" smtClean="0"/>
              <a:t>Nippuru</a:t>
            </a:r>
            <a:r>
              <a:rPr lang="sk-SK" dirty="0" smtClean="0"/>
              <a:t>, </a:t>
            </a:r>
            <a:r>
              <a:rPr lang="sk-SK" dirty="0" err="1" smtClean="0"/>
              <a:t>Uruku</a:t>
            </a:r>
            <a:r>
              <a:rPr lang="sk-SK" dirty="0" smtClean="0"/>
              <a:t> a </a:t>
            </a:r>
            <a:r>
              <a:rPr lang="sk-SK" dirty="0" err="1" smtClean="0"/>
              <a:t>Eridu</a:t>
            </a:r>
            <a:r>
              <a:rPr lang="sk-SK" dirty="0" smtClean="0"/>
              <a:t> </a:t>
            </a:r>
          </a:p>
          <a:p>
            <a:r>
              <a:rPr lang="sk-SK" i="1" dirty="0" err="1" smtClean="0"/>
              <a:t>Kirugu</a:t>
            </a:r>
            <a:r>
              <a:rPr lang="sk-SK" i="1" dirty="0" smtClean="0"/>
              <a:t>, </a:t>
            </a:r>
            <a:r>
              <a:rPr lang="sk-SK" i="1" dirty="0" err="1" smtClean="0"/>
              <a:t>gišgigal</a:t>
            </a:r>
            <a:r>
              <a:rPr lang="sk-SK" i="1" dirty="0" smtClean="0"/>
              <a:t> </a:t>
            </a:r>
            <a:r>
              <a:rPr lang="sk-SK" dirty="0" smtClean="0"/>
              <a:t>– sólový spev, refrény, spôsob prednesu skladby</a:t>
            </a:r>
          </a:p>
          <a:p>
            <a:r>
              <a:rPr lang="sk-SK" dirty="0" smtClean="0"/>
              <a:t>Mestá opustené bohmi napospas biede, hladu, chorobám a násiliu útočníkov z cudziny </a:t>
            </a:r>
          </a:p>
          <a:p>
            <a:r>
              <a:rPr lang="sk-SK" b="1" dirty="0" smtClean="0"/>
              <a:t>Skladba Prekliatie </a:t>
            </a:r>
            <a:r>
              <a:rPr lang="sk-SK" b="1" dirty="0" err="1" smtClean="0"/>
              <a:t>Akkadu</a:t>
            </a:r>
            <a:r>
              <a:rPr lang="sk-SK" b="1" dirty="0" smtClean="0"/>
              <a:t>: </a:t>
            </a:r>
            <a:r>
              <a:rPr lang="sk-SK" dirty="0" smtClean="0">
                <a:hlinkClick r:id="rId2"/>
              </a:rPr>
              <a:t>https://</a:t>
            </a:r>
            <a:r>
              <a:rPr lang="sk-SK" dirty="0" smtClean="0">
                <a:hlinkClick r:id="rId2"/>
              </a:rPr>
              <a:t>www.youtube.com/watch?v=VO2jEj0Aptc</a:t>
            </a:r>
            <a:r>
              <a:rPr lang="sk-SK" dirty="0" smtClean="0"/>
              <a:t> (</a:t>
            </a:r>
            <a:r>
              <a:rPr lang="sk-SK" dirty="0" err="1" smtClean="0"/>
              <a:t>Curse</a:t>
            </a:r>
            <a:r>
              <a:rPr lang="sk-SK" dirty="0" smtClean="0"/>
              <a:t> of </a:t>
            </a:r>
            <a:r>
              <a:rPr lang="sk-SK" dirty="0" err="1" smtClean="0"/>
              <a:t>Agade</a:t>
            </a:r>
            <a:r>
              <a:rPr lang="sk-SK" dirty="0" smtClean="0"/>
              <a:t>) </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85860"/>
            <a:ext cx="8229600" cy="4840303"/>
          </a:xfrm>
        </p:spPr>
        <p:txBody>
          <a:bodyPr>
            <a:normAutofit/>
          </a:bodyPr>
          <a:lstStyle/>
          <a:p>
            <a:pPr algn="ctr">
              <a:buNone/>
            </a:pPr>
            <a:r>
              <a:rPr lang="sk-SK" sz="6000" b="1" dirty="0" smtClean="0"/>
              <a:t>PRÁVNE TEXTY</a:t>
            </a:r>
            <a:endParaRPr lang="cs-CZ" sz="6000" dirty="0"/>
          </a:p>
        </p:txBody>
      </p:sp>
      <p:pic>
        <p:nvPicPr>
          <p:cNvPr id="10242" name="Picture 2" descr="https://upload.wikimedia.org/wikipedia/commons/f/f0/Khashkhamer_seal_moon_worship.jpg"/>
          <p:cNvPicPr>
            <a:picLocks noChangeAspect="1" noChangeArrowheads="1"/>
          </p:cNvPicPr>
          <p:nvPr/>
        </p:nvPicPr>
        <p:blipFill>
          <a:blip r:embed="rId2"/>
          <a:srcRect/>
          <a:stretch>
            <a:fillRect/>
          </a:stretch>
        </p:blipFill>
        <p:spPr bwMode="auto">
          <a:xfrm>
            <a:off x="1714480" y="2714620"/>
            <a:ext cx="5834074" cy="311592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2910" y="274638"/>
            <a:ext cx="8043890" cy="1143000"/>
          </a:xfrm>
        </p:spPr>
        <p:txBody>
          <a:bodyPr/>
          <a:lstStyle/>
          <a:p>
            <a:pPr algn="l"/>
            <a:r>
              <a:rPr lang="sk-SK" b="1" dirty="0" smtClean="0"/>
              <a:t>Zákonníky</a:t>
            </a:r>
            <a:endParaRPr lang="cs-CZ" b="1" dirty="0"/>
          </a:p>
        </p:txBody>
      </p:sp>
      <p:sp>
        <p:nvSpPr>
          <p:cNvPr id="3" name="Zástupný symbol pro obsah 2"/>
          <p:cNvSpPr>
            <a:spLocks noGrp="1"/>
          </p:cNvSpPr>
          <p:nvPr>
            <p:ph idx="1"/>
          </p:nvPr>
        </p:nvSpPr>
        <p:spPr>
          <a:xfrm>
            <a:off x="457200" y="1600200"/>
            <a:ext cx="5186370" cy="4900634"/>
          </a:xfrm>
        </p:spPr>
        <p:txBody>
          <a:bodyPr>
            <a:normAutofit fontScale="85000" lnSpcReduction="20000"/>
          </a:bodyPr>
          <a:lstStyle/>
          <a:p>
            <a:r>
              <a:rPr lang="sk-SK" dirty="0" smtClean="0"/>
              <a:t>Najstarší zákonník: </a:t>
            </a:r>
            <a:r>
              <a:rPr lang="sk-SK" b="1" dirty="0" err="1" smtClean="0"/>
              <a:t>Ur-Nammuov</a:t>
            </a:r>
            <a:r>
              <a:rPr lang="sk-SK" b="1" dirty="0" smtClean="0"/>
              <a:t> </a:t>
            </a:r>
            <a:r>
              <a:rPr lang="sk-SK" dirty="0" smtClean="0"/>
              <a:t>(2112-2095 </a:t>
            </a:r>
            <a:r>
              <a:rPr lang="sk-SK" dirty="0" err="1" smtClean="0"/>
              <a:t>pr.n.l</a:t>
            </a:r>
            <a:r>
              <a:rPr lang="sk-SK" dirty="0" smtClean="0"/>
              <a:t>., 3. dynastia </a:t>
            </a:r>
            <a:r>
              <a:rPr lang="sk-SK" dirty="0" err="1" smtClean="0"/>
              <a:t>urská</a:t>
            </a:r>
            <a:r>
              <a:rPr lang="sk-SK" dirty="0" smtClean="0"/>
              <a:t>): 30 paragrafov, občianske aj trestné právo</a:t>
            </a:r>
          </a:p>
          <a:p>
            <a:r>
              <a:rPr lang="sk-SK" dirty="0" smtClean="0"/>
              <a:t>Preložil ho Samuel </a:t>
            </a:r>
            <a:r>
              <a:rPr lang="sk-SK" dirty="0" err="1" smtClean="0"/>
              <a:t>Kramer</a:t>
            </a:r>
            <a:r>
              <a:rPr lang="sk-SK" dirty="0" smtClean="0"/>
              <a:t> r. 1952, našiel sa v </a:t>
            </a:r>
            <a:r>
              <a:rPr lang="sk-SK" dirty="0" err="1" smtClean="0"/>
              <a:t>Nippure</a:t>
            </a:r>
            <a:endParaRPr lang="sk-SK" dirty="0" smtClean="0"/>
          </a:p>
          <a:p>
            <a:r>
              <a:rPr lang="cs-CZ" dirty="0" smtClean="0">
                <a:hlinkClick r:id="rId2"/>
              </a:rPr>
              <a:t>http://</a:t>
            </a:r>
            <a:r>
              <a:rPr lang="cs-CZ" dirty="0" smtClean="0">
                <a:hlinkClick r:id="rId2"/>
              </a:rPr>
              <a:t>realhistoryww.com/world_history/ancient/Misc/Sumer/ur_nammu_law.htm</a:t>
            </a:r>
            <a:endParaRPr lang="cs-CZ" dirty="0" smtClean="0"/>
          </a:p>
          <a:p>
            <a:r>
              <a:rPr lang="cs-CZ" dirty="0" smtClean="0">
                <a:hlinkClick r:id="rId3"/>
              </a:rPr>
              <a:t>http://www.</a:t>
            </a:r>
            <a:r>
              <a:rPr lang="cs-CZ" dirty="0" err="1" smtClean="0">
                <a:hlinkClick r:id="rId3"/>
              </a:rPr>
              <a:t>ancient.eu</a:t>
            </a:r>
            <a:r>
              <a:rPr lang="cs-CZ" dirty="0" smtClean="0">
                <a:hlinkClick r:id="rId3"/>
              </a:rPr>
              <a:t>/</a:t>
            </a:r>
            <a:r>
              <a:rPr lang="cs-CZ" dirty="0" err="1" smtClean="0">
                <a:hlinkClick r:id="rId3"/>
              </a:rPr>
              <a:t>Ur</a:t>
            </a:r>
            <a:r>
              <a:rPr lang="cs-CZ" dirty="0" smtClean="0">
                <a:hlinkClick r:id="rId3"/>
              </a:rPr>
              <a:t>-</a:t>
            </a:r>
            <a:r>
              <a:rPr lang="cs-CZ" dirty="0" err="1" smtClean="0">
                <a:hlinkClick r:id="rId3"/>
              </a:rPr>
              <a:t>Nammu</a:t>
            </a:r>
            <a:r>
              <a:rPr lang="cs-CZ" dirty="0" smtClean="0">
                <a:hlinkClick r:id="rId3"/>
              </a:rPr>
              <a:t>/</a:t>
            </a:r>
            <a:endParaRPr lang="cs-CZ" dirty="0" smtClean="0"/>
          </a:p>
          <a:p>
            <a:r>
              <a:rPr lang="cs-CZ" dirty="0" smtClean="0">
                <a:hlinkClick r:id="rId4"/>
              </a:rPr>
              <a:t>http://</a:t>
            </a:r>
            <a:r>
              <a:rPr lang="cs-CZ" dirty="0" smtClean="0">
                <a:hlinkClick r:id="rId4"/>
              </a:rPr>
              <a:t>cdli.ox.ac.uk/wiki/doku.php?id=laws_ur_nammu</a:t>
            </a:r>
            <a:endParaRPr lang="cs-CZ" dirty="0" smtClean="0"/>
          </a:p>
          <a:p>
            <a:endParaRPr lang="cs-CZ" dirty="0" smtClean="0"/>
          </a:p>
          <a:p>
            <a:endParaRPr lang="cs-CZ" dirty="0"/>
          </a:p>
        </p:txBody>
      </p:sp>
      <p:pic>
        <p:nvPicPr>
          <p:cNvPr id="9218" name="Picture 2" descr="Ur Nammu code Istanbul.jpg"/>
          <p:cNvPicPr>
            <a:picLocks noChangeAspect="1" noChangeArrowheads="1"/>
          </p:cNvPicPr>
          <p:nvPr/>
        </p:nvPicPr>
        <p:blipFill>
          <a:blip r:embed="rId5"/>
          <a:srcRect/>
          <a:stretch>
            <a:fillRect/>
          </a:stretch>
        </p:blipFill>
        <p:spPr bwMode="auto">
          <a:xfrm>
            <a:off x="6000760" y="864376"/>
            <a:ext cx="2881318" cy="573644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57166"/>
            <a:ext cx="8329642" cy="6143668"/>
          </a:xfrm>
        </p:spPr>
        <p:txBody>
          <a:bodyPr>
            <a:normAutofit/>
          </a:bodyPr>
          <a:lstStyle/>
          <a:p>
            <a:pPr>
              <a:buNone/>
            </a:pPr>
            <a:r>
              <a:rPr lang="sk-SK" sz="2800" b="1" dirty="0" smtClean="0"/>
              <a:t>Zákonník </a:t>
            </a:r>
            <a:r>
              <a:rPr lang="sk-SK" sz="2800" b="1" dirty="0" err="1" smtClean="0"/>
              <a:t>Lipit-Ištara</a:t>
            </a:r>
            <a:r>
              <a:rPr lang="sk-SK" sz="2800" b="1" dirty="0" smtClean="0"/>
              <a:t> z </a:t>
            </a:r>
            <a:r>
              <a:rPr lang="sk-SK" sz="2800" b="1" dirty="0" err="1" smtClean="0"/>
              <a:t>Isinu</a:t>
            </a:r>
            <a:r>
              <a:rPr lang="sk-SK" sz="2800" b="1" dirty="0" smtClean="0"/>
              <a:t> (1934-1924 </a:t>
            </a:r>
            <a:r>
              <a:rPr lang="sk-SK" sz="2800" b="1" dirty="0" err="1" smtClean="0"/>
              <a:t>pr.n.l</a:t>
            </a:r>
            <a:r>
              <a:rPr lang="sk-SK" sz="2800" b="1" dirty="0" smtClean="0"/>
              <a:t>.)</a:t>
            </a:r>
          </a:p>
          <a:p>
            <a:r>
              <a:rPr lang="sk-SK" sz="2800" dirty="0" smtClean="0"/>
              <a:t>zrušil dlhy u najbiednejšieho obyvateľstva (nebol prvý, pred ním </a:t>
            </a:r>
            <a:r>
              <a:rPr lang="sk-SK" sz="2800" dirty="0" err="1" smtClean="0"/>
              <a:t>Entemena</a:t>
            </a:r>
            <a:r>
              <a:rPr lang="sk-SK" sz="2800" dirty="0" smtClean="0"/>
              <a:t>), aby znížil sociálne napätie </a:t>
            </a:r>
          </a:p>
          <a:p>
            <a:r>
              <a:rPr lang="sk-SK" sz="2800" dirty="0" smtClean="0">
                <a:hlinkClick r:id="rId2"/>
              </a:rPr>
              <a:t>http://</a:t>
            </a:r>
            <a:r>
              <a:rPr lang="sk-SK" sz="2800" dirty="0" smtClean="0">
                <a:hlinkClick r:id="rId2"/>
              </a:rPr>
              <a:t>www.duhaime.org/LawMuseum/LawArticle-1367/1860-BC-The-Code-of-Lipit-Ishtar.aspx</a:t>
            </a:r>
            <a:endParaRPr lang="sk-SK" sz="2800" dirty="0" smtClean="0"/>
          </a:p>
          <a:p>
            <a:endParaRPr lang="sk-SK" sz="2800" dirty="0" smtClean="0"/>
          </a:p>
          <a:p>
            <a:pPr>
              <a:buNone/>
            </a:pPr>
            <a:endParaRPr lang="sk-SK" sz="2800" dirty="0" smtClean="0"/>
          </a:p>
          <a:p>
            <a:pPr>
              <a:buNone/>
            </a:pPr>
            <a:r>
              <a:rPr lang="sk-SK" sz="2800" b="1" dirty="0" smtClean="0"/>
              <a:t>Zákony z </a:t>
            </a:r>
            <a:r>
              <a:rPr lang="sk-SK" sz="2800" b="1" dirty="0" err="1" smtClean="0"/>
              <a:t>Ešnunny</a:t>
            </a:r>
            <a:r>
              <a:rPr lang="sk-SK" sz="2800" b="1" dirty="0" smtClean="0"/>
              <a:t>:</a:t>
            </a:r>
            <a:r>
              <a:rPr lang="sk-SK" sz="2800" b="1" dirty="0" smtClean="0"/>
              <a:t> </a:t>
            </a:r>
          </a:p>
          <a:p>
            <a:r>
              <a:rPr lang="sk-SK" sz="2800" dirty="0" smtClean="0"/>
              <a:t>19. stor. </a:t>
            </a:r>
            <a:r>
              <a:rPr lang="sk-SK" sz="2800" dirty="0" err="1" smtClean="0"/>
              <a:t>pr.n.l</a:t>
            </a:r>
            <a:r>
              <a:rPr lang="sk-SK" sz="2800" dirty="0" smtClean="0"/>
              <a:t>. </a:t>
            </a:r>
          </a:p>
          <a:p>
            <a:r>
              <a:rPr lang="sk-SK" sz="2800" dirty="0" smtClean="0"/>
              <a:t>60 zákonných ustanovení </a:t>
            </a:r>
            <a:endParaRPr lang="cs-CZ" sz="2800" dirty="0"/>
          </a:p>
        </p:txBody>
      </p:sp>
      <p:pic>
        <p:nvPicPr>
          <p:cNvPr id="47106" name="Picture 2" descr="Výsledok vyhľadávania obrázkov pre dopyt lipit ishtar"/>
          <p:cNvPicPr>
            <a:picLocks noChangeAspect="1" noChangeArrowheads="1"/>
          </p:cNvPicPr>
          <p:nvPr/>
        </p:nvPicPr>
        <p:blipFill>
          <a:blip r:embed="rId3"/>
          <a:srcRect/>
          <a:stretch>
            <a:fillRect/>
          </a:stretch>
        </p:blipFill>
        <p:spPr bwMode="auto">
          <a:xfrm>
            <a:off x="4914148" y="3000372"/>
            <a:ext cx="4229852" cy="35718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úvisiaci obrázok"/>
          <p:cNvPicPr>
            <a:picLocks noChangeAspect="1" noChangeArrowheads="1"/>
          </p:cNvPicPr>
          <p:nvPr/>
        </p:nvPicPr>
        <p:blipFill>
          <a:blip r:embed="rId2"/>
          <a:srcRect b="9000"/>
          <a:stretch>
            <a:fillRect/>
          </a:stretch>
        </p:blipFill>
        <p:spPr bwMode="auto">
          <a:xfrm>
            <a:off x="5072066" y="1428736"/>
            <a:ext cx="3491557" cy="5070201"/>
          </a:xfrm>
          <a:prstGeom prst="rect">
            <a:avLst/>
          </a:prstGeom>
          <a:noFill/>
        </p:spPr>
      </p:pic>
      <p:sp>
        <p:nvSpPr>
          <p:cNvPr id="2" name="Nadpis 1"/>
          <p:cNvSpPr>
            <a:spLocks noGrp="1"/>
          </p:cNvSpPr>
          <p:nvPr>
            <p:ph type="title"/>
          </p:nvPr>
        </p:nvSpPr>
        <p:spPr/>
        <p:txBody>
          <a:bodyPr/>
          <a:lstStyle/>
          <a:p>
            <a:r>
              <a:rPr lang="sk-SK" dirty="0" smtClean="0"/>
              <a:t>Ďalšie právne texty</a:t>
            </a:r>
            <a:endParaRPr lang="cs-CZ" dirty="0"/>
          </a:p>
        </p:txBody>
      </p:sp>
      <p:sp>
        <p:nvSpPr>
          <p:cNvPr id="3" name="Zástupný symbol pro obsah 2"/>
          <p:cNvSpPr>
            <a:spLocks noGrp="1"/>
          </p:cNvSpPr>
          <p:nvPr>
            <p:ph idx="1"/>
          </p:nvPr>
        </p:nvSpPr>
        <p:spPr/>
        <p:txBody>
          <a:bodyPr/>
          <a:lstStyle/>
          <a:p>
            <a:r>
              <a:rPr lang="sk-SK" dirty="0" smtClean="0"/>
              <a:t>Medzinárodné právo</a:t>
            </a:r>
          </a:p>
          <a:p>
            <a:r>
              <a:rPr lang="sk-SK" dirty="0" smtClean="0"/>
              <a:t>Záznamy súdnych procesov</a:t>
            </a:r>
          </a:p>
          <a:p>
            <a:r>
              <a:rPr lang="sk-SK" dirty="0" smtClean="0"/>
              <a:t>Majetkové právo</a:t>
            </a:r>
          </a:p>
          <a:p>
            <a:r>
              <a:rPr lang="sk-SK" dirty="0" smtClean="0"/>
              <a:t>Občianske právo</a:t>
            </a:r>
          </a:p>
          <a:p>
            <a:r>
              <a:rPr lang="sk-SK" dirty="0" smtClean="0"/>
              <a:t>Hraničné kamene</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Medzinárodné právo</a:t>
            </a:r>
            <a:endParaRPr lang="cs-CZ" b="1" dirty="0"/>
          </a:p>
        </p:txBody>
      </p:sp>
      <p:sp>
        <p:nvSpPr>
          <p:cNvPr id="3" name="Zástupný symbol pro obsah 2"/>
          <p:cNvSpPr>
            <a:spLocks noGrp="1"/>
          </p:cNvSpPr>
          <p:nvPr>
            <p:ph idx="1"/>
          </p:nvPr>
        </p:nvSpPr>
        <p:spPr/>
        <p:txBody>
          <a:bodyPr/>
          <a:lstStyle/>
          <a:p>
            <a:r>
              <a:rPr lang="sk-SK" dirty="0" smtClean="0"/>
              <a:t>Medzinárodné styky – dokumenty už od 3. tisícročia </a:t>
            </a:r>
          </a:p>
          <a:p>
            <a:r>
              <a:rPr lang="sk-SK" dirty="0" smtClean="0"/>
              <a:t>Najstarší textový doklad: </a:t>
            </a:r>
            <a:r>
              <a:rPr lang="sk-SK" dirty="0" err="1" smtClean="0"/>
              <a:t>lagašský</a:t>
            </a:r>
            <a:r>
              <a:rPr lang="sk-SK" dirty="0" smtClean="0"/>
              <a:t> vladár </a:t>
            </a:r>
            <a:r>
              <a:rPr lang="sk-SK" dirty="0" err="1" smtClean="0"/>
              <a:t>Entemena</a:t>
            </a:r>
            <a:r>
              <a:rPr lang="sk-SK" dirty="0" smtClean="0"/>
              <a:t> (2404 – 2375 </a:t>
            </a:r>
            <a:r>
              <a:rPr lang="sk-SK" dirty="0" err="1" smtClean="0"/>
              <a:t>pr.n.l</a:t>
            </a:r>
            <a:r>
              <a:rPr lang="sk-SK" dirty="0" smtClean="0"/>
              <a:t>.) uzavrel zmluvu s </a:t>
            </a:r>
            <a:r>
              <a:rPr lang="sk-SK" dirty="0" err="1" smtClean="0"/>
              <a:t>Lugalkingenešduduom</a:t>
            </a:r>
            <a:r>
              <a:rPr lang="sk-SK" dirty="0" smtClean="0"/>
              <a:t>, pánom </a:t>
            </a:r>
            <a:r>
              <a:rPr lang="sk-SK" dirty="0" err="1" smtClean="0"/>
              <a:t>Uruku</a:t>
            </a:r>
            <a:endParaRPr lang="sk-SK" dirty="0" smtClean="0"/>
          </a:p>
          <a:p>
            <a:r>
              <a:rPr lang="sk-SK" dirty="0" smtClean="0"/>
              <a:t>Zmluva </a:t>
            </a:r>
            <a:r>
              <a:rPr lang="sk-SK" dirty="0" err="1" smtClean="0"/>
              <a:t>Nárám-Sína</a:t>
            </a:r>
            <a:r>
              <a:rPr lang="sk-SK" dirty="0" smtClean="0"/>
              <a:t> s </a:t>
            </a:r>
            <a:r>
              <a:rPr lang="sk-SK" dirty="0" err="1" smtClean="0"/>
              <a:t>Elamom</a:t>
            </a:r>
            <a:endParaRPr lang="sk-SK" dirty="0" smtClean="0"/>
          </a:p>
          <a:p>
            <a:r>
              <a:rPr lang="sk-SK" dirty="0" smtClean="0"/>
              <a:t>Zmluva medzi panovníkom </a:t>
            </a:r>
            <a:r>
              <a:rPr lang="sk-SK" dirty="0" err="1" smtClean="0"/>
              <a:t>Ebly</a:t>
            </a:r>
            <a:r>
              <a:rPr lang="sk-SK" dirty="0" smtClean="0"/>
              <a:t> a panovníkom mesta </a:t>
            </a:r>
            <a:r>
              <a:rPr lang="sk-SK" dirty="0" err="1" smtClean="0"/>
              <a:t>Abarsal</a:t>
            </a:r>
            <a:r>
              <a:rPr lang="sk-SK" dirty="0" smtClean="0"/>
              <a:t> </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Príslovia</a:t>
            </a:r>
            <a:endParaRPr lang="cs-CZ" b="1" dirty="0"/>
          </a:p>
        </p:txBody>
      </p:sp>
      <p:sp>
        <p:nvSpPr>
          <p:cNvPr id="3" name="Zástupný symbol pro obsah 2"/>
          <p:cNvSpPr>
            <a:spLocks noGrp="1"/>
          </p:cNvSpPr>
          <p:nvPr>
            <p:ph idx="1"/>
          </p:nvPr>
        </p:nvSpPr>
        <p:spPr/>
        <p:txBody>
          <a:bodyPr>
            <a:normAutofit fontScale="85000" lnSpcReduction="10000"/>
          </a:bodyPr>
          <a:lstStyle/>
          <a:p>
            <a:r>
              <a:rPr lang="sk-SK" dirty="0" smtClean="0"/>
              <a:t>Najstaršie sú texty z </a:t>
            </a:r>
            <a:r>
              <a:rPr lang="sk-SK" dirty="0" err="1" smtClean="0"/>
              <a:t>Fáry</a:t>
            </a:r>
            <a:r>
              <a:rPr lang="sk-SK" dirty="0" smtClean="0"/>
              <a:t> (</a:t>
            </a:r>
            <a:r>
              <a:rPr lang="sk-SK" dirty="0" err="1" smtClean="0"/>
              <a:t>Šuruppaku</a:t>
            </a:r>
            <a:r>
              <a:rPr lang="sk-SK" dirty="0" smtClean="0"/>
              <a:t>), pochádzajú  z 27. – 26. storočia</a:t>
            </a:r>
            <a:r>
              <a:rPr lang="cs-CZ" dirty="0" smtClean="0"/>
              <a:t> </a:t>
            </a:r>
            <a:r>
              <a:rPr lang="cs-CZ" dirty="0" err="1" smtClean="0"/>
              <a:t>p.n.l</a:t>
            </a:r>
            <a:endParaRPr lang="cs-CZ" dirty="0" smtClean="0"/>
          </a:p>
          <a:p>
            <a:r>
              <a:rPr lang="sk-SK" dirty="0" smtClean="0"/>
              <a:t>28 zbierok </a:t>
            </a:r>
            <a:r>
              <a:rPr lang="sk-SK" dirty="0" err="1" smtClean="0"/>
              <a:t>sumerských</a:t>
            </a:r>
            <a:r>
              <a:rPr lang="sk-SK" dirty="0" smtClean="0"/>
              <a:t> prísloví</a:t>
            </a:r>
          </a:p>
          <a:p>
            <a:r>
              <a:rPr lang="sk-SK" dirty="0" err="1" smtClean="0"/>
              <a:t>Sumerské</a:t>
            </a:r>
            <a:r>
              <a:rPr lang="sk-SK" dirty="0" smtClean="0"/>
              <a:t> príslovia ukazujú postoje vtedajšieho človeka, jeho sklony a podnety jeho činov, bývajú úprimnejšie než vznešené a poetické texty (napr. náboženské), všeobecná platnosť  ich obsahu nás dodnes fascinuje, príslovia je nesmierne ťažké prekladať z originálu (niektoré dodnes úplne nepochopené)</a:t>
            </a:r>
            <a:endParaRPr lang="sk-SK" dirty="0" smtClean="0"/>
          </a:p>
          <a:p>
            <a:r>
              <a:rPr lang="sk-SK" dirty="0" err="1" smtClean="0"/>
              <a:t>Sumerskí</a:t>
            </a:r>
            <a:r>
              <a:rPr lang="sk-SK" dirty="0" smtClean="0"/>
              <a:t> pisári zostavovali zbierky prísloví a porekadiel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Záznamy súdnych jednaní</a:t>
            </a:r>
            <a:endParaRPr lang="cs-CZ" b="1" dirty="0"/>
          </a:p>
        </p:txBody>
      </p:sp>
      <p:sp>
        <p:nvSpPr>
          <p:cNvPr id="3" name="Zástupný symbol pro obsah 2"/>
          <p:cNvSpPr>
            <a:spLocks noGrp="1"/>
          </p:cNvSpPr>
          <p:nvPr>
            <p:ph idx="1"/>
          </p:nvPr>
        </p:nvSpPr>
        <p:spPr>
          <a:xfrm>
            <a:off x="457200" y="1600200"/>
            <a:ext cx="8229600" cy="4972072"/>
          </a:xfrm>
        </p:spPr>
        <p:txBody>
          <a:bodyPr>
            <a:normAutofit fontScale="70000" lnSpcReduction="20000"/>
          </a:bodyPr>
          <a:lstStyle/>
          <a:p>
            <a:r>
              <a:rPr lang="sk-SK" dirty="0" smtClean="0"/>
              <a:t>Bezpečne od doby 3.urskej dynastie (2112-2004 </a:t>
            </a:r>
            <a:r>
              <a:rPr lang="sk-SK" dirty="0" err="1" smtClean="0"/>
              <a:t>pr.n.l</a:t>
            </a:r>
            <a:r>
              <a:rPr lang="sk-SK" dirty="0" smtClean="0"/>
              <a:t>.)</a:t>
            </a:r>
          </a:p>
          <a:p>
            <a:r>
              <a:rPr lang="sk-SK" dirty="0" smtClean="0"/>
              <a:t>Výrazy pre „sudcu“ a „súdny protokol“ máme z doby </a:t>
            </a:r>
            <a:r>
              <a:rPr lang="sk-SK" dirty="0" err="1" smtClean="0"/>
              <a:t>staroakkadskej</a:t>
            </a:r>
            <a:r>
              <a:rPr lang="sk-SK" dirty="0" smtClean="0"/>
              <a:t> (2334-2154 </a:t>
            </a:r>
            <a:r>
              <a:rPr lang="sk-SK" dirty="0" err="1" smtClean="0"/>
              <a:t>pr.n.l</a:t>
            </a:r>
            <a:r>
              <a:rPr lang="sk-SK" dirty="0" smtClean="0"/>
              <a:t>.)</a:t>
            </a:r>
          </a:p>
          <a:p>
            <a:r>
              <a:rPr lang="sk-SK" dirty="0" smtClean="0"/>
              <a:t>Z doby </a:t>
            </a:r>
            <a:r>
              <a:rPr lang="sk-SK" dirty="0" err="1" smtClean="0"/>
              <a:t>Ur-Nammuovej</a:t>
            </a:r>
            <a:r>
              <a:rPr lang="sk-SK" dirty="0" smtClean="0"/>
              <a:t>: cca 250 súdnych protokolov označených frázou „</a:t>
            </a:r>
            <a:r>
              <a:rPr lang="sk-SK" dirty="0" err="1" smtClean="0"/>
              <a:t>uzavrený</a:t>
            </a:r>
            <a:r>
              <a:rPr lang="sk-SK" dirty="0" smtClean="0"/>
              <a:t> prípad“ (z </a:t>
            </a:r>
            <a:r>
              <a:rPr lang="sk-SK" dirty="0" err="1" smtClean="0"/>
              <a:t>Tella</a:t>
            </a:r>
            <a:r>
              <a:rPr lang="sk-SK" dirty="0" smtClean="0"/>
              <a:t>, </a:t>
            </a:r>
            <a:r>
              <a:rPr lang="sk-SK" dirty="0" err="1" smtClean="0"/>
              <a:t>Girsu</a:t>
            </a:r>
            <a:r>
              <a:rPr lang="sk-SK" dirty="0" smtClean="0"/>
              <a:t>/</a:t>
            </a:r>
            <a:r>
              <a:rPr lang="sk-SK" dirty="0" err="1" smtClean="0"/>
              <a:t>Lagaš</a:t>
            </a:r>
            <a:r>
              <a:rPr lang="sk-SK" dirty="0" smtClean="0"/>
              <a:t>, </a:t>
            </a:r>
            <a:r>
              <a:rPr lang="sk-SK" dirty="0" err="1" smtClean="0"/>
              <a:t>Ummy</a:t>
            </a:r>
            <a:r>
              <a:rPr lang="sk-SK" dirty="0" smtClean="0"/>
              <a:t>, </a:t>
            </a:r>
            <a:r>
              <a:rPr lang="sk-SK" dirty="0" err="1" smtClean="0"/>
              <a:t>Nippuru</a:t>
            </a:r>
            <a:r>
              <a:rPr lang="sk-SK" dirty="0" smtClean="0"/>
              <a:t>), protokoly ostávali uložené v archívoch ústrednej správy</a:t>
            </a:r>
          </a:p>
          <a:p>
            <a:r>
              <a:rPr lang="sk-SK" dirty="0" smtClean="0"/>
              <a:t>Predkladali sa dôkazy, súdne dvory pozostávali z profesionálnych sudcov a štátnych úradníkov (MAŠKIM), odmietnutie prísahy sa rovnalo prehre v procese, sporné strane nemuseli byť prítomné osobne, mohli ich zastupovať žalobcovia alebo správca provincie. </a:t>
            </a:r>
          </a:p>
          <a:p>
            <a:r>
              <a:rPr lang="sk-SK" dirty="0" smtClean="0"/>
              <a:t>Ako vierohodní svedkovia sa mohli objaviť muži, ženy aj otroci</a:t>
            </a:r>
          </a:p>
          <a:p>
            <a:r>
              <a:rPr lang="sk-SK" dirty="0" smtClean="0"/>
              <a:t>Procesy: dvojité zasnúbenie, zavrhnutie manželky pre neplodnosť, záväzok starať sa o chorú manželku, nevera, odškodnenie v prípade zrušenia manželstva, sporné dedičstvá, procesy o neoprávnené uvedenie do otroctva, nekalé praktiky pri nákupe a predaji, krádeže, dokonca vraždy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Majetkové a občianske právo</a:t>
            </a:r>
            <a:endParaRPr lang="cs-CZ" b="1" dirty="0"/>
          </a:p>
        </p:txBody>
      </p:sp>
      <p:sp>
        <p:nvSpPr>
          <p:cNvPr id="3" name="Zástupný symbol pro obsah 2"/>
          <p:cNvSpPr>
            <a:spLocks noGrp="1"/>
          </p:cNvSpPr>
          <p:nvPr>
            <p:ph idx="1"/>
          </p:nvPr>
        </p:nvSpPr>
        <p:spPr>
          <a:xfrm>
            <a:off x="457200" y="1600200"/>
            <a:ext cx="8229600" cy="4829196"/>
          </a:xfrm>
        </p:spPr>
        <p:txBody>
          <a:bodyPr>
            <a:normAutofit fontScale="92500" lnSpcReduction="10000"/>
          </a:bodyPr>
          <a:lstStyle/>
          <a:p>
            <a:r>
              <a:rPr lang="sk-SK" dirty="0" smtClean="0"/>
              <a:t>Zmluvy o kúpe pozemku (texty z </a:t>
            </a:r>
            <a:r>
              <a:rPr lang="sk-SK" dirty="0" err="1" smtClean="0"/>
              <a:t>Fáry</a:t>
            </a:r>
            <a:r>
              <a:rPr lang="sk-SK" dirty="0" smtClean="0"/>
              <a:t>) </a:t>
            </a:r>
          </a:p>
          <a:p>
            <a:r>
              <a:rPr lang="sk-SK" dirty="0" smtClean="0"/>
              <a:t>Listiny o kúpe nehnuteľnosti (statok) a otrokov </a:t>
            </a:r>
          </a:p>
          <a:p>
            <a:r>
              <a:rPr lang="sk-SK" dirty="0" err="1" smtClean="0"/>
              <a:t>Sumerania</a:t>
            </a:r>
            <a:r>
              <a:rPr lang="sk-SK" dirty="0" smtClean="0"/>
              <a:t> zaviedli úrok a pôžičku</a:t>
            </a:r>
          </a:p>
          <a:p>
            <a:r>
              <a:rPr lang="sk-SK" dirty="0" smtClean="0"/>
              <a:t>Stála výška úroku bola 20 % s výnimkou obilia (to malo vyšší úrok) </a:t>
            </a:r>
          </a:p>
          <a:p>
            <a:r>
              <a:rPr lang="sk-SK" dirty="0" smtClean="0"/>
              <a:t>Občianske právo:  partnerské zmluvy, obchodné dokumenty, zmluvy svadobné (vyčíslené hlavne veno a poplatky), zmluvy o prepustení z otroctva, pôžičky, zmeny, záruky, predaje, prenájmy, zmluvy o vyučení v remesle...</a:t>
            </a:r>
            <a:endParaRPr lang="sk-SK"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8130" name="Picture 2" descr="Výsledok vyhľadávania obrázkov pre dopyt babylonian slave"/>
          <p:cNvPicPr>
            <a:picLocks noChangeAspect="1" noChangeArrowheads="1"/>
          </p:cNvPicPr>
          <p:nvPr/>
        </p:nvPicPr>
        <p:blipFill>
          <a:blip r:embed="rId2" cstate="print"/>
          <a:srcRect/>
          <a:stretch>
            <a:fillRect/>
          </a:stretch>
        </p:blipFill>
        <p:spPr bwMode="auto">
          <a:xfrm>
            <a:off x="1" y="928670"/>
            <a:ext cx="9143999" cy="512469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Hraničné kamene</a:t>
            </a:r>
            <a:endParaRPr lang="cs-CZ" b="1" dirty="0"/>
          </a:p>
        </p:txBody>
      </p:sp>
      <p:sp>
        <p:nvSpPr>
          <p:cNvPr id="3" name="Zástupný symbol pro obsah 2"/>
          <p:cNvSpPr>
            <a:spLocks noGrp="1"/>
          </p:cNvSpPr>
          <p:nvPr>
            <p:ph idx="1"/>
          </p:nvPr>
        </p:nvSpPr>
        <p:spPr>
          <a:xfrm>
            <a:off x="457200" y="1857364"/>
            <a:ext cx="4114800" cy="4268799"/>
          </a:xfrm>
        </p:spPr>
        <p:txBody>
          <a:bodyPr/>
          <a:lstStyle/>
          <a:p>
            <a:r>
              <a:rPr lang="sk-SK" dirty="0" smtClean="0"/>
              <a:t>Spory o hranice  a prihraničné oblasti – napr. medzi </a:t>
            </a:r>
            <a:r>
              <a:rPr lang="sk-SK" dirty="0" err="1" smtClean="0"/>
              <a:t>Lagašom</a:t>
            </a:r>
            <a:r>
              <a:rPr lang="sk-SK" dirty="0" smtClean="0"/>
              <a:t> a </a:t>
            </a:r>
            <a:r>
              <a:rPr lang="sk-SK" dirty="0" err="1" smtClean="0"/>
              <a:t>Ummou</a:t>
            </a:r>
            <a:r>
              <a:rPr lang="sk-SK" dirty="0" smtClean="0"/>
              <a:t> </a:t>
            </a:r>
            <a:r>
              <a:rPr lang="sk-SK" dirty="0" smtClean="0"/>
              <a:t>– spor začal za vlády </a:t>
            </a:r>
            <a:r>
              <a:rPr lang="sk-SK" dirty="0" err="1" smtClean="0"/>
              <a:t>kišského</a:t>
            </a:r>
            <a:r>
              <a:rPr lang="sk-SK" dirty="0" smtClean="0"/>
              <a:t> kráľa </a:t>
            </a:r>
            <a:r>
              <a:rPr lang="sk-SK" dirty="0" err="1" smtClean="0"/>
              <a:t>Mesalima</a:t>
            </a:r>
            <a:r>
              <a:rPr lang="sk-SK" dirty="0" smtClean="0"/>
              <a:t> (okolo roku 2550 </a:t>
            </a:r>
            <a:r>
              <a:rPr lang="sk-SK" dirty="0" err="1" smtClean="0"/>
              <a:t>pr.n.l</a:t>
            </a:r>
            <a:r>
              <a:rPr lang="sk-SK" dirty="0" smtClean="0"/>
              <a:t>.) </a:t>
            </a:r>
            <a:endParaRPr lang="cs-CZ" dirty="0"/>
          </a:p>
        </p:txBody>
      </p:sp>
      <p:pic>
        <p:nvPicPr>
          <p:cNvPr id="52226" name="Picture 2" descr="Výsledok vyhľadávania obrázkov pre dopyt stele of vultures"/>
          <p:cNvPicPr>
            <a:picLocks noChangeAspect="1" noChangeArrowheads="1"/>
          </p:cNvPicPr>
          <p:nvPr/>
        </p:nvPicPr>
        <p:blipFill>
          <a:blip r:embed="rId2"/>
          <a:srcRect/>
          <a:stretch>
            <a:fillRect/>
          </a:stretch>
        </p:blipFill>
        <p:spPr bwMode="auto">
          <a:xfrm>
            <a:off x="4643438" y="1428736"/>
            <a:ext cx="3286148" cy="2947748"/>
          </a:xfrm>
          <a:prstGeom prst="rect">
            <a:avLst/>
          </a:prstGeom>
          <a:noFill/>
        </p:spPr>
      </p:pic>
      <p:pic>
        <p:nvPicPr>
          <p:cNvPr id="52228" name="Picture 4" descr="Výsledok vyhľadávania obrázkov pre dopyt stele of vultures"/>
          <p:cNvPicPr>
            <a:picLocks noChangeAspect="1" noChangeArrowheads="1"/>
          </p:cNvPicPr>
          <p:nvPr/>
        </p:nvPicPr>
        <p:blipFill>
          <a:blip r:embed="rId3" cstate="print"/>
          <a:srcRect/>
          <a:stretch>
            <a:fillRect/>
          </a:stretch>
        </p:blipFill>
        <p:spPr bwMode="auto">
          <a:xfrm>
            <a:off x="6259447" y="4114862"/>
            <a:ext cx="2884553" cy="274313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Korešpondencia</a:t>
            </a:r>
            <a:endParaRPr lang="cs-CZ" dirty="0"/>
          </a:p>
        </p:txBody>
      </p:sp>
      <p:sp>
        <p:nvSpPr>
          <p:cNvPr id="3" name="Zástupný symbol pro obsah 2"/>
          <p:cNvSpPr>
            <a:spLocks noGrp="1"/>
          </p:cNvSpPr>
          <p:nvPr>
            <p:ph idx="1"/>
          </p:nvPr>
        </p:nvSpPr>
        <p:spPr>
          <a:xfrm>
            <a:off x="457200" y="1600200"/>
            <a:ext cx="8229600" cy="5257800"/>
          </a:xfrm>
        </p:spPr>
        <p:txBody>
          <a:bodyPr>
            <a:normAutofit fontScale="92500" lnSpcReduction="20000"/>
          </a:bodyPr>
          <a:lstStyle/>
          <a:p>
            <a:r>
              <a:rPr lang="sk-SK" b="1" dirty="0" smtClean="0"/>
              <a:t>Politická</a:t>
            </a:r>
            <a:r>
              <a:rPr lang="sk-SK" dirty="0" smtClean="0"/>
              <a:t> – cca od 25.-24. stor. </a:t>
            </a:r>
            <a:r>
              <a:rPr lang="sk-SK" dirty="0" err="1" smtClean="0"/>
              <a:t>pr.n.l</a:t>
            </a:r>
            <a:r>
              <a:rPr lang="sk-SK" dirty="0" smtClean="0"/>
              <a:t>., čisto oficiálna, medzi vysokými vládnymi činiteľmi, napr. </a:t>
            </a:r>
            <a:r>
              <a:rPr lang="sk-SK" dirty="0" err="1" smtClean="0"/>
              <a:t>dopisy</a:t>
            </a:r>
            <a:r>
              <a:rPr lang="sk-SK" dirty="0" smtClean="0"/>
              <a:t> z </a:t>
            </a:r>
            <a:r>
              <a:rPr lang="sk-SK" dirty="0" err="1" smtClean="0"/>
              <a:t>Ebly</a:t>
            </a:r>
            <a:r>
              <a:rPr lang="sk-SK" dirty="0" smtClean="0"/>
              <a:t>, </a:t>
            </a:r>
            <a:r>
              <a:rPr lang="sk-SK" dirty="0" err="1" smtClean="0"/>
              <a:t>sumerská</a:t>
            </a:r>
            <a:r>
              <a:rPr lang="sk-SK" dirty="0" smtClean="0"/>
              <a:t> kráľovská korešpondencia z doby pádu impéria 3. </a:t>
            </a:r>
            <a:r>
              <a:rPr lang="sk-SK" dirty="0" err="1" smtClean="0"/>
              <a:t>urskej</a:t>
            </a:r>
            <a:r>
              <a:rPr lang="sk-SK" dirty="0" smtClean="0"/>
              <a:t> dynastie (študovala sa v školách, asi len učebná pomôcka), Kráľovská korešpondencia vladárov </a:t>
            </a:r>
            <a:r>
              <a:rPr lang="sk-SK" dirty="0" err="1" smtClean="0"/>
              <a:t>Isinu</a:t>
            </a:r>
            <a:r>
              <a:rPr lang="sk-SK" dirty="0" smtClean="0"/>
              <a:t>, Modlitby v </a:t>
            </a:r>
            <a:r>
              <a:rPr lang="sk-SK" dirty="0" err="1" smtClean="0"/>
              <a:t>dopisoch</a:t>
            </a:r>
            <a:r>
              <a:rPr lang="sk-SK" dirty="0" smtClean="0"/>
              <a:t> z mesta </a:t>
            </a:r>
            <a:r>
              <a:rPr lang="sk-SK" dirty="0" err="1" smtClean="0"/>
              <a:t>Larsy</a:t>
            </a:r>
            <a:r>
              <a:rPr lang="sk-SK" dirty="0" smtClean="0"/>
              <a:t> (obsahujú básnické prvky)</a:t>
            </a:r>
          </a:p>
          <a:p>
            <a:r>
              <a:rPr lang="sk-SK" dirty="0" smtClean="0">
                <a:hlinkClick r:id="rId2"/>
              </a:rPr>
              <a:t>http://</a:t>
            </a:r>
            <a:r>
              <a:rPr lang="sk-SK" dirty="0" smtClean="0">
                <a:hlinkClick r:id="rId2"/>
              </a:rPr>
              <a:t>etcsl.orinst.ox.ac.uk/catalogue/catalogue3.htm</a:t>
            </a:r>
            <a:endParaRPr lang="sk-SK" dirty="0" smtClean="0"/>
          </a:p>
          <a:p>
            <a:r>
              <a:rPr lang="sk-SK" b="1" dirty="0" smtClean="0"/>
              <a:t>Súkromná – </a:t>
            </a:r>
            <a:r>
              <a:rPr lang="sk-SK" dirty="0" smtClean="0"/>
              <a:t>od </a:t>
            </a:r>
            <a:r>
              <a:rPr lang="sk-SK" dirty="0" err="1" smtClean="0"/>
              <a:t>staroakkadskej</a:t>
            </a:r>
            <a:r>
              <a:rPr lang="sk-SK" dirty="0" smtClean="0"/>
              <a:t> doby, vysoko postavené osoby verejného života, majú energický a expresívny sloh</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Výsledok vyhľadávania obrázkov pre dopyt sumerian envelope"/>
          <p:cNvPicPr>
            <a:picLocks noChangeAspect="1" noChangeArrowheads="1"/>
          </p:cNvPicPr>
          <p:nvPr/>
        </p:nvPicPr>
        <p:blipFill>
          <a:blip r:embed="rId2"/>
          <a:srcRect/>
          <a:stretch>
            <a:fillRect/>
          </a:stretch>
        </p:blipFill>
        <p:spPr bwMode="auto">
          <a:xfrm>
            <a:off x="-285784" y="0"/>
            <a:ext cx="9429784"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HOSPODÁRSKE ZÁZNAMY</a:t>
            </a:r>
            <a:endParaRPr lang="cs-CZ" dirty="0"/>
          </a:p>
        </p:txBody>
      </p:sp>
      <p:sp>
        <p:nvSpPr>
          <p:cNvPr id="3" name="Zástupný symbol pro obsah 2"/>
          <p:cNvSpPr>
            <a:spLocks noGrp="1"/>
          </p:cNvSpPr>
          <p:nvPr>
            <p:ph idx="1"/>
          </p:nvPr>
        </p:nvSpPr>
        <p:spPr/>
        <p:txBody>
          <a:bodyPr/>
          <a:lstStyle/>
          <a:p>
            <a:r>
              <a:rPr lang="sk-SK" dirty="0" smtClean="0"/>
              <a:t>Nábožensko-hospodárske texty </a:t>
            </a:r>
          </a:p>
          <a:p>
            <a:endParaRPr lang="cs-CZ" dirty="0"/>
          </a:p>
        </p:txBody>
      </p:sp>
      <p:pic>
        <p:nvPicPr>
          <p:cNvPr id="4" name="Zástupný symbol pro obsah 5" descr="stažený soubor.jpg"/>
          <p:cNvPicPr>
            <a:picLocks noChangeAspect="1"/>
          </p:cNvPicPr>
          <p:nvPr/>
        </p:nvPicPr>
        <p:blipFill>
          <a:blip r:embed="rId2"/>
          <a:stretch>
            <a:fillRect/>
          </a:stretch>
        </p:blipFill>
        <p:spPr>
          <a:xfrm>
            <a:off x="1357290" y="2786058"/>
            <a:ext cx="6329122" cy="286996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PRÍRUČKY, LEXIKÓNY</a:t>
            </a:r>
            <a:endParaRPr lang="cs-CZ" dirty="0"/>
          </a:p>
        </p:txBody>
      </p:sp>
      <p:sp>
        <p:nvSpPr>
          <p:cNvPr id="3" name="Zástupný symbol pro obsah 2"/>
          <p:cNvSpPr>
            <a:spLocks noGrp="1"/>
          </p:cNvSpPr>
          <p:nvPr>
            <p:ph idx="1"/>
          </p:nvPr>
        </p:nvSpPr>
        <p:spPr/>
        <p:txBody>
          <a:bodyPr/>
          <a:lstStyle/>
          <a:p>
            <a:r>
              <a:rPr lang="sk-SK" dirty="0" smtClean="0"/>
              <a:t>Slovníky </a:t>
            </a:r>
          </a:p>
          <a:p>
            <a:r>
              <a:rPr lang="sk-SK" dirty="0" smtClean="0"/>
              <a:t>Genealogické súpisy</a:t>
            </a:r>
          </a:p>
          <a:p>
            <a:r>
              <a:rPr lang="sk-SK" dirty="0" smtClean="0"/>
              <a:t>Tematické súpisy (zoologické, botanické, geologické, záznamy </a:t>
            </a:r>
            <a:r>
              <a:rPr lang="sk-SK" dirty="0" err="1" smtClean="0"/>
              <a:t>theoným</a:t>
            </a:r>
            <a:r>
              <a:rPr lang="sk-SK" dirty="0" smtClean="0"/>
              <a:t>)</a:t>
            </a:r>
          </a:p>
          <a:p>
            <a:r>
              <a:rPr lang="sk-SK" dirty="0" smtClean="0"/>
              <a:t>Matematické súpisy</a:t>
            </a:r>
          </a:p>
          <a:p>
            <a:r>
              <a:rPr lang="sk-SK" dirty="0" smtClean="0"/>
              <a:t>Medicínske texty</a:t>
            </a:r>
          </a:p>
          <a:p>
            <a:r>
              <a:rPr lang="sk-SK" dirty="0" smtClean="0"/>
              <a:t>Školské texty</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i="1" dirty="0" smtClean="0"/>
              <a:t>Eseje: vyberte si, o čom chcete písať</a:t>
            </a:r>
            <a:endParaRPr lang="cs-CZ" i="1" dirty="0"/>
          </a:p>
        </p:txBody>
      </p:sp>
      <p:sp>
        <p:nvSpPr>
          <p:cNvPr id="3" name="Zástupný symbol pro obsah 2"/>
          <p:cNvSpPr>
            <a:spLocks noGrp="1"/>
          </p:cNvSpPr>
          <p:nvPr>
            <p:ph idx="1"/>
          </p:nvPr>
        </p:nvSpPr>
        <p:spPr/>
        <p:txBody>
          <a:bodyPr>
            <a:normAutofit/>
          </a:bodyPr>
          <a:lstStyle/>
          <a:p>
            <a:pPr>
              <a:buNone/>
            </a:pPr>
            <a:r>
              <a:rPr lang="sk-SK" b="1" dirty="0" smtClean="0"/>
              <a:t>Možné témy:</a:t>
            </a:r>
            <a:endParaRPr lang="cs-CZ" b="1" dirty="0" smtClean="0"/>
          </a:p>
          <a:p>
            <a:r>
              <a:rPr lang="sk-SK" dirty="0" err="1" smtClean="0"/>
              <a:t>Enheduanna</a:t>
            </a:r>
            <a:r>
              <a:rPr lang="sk-SK" dirty="0" smtClean="0"/>
              <a:t> - prvá poetka v dejinách</a:t>
            </a:r>
          </a:p>
          <a:p>
            <a:r>
              <a:rPr lang="sk-SK" dirty="0" smtClean="0"/>
              <a:t>Jazyk </a:t>
            </a:r>
            <a:r>
              <a:rPr lang="sk-SK" dirty="0" err="1" smtClean="0"/>
              <a:t>eme-sal</a:t>
            </a:r>
            <a:r>
              <a:rPr lang="sk-SK" dirty="0" smtClean="0"/>
              <a:t> a žáner </a:t>
            </a:r>
            <a:r>
              <a:rPr lang="sk-SK" dirty="0" err="1" smtClean="0"/>
              <a:t>sumerských</a:t>
            </a:r>
            <a:r>
              <a:rPr lang="sk-SK" dirty="0" smtClean="0"/>
              <a:t> modlitieb </a:t>
            </a:r>
          </a:p>
          <a:p>
            <a:r>
              <a:rPr lang="sk-SK" dirty="0" smtClean="0"/>
              <a:t>Epos o </a:t>
            </a:r>
            <a:r>
              <a:rPr lang="sk-SK" dirty="0" err="1" smtClean="0"/>
              <a:t>Gilgamešovi</a:t>
            </a:r>
            <a:r>
              <a:rPr lang="sk-SK" dirty="0" smtClean="0"/>
              <a:t> a jeho myšlienkový odkaz</a:t>
            </a:r>
          </a:p>
          <a:p>
            <a:r>
              <a:rPr lang="sk-SK" dirty="0" err="1" smtClean="0"/>
              <a:t>Sumerská</a:t>
            </a:r>
            <a:r>
              <a:rPr lang="sk-SK" dirty="0" smtClean="0"/>
              <a:t> literatúra z pohľadu archeológie – čo sa kde našlo </a:t>
            </a:r>
            <a:r>
              <a:rPr lang="sk-SK" dirty="0" smtClean="0">
                <a:sym typeface="Wingdings" pitchFamily="2" charset="2"/>
              </a:rPr>
              <a:t> </a:t>
            </a:r>
          </a:p>
          <a:p>
            <a:r>
              <a:rPr lang="sk-SK" dirty="0" smtClean="0">
                <a:sym typeface="Wingdings" pitchFamily="2" charset="2"/>
              </a:rPr>
              <a:t>Najstaršie zákonníky a ich porovnanie s </a:t>
            </a:r>
            <a:r>
              <a:rPr lang="sk-SK" dirty="0" err="1" smtClean="0">
                <a:sym typeface="Wingdings" pitchFamily="2" charset="2"/>
              </a:rPr>
              <a:t>Chammurapiho</a:t>
            </a:r>
            <a:r>
              <a:rPr lang="sk-SK" dirty="0" smtClean="0">
                <a:sym typeface="Wingdings" pitchFamily="2" charset="2"/>
              </a:rPr>
              <a:t> zákonníkom</a:t>
            </a:r>
            <a:endParaRPr lang="sk-SK" dirty="0" smtClean="0"/>
          </a:p>
          <a:p>
            <a:endParaRPr lang="sk-SK"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Ďakujem za pozornosť!</a:t>
            </a:r>
            <a:endParaRPr lang="cs-CZ" dirty="0"/>
          </a:p>
        </p:txBody>
      </p:sp>
      <p:sp>
        <p:nvSpPr>
          <p:cNvPr id="38914" name="AutoShape 2" descr="Výsledok vyhľadávania obrázkov pre dopyt sumerian comput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8916" name="AutoShape 4" descr="Výsledok vyhľadávania obrázkov pre dopyt sumerian comput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8" name="Zástupný symbol pro obsah 7" descr="17436149_1355903954448888_448633851964641353_o.jpg"/>
          <p:cNvPicPr>
            <a:picLocks noGrp="1" noChangeAspect="1"/>
          </p:cNvPicPr>
          <p:nvPr>
            <p:ph idx="1"/>
          </p:nvPr>
        </p:nvPicPr>
        <p:blipFill>
          <a:blip r:embed="rId2"/>
          <a:stretch>
            <a:fillRect/>
          </a:stretch>
        </p:blipFill>
        <p:spPr>
          <a:xfrm>
            <a:off x="1634476" y="1600200"/>
            <a:ext cx="5875048"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Príklady </a:t>
            </a:r>
            <a:r>
              <a:rPr lang="sk-SK" b="1" dirty="0" err="1" smtClean="0"/>
              <a:t>sumerských</a:t>
            </a:r>
            <a:r>
              <a:rPr lang="sk-SK" b="1" dirty="0" smtClean="0"/>
              <a:t> prísloví</a:t>
            </a:r>
            <a:endParaRPr lang="cs-CZ" b="1" dirty="0"/>
          </a:p>
        </p:txBody>
      </p:sp>
      <p:sp>
        <p:nvSpPr>
          <p:cNvPr id="3" name="Zástupný symbol pro obsah 2"/>
          <p:cNvSpPr>
            <a:spLocks noGrp="1"/>
          </p:cNvSpPr>
          <p:nvPr>
            <p:ph idx="1"/>
          </p:nvPr>
        </p:nvSpPr>
        <p:spPr>
          <a:xfrm>
            <a:off x="457200" y="1357298"/>
            <a:ext cx="8229600" cy="5214974"/>
          </a:xfrm>
        </p:spPr>
        <p:txBody>
          <a:bodyPr>
            <a:normAutofit fontScale="77500" lnSpcReduction="20000"/>
          </a:bodyPr>
          <a:lstStyle/>
          <a:p>
            <a:r>
              <a:rPr lang="sk-SK" dirty="0" smtClean="0"/>
              <a:t>„Narodil som sa v nešťastný deň.“</a:t>
            </a:r>
          </a:p>
          <a:p>
            <a:r>
              <a:rPr lang="sk-SK" dirty="0" smtClean="0"/>
              <a:t>„Priateľstvo trvá deň, príbuzenstvo vydrží navždy.“</a:t>
            </a:r>
          </a:p>
          <a:p>
            <a:r>
              <a:rPr lang="sk-SK" dirty="0" smtClean="0"/>
              <a:t>„Dá sa počať bez milovania? Dá sa stlstnúť bez jedla?“</a:t>
            </a:r>
          </a:p>
          <a:p>
            <a:r>
              <a:rPr lang="sk-SK" dirty="0" smtClean="0"/>
              <a:t>O smoliaroch: „Ak ťa položia do vody, voda sa znečistí. Ak ťa položia do záhrady, ovocie zhnije.“ </a:t>
            </a:r>
          </a:p>
          <a:p>
            <a:r>
              <a:rPr lang="sk-SK" dirty="0" smtClean="0"/>
              <a:t>„Sme odsúdení umrieť – utrácajme. Chceme žiť dlho – počítajme!“</a:t>
            </a:r>
          </a:p>
          <a:p>
            <a:r>
              <a:rPr lang="sk-SK" dirty="0" smtClean="0"/>
              <a:t>„Chudák sa má lepšie mŕtvy než živý, ak má chlieb, nemá soľ. Ak má soľ, nemá chlieb. Ak má mäso, nemá jahňa. Ak má jahňa, nemá mäso.“</a:t>
            </a:r>
          </a:p>
          <a:p>
            <a:r>
              <a:rPr lang="sk-SK" dirty="0" smtClean="0"/>
              <a:t>Šaty robia človeka: „Každý má rád dobre oblečeného človeka.“</a:t>
            </a:r>
          </a:p>
          <a:p>
            <a:r>
              <a:rPr lang="sk-SK" dirty="0" smtClean="0"/>
              <a:t>Existujú aj posmešné porekadlá o ženách a manželstve obecne: „Radostné srdce: nevesta. Utrápené srdce: ženích.“, „</a:t>
            </a:r>
            <a:r>
              <a:rPr lang="sk-SK" dirty="0" err="1" smtClean="0"/>
              <a:t>Nekľudná</a:t>
            </a:r>
            <a:r>
              <a:rPr lang="sk-SK" dirty="0" smtClean="0"/>
              <a:t> žena v dome pridáva bolesť k útrapám.“ </a:t>
            </a:r>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Milostná poézia</a:t>
            </a:r>
            <a:endParaRPr lang="cs-CZ" b="1" dirty="0"/>
          </a:p>
        </p:txBody>
      </p:sp>
      <p:sp>
        <p:nvSpPr>
          <p:cNvPr id="3" name="Zástupný symbol pro obsah 2"/>
          <p:cNvSpPr>
            <a:spLocks noGrp="1"/>
          </p:cNvSpPr>
          <p:nvPr>
            <p:ph idx="1"/>
          </p:nvPr>
        </p:nvSpPr>
        <p:spPr>
          <a:xfrm>
            <a:off x="457200" y="1600200"/>
            <a:ext cx="8229600" cy="4829196"/>
          </a:xfrm>
        </p:spPr>
        <p:txBody>
          <a:bodyPr>
            <a:normAutofit fontScale="92500" lnSpcReduction="20000"/>
          </a:bodyPr>
          <a:lstStyle/>
          <a:p>
            <a:r>
              <a:rPr lang="sk-SK" dirty="0" smtClean="0"/>
              <a:t>Lyrika, a hlavne milostná, u </a:t>
            </a:r>
            <a:r>
              <a:rPr lang="sk-SK" dirty="0" err="1" smtClean="0"/>
              <a:t>Sumeranov</a:t>
            </a:r>
            <a:r>
              <a:rPr lang="sk-SK" dirty="0" smtClean="0"/>
              <a:t> nie je veľmi zastúpená</a:t>
            </a:r>
          </a:p>
          <a:p>
            <a:r>
              <a:rPr lang="sk-SK" dirty="0" smtClean="0"/>
              <a:t>Často sa týka bohyne </a:t>
            </a:r>
            <a:r>
              <a:rPr lang="sk-SK" dirty="0" err="1" smtClean="0"/>
              <a:t>Inanny</a:t>
            </a:r>
            <a:r>
              <a:rPr lang="sk-SK" dirty="0" smtClean="0"/>
              <a:t> a </a:t>
            </a:r>
            <a:r>
              <a:rPr lang="sk-SK" dirty="0" err="1" smtClean="0"/>
              <a:t>Dumuziho</a:t>
            </a:r>
            <a:endParaRPr lang="sk-SK" dirty="0" smtClean="0"/>
          </a:p>
          <a:p>
            <a:r>
              <a:rPr lang="sk-SK" dirty="0" smtClean="0"/>
              <a:t>Možno hrala rolu v obrade svätej svadby – v rituáloch – úrodnosť zeme – plodnosť pohlavného aktu</a:t>
            </a:r>
          </a:p>
          <a:p>
            <a:r>
              <a:rPr lang="sk-SK" dirty="0" smtClean="0"/>
              <a:t>Veľkňaz/</a:t>
            </a:r>
            <a:r>
              <a:rPr lang="sk-SK" dirty="0" err="1" smtClean="0"/>
              <a:t>veľkňažka</a:t>
            </a:r>
            <a:r>
              <a:rPr lang="sk-SK" dirty="0" smtClean="0"/>
              <a:t> EN, </a:t>
            </a:r>
            <a:r>
              <a:rPr lang="sk-SK" dirty="0" err="1" smtClean="0"/>
              <a:t>veľkňažka</a:t>
            </a:r>
            <a:r>
              <a:rPr lang="sk-SK" dirty="0" smtClean="0"/>
              <a:t> NIN (neskôr kráľovná), kráľ LUGAL</a:t>
            </a:r>
          </a:p>
          <a:p>
            <a:r>
              <a:rPr lang="sk-SK" dirty="0" smtClean="0"/>
              <a:t>Autor menom </a:t>
            </a:r>
            <a:r>
              <a:rPr lang="sk-SK" dirty="0" err="1" smtClean="0"/>
              <a:t>Ludingirra</a:t>
            </a:r>
            <a:r>
              <a:rPr lang="sk-SK" dirty="0" smtClean="0"/>
              <a:t>: zložil zvláštnu skladbu, kde popisuje svoju matku slovníkom erotickej lyriky</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Spev o láske (nevesta kráľovi)</a:t>
            </a:r>
            <a:endParaRPr lang="cs-CZ" b="1" dirty="0"/>
          </a:p>
        </p:txBody>
      </p:sp>
      <p:sp>
        <p:nvSpPr>
          <p:cNvPr id="3" name="Zástupný symbol pro obsah 2"/>
          <p:cNvSpPr>
            <a:spLocks noGrp="1"/>
          </p:cNvSpPr>
          <p:nvPr>
            <p:ph idx="1"/>
          </p:nvPr>
        </p:nvSpPr>
        <p:spPr/>
        <p:txBody>
          <a:bodyPr/>
          <a:lstStyle/>
          <a:p>
            <a:r>
              <a:rPr lang="sk-SK" dirty="0" smtClean="0"/>
              <a:t>Radostná nevesta (kňažka)</a:t>
            </a:r>
          </a:p>
          <a:p>
            <a:r>
              <a:rPr lang="sk-SK" dirty="0" smtClean="0"/>
              <a:t>Kráľ </a:t>
            </a:r>
            <a:r>
              <a:rPr lang="sk-SK" dirty="0" err="1" smtClean="0"/>
              <a:t>Šu-Sin</a:t>
            </a:r>
            <a:endParaRPr lang="sk-SK" dirty="0" smtClean="0"/>
          </a:p>
          <a:p>
            <a:r>
              <a:rPr lang="sk-SK" dirty="0" smtClean="0"/>
              <a:t>Určené pravdepodobne pre obrad svätej svadby – </a:t>
            </a:r>
            <a:r>
              <a:rPr lang="sk-SK" b="1" dirty="0" err="1" smtClean="0"/>
              <a:t>hieros</a:t>
            </a:r>
            <a:r>
              <a:rPr lang="sk-SK" b="1" dirty="0" smtClean="0"/>
              <a:t> </a:t>
            </a:r>
            <a:r>
              <a:rPr lang="sk-SK" b="1" dirty="0" err="1" smtClean="0"/>
              <a:t>gamos</a:t>
            </a:r>
            <a:endParaRPr lang="sk-SK" b="1" dirty="0" smtClean="0"/>
          </a:p>
          <a:p>
            <a:endParaRPr lang="sk-SK" dirty="0" smtClean="0"/>
          </a:p>
          <a:p>
            <a:endParaRPr lang="cs-CZ" dirty="0"/>
          </a:p>
        </p:txBody>
      </p:sp>
      <p:pic>
        <p:nvPicPr>
          <p:cNvPr id="2050" name="Picture 2" descr="Výsledok vyhľadávania obrázkov pre dopyt sumerian sacred marriage"/>
          <p:cNvPicPr>
            <a:picLocks noChangeAspect="1" noChangeArrowheads="1"/>
          </p:cNvPicPr>
          <p:nvPr/>
        </p:nvPicPr>
        <p:blipFill>
          <a:blip r:embed="rId2"/>
          <a:srcRect t="14348"/>
          <a:stretch>
            <a:fillRect/>
          </a:stretch>
        </p:blipFill>
        <p:spPr bwMode="auto">
          <a:xfrm>
            <a:off x="4929190" y="3566192"/>
            <a:ext cx="3938579" cy="29931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ýsledok vyhľadávania obrázkov pre dopyt uruk vase"/>
          <p:cNvPicPr>
            <a:picLocks noChangeAspect="1" noChangeArrowheads="1"/>
          </p:cNvPicPr>
          <p:nvPr/>
        </p:nvPicPr>
        <p:blipFill>
          <a:blip r:embed="rId2"/>
          <a:srcRect l="48781"/>
          <a:stretch>
            <a:fillRect/>
          </a:stretch>
        </p:blipFill>
        <p:spPr bwMode="auto">
          <a:xfrm>
            <a:off x="7072330" y="571480"/>
            <a:ext cx="1800213" cy="4762500"/>
          </a:xfrm>
          <a:prstGeom prst="rect">
            <a:avLst/>
          </a:prstGeom>
          <a:noFill/>
        </p:spPr>
      </p:pic>
      <p:sp>
        <p:nvSpPr>
          <p:cNvPr id="3" name="Zástupný symbol pro obsah 2"/>
          <p:cNvSpPr>
            <a:spLocks noGrp="1"/>
          </p:cNvSpPr>
          <p:nvPr>
            <p:ph idx="1"/>
          </p:nvPr>
        </p:nvSpPr>
        <p:spPr>
          <a:xfrm>
            <a:off x="457200" y="428604"/>
            <a:ext cx="8229600" cy="6143668"/>
          </a:xfrm>
        </p:spPr>
        <p:txBody>
          <a:bodyPr>
            <a:normAutofit fontScale="77500" lnSpcReduction="20000"/>
          </a:bodyPr>
          <a:lstStyle/>
          <a:p>
            <a:pPr fontAlgn="base"/>
            <a:r>
              <a:rPr lang="en-US" dirty="0" smtClean="0"/>
              <a:t>Bridegroom, dear to my heart, </a:t>
            </a:r>
            <a:br>
              <a:rPr lang="en-US" dirty="0" smtClean="0"/>
            </a:br>
            <a:r>
              <a:rPr lang="en-US" dirty="0" smtClean="0"/>
              <a:t>Goodly is your beauty, honeysweet, </a:t>
            </a:r>
            <a:br>
              <a:rPr lang="en-US" dirty="0" smtClean="0"/>
            </a:br>
            <a:r>
              <a:rPr lang="en-US" dirty="0" smtClean="0"/>
              <a:t>Lion, dear to my heart, </a:t>
            </a:r>
            <a:br>
              <a:rPr lang="en-US" dirty="0" smtClean="0"/>
            </a:br>
            <a:r>
              <a:rPr lang="en-US" dirty="0" smtClean="0"/>
              <a:t>Goodly is your beauty, honeysweet.</a:t>
            </a:r>
          </a:p>
          <a:p>
            <a:pPr fontAlgn="base"/>
            <a:r>
              <a:rPr lang="en-US" dirty="0" smtClean="0"/>
              <a:t>Bridegroom, let me caress you, </a:t>
            </a:r>
            <a:br>
              <a:rPr lang="en-US" dirty="0" smtClean="0"/>
            </a:br>
            <a:r>
              <a:rPr lang="en-US" dirty="0" smtClean="0"/>
              <a:t>My precious caress is more savory than honey, </a:t>
            </a:r>
            <a:br>
              <a:rPr lang="en-US" dirty="0" smtClean="0"/>
            </a:br>
            <a:r>
              <a:rPr lang="en-US" dirty="0" smtClean="0"/>
              <a:t>In the bedchamber, honey-filled, </a:t>
            </a:r>
            <a:br>
              <a:rPr lang="en-US" dirty="0" smtClean="0"/>
            </a:br>
            <a:r>
              <a:rPr lang="en-US" dirty="0" smtClean="0"/>
              <a:t>Let me enjoy your goodly beauty, </a:t>
            </a:r>
            <a:br>
              <a:rPr lang="en-US" dirty="0" smtClean="0"/>
            </a:br>
            <a:r>
              <a:rPr lang="en-US" dirty="0" smtClean="0"/>
              <a:t>Lion, let me caress you.</a:t>
            </a:r>
          </a:p>
          <a:p>
            <a:pPr fontAlgn="base"/>
            <a:r>
              <a:rPr lang="en-US" dirty="0" smtClean="0"/>
              <a:t>My precious caress is more savory than honey. </a:t>
            </a:r>
            <a:br>
              <a:rPr lang="en-US" dirty="0" smtClean="0"/>
            </a:br>
            <a:r>
              <a:rPr lang="en-US" dirty="0" smtClean="0"/>
              <a:t>Bridegroom, you have taken your pleasure of me, </a:t>
            </a:r>
            <a:br>
              <a:rPr lang="en-US" dirty="0" smtClean="0"/>
            </a:br>
            <a:r>
              <a:rPr lang="en-US" dirty="0" smtClean="0"/>
              <a:t>Tell my mother, she will give you delicacies, </a:t>
            </a:r>
            <a:br>
              <a:rPr lang="en-US" dirty="0" smtClean="0"/>
            </a:br>
            <a:r>
              <a:rPr lang="en-US" dirty="0" smtClean="0"/>
              <a:t>My father, he will give you gifts.</a:t>
            </a:r>
          </a:p>
          <a:p>
            <a:pPr fontAlgn="base"/>
            <a:r>
              <a:rPr lang="en-US" dirty="0" smtClean="0"/>
              <a:t>You, because you love me, </a:t>
            </a:r>
            <a:br>
              <a:rPr lang="en-US" dirty="0" smtClean="0"/>
            </a:br>
            <a:r>
              <a:rPr lang="en-US" dirty="0" smtClean="0"/>
              <a:t>Give me pray of your caresses, </a:t>
            </a:r>
            <a:br>
              <a:rPr lang="en-US" dirty="0" smtClean="0"/>
            </a:br>
            <a:r>
              <a:rPr lang="en-US" dirty="0" smtClean="0"/>
              <a:t>My lord god, my lord protector, </a:t>
            </a:r>
            <a:br>
              <a:rPr lang="en-US" dirty="0" smtClean="0"/>
            </a:br>
            <a:r>
              <a:rPr lang="en-US" dirty="0" smtClean="0"/>
              <a:t>My SHU-SIN, who gladdens ENLIL's heart, </a:t>
            </a:r>
            <a:br>
              <a:rPr lang="en-US" dirty="0" smtClean="0"/>
            </a:br>
            <a:r>
              <a:rPr lang="en-US" dirty="0" smtClean="0"/>
              <a:t>Give my pray of your caresses</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4818" name="Picture 2" descr="Súvisiaci obrázok"/>
          <p:cNvPicPr>
            <a:picLocks noChangeAspect="1" noChangeArrowheads="1"/>
          </p:cNvPicPr>
          <p:nvPr/>
        </p:nvPicPr>
        <p:blipFill>
          <a:blip r:embed="rId2"/>
          <a:srcRect/>
          <a:stretch>
            <a:fillRect/>
          </a:stretch>
        </p:blipFill>
        <p:spPr bwMode="auto">
          <a:xfrm>
            <a:off x="0" y="0"/>
            <a:ext cx="965102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Humoristické skladby</a:t>
            </a:r>
            <a:endParaRPr lang="cs-CZ" b="1" dirty="0"/>
          </a:p>
        </p:txBody>
      </p:sp>
      <p:sp>
        <p:nvSpPr>
          <p:cNvPr id="3" name="Zástupný symbol pro obsah 2"/>
          <p:cNvSpPr>
            <a:spLocks noGrp="1"/>
          </p:cNvSpPr>
          <p:nvPr>
            <p:ph idx="1"/>
          </p:nvPr>
        </p:nvSpPr>
        <p:spPr>
          <a:xfrm>
            <a:off x="457200" y="1600200"/>
            <a:ext cx="8229600" cy="5043510"/>
          </a:xfrm>
        </p:spPr>
        <p:txBody>
          <a:bodyPr>
            <a:normAutofit fontScale="92500" lnSpcReduction="20000"/>
          </a:bodyPr>
          <a:lstStyle/>
          <a:p>
            <a:r>
              <a:rPr lang="sk-SK" dirty="0" smtClean="0"/>
              <a:t>Poznáme hlavne názvy</a:t>
            </a:r>
          </a:p>
          <a:p>
            <a:r>
              <a:rPr lang="sk-SK" dirty="0" smtClean="0"/>
              <a:t>Nie je ich veľa</a:t>
            </a:r>
          </a:p>
          <a:p>
            <a:r>
              <a:rPr lang="sk-SK" dirty="0" err="1" smtClean="0"/>
              <a:t>Dopis</a:t>
            </a:r>
            <a:r>
              <a:rPr lang="sk-SK" dirty="0" smtClean="0"/>
              <a:t> </a:t>
            </a:r>
            <a:r>
              <a:rPr lang="sk-SK" dirty="0" err="1" smtClean="0"/>
              <a:t>Ugubiho</a:t>
            </a:r>
            <a:r>
              <a:rPr lang="sk-SK" dirty="0" smtClean="0"/>
              <a:t> jeho matke (na konci sa dozvedáme, že </a:t>
            </a:r>
            <a:r>
              <a:rPr lang="sk-SK" dirty="0" err="1" smtClean="0"/>
              <a:t>dopis</a:t>
            </a:r>
            <a:r>
              <a:rPr lang="sk-SK" dirty="0" smtClean="0"/>
              <a:t> píše kráľovská opica) – </a:t>
            </a:r>
            <a:r>
              <a:rPr lang="sk-SK" dirty="0" err="1" smtClean="0"/>
              <a:t>Monkey</a:t>
            </a:r>
            <a:r>
              <a:rPr lang="sk-SK" dirty="0" smtClean="0"/>
              <a:t> </a:t>
            </a:r>
            <a:r>
              <a:rPr lang="sk-SK" dirty="0" err="1" smtClean="0"/>
              <a:t>Letter</a:t>
            </a:r>
            <a:endParaRPr lang="sk-SK" dirty="0" smtClean="0"/>
          </a:p>
          <a:p>
            <a:r>
              <a:rPr lang="sk-SK" dirty="0" smtClean="0"/>
              <a:t>Satira: Rozhovor pána a sluhu (</a:t>
            </a:r>
            <a:r>
              <a:rPr lang="sk-SK" dirty="0" err="1" smtClean="0"/>
              <a:t>Dialogue</a:t>
            </a:r>
            <a:r>
              <a:rPr lang="sk-SK" dirty="0" smtClean="0"/>
              <a:t> of </a:t>
            </a:r>
            <a:r>
              <a:rPr lang="sk-SK" dirty="0" err="1" smtClean="0"/>
              <a:t>Pessimism</a:t>
            </a:r>
            <a:r>
              <a:rPr lang="sk-SK" dirty="0" smtClean="0"/>
              <a:t>) </a:t>
            </a:r>
          </a:p>
          <a:p>
            <a:endParaRPr lang="sk-SK" dirty="0" smtClean="0"/>
          </a:p>
          <a:p>
            <a:r>
              <a:rPr lang="sk-SK" dirty="0" smtClean="0">
                <a:hlinkClick r:id="rId2"/>
              </a:rPr>
              <a:t>http://</a:t>
            </a:r>
            <a:r>
              <a:rPr lang="sk-SK" dirty="0" smtClean="0">
                <a:hlinkClick r:id="rId2"/>
              </a:rPr>
              <a:t>www.gatewaystobabylon.com/myths/texts/classic/dialoguepessimism.htm</a:t>
            </a:r>
            <a:endParaRPr lang="sk-SK" dirty="0" smtClean="0"/>
          </a:p>
          <a:p>
            <a:r>
              <a:rPr lang="sk-SK" dirty="0" smtClean="0">
                <a:hlinkClick r:id="rId3"/>
              </a:rPr>
              <a:t>https://</a:t>
            </a:r>
            <a:r>
              <a:rPr lang="sk-SK" dirty="0" smtClean="0">
                <a:hlinkClick r:id="rId3"/>
              </a:rPr>
              <a:t>www.youtube.com/watch?v=QIVriwVKCTc</a:t>
            </a:r>
            <a:endParaRPr lang="sk-SK" dirty="0" smtClean="0"/>
          </a:p>
          <a:p>
            <a:endParaRPr lang="sk-SK" dirty="0" smtClean="0"/>
          </a:p>
          <a:p>
            <a:endParaRPr lang="sk-SK" dirty="0" smtClean="0"/>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1645</Words>
  <Application>Microsoft Office PowerPoint</Application>
  <PresentationFormat>Předvádění na obrazovce (4:3)</PresentationFormat>
  <Paragraphs>168</Paragraphs>
  <Slides>39</Slides>
  <Notes>0</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Motiv sady Office</vt:lpstr>
      <vt:lpstr>Literatúra  starého Orientu</vt:lpstr>
      <vt:lpstr>Modlitby</vt:lpstr>
      <vt:lpstr>Príslovia</vt:lpstr>
      <vt:lpstr>Príklady sumerských prísloví</vt:lpstr>
      <vt:lpstr>Milostná poézia</vt:lpstr>
      <vt:lpstr>Spev o láske (nevesta kráľovi)</vt:lpstr>
      <vt:lpstr>Snímek 7</vt:lpstr>
      <vt:lpstr>Snímek 8</vt:lpstr>
      <vt:lpstr>Humoristické skladby</vt:lpstr>
      <vt:lpstr>Snímek 10</vt:lpstr>
      <vt:lpstr>Bájky</vt:lpstr>
      <vt:lpstr>Snímek 12</vt:lpstr>
      <vt:lpstr>Spory</vt:lpstr>
      <vt:lpstr>Dialógy</vt:lpstr>
      <vt:lpstr>Snímek 15</vt:lpstr>
      <vt:lpstr>Snímek 16</vt:lpstr>
      <vt:lpstr>KULTICKÉ TEXTY</vt:lpstr>
      <vt:lpstr>Snímek 18</vt:lpstr>
      <vt:lpstr>Zariekania</vt:lpstr>
      <vt:lpstr>Snímek 20</vt:lpstr>
      <vt:lpstr>Snímek 21</vt:lpstr>
      <vt:lpstr>Snímek 22</vt:lpstr>
      <vt:lpstr>Magicko-terapeutické texty</vt:lpstr>
      <vt:lpstr>Náreky a elégie</vt:lpstr>
      <vt:lpstr>Snímek 25</vt:lpstr>
      <vt:lpstr>Zákonníky</vt:lpstr>
      <vt:lpstr>Snímek 27</vt:lpstr>
      <vt:lpstr>Ďalšie právne texty</vt:lpstr>
      <vt:lpstr>Medzinárodné právo</vt:lpstr>
      <vt:lpstr>Záznamy súdnych jednaní</vt:lpstr>
      <vt:lpstr>Majetkové a občianske právo</vt:lpstr>
      <vt:lpstr>Snímek 32</vt:lpstr>
      <vt:lpstr>Hraničné kamene</vt:lpstr>
      <vt:lpstr>Korešpondencia</vt:lpstr>
      <vt:lpstr>Snímek 35</vt:lpstr>
      <vt:lpstr>HOSPODÁRSKE ZÁZNAMY</vt:lpstr>
      <vt:lpstr>PRÍRUČKY, LEXIKÓNY</vt:lpstr>
      <vt:lpstr>Eseje: vyberte si, o čom chcete písať</vt:lpstr>
      <vt:lpstr>Ďakujem za pozornosť!</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Literatúra  starého Orientu</dc:title>
  <dc:creator>Ellinae</dc:creator>
  <cp:lastModifiedBy>Ellinae</cp:lastModifiedBy>
  <cp:revision>65</cp:revision>
  <dcterms:created xsi:type="dcterms:W3CDTF">2017-03-09T19:49:57Z</dcterms:created>
  <dcterms:modified xsi:type="dcterms:W3CDTF">2017-03-30T22:43:46Z</dcterms:modified>
</cp:coreProperties>
</file>