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2" r:id="rId3"/>
    <p:sldId id="293" r:id="rId4"/>
    <p:sldId id="295" r:id="rId5"/>
    <p:sldId id="297" r:id="rId6"/>
    <p:sldId id="299" r:id="rId7"/>
    <p:sldId id="296" r:id="rId8"/>
    <p:sldId id="300" r:id="rId9"/>
    <p:sldId id="301" r:id="rId10"/>
    <p:sldId id="302" r:id="rId11"/>
    <p:sldId id="303" r:id="rId12"/>
    <p:sldId id="298" r:id="rId13"/>
    <p:sldId id="307" r:id="rId14"/>
    <p:sldId id="304" r:id="rId15"/>
    <p:sldId id="308" r:id="rId16"/>
    <p:sldId id="305" r:id="rId17"/>
    <p:sldId id="306" r:id="rId18"/>
    <p:sldId id="309" r:id="rId19"/>
    <p:sldId id="31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3" r:id="rId31"/>
    <p:sldId id="325" r:id="rId32"/>
    <p:sldId id="326" r:id="rId33"/>
    <p:sldId id="294" r:id="rId34"/>
    <p:sldId id="310" r:id="rId35"/>
    <p:sldId id="311" r:id="rId36"/>
    <p:sldId id="29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 autoAdjust="0"/>
    <p:restoredTop sz="94660"/>
  </p:normalViewPr>
  <p:slideViewPr>
    <p:cSldViewPr>
      <p:cViewPr>
        <p:scale>
          <a:sx n="65" d="100"/>
          <a:sy n="65" d="100"/>
        </p:scale>
        <p:origin x="-1968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0B0A-990B-45C8-A804-A9388F6EA6B0}" type="datetimeFigureOut">
              <a:rPr lang="cs-CZ" smtClean="0"/>
              <a:pPr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0022-6114-461D-8613-A7C491F683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g.de/5721006/S005_Flashback_094-095.pdf" TargetMode="External"/><Relationship Id="rId2" Type="http://schemas.openxmlformats.org/officeDocument/2006/relationships/hyperlink" Target="http://cdli.ucla.edu/files/publications/cdlj2012_0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jTrrU6d6f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us.org/sources/content/anet/266-the-sumerian-king-list/" TargetMode="External"/><Relationship Id="rId2" Type="http://schemas.openxmlformats.org/officeDocument/2006/relationships/hyperlink" Target="http://etcsl.orinst.ox.ac.uk/section2/tr21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li.ox.ac.uk/wiki/doku.php?id=the_sumerian_king_list_sk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enuru.net/html/sumerian_hist/kingsofkish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rbalek.cz/For_students/Files_to_load/Babyl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aa.org/press/periodicals/convergence/the-best-known-old-babylonian-tabl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aeological.org/pdfs/papers/J_Russell_recovery.pdf" TargetMode="External"/><Relationship Id="rId2" Type="http://schemas.openxmlformats.org/officeDocument/2006/relationships/hyperlink" Target="http://cdli.ox.ac.uk/wiki/doku.php?id=bassetki_statu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dli.ox.ac.uk/wiki/doku.php?id=seals_and_sealings_in_the_ancient_near_eas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merian.org/sumerian.pdf" TargetMode="External"/><Relationship Id="rId3" Type="http://schemas.openxmlformats.org/officeDocument/2006/relationships/hyperlink" Target="http://cdli.ox.ac.uk/wiki/doku.php?id=cuneiform_tablet_collections" TargetMode="External"/><Relationship Id="rId7" Type="http://schemas.openxmlformats.org/officeDocument/2006/relationships/hyperlink" Target="https://wuecampus2.uni-wuerzburg.de/moodle/pluginfile.php/57680/mod_resource/content/1/05_LitCivil_LEX.pdf" TargetMode="External"/><Relationship Id="rId2" Type="http://schemas.openxmlformats.org/officeDocument/2006/relationships/hyperlink" Target="http://www.seal.uni-leipzig.de/links%20to%20other%20text%20corpor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neiform.library.cornell.edu/collections" TargetMode="External"/><Relationship Id="rId5" Type="http://schemas.openxmlformats.org/officeDocument/2006/relationships/hyperlink" Target="http://etcsl.orinst.ox.ac.uk/catalogue.htm" TargetMode="External"/><Relationship Id="rId4" Type="http://schemas.openxmlformats.org/officeDocument/2006/relationships/hyperlink" Target="http://cdli.ucla.edu/collections/bm/bm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sizneias.com/wp-content/uploads/2015/02/Mideast-Israel-Babylo_s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5571" y="0"/>
            <a:ext cx="1028957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4929198"/>
            <a:ext cx="7772400" cy="1470025"/>
          </a:xfrm>
        </p:spPr>
        <p:txBody>
          <a:bodyPr/>
          <a:lstStyle/>
          <a:p>
            <a:pPr algn="r"/>
            <a:r>
              <a:rPr lang="cs-CZ" dirty="0" err="1" smtClean="0">
                <a:solidFill>
                  <a:schemeClr val="bg1"/>
                </a:solidFill>
                <a:latin typeface="Arial Rounded MT Bold" pitchFamily="34" charset="0"/>
              </a:rPr>
              <a:t>Literatúra</a:t>
            </a:r>
            <a: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  <a:t>starého Orientu</a:t>
            </a:r>
            <a:endParaRPr lang="cs-CZ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Sumerania</a:t>
            </a:r>
            <a:r>
              <a:rPr lang="sk-SK" b="1" dirty="0" smtClean="0"/>
              <a:t> a pivo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cdli.ucla.edu/files/publications/cdlj2012_002.pdf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www.mpg.de/5721006/S005_Flashback_094-095.pdf</a:t>
            </a:r>
            <a:endParaRPr lang="cs-CZ" dirty="0" smtClean="0"/>
          </a:p>
          <a:p>
            <a:r>
              <a:rPr lang="sk-SK" dirty="0" smtClean="0"/>
              <a:t>Varili okolo 20 druhov piva</a:t>
            </a:r>
          </a:p>
          <a:p>
            <a:r>
              <a:rPr lang="sk-SK" dirty="0" smtClean="0"/>
              <a:t>Hymnus bohyni </a:t>
            </a:r>
            <a:r>
              <a:rPr lang="sk-SK" dirty="0" err="1" smtClean="0"/>
              <a:t>Ninkasi</a:t>
            </a:r>
            <a:r>
              <a:rPr lang="sk-SK" dirty="0" smtClean="0"/>
              <a:t>: </a:t>
            </a:r>
            <a:r>
              <a:rPr lang="sk-SK" dirty="0" smtClean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www.youtube.com/watch?v=vjTrrU6d6fA</a:t>
            </a:r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en-US" dirty="0" smtClean="0"/>
              <a:t>“134,813 </a:t>
            </a:r>
            <a:r>
              <a:rPr lang="en-US" dirty="0" err="1" smtClean="0"/>
              <a:t>Litres</a:t>
            </a:r>
            <a:r>
              <a:rPr lang="en-US" dirty="0" smtClean="0"/>
              <a:t> of barley to be delivered over 3 years (37 months) to the government official </a:t>
            </a:r>
            <a:r>
              <a:rPr lang="en-US" dirty="0" err="1" smtClean="0"/>
              <a:t>Kushin</a:t>
            </a:r>
            <a:r>
              <a:rPr lang="en-US" dirty="0" smtClean="0"/>
              <a:t> responsible for the brewery at the </a:t>
            </a:r>
            <a:r>
              <a:rPr lang="en-US" dirty="0" err="1" smtClean="0"/>
              <a:t>Inanna</a:t>
            </a:r>
            <a:r>
              <a:rPr lang="en-US" dirty="0" smtClean="0"/>
              <a:t> Temple in </a:t>
            </a:r>
            <a:r>
              <a:rPr lang="en-US" dirty="0" err="1" smtClean="0"/>
              <a:t>Uruk</a:t>
            </a:r>
            <a:r>
              <a:rPr lang="en-US" dirty="0" smtClean="0"/>
              <a:t>.”</a:t>
            </a:r>
            <a:endParaRPr lang="cs-CZ" dirty="0"/>
          </a:p>
        </p:txBody>
      </p:sp>
      <p:pic>
        <p:nvPicPr>
          <p:cNvPr id="4" name="Picture 2" descr="Výsledok vyhľadávania obrázkov pre dopyt sumerian list of b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398587" cy="358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Genealogické súpisy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/>
              <a:t>Sumerský</a:t>
            </a:r>
            <a:r>
              <a:rPr lang="sk-SK" dirty="0" smtClean="0"/>
              <a:t> kráľovský zoznam</a:t>
            </a:r>
          </a:p>
          <a:p>
            <a:r>
              <a:rPr lang="sk-SK" dirty="0" smtClean="0"/>
              <a:t>Kompletný preklad</a:t>
            </a:r>
            <a:r>
              <a:rPr lang="sk-SK" dirty="0" smtClean="0"/>
              <a:t>: </a:t>
            </a:r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etcsl.orinst.ox.ac.uk/section2/tr211.htm</a:t>
            </a:r>
            <a:endParaRPr lang="sk-SK" dirty="0" smtClean="0"/>
          </a:p>
          <a:p>
            <a:r>
              <a:rPr lang="sk-SK" dirty="0" smtClean="0"/>
              <a:t>Zjednodušený preklad:</a:t>
            </a:r>
          </a:p>
          <a:p>
            <a:r>
              <a:rPr lang="sk-SK" dirty="0" smtClean="0">
                <a:hlinkClick r:id="rId3"/>
              </a:rPr>
              <a:t>http</a:t>
            </a:r>
            <a:r>
              <a:rPr lang="sk-SK" dirty="0" smtClean="0">
                <a:hlinkClick r:id="rId3"/>
              </a:rPr>
              <a:t>://www.livius.org/sources/content/anet/266-the-sumerian-king-list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 smtClean="0"/>
              <a:t>O dokumente: </a:t>
            </a:r>
            <a:r>
              <a:rPr lang="sk-SK" dirty="0" smtClean="0">
                <a:hlinkClick r:id="rId4"/>
              </a:rPr>
              <a:t>http</a:t>
            </a:r>
            <a:r>
              <a:rPr lang="sk-SK" dirty="0" smtClean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cdli.ox.ac.uk/wiki/doku.php?id=the_sumerian_king_list_skl</a:t>
            </a:r>
            <a:endParaRPr lang="sk-SK" dirty="0" smtClean="0"/>
          </a:p>
          <a:p>
            <a:r>
              <a:rPr lang="sk-SK" dirty="0" smtClean="0"/>
              <a:t>Najzachovalejšia kópia:</a:t>
            </a:r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Weld-Blundell </a:t>
            </a:r>
            <a:r>
              <a:rPr lang="en-US" dirty="0" smtClean="0"/>
              <a:t>prism in the </a:t>
            </a:r>
            <a:r>
              <a:rPr lang="en-US" dirty="0" err="1" smtClean="0"/>
              <a:t>Ashmolean</a:t>
            </a:r>
            <a:r>
              <a:rPr lang="en-US" dirty="0" smtClean="0"/>
              <a:t> Museum cuneiform collection</a:t>
            </a:r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Sumerský</a:t>
            </a:r>
            <a:r>
              <a:rPr lang="sk-SK" b="1" dirty="0" smtClean="0"/>
              <a:t> kráľovský zoznam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Najstaršia zachovaná verzia pochádza z doby 3. </a:t>
            </a:r>
            <a:r>
              <a:rPr lang="sk-SK" dirty="0" err="1" smtClean="0"/>
              <a:t>urskej</a:t>
            </a:r>
            <a:r>
              <a:rPr lang="sk-SK" dirty="0" smtClean="0"/>
              <a:t> dynastie</a:t>
            </a:r>
          </a:p>
          <a:p>
            <a:r>
              <a:rPr lang="sk-SK" dirty="0" smtClean="0"/>
              <a:t>Uvádza najprv 5 miest, kde vládli mytologickí </a:t>
            </a:r>
            <a:r>
              <a:rPr lang="sk-SK" dirty="0" err="1" smtClean="0"/>
              <a:t>vládci</a:t>
            </a:r>
            <a:r>
              <a:rPr lang="sk-SK" dirty="0" smtClean="0"/>
              <a:t> – pred potopou sveta, panovali celé tisícročia</a:t>
            </a:r>
          </a:p>
          <a:p>
            <a:r>
              <a:rPr lang="sk-SK" dirty="0" smtClean="0"/>
              <a:t>Na začiatku „zostúpilo kráľovstvo z neba na zem“</a:t>
            </a:r>
          </a:p>
          <a:p>
            <a:r>
              <a:rPr lang="sk-SK" dirty="0" smtClean="0"/>
              <a:t>Striedanie panovníkov z </a:t>
            </a:r>
            <a:r>
              <a:rPr lang="sk-SK" dirty="0" err="1" smtClean="0"/>
              <a:t>Uruku</a:t>
            </a:r>
            <a:r>
              <a:rPr lang="sk-SK" dirty="0" smtClean="0"/>
              <a:t>, </a:t>
            </a:r>
            <a:r>
              <a:rPr lang="sk-SK" dirty="0" err="1" smtClean="0"/>
              <a:t>Uru</a:t>
            </a:r>
            <a:r>
              <a:rPr lang="sk-SK" dirty="0" smtClean="0"/>
              <a:t> a </a:t>
            </a:r>
            <a:r>
              <a:rPr lang="sk-SK" dirty="0" err="1" smtClean="0"/>
              <a:t>Kiše</a:t>
            </a:r>
            <a:endParaRPr lang="sk-SK" dirty="0" smtClean="0"/>
          </a:p>
          <a:p>
            <a:r>
              <a:rPr lang="sk-SK" dirty="0" smtClean="0"/>
              <a:t>Legendárni vládcovia: </a:t>
            </a:r>
            <a:r>
              <a:rPr lang="sk-SK" dirty="0" err="1" smtClean="0"/>
              <a:t>Enmerkar</a:t>
            </a:r>
            <a:r>
              <a:rPr lang="sk-SK" dirty="0" smtClean="0"/>
              <a:t>, </a:t>
            </a:r>
            <a:r>
              <a:rPr lang="sk-SK" dirty="0" err="1" smtClean="0"/>
              <a:t>Lugalbanda</a:t>
            </a:r>
            <a:r>
              <a:rPr lang="sk-SK" dirty="0" smtClean="0"/>
              <a:t>, </a:t>
            </a:r>
            <a:r>
              <a:rPr lang="sk-SK" dirty="0" err="1" smtClean="0"/>
              <a:t>Gilgameš</a:t>
            </a:r>
            <a:endParaRPr lang="sk-SK" dirty="0" smtClean="0"/>
          </a:p>
          <a:p>
            <a:r>
              <a:rPr lang="sk-SK" dirty="0" smtClean="0"/>
              <a:t>Historicky doložení vládcovia: </a:t>
            </a:r>
            <a:r>
              <a:rPr lang="sk-SK" dirty="0" err="1" smtClean="0"/>
              <a:t>Enmebaragesi</a:t>
            </a:r>
            <a:r>
              <a:rPr lang="sk-SK" dirty="0" smtClean="0"/>
              <a:t> </a:t>
            </a:r>
            <a:r>
              <a:rPr lang="sk-SK" dirty="0" smtClean="0"/>
              <a:t>z </a:t>
            </a:r>
            <a:r>
              <a:rPr lang="sk-SK" dirty="0" err="1" smtClean="0"/>
              <a:t>Kiše</a:t>
            </a:r>
            <a:r>
              <a:rPr lang="sk-SK" dirty="0" smtClean="0"/>
              <a:t>, </a:t>
            </a:r>
            <a:r>
              <a:rPr lang="sk-SK" dirty="0" err="1" smtClean="0"/>
              <a:t>Mesanepada</a:t>
            </a:r>
            <a:endParaRPr lang="sk-SK" dirty="0" smtClean="0"/>
          </a:p>
          <a:p>
            <a:r>
              <a:rPr lang="sk-SK" dirty="0" smtClean="0"/>
              <a:t>Zoznam končí menami panovníkov dynastie mesta </a:t>
            </a:r>
            <a:r>
              <a:rPr lang="sk-SK" dirty="0" err="1" smtClean="0"/>
              <a:t>Isinu</a:t>
            </a:r>
            <a:r>
              <a:rPr lang="sk-SK" dirty="0" smtClean="0"/>
              <a:t> z 20. stor. </a:t>
            </a:r>
            <a:r>
              <a:rPr lang="sk-SK" dirty="0" err="1" smtClean="0"/>
              <a:t>pr.n.l</a:t>
            </a:r>
            <a:r>
              <a:rPr lang="sk-SK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Výsledok vyhľadávania obrázkov pre dopyt sumerian king 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8400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Kráľ </a:t>
            </a:r>
            <a:r>
              <a:rPr lang="sk-SK" b="1" dirty="0" err="1" smtClean="0"/>
              <a:t>Enmebaragesi</a:t>
            </a:r>
            <a:r>
              <a:rPr lang="sk-SK" b="1" dirty="0" smtClean="0"/>
              <a:t> z </a:t>
            </a:r>
            <a:r>
              <a:rPr lang="sk-SK" b="1" dirty="0" err="1" smtClean="0"/>
              <a:t>Kiše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Jeho meno sa našlo na dvoch alabastrových vázach z </a:t>
            </a:r>
            <a:r>
              <a:rPr lang="sk-SK" dirty="0" err="1" smtClean="0"/>
              <a:t>Nippuru</a:t>
            </a:r>
            <a:r>
              <a:rPr lang="sk-SK" dirty="0" smtClean="0"/>
              <a:t> a v </a:t>
            </a:r>
            <a:r>
              <a:rPr lang="sk-SK" dirty="0" err="1" smtClean="0"/>
              <a:t>Tummalskej</a:t>
            </a:r>
            <a:r>
              <a:rPr lang="sk-SK" dirty="0" smtClean="0"/>
              <a:t> kronike (32 riadkov, pojednáva o stavbu </a:t>
            </a:r>
            <a:r>
              <a:rPr lang="sk-SK" dirty="0" err="1" smtClean="0"/>
              <a:t>nippurskej</a:t>
            </a:r>
            <a:r>
              <a:rPr lang="sk-SK" dirty="0" smtClean="0"/>
              <a:t> svätyne </a:t>
            </a:r>
            <a:r>
              <a:rPr lang="sk-SK" dirty="0" err="1" smtClean="0"/>
              <a:t>Tummal</a:t>
            </a:r>
            <a:r>
              <a:rPr lang="sk-SK" dirty="0" smtClean="0"/>
              <a:t>, spomína sa tu aj </a:t>
            </a:r>
            <a:r>
              <a:rPr lang="sk-SK" dirty="0" err="1" smtClean="0"/>
              <a:t>Gilgameš</a:t>
            </a:r>
            <a:r>
              <a:rPr lang="sk-SK" dirty="0" smtClean="0"/>
              <a:t>, </a:t>
            </a:r>
            <a:r>
              <a:rPr lang="sk-SK" dirty="0" err="1" smtClean="0"/>
              <a:t>Enmebaragesi</a:t>
            </a:r>
            <a:r>
              <a:rPr lang="sk-SK" dirty="0" smtClean="0"/>
              <a:t> podľa tejto kroniky založil prvý chrám v </a:t>
            </a:r>
            <a:r>
              <a:rPr lang="sk-SK" dirty="0" err="1" smtClean="0"/>
              <a:t>Kiši</a:t>
            </a:r>
            <a:r>
              <a:rPr lang="sk-SK" dirty="0" smtClean="0"/>
              <a:t>)</a:t>
            </a:r>
          </a:p>
          <a:p>
            <a:r>
              <a:rPr lang="en-US" dirty="0" err="1" smtClean="0"/>
              <a:t>Enmebaragesi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 king in this very city (that is Nippur),</a:t>
            </a:r>
            <a:br>
              <a:rPr lang="en-US" dirty="0" smtClean="0"/>
            </a:br>
            <a:r>
              <a:rPr lang="en-US" dirty="0" smtClean="0"/>
              <a:t>built the House of </a:t>
            </a:r>
            <a:r>
              <a:rPr lang="en-US" dirty="0" err="1" smtClean="0"/>
              <a:t>Enlil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Agga</a:t>
            </a:r>
            <a:r>
              <a:rPr lang="en-US" dirty="0" smtClean="0"/>
              <a:t> the son of </a:t>
            </a:r>
            <a:r>
              <a:rPr lang="en-US" dirty="0" err="1" smtClean="0"/>
              <a:t>Enmebaragesi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i="1" dirty="0" smtClean="0"/>
              <a:t>made the </a:t>
            </a:r>
            <a:r>
              <a:rPr lang="en-US" i="1" dirty="0" err="1" smtClean="0"/>
              <a:t>Tummal</a:t>
            </a:r>
            <a:r>
              <a:rPr lang="en-US" i="1" dirty="0" smtClean="0"/>
              <a:t> pre-eminent.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Kráľ </a:t>
            </a:r>
            <a:r>
              <a:rPr lang="sk-SK" b="1" dirty="0" err="1" smtClean="0"/>
              <a:t>Mesanepada</a:t>
            </a:r>
            <a:r>
              <a:rPr lang="sk-SK" b="1" dirty="0" smtClean="0"/>
              <a:t> z </a:t>
            </a:r>
            <a:r>
              <a:rPr lang="sk-SK" b="1" dirty="0" err="1" smtClean="0"/>
              <a:t>Uru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enenuru.net/html/sumerian_hist/kingsofkish.htm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9698" name="Picture 2" descr="Výsledok vyhľadávania obrázkov pre dopyt king mesanep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86058"/>
            <a:ext cx="6395362" cy="3357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Dôvody pre vznik </a:t>
            </a:r>
            <a:r>
              <a:rPr lang="sk-SK" b="1" dirty="0" err="1" smtClean="0"/>
              <a:t>Sumerského</a:t>
            </a:r>
            <a:r>
              <a:rPr lang="sk-SK" b="1" dirty="0" smtClean="0"/>
              <a:t> kráľovského zoznamu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Autori sa pokúšali dokázať, že v historických dobách vládla </a:t>
            </a:r>
            <a:r>
              <a:rPr lang="sk-SK" dirty="0" err="1" smtClean="0"/>
              <a:t>Sumeru</a:t>
            </a:r>
            <a:r>
              <a:rPr lang="sk-SK" dirty="0" smtClean="0"/>
              <a:t> vždy jedna kráľovská dynastia z jedného mestského štátu (hegemónia) – táto dynastia niesla titul „</a:t>
            </a:r>
            <a:r>
              <a:rPr lang="sk-SK" dirty="0" err="1" smtClean="0"/>
              <a:t>lugal</a:t>
            </a:r>
            <a:r>
              <a:rPr lang="sk-SK" dirty="0" smtClean="0"/>
              <a:t>“ = kráľ </a:t>
            </a:r>
          </a:p>
          <a:p>
            <a:r>
              <a:rPr lang="sk-SK" dirty="0" smtClean="0"/>
              <a:t>Snaha vyrovnať sa s </a:t>
            </a:r>
            <a:r>
              <a:rPr lang="sk-SK" dirty="0" err="1" smtClean="0"/>
              <a:t>gilgamešovskou</a:t>
            </a:r>
            <a:r>
              <a:rPr lang="sk-SK" dirty="0" smtClean="0"/>
              <a:t> tradíciou</a:t>
            </a:r>
          </a:p>
          <a:p>
            <a:r>
              <a:rPr lang="sk-SK" dirty="0" smtClean="0"/>
              <a:t>Nutnosť zaradiť medzi predchodcov vladárov 3. </a:t>
            </a:r>
            <a:r>
              <a:rPr lang="sk-SK" dirty="0" err="1" smtClean="0"/>
              <a:t>urskej</a:t>
            </a:r>
            <a:r>
              <a:rPr lang="sk-SK" dirty="0" smtClean="0"/>
              <a:t> dynastie aj samého </a:t>
            </a:r>
            <a:r>
              <a:rPr lang="sk-SK" dirty="0" err="1" smtClean="0"/>
              <a:t>Gilgameša</a:t>
            </a:r>
            <a:r>
              <a:rPr lang="sk-SK" dirty="0" smtClean="0"/>
              <a:t> – </a:t>
            </a:r>
            <a:r>
              <a:rPr lang="sk-SK" dirty="0" err="1" smtClean="0"/>
              <a:t>Urnamuova</a:t>
            </a:r>
            <a:r>
              <a:rPr lang="sk-SK" dirty="0" smtClean="0"/>
              <a:t> dynastia si prisvojila mytologický pôvod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Matematické zápisy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Jednoduché podoby už z 3. tis. </a:t>
            </a:r>
            <a:r>
              <a:rPr lang="sk-SK" dirty="0" err="1" smtClean="0"/>
              <a:t>p</a:t>
            </a:r>
            <a:r>
              <a:rPr lang="sk-SK" dirty="0" err="1" smtClean="0"/>
              <a:t>r.n.l</a:t>
            </a:r>
            <a:r>
              <a:rPr lang="sk-SK" dirty="0" smtClean="0"/>
              <a:t>. – tabuľky s násobkami vysokých čísel, žiacke cvičenia</a:t>
            </a:r>
          </a:p>
          <a:p>
            <a:r>
              <a:rPr lang="sk-SK" dirty="0" smtClean="0"/>
              <a:t>Geometria, zememeračstvo</a:t>
            </a:r>
          </a:p>
          <a:p>
            <a:r>
              <a:rPr lang="sk-SK" dirty="0" smtClean="0"/>
              <a:t>3. dynastia </a:t>
            </a:r>
            <a:r>
              <a:rPr lang="sk-SK" dirty="0" err="1" smtClean="0"/>
              <a:t>urská</a:t>
            </a:r>
            <a:r>
              <a:rPr lang="sk-SK" dirty="0" smtClean="0"/>
              <a:t>: plány polí s údajmi o ich rozmeroch, odhadovaný objem úrody</a:t>
            </a:r>
          </a:p>
          <a:p>
            <a:r>
              <a:rPr lang="sk-SK" dirty="0" smtClean="0"/>
              <a:t>Pisári sa matematike učili až na konci štúdia – najprv študovali miery a váhy (udávané textom lexikálnej série </a:t>
            </a:r>
            <a:r>
              <a:rPr lang="sk-SK" dirty="0" err="1" smtClean="0"/>
              <a:t>HAR-ra</a:t>
            </a:r>
            <a:r>
              <a:rPr lang="sk-SK" dirty="0" smtClean="0"/>
              <a:t> = </a:t>
            </a:r>
            <a:r>
              <a:rPr lang="sk-SK" dirty="0" err="1" smtClean="0"/>
              <a:t>hubullu</a:t>
            </a:r>
            <a:r>
              <a:rPr lang="sk-SK" dirty="0" smtClean="0"/>
              <a:t>), potom dostávali geometrické úlohy (miery dĺžky</a:t>
            </a:r>
            <a:r>
              <a:rPr lang="sk-SK" dirty="0" smtClean="0"/>
              <a:t> </a:t>
            </a:r>
            <a:r>
              <a:rPr lang="sk-SK" dirty="0" smtClean="0"/>
              <a:t>a plochy), používali tabuľky násobkov, poznali druhé mocniny, tretie mocniny a druhé odmocniny, Pytagorovu vetu</a:t>
            </a:r>
          </a:p>
          <a:p>
            <a:r>
              <a:rPr lang="sk-SK" dirty="0" smtClean="0"/>
              <a:t>Používali desiatkovú a šesťdesiatkovú sústavu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428736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krbalek.cz</a:t>
            </a:r>
            <a:r>
              <a:rPr lang="cs-CZ" dirty="0" smtClean="0">
                <a:hlinkClick r:id="rId2"/>
              </a:rPr>
              <a:t>/For_</a:t>
            </a:r>
            <a:r>
              <a:rPr lang="cs-CZ" dirty="0" err="1" smtClean="0">
                <a:hlinkClick r:id="rId2"/>
              </a:rPr>
              <a:t>students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_to_</a:t>
            </a:r>
            <a:r>
              <a:rPr lang="cs-CZ" dirty="0" err="1" smtClean="0">
                <a:hlinkClick r:id="rId2"/>
              </a:rPr>
              <a:t>load</a:t>
            </a:r>
            <a:r>
              <a:rPr lang="cs-CZ" dirty="0" smtClean="0">
                <a:hlinkClick r:id="rId2"/>
              </a:rPr>
              <a:t>/Babylon.</a:t>
            </a:r>
            <a:r>
              <a:rPr lang="cs-CZ" dirty="0" err="1" smtClean="0">
                <a:hlinkClick r:id="rId2"/>
              </a:rPr>
              <a:t>pdf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22" name="Picture 2" descr="Výsledok vyhľadávania obrázkov pre dopyt mathematical text sumer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5" y="0"/>
            <a:ext cx="4572192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Hospodárske</a:t>
            </a:r>
            <a:r>
              <a:rPr lang="cs-CZ" b="1" dirty="0" smtClean="0"/>
              <a:t> záznamy </a:t>
            </a:r>
            <a:r>
              <a:rPr lang="cs-CZ" b="1" dirty="0" err="1" smtClean="0"/>
              <a:t>Sumeranov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Hlavne nábožensko-hospodárske texty: majetok chrámu, centrálna distribúcia, zoznamy </a:t>
            </a:r>
            <a:r>
              <a:rPr lang="sk-SK" dirty="0" err="1" smtClean="0"/>
              <a:t>obetín</a:t>
            </a:r>
            <a:endParaRPr lang="sk-SK" dirty="0" smtClean="0"/>
          </a:p>
          <a:p>
            <a:r>
              <a:rPr lang="sk-SK" dirty="0" err="1" smtClean="0"/>
              <a:t>Najstaršíe</a:t>
            </a:r>
            <a:r>
              <a:rPr lang="sk-SK" dirty="0" smtClean="0"/>
              <a:t>: 3. tisícročie </a:t>
            </a:r>
            <a:r>
              <a:rPr lang="sk-SK" dirty="0" err="1" smtClean="0"/>
              <a:t>p.n.l</a:t>
            </a:r>
            <a:endParaRPr lang="sk-SK" dirty="0" smtClean="0"/>
          </a:p>
          <a:p>
            <a:r>
              <a:rPr lang="sk-SK" dirty="0" smtClean="0"/>
              <a:t>Lokalita: </a:t>
            </a:r>
            <a:r>
              <a:rPr lang="sk-SK" dirty="0" err="1" smtClean="0"/>
              <a:t>Dréhim</a:t>
            </a:r>
            <a:r>
              <a:rPr lang="sk-SK" dirty="0" smtClean="0"/>
              <a:t> (zásobovacie stredisko 3. UR dynastie) </a:t>
            </a:r>
          </a:p>
          <a:p>
            <a:r>
              <a:rPr lang="sk-SK" dirty="0" smtClean="0"/>
              <a:t>Mesačné prehľady </a:t>
            </a:r>
            <a:r>
              <a:rPr lang="sk-SK" dirty="0" err="1" smtClean="0"/>
              <a:t>výloh</a:t>
            </a:r>
            <a:r>
              <a:rPr lang="sk-SK" dirty="0" smtClean="0"/>
              <a:t> </a:t>
            </a:r>
          </a:p>
          <a:p>
            <a:r>
              <a:rPr lang="sk-SK" dirty="0" smtClean="0"/>
              <a:t>Pravidelné trasy, po ktorých jazdili poslovia s oficiálnymi odkazmi zapečatenými kráľovským úradníkom</a:t>
            </a:r>
          </a:p>
          <a:p>
            <a:r>
              <a:rPr lang="sk-SK" dirty="0" smtClean="0"/>
              <a:t>Texty potom vypálené a archivované </a:t>
            </a:r>
          </a:p>
          <a:p>
            <a:r>
              <a:rPr lang="sk-SK" dirty="0" smtClean="0"/>
              <a:t>Kancelárska „kultúra“ za </a:t>
            </a:r>
            <a:r>
              <a:rPr lang="sk-SK" dirty="0" err="1" smtClean="0"/>
              <a:t>staroakkadskej</a:t>
            </a:r>
            <a:r>
              <a:rPr lang="sk-SK" dirty="0" smtClean="0"/>
              <a:t> dynastie (2334-2154)</a:t>
            </a:r>
          </a:p>
          <a:p>
            <a:r>
              <a:rPr lang="sk-SK" dirty="0" smtClean="0"/>
              <a:t>V </a:t>
            </a:r>
            <a:r>
              <a:rPr lang="sk-SK" dirty="0" err="1" smtClean="0"/>
              <a:t>starobabylónskom</a:t>
            </a:r>
            <a:r>
              <a:rPr lang="sk-SK" dirty="0" smtClean="0"/>
              <a:t> období – kodifikovaná podoba, štandardný štýl</a:t>
            </a:r>
            <a:endParaRPr lang="sk-SK" dirty="0" smtClean="0"/>
          </a:p>
          <a:p>
            <a:r>
              <a:rPr lang="sk-SK" dirty="0" smtClean="0"/>
              <a:t>Ide o vôbec najstarší typ literatúry – hospodárske texty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maa.org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press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periodicals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convergence</a:t>
            </a:r>
            <a:r>
              <a:rPr lang="cs-CZ" dirty="0" smtClean="0">
                <a:hlinkClick r:id="rId2"/>
              </a:rPr>
              <a:t>/the-</a:t>
            </a:r>
            <a:r>
              <a:rPr lang="cs-CZ" dirty="0" err="1" smtClean="0">
                <a:hlinkClick r:id="rId2"/>
              </a:rPr>
              <a:t>best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known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old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babylonian</a:t>
            </a:r>
            <a:r>
              <a:rPr lang="cs-CZ" dirty="0" smtClean="0">
                <a:hlinkClick r:id="rId2"/>
              </a:rPr>
              <a:t>-tablet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8914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350710" cy="4286255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14554"/>
            <a:ext cx="305753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Ominálne</a:t>
            </a:r>
            <a:r>
              <a:rPr lang="sk-SK" b="1" dirty="0" smtClean="0"/>
              <a:t> </a:t>
            </a:r>
            <a:r>
              <a:rPr lang="sk-SK" b="1" dirty="0" err="1" smtClean="0"/>
              <a:t>repetitóriá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Príručka o výklade nebeských znamení: Enúma </a:t>
            </a:r>
            <a:r>
              <a:rPr lang="sk-SK" dirty="0" err="1" smtClean="0"/>
              <a:t>Anu</a:t>
            </a:r>
            <a:r>
              <a:rPr lang="sk-SK" dirty="0" smtClean="0"/>
              <a:t> </a:t>
            </a:r>
            <a:r>
              <a:rPr lang="sk-SK" dirty="0" err="1" smtClean="0"/>
              <a:t>Enlil</a:t>
            </a:r>
            <a:r>
              <a:rPr lang="sk-SK" dirty="0" smtClean="0"/>
              <a:t> – 70 tabuliek, v úvode sa dozvedáme, že hviezdy a nebo ustanovili bohovia </a:t>
            </a:r>
            <a:r>
              <a:rPr lang="sk-SK" dirty="0" err="1" smtClean="0"/>
              <a:t>An</a:t>
            </a:r>
            <a:r>
              <a:rPr lang="sk-SK" dirty="0" smtClean="0"/>
              <a:t>, </a:t>
            </a:r>
            <a:r>
              <a:rPr lang="sk-SK" dirty="0" err="1" smtClean="0"/>
              <a:t>Enlil</a:t>
            </a:r>
            <a:r>
              <a:rPr lang="sk-SK" dirty="0" smtClean="0"/>
              <a:t> a </a:t>
            </a:r>
            <a:r>
              <a:rPr lang="sk-SK" dirty="0" err="1" smtClean="0"/>
              <a:t>Enki</a:t>
            </a:r>
            <a:r>
              <a:rPr lang="sk-SK" dirty="0" smtClean="0"/>
              <a:t>, text predkladá 7000 vešteckých výkladov v 4 oddieloch venovaných: Mesiacu, Slnku, </a:t>
            </a:r>
            <a:r>
              <a:rPr lang="sk-SK" dirty="0" err="1" smtClean="0"/>
              <a:t>Adadovi</a:t>
            </a:r>
            <a:r>
              <a:rPr lang="sk-SK" dirty="0" smtClean="0"/>
              <a:t> (atmosférické javy, meteority) a </a:t>
            </a:r>
            <a:r>
              <a:rPr lang="sk-SK" dirty="0" err="1" smtClean="0"/>
              <a:t>Ištare</a:t>
            </a:r>
            <a:r>
              <a:rPr lang="sk-SK" dirty="0" smtClean="0"/>
              <a:t> (planéty a hviezdy). Sledovali sa rôzne nebeské úkazy – prelety </a:t>
            </a:r>
            <a:r>
              <a:rPr lang="sk-SK" dirty="0" err="1" smtClean="0"/>
              <a:t>komiet</a:t>
            </a:r>
            <a:r>
              <a:rPr lang="sk-SK" dirty="0" smtClean="0"/>
              <a:t>, meteoritov, veštby sa týkali udalostí a inštitúcií celospoločenského významu a celého BV regiónu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Medicínske </a:t>
            </a:r>
            <a:r>
              <a:rPr lang="sk-SK" b="1" dirty="0" err="1" smtClean="0"/>
              <a:t>repetitóriá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Recepty na prípravu liekov – od 3. dynastie </a:t>
            </a:r>
            <a:r>
              <a:rPr lang="sk-SK" dirty="0" err="1" smtClean="0"/>
              <a:t>urskej</a:t>
            </a:r>
            <a:r>
              <a:rPr lang="sk-SK" dirty="0" smtClean="0"/>
              <a:t> </a:t>
            </a:r>
          </a:p>
          <a:p>
            <a:r>
              <a:rPr lang="sk-SK" dirty="0" smtClean="0"/>
              <a:t>Obklady, elixíry, masti</a:t>
            </a:r>
          </a:p>
          <a:p>
            <a:r>
              <a:rPr lang="sk-SK" dirty="0" err="1" smtClean="0"/>
              <a:t>Drtili</a:t>
            </a:r>
            <a:r>
              <a:rPr lang="sk-SK" dirty="0" smtClean="0"/>
              <a:t> sa v </a:t>
            </a:r>
            <a:r>
              <a:rPr lang="sk-SK" dirty="0" err="1" smtClean="0"/>
              <a:t>hmoždiaroch</a:t>
            </a:r>
            <a:r>
              <a:rPr lang="sk-SK" dirty="0" smtClean="0"/>
              <a:t> a rozpúšťali v pive alebo vode, prikladali sa na postihnuté miesto tela potrené olejom</a:t>
            </a:r>
          </a:p>
          <a:p>
            <a:r>
              <a:rPr lang="sk-SK" dirty="0" smtClean="0"/>
              <a:t>Lekári zostavovali tabuľky bylín a nerastov s liečivými účinkami a neduhmi, ktoré mali liečiť, niekedy býva aj tretí stĺpec, ktorý udáva spôsob užívania lieku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Epigrafické</a:t>
            </a:r>
            <a:r>
              <a:rPr lang="sk-SK" b="1" dirty="0" smtClean="0"/>
              <a:t> dokumenty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/>
              <a:t>Komemoratívne</a:t>
            </a:r>
            <a:r>
              <a:rPr lang="sk-SK" dirty="0" smtClean="0"/>
              <a:t> monumentálne nápisy</a:t>
            </a:r>
            <a:r>
              <a:rPr lang="cs-CZ" dirty="0" smtClean="0"/>
              <a:t>: </a:t>
            </a:r>
            <a:r>
              <a:rPr lang="cs-CZ" dirty="0" err="1" smtClean="0"/>
              <a:t>kráľovské</a:t>
            </a:r>
            <a:r>
              <a:rPr lang="cs-CZ" dirty="0" smtClean="0"/>
              <a:t> edikty a </a:t>
            </a:r>
            <a:r>
              <a:rPr lang="cs-CZ" dirty="0" err="1" smtClean="0"/>
              <a:t>proklamácie</a:t>
            </a:r>
            <a:r>
              <a:rPr lang="cs-CZ" dirty="0" smtClean="0"/>
              <a:t> – králi </a:t>
            </a:r>
            <a:r>
              <a:rPr lang="cs-CZ" dirty="0" err="1" smtClean="0"/>
              <a:t>zvečňovali</a:t>
            </a:r>
            <a:r>
              <a:rPr lang="cs-CZ" dirty="0" smtClean="0"/>
              <a:t> svoje </a:t>
            </a:r>
            <a:r>
              <a:rPr lang="cs-CZ" dirty="0" err="1" smtClean="0"/>
              <a:t>pamätné</a:t>
            </a:r>
            <a:r>
              <a:rPr lang="cs-CZ" dirty="0" smtClean="0"/>
              <a:t> činy vztýčením </a:t>
            </a:r>
            <a:r>
              <a:rPr lang="cs-CZ" dirty="0" err="1" smtClean="0"/>
              <a:t>pamätníkov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svätyniach</a:t>
            </a:r>
            <a:endParaRPr lang="cs-CZ" dirty="0" smtClean="0"/>
          </a:p>
          <a:p>
            <a:r>
              <a:rPr lang="sk-SK" dirty="0" smtClean="0"/>
              <a:t>Veľa takýchto nápisov napr. v </a:t>
            </a:r>
            <a:r>
              <a:rPr lang="sk-SK" dirty="0" err="1" smtClean="0"/>
              <a:t>Nippure</a:t>
            </a:r>
            <a:endParaRPr lang="sk-SK" dirty="0" smtClean="0"/>
          </a:p>
          <a:p>
            <a:r>
              <a:rPr lang="sk-SK" dirty="0" smtClean="0"/>
              <a:t>Séria kamenných váz s nápisom líčiacim blaho krajiny za jeho vlády – kráľ </a:t>
            </a:r>
            <a:r>
              <a:rPr lang="sk-SK" dirty="0" err="1" smtClean="0"/>
              <a:t>Lugalzagesi</a:t>
            </a:r>
            <a:endParaRPr lang="sk-SK" dirty="0" smtClean="0"/>
          </a:p>
          <a:p>
            <a:r>
              <a:rPr lang="sk-SK" dirty="0" err="1" smtClean="0"/>
              <a:t>Ediikty</a:t>
            </a:r>
            <a:r>
              <a:rPr lang="sk-SK" dirty="0" smtClean="0"/>
              <a:t>: </a:t>
            </a:r>
            <a:r>
              <a:rPr lang="sk-SK" dirty="0" err="1" smtClean="0"/>
              <a:t>Entemenovo</a:t>
            </a:r>
            <a:r>
              <a:rPr lang="sk-SK" dirty="0" smtClean="0"/>
              <a:t> zrušenie dlhov, výnosy kráľov </a:t>
            </a:r>
            <a:r>
              <a:rPr lang="sk-SK" dirty="0" err="1" smtClean="0"/>
              <a:t>Išme-Dagána</a:t>
            </a:r>
            <a:r>
              <a:rPr lang="sk-SK" dirty="0" smtClean="0"/>
              <a:t> a </a:t>
            </a:r>
            <a:r>
              <a:rPr lang="sk-SK" dirty="0" err="1" smtClean="0"/>
              <a:t>Lipit-Ištara</a:t>
            </a:r>
            <a:r>
              <a:rPr lang="sk-SK" dirty="0" smtClean="0"/>
              <a:t> (</a:t>
            </a:r>
            <a:r>
              <a:rPr lang="sk-SK" dirty="0" err="1" smtClean="0"/>
              <a:t>Isin</a:t>
            </a:r>
            <a:r>
              <a:rPr lang="sk-SK" dirty="0" smtClean="0"/>
              <a:t>) , edikt panovníka </a:t>
            </a:r>
            <a:r>
              <a:rPr lang="sk-SK" dirty="0" err="1" smtClean="0"/>
              <a:t>Ammí-Saduky</a:t>
            </a:r>
            <a:r>
              <a:rPr lang="sk-SK" dirty="0" smtClean="0"/>
              <a:t> – zákaz násilného vymáhania menších dlhov, stanovenie trestov za niektoré zločiny, naviazanie obchodných vzťahov medzi vládou a obchodníkmi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Dedikačné nápisy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Nápisy v interiéroch chrámov a na predmetoch v chráme, najčastejšie to boli sochy, ktoré chrámu venovali zbožní prosebníci a </a:t>
            </a:r>
            <a:r>
              <a:rPr lang="sk-SK" dirty="0" err="1" smtClean="0"/>
              <a:t>donátori</a:t>
            </a:r>
            <a:r>
              <a:rPr lang="sk-SK" dirty="0" smtClean="0"/>
              <a:t> chrámu</a:t>
            </a:r>
          </a:p>
          <a:p>
            <a:r>
              <a:rPr lang="sk-SK" dirty="0" smtClean="0"/>
              <a:t>Ale aj nápisy, ktoré podávali svedectvo o významných udalostiach – napr. nápis panovníka </a:t>
            </a:r>
            <a:r>
              <a:rPr lang="sk-SK" dirty="0" err="1" smtClean="0"/>
              <a:t>Naram-Sína</a:t>
            </a:r>
            <a:r>
              <a:rPr lang="sk-SK" dirty="0" smtClean="0"/>
              <a:t> z lokality </a:t>
            </a:r>
            <a:r>
              <a:rPr lang="sk-SK" dirty="0" err="1" smtClean="0"/>
              <a:t>Bassetki</a:t>
            </a:r>
            <a:r>
              <a:rPr lang="sk-SK" dirty="0" smtClean="0"/>
              <a:t> – napísaný na soške: </a:t>
            </a:r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cdli.ox.ac.uk/wiki/doku.php?id=bassetki_statue</a:t>
            </a:r>
            <a:endParaRPr lang="sk-SK" dirty="0" smtClean="0"/>
          </a:p>
          <a:p>
            <a:r>
              <a:rPr lang="sk-SK" dirty="0" smtClean="0"/>
              <a:t>Krádež a znovuzískanie sochy z </a:t>
            </a:r>
            <a:r>
              <a:rPr lang="sk-SK" dirty="0" err="1" smtClean="0"/>
              <a:t>Bassetki</a:t>
            </a:r>
            <a:r>
              <a:rPr lang="sk-SK" dirty="0" smtClean="0"/>
              <a:t>: </a:t>
            </a:r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www.archaeological.org/pdfs/papers/J_Russell_recovery.pdf</a:t>
            </a:r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Výsledok vyhľadávania obrázkov pre dopyt naram-sin bassetki"/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>
            <a:off x="1857356" y="500042"/>
            <a:ext cx="5786446" cy="595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60" name="Picture 4" descr="Výsledok vyhľadávania obrázkov pre dopyt sumerian votive fig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Stavebné nápisy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Nápisy zo základových </a:t>
            </a:r>
            <a:r>
              <a:rPr lang="sk-SK" dirty="0" err="1" smtClean="0"/>
              <a:t>obetín</a:t>
            </a:r>
            <a:r>
              <a:rPr lang="sk-SK" dirty="0" smtClean="0"/>
              <a:t> chrámov a palácov</a:t>
            </a:r>
          </a:p>
          <a:p>
            <a:r>
              <a:rPr lang="sk-SK" dirty="0" smtClean="0"/>
              <a:t>Vkladali sa do zvlášť vymurovaných skriniek v základoch – cenné dary (úlomky zlata, drahé kamene, polodrahokamy a </a:t>
            </a:r>
            <a:r>
              <a:rPr lang="sk-SK" dirty="0" err="1" smtClean="0"/>
              <a:t>tetxty</a:t>
            </a:r>
            <a:r>
              <a:rPr lang="sk-SK" dirty="0" smtClean="0"/>
              <a:t>, na ktorých bolo meno a hodnosť darcu)</a:t>
            </a:r>
          </a:p>
          <a:p>
            <a:r>
              <a:rPr lang="sk-SK" dirty="0" smtClean="0"/>
              <a:t>Kamene  vo </a:t>
            </a:r>
            <a:r>
              <a:rPr lang="sk-SK" dirty="0" err="1" smtClean="0"/>
              <a:t>verajách</a:t>
            </a:r>
            <a:r>
              <a:rPr lang="sk-SK" dirty="0" smtClean="0"/>
              <a:t> dverí a vchodov – zvláštny význam (prechodová zóna) – tiež nápisy </a:t>
            </a:r>
          </a:p>
          <a:p>
            <a:r>
              <a:rPr lang="sk-SK" dirty="0" smtClean="0"/>
              <a:t>Kliny z vypálenej hliny s nápismi 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Votívne nápisy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texte božstvo, ktorému sa obetuje, meno darcu</a:t>
            </a:r>
          </a:p>
          <a:p>
            <a:r>
              <a:rPr lang="sk-SK" dirty="0" err="1" smtClean="0"/>
              <a:t>Obetiny</a:t>
            </a:r>
            <a:r>
              <a:rPr lang="sk-SK" dirty="0" smtClean="0"/>
              <a:t> za zosnulých od potomkov, alebo za blaho panovníka, existujú aj súkromné nápisy: dar za svoju vlastnú rodinu alebo najbližších (ženu a deti)</a:t>
            </a:r>
          </a:p>
          <a:p>
            <a:r>
              <a:rPr lang="sk-SK" dirty="0" smtClean="0"/>
              <a:t>Tieto predmety bývali často súčasťou vojnovej koristi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 descr="Výsledok vyhľadávania obrázkov pre dopyt sumerian votive bo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262"/>
            <a:ext cx="9144000" cy="730526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1472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Votive dog statuette dedicated by a physician from Lagash to the goddess </a:t>
            </a:r>
            <a:r>
              <a:rPr lang="en-US" dirty="0" err="1" smtClean="0"/>
              <a:t>Ninisina</a:t>
            </a:r>
            <a:r>
              <a:rPr lang="en-US" dirty="0" smtClean="0"/>
              <a:t>, ‘for the life of </a:t>
            </a:r>
            <a:r>
              <a:rPr lang="en-US" dirty="0" err="1" smtClean="0"/>
              <a:t>Sumu</a:t>
            </a:r>
            <a:r>
              <a:rPr lang="en-US" dirty="0" smtClean="0"/>
              <a:t>-El’, king of </a:t>
            </a:r>
            <a:r>
              <a:rPr lang="en-US" dirty="0" err="1" smtClean="0"/>
              <a:t>Larsa</a:t>
            </a:r>
            <a:r>
              <a:rPr lang="en-US" dirty="0" smtClean="0"/>
              <a:t> (1894–1866 BC). Louvre Museum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Dokumentácia remesiel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Dokumentácia textilnej výroby </a:t>
            </a:r>
            <a:endParaRPr lang="cs-CZ" dirty="0"/>
          </a:p>
        </p:txBody>
      </p:sp>
      <p:pic>
        <p:nvPicPr>
          <p:cNvPr id="1026" name="Picture 2" descr="Výsledok vyhľadávania obrázkov pre dopyt weaving sumerian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988193" cy="38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2" name="Picture 2" descr="Výsledok vyhľadávania obrázkov pre dopyt votive gift sume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44000" cy="686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Pečate, odtlačky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Typické pečatné valčeky – od rane dynastickej doby (27.-26. </a:t>
            </a:r>
            <a:r>
              <a:rPr lang="sk-SK" dirty="0" err="1" smtClean="0"/>
              <a:t>stor.pr.n.l</a:t>
            </a:r>
            <a:r>
              <a:rPr lang="sk-SK" dirty="0" smtClean="0"/>
              <a:t>.)</a:t>
            </a:r>
          </a:p>
          <a:p>
            <a:r>
              <a:rPr lang="sk-SK" dirty="0" smtClean="0"/>
              <a:t>Na pečatidlách: mená významných mužov (aj žien) </a:t>
            </a:r>
            <a:r>
              <a:rPr lang="sk-SK" dirty="0" err="1" smtClean="0"/>
              <a:t>Sumeru</a:t>
            </a:r>
            <a:r>
              <a:rPr lang="sk-SK" dirty="0" smtClean="0"/>
              <a:t>, od doby </a:t>
            </a:r>
            <a:r>
              <a:rPr lang="sk-SK" dirty="0" err="1" smtClean="0"/>
              <a:t>staroakkadskej</a:t>
            </a:r>
            <a:r>
              <a:rPr lang="sk-SK" dirty="0" smtClean="0"/>
              <a:t> aj nižšie postavené osoby (</a:t>
            </a:r>
            <a:r>
              <a:rPr lang="sk-SK" dirty="0" err="1" smtClean="0"/>
              <a:t>např</a:t>
            </a:r>
            <a:r>
              <a:rPr lang="sk-SK" dirty="0" smtClean="0"/>
              <a:t>. funkcionári dvora) </a:t>
            </a:r>
          </a:p>
          <a:p>
            <a:r>
              <a:rPr lang="sk-SK" dirty="0" smtClean="0"/>
              <a:t>Od 3. </a:t>
            </a:r>
            <a:r>
              <a:rPr lang="sk-SK" dirty="0" err="1" smtClean="0"/>
              <a:t>urskej</a:t>
            </a:r>
            <a:r>
              <a:rPr lang="sk-SK" dirty="0" smtClean="0"/>
              <a:t> dynastie: pečatný valček slúži ako osobný „podpis“ a jeho strata sa musí oznamovať úradom, aby nedošlo k zneužitiu</a:t>
            </a:r>
          </a:p>
          <a:p>
            <a:r>
              <a:rPr lang="sk-SK" dirty="0" smtClean="0"/>
              <a:t>Viac </a:t>
            </a:r>
            <a:r>
              <a:rPr lang="sk-SK" dirty="0" smtClean="0"/>
              <a:t>o pečatiach: </a:t>
            </a:r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cdli.ox.ac.uk/wiki/doku.php?id=seals_and_sealings_in_the_ancient_near_east</a:t>
            </a:r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0178" name="Picture 2" descr="Výsledok vyhľadávania obrázkov pre dopyt sumerian seal of 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3900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Elektronické zdroje </a:t>
            </a:r>
            <a:r>
              <a:rPr lang="sk-SK" b="1" dirty="0" err="1" smtClean="0"/>
              <a:t>sumerskej</a:t>
            </a:r>
            <a:r>
              <a:rPr lang="sk-SK" b="1" dirty="0" smtClean="0"/>
              <a:t> literatúry a k </a:t>
            </a:r>
            <a:r>
              <a:rPr lang="sk-SK" b="1" dirty="0" err="1" smtClean="0"/>
              <a:t>samoštúdiu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seal.uni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leipzig.de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links</a:t>
            </a:r>
            <a:r>
              <a:rPr lang="cs-CZ" dirty="0" smtClean="0">
                <a:hlinkClick r:id="rId2"/>
              </a:rPr>
              <a:t>%20to%20other%20text%20corpora.htm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cdli.ox.ac.uk/wiki/doku.php?id=cuneiform_tablet_collections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http://cdli.ucla.edu/collections/bm/bm.html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etcsl.orinst.ox.ac.uk/catalogue.htm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cuneiform.library.cornell.edu/collections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wuecampus2.uni-wuerzburg.de/moodle/pluginfile.php/57680/mod_resource/content/1/05_LitCivil_LEX.pdf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</a:t>
            </a:r>
            <a:r>
              <a:rPr lang="cs-CZ" dirty="0" err="1" smtClean="0">
                <a:hlinkClick r:id="rId8"/>
              </a:rPr>
              <a:t>sumerian.org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sumerian.pdf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Mestá, kde sa našli tabuľky: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 </a:t>
            </a:r>
            <a:r>
              <a:rPr lang="cs-CZ" sz="2800" dirty="0" err="1" smtClean="0"/>
              <a:t>Alalakh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err="1" smtClean="0"/>
              <a:t>Amarna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smtClean="0"/>
              <a:t>Babylon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err="1" smtClean="0"/>
              <a:t>Borsippa</a:t>
            </a:r>
            <a:r>
              <a:rPr lang="cs-CZ" sz="2800" dirty="0" smtClean="0"/>
              <a:t>   </a:t>
            </a:r>
            <a:endParaRPr lang="cs-CZ" sz="2800" dirty="0" smtClean="0"/>
          </a:p>
          <a:p>
            <a:r>
              <a:rPr lang="cs-CZ" sz="2800" dirty="0" err="1" smtClean="0"/>
              <a:t>Drehem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err="1" smtClean="0"/>
              <a:t>Eridu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smtClean="0"/>
              <a:t>Fara</a:t>
            </a:r>
            <a:r>
              <a:rPr lang="cs-CZ" sz="2800" dirty="0" smtClean="0"/>
              <a:t>    </a:t>
            </a:r>
            <a:endParaRPr lang="cs-CZ" sz="2800" dirty="0" smtClean="0"/>
          </a:p>
          <a:p>
            <a:r>
              <a:rPr lang="cs-CZ" sz="2800" dirty="0" err="1" smtClean="0"/>
              <a:t>Girsu</a:t>
            </a:r>
            <a:r>
              <a:rPr lang="cs-CZ" sz="2800" dirty="0" smtClean="0"/>
              <a:t>   </a:t>
            </a:r>
            <a:endParaRPr lang="cs-CZ" sz="2800" dirty="0" smtClean="0"/>
          </a:p>
          <a:p>
            <a:r>
              <a:rPr lang="cs-CZ" sz="2800" dirty="0" err="1" smtClean="0"/>
              <a:t>Jemdet</a:t>
            </a:r>
            <a:r>
              <a:rPr lang="cs-CZ" sz="2800" dirty="0" smtClean="0"/>
              <a:t> </a:t>
            </a:r>
            <a:r>
              <a:rPr lang="cs-CZ" sz="2800" dirty="0" err="1" smtClean="0"/>
              <a:t>Nasr</a:t>
            </a:r>
            <a:r>
              <a:rPr lang="cs-CZ" sz="2800" dirty="0" smtClean="0"/>
              <a:t>    </a:t>
            </a:r>
            <a:endParaRPr lang="cs-CZ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Kish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Kultepe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Larsa</a:t>
            </a:r>
            <a:r>
              <a:rPr lang="cs-CZ" dirty="0" smtClean="0"/>
              <a:t>   </a:t>
            </a:r>
          </a:p>
          <a:p>
            <a:r>
              <a:rPr lang="cs-CZ" dirty="0" err="1" smtClean="0"/>
              <a:t>Nineveh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Nimrud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Nippur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Nuzi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Sippar</a:t>
            </a:r>
            <a:r>
              <a:rPr lang="cs-CZ" dirty="0" smtClean="0"/>
              <a:t>   </a:t>
            </a:r>
          </a:p>
          <a:p>
            <a:r>
              <a:rPr lang="cs-CZ" dirty="0" smtClean="0"/>
              <a:t>Tell Brak    </a:t>
            </a:r>
          </a:p>
          <a:p>
            <a:r>
              <a:rPr lang="cs-CZ" dirty="0" err="1" smtClean="0"/>
              <a:t>Ubaid</a:t>
            </a:r>
            <a:r>
              <a:rPr lang="cs-CZ" dirty="0" smtClean="0"/>
              <a:t>    </a:t>
            </a:r>
          </a:p>
          <a:p>
            <a:r>
              <a:rPr lang="cs-CZ" dirty="0" err="1" smtClean="0"/>
              <a:t>Umma</a:t>
            </a:r>
            <a:r>
              <a:rPr lang="cs-CZ" dirty="0" smtClean="0"/>
              <a:t>    </a:t>
            </a:r>
          </a:p>
          <a:p>
            <a:r>
              <a:rPr lang="cs-CZ" dirty="0" smtClean="0"/>
              <a:t>Ur    </a:t>
            </a:r>
          </a:p>
          <a:p>
            <a:r>
              <a:rPr lang="cs-CZ" dirty="0" err="1" smtClean="0"/>
              <a:t>Uruk</a:t>
            </a:r>
            <a:r>
              <a:rPr lang="cs-CZ" dirty="0" smtClean="0"/>
              <a:t>  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cs-CZ" dirty="0"/>
          </a:p>
        </p:txBody>
      </p:sp>
      <p:sp>
        <p:nvSpPr>
          <p:cNvPr id="38914" name="AutoShape 2" descr="Výsledok vyhľadávania obrázkov pre dopyt sumerian comp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16" name="AutoShape 4" descr="Výsledok vyhľadávania obrázkov pre dopyt sumerian comp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Výsledok vyhľadávania obrázkov pre dopyt emoticons hieroglyphs"/>
          <p:cNvPicPr>
            <a:picLocks noChangeAspect="1" noChangeArrowheads="1"/>
          </p:cNvPicPr>
          <p:nvPr/>
        </p:nvPicPr>
        <p:blipFill>
          <a:blip r:embed="rId2"/>
          <a:srcRect b="5188"/>
          <a:stretch>
            <a:fillRect/>
          </a:stretch>
        </p:blipFill>
        <p:spPr bwMode="auto">
          <a:xfrm>
            <a:off x="2643174" y="1357298"/>
            <a:ext cx="3786214" cy="5087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Lexikálne príručky – </a:t>
            </a:r>
            <a:r>
              <a:rPr lang="sk-SK" b="1" dirty="0" err="1" smtClean="0"/>
              <a:t>sylabáre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Slúžili pre potreby pisárov – k </a:t>
            </a:r>
            <a:r>
              <a:rPr lang="sk-SK" dirty="0" err="1" smtClean="0"/>
              <a:t>výuke</a:t>
            </a:r>
            <a:r>
              <a:rPr lang="sk-SK" dirty="0" smtClean="0"/>
              <a:t> </a:t>
            </a:r>
            <a:r>
              <a:rPr lang="sk-SK" dirty="0" err="1" smtClean="0"/>
              <a:t>sumerčiny</a:t>
            </a:r>
            <a:r>
              <a:rPr lang="sk-SK" dirty="0" smtClean="0"/>
              <a:t> – výslovnostné slovníky</a:t>
            </a:r>
          </a:p>
          <a:p>
            <a:r>
              <a:rPr lang="sk-SK" dirty="0" smtClean="0"/>
              <a:t>Pochádzajú z 20. – 17. storočia</a:t>
            </a:r>
          </a:p>
          <a:p>
            <a:r>
              <a:rPr lang="sk-SK" dirty="0" smtClean="0"/>
              <a:t>Dva stĺpce znakov – znak a slabičný prepis znaku</a:t>
            </a:r>
          </a:p>
          <a:p>
            <a:r>
              <a:rPr lang="sk-SK" dirty="0" smtClean="0"/>
              <a:t>Tri stĺpce znakov – aj </a:t>
            </a:r>
            <a:r>
              <a:rPr lang="sk-SK" dirty="0" err="1" smtClean="0"/>
              <a:t>akkadský</a:t>
            </a:r>
            <a:r>
              <a:rPr lang="sk-SK" dirty="0" smtClean="0"/>
              <a:t> preklad </a:t>
            </a:r>
          </a:p>
          <a:p>
            <a:r>
              <a:rPr lang="sk-SK" dirty="0" smtClean="0"/>
              <a:t>Jazykové príručky </a:t>
            </a:r>
          </a:p>
          <a:p>
            <a:r>
              <a:rPr lang="sk-SK" dirty="0" smtClean="0"/>
              <a:t>Slovníky zložených znakov</a:t>
            </a:r>
          </a:p>
          <a:p>
            <a:r>
              <a:rPr lang="sk-SK" dirty="0" smtClean="0"/>
              <a:t>Encyklopédie a inventáre slov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3984" t="14583" r="39063" b="6250"/>
          <a:stretch>
            <a:fillRect/>
          </a:stretch>
        </p:blipFill>
        <p:spPr bwMode="auto">
          <a:xfrm>
            <a:off x="785786" y="571480"/>
            <a:ext cx="32861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47461" t="30208" r="29687" b="45548"/>
          <a:stretch>
            <a:fillRect/>
          </a:stretch>
        </p:blipFill>
        <p:spPr bwMode="auto">
          <a:xfrm>
            <a:off x="4286248" y="1571612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Lexikálne zoznamy – tematické súpisy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r>
              <a:rPr lang="sk-SK" b="1" dirty="0" smtClean="0"/>
              <a:t>Súbor tabuliek </a:t>
            </a:r>
            <a:r>
              <a:rPr lang="sk-SK" b="1" dirty="0" err="1" smtClean="0"/>
              <a:t>HAR-ra</a:t>
            </a:r>
            <a:r>
              <a:rPr lang="sk-SK" b="1" dirty="0" smtClean="0"/>
              <a:t> (</a:t>
            </a:r>
            <a:r>
              <a:rPr lang="sk-SK" b="1" dirty="0" err="1" smtClean="0"/>
              <a:t>hubullu</a:t>
            </a:r>
            <a:r>
              <a:rPr lang="sk-SK" b="1" dirty="0" smtClean="0"/>
              <a:t>)</a:t>
            </a:r>
          </a:p>
          <a:p>
            <a:r>
              <a:rPr lang="sk-SK" dirty="0" smtClean="0"/>
              <a:t>Zoologické</a:t>
            </a:r>
          </a:p>
          <a:p>
            <a:r>
              <a:rPr lang="sk-SK" dirty="0" smtClean="0"/>
              <a:t>Botanické</a:t>
            </a:r>
          </a:p>
          <a:p>
            <a:r>
              <a:rPr lang="sk-SK" dirty="0" smtClean="0"/>
              <a:t>Geologické</a:t>
            </a:r>
          </a:p>
          <a:p>
            <a:r>
              <a:rPr lang="sk-SK" dirty="0" smtClean="0"/>
              <a:t>Zoznamy </a:t>
            </a:r>
            <a:r>
              <a:rPr lang="sk-SK" dirty="0" err="1" smtClean="0"/>
              <a:t>theoným</a:t>
            </a:r>
            <a:endParaRPr lang="sk-SK" dirty="0" smtClean="0"/>
          </a:p>
          <a:p>
            <a:r>
              <a:rPr lang="sk-SK" dirty="0" smtClean="0"/>
              <a:t>Daňový zoznam – zoznam daní a dávok (</a:t>
            </a:r>
            <a:r>
              <a:rPr lang="sk-SK" dirty="0" err="1" smtClean="0"/>
              <a:t>pozdní</a:t>
            </a:r>
            <a:r>
              <a:rPr lang="sk-SK" dirty="0" smtClean="0"/>
              <a:t> doba </a:t>
            </a:r>
            <a:r>
              <a:rPr lang="sk-SK" dirty="0" err="1" smtClean="0"/>
              <a:t>urucká</a:t>
            </a:r>
            <a:r>
              <a:rPr lang="sk-SK" dirty="0" smtClean="0"/>
              <a:t>) – školská pomôcka, ktorá pomáhala pisárom pochopiť počítanie daní a používať čísla a termíny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Inventáre slov podľa typu predmetov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</a:t>
            </a:r>
            <a:r>
              <a:rPr lang="en-US" dirty="0" smtClean="0"/>
              <a:t>and wooden </a:t>
            </a:r>
            <a:r>
              <a:rPr lang="en-US" dirty="0" smtClean="0"/>
              <a:t>objects</a:t>
            </a:r>
            <a:endParaRPr lang="en-US" dirty="0" smtClean="0"/>
          </a:p>
          <a:p>
            <a:r>
              <a:rPr lang="en-US" dirty="0" smtClean="0"/>
              <a:t>reed and reed objects; vessels and clay; hides and leather objects; metals and metal </a:t>
            </a:r>
            <a:r>
              <a:rPr lang="en-US" dirty="0" smtClean="0"/>
              <a:t>objects</a:t>
            </a:r>
            <a:endParaRPr lang="en-US" dirty="0" smtClean="0"/>
          </a:p>
          <a:p>
            <a:r>
              <a:rPr lang="en-US" dirty="0" smtClean="0"/>
              <a:t>domestic animals; wild animals; cuts of </a:t>
            </a:r>
            <a:r>
              <a:rPr lang="en-US" dirty="0" smtClean="0"/>
              <a:t>meat</a:t>
            </a:r>
            <a:endParaRPr lang="en-US" dirty="0" smtClean="0"/>
          </a:p>
          <a:p>
            <a:r>
              <a:rPr lang="en-US" dirty="0" smtClean="0"/>
              <a:t>stones and plants; fish and birds; </a:t>
            </a:r>
            <a:r>
              <a:rPr lang="en-US" dirty="0" smtClean="0"/>
              <a:t>clothing</a:t>
            </a:r>
            <a:endParaRPr lang="en-US" dirty="0" smtClean="0"/>
          </a:p>
          <a:p>
            <a:r>
              <a:rPr lang="en-US" dirty="0" smtClean="0"/>
              <a:t>geographical names and terms; </a:t>
            </a:r>
            <a:r>
              <a:rPr lang="en-US" dirty="0" smtClean="0"/>
              <a:t>stars</a:t>
            </a:r>
            <a:endParaRPr lang="en-US" dirty="0" smtClean="0"/>
          </a:p>
          <a:p>
            <a:r>
              <a:rPr lang="en-US" dirty="0" smtClean="0"/>
              <a:t>foodstuffs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2203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1"/>
            <a:ext cx="41249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3314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83401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1146</Words>
  <Application>Microsoft Office PowerPoint</Application>
  <PresentationFormat>Předvádění na obrazovce (4:3)</PresentationFormat>
  <Paragraphs>141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Literatúra  starého Orientu</vt:lpstr>
      <vt:lpstr>Hospodárske záznamy Sumeranov</vt:lpstr>
      <vt:lpstr>Dokumentácia remesiel</vt:lpstr>
      <vt:lpstr>Lexikálne príručky – sylabáre</vt:lpstr>
      <vt:lpstr>Snímek 5</vt:lpstr>
      <vt:lpstr>Lexikálne zoznamy – tematické súpisy</vt:lpstr>
      <vt:lpstr>Inventáre slov podľa typu predmetov</vt:lpstr>
      <vt:lpstr>Snímek 8</vt:lpstr>
      <vt:lpstr>Snímek 9</vt:lpstr>
      <vt:lpstr>Sumerania a pivo</vt:lpstr>
      <vt:lpstr>Snímek 11</vt:lpstr>
      <vt:lpstr>Genealogické súpisy</vt:lpstr>
      <vt:lpstr>Sumerský kráľovský zoznam</vt:lpstr>
      <vt:lpstr>Snímek 14</vt:lpstr>
      <vt:lpstr>Kráľ Enmebaragesi z Kiše</vt:lpstr>
      <vt:lpstr>Kráľ Mesanepada z Uru</vt:lpstr>
      <vt:lpstr>Dôvody pre vznik Sumerského kráľovského zoznamu</vt:lpstr>
      <vt:lpstr>Matematické zápisy </vt:lpstr>
      <vt:lpstr>Snímek 19</vt:lpstr>
      <vt:lpstr>Snímek 20</vt:lpstr>
      <vt:lpstr>Ominálne repetitóriá</vt:lpstr>
      <vt:lpstr>Medicínske repetitóriá</vt:lpstr>
      <vt:lpstr>Epigrafické dokumenty</vt:lpstr>
      <vt:lpstr>Dedikačné nápisy</vt:lpstr>
      <vt:lpstr>Snímek 25</vt:lpstr>
      <vt:lpstr>Snímek 26</vt:lpstr>
      <vt:lpstr>Stavebné nápisy</vt:lpstr>
      <vt:lpstr>Votívne nápisy</vt:lpstr>
      <vt:lpstr>Snímek 29</vt:lpstr>
      <vt:lpstr>Snímek 30</vt:lpstr>
      <vt:lpstr>Pečate, odtlačky</vt:lpstr>
      <vt:lpstr>Snímek 32</vt:lpstr>
      <vt:lpstr>Elektronické zdroje sumerskej literatúry a k samoštúdiu</vt:lpstr>
      <vt:lpstr>Mestá, kde sa našli tabuľky:</vt:lpstr>
      <vt:lpstr>Snímek 35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Literatúra  starého Orientu</dc:title>
  <dc:creator>Ellinae</dc:creator>
  <cp:lastModifiedBy>Ellinae</cp:lastModifiedBy>
  <cp:revision>107</cp:revision>
  <dcterms:created xsi:type="dcterms:W3CDTF">2017-03-09T19:49:57Z</dcterms:created>
  <dcterms:modified xsi:type="dcterms:W3CDTF">2017-04-20T23:11:50Z</dcterms:modified>
</cp:coreProperties>
</file>