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7" r:id="rId3"/>
    <p:sldId id="257" r:id="rId4"/>
    <p:sldId id="263" r:id="rId5"/>
    <p:sldId id="258" r:id="rId6"/>
    <p:sldId id="259" r:id="rId7"/>
    <p:sldId id="260" r:id="rId8"/>
    <p:sldId id="261" r:id="rId9"/>
    <p:sldId id="262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2" d="100"/>
          <a:sy n="62" d="100"/>
        </p:scale>
        <p:origin x="-96" y="-11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0B2360-D297-4599-95E6-56BF4C223EFB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731E86A4-B1A0-4E0B-BE51-52115D4DA168}">
      <dgm:prSet phldrT="[Text]"/>
      <dgm:spPr/>
      <dgm:t>
        <a:bodyPr/>
        <a:lstStyle/>
        <a:p>
          <a:r>
            <a:rPr lang="cs-CZ" dirty="0" smtClean="0"/>
            <a:t>3</a:t>
          </a:r>
          <a:endParaRPr lang="cs-CZ" dirty="0"/>
        </a:p>
      </dgm:t>
    </dgm:pt>
    <dgm:pt modelId="{7F9F09BA-0D05-4CE0-A89A-05A577B4C82A}" type="parTrans" cxnId="{8BE7C83F-DBE5-4900-8EB1-47B8CD441528}">
      <dgm:prSet/>
      <dgm:spPr/>
      <dgm:t>
        <a:bodyPr/>
        <a:lstStyle/>
        <a:p>
          <a:endParaRPr lang="cs-CZ"/>
        </a:p>
      </dgm:t>
    </dgm:pt>
    <dgm:pt modelId="{E138889F-EF67-435C-B57E-28D6BAEDB58E}" type="sibTrans" cxnId="{8BE7C83F-DBE5-4900-8EB1-47B8CD441528}">
      <dgm:prSet/>
      <dgm:spPr/>
      <dgm:t>
        <a:bodyPr/>
        <a:lstStyle/>
        <a:p>
          <a:endParaRPr lang="cs-CZ"/>
        </a:p>
      </dgm:t>
    </dgm:pt>
    <dgm:pt modelId="{8E316232-041F-4440-ABD2-45CBD20F2A30}">
      <dgm:prSet phldrT="[Text]"/>
      <dgm:spPr/>
      <dgm:t>
        <a:bodyPr/>
        <a:lstStyle/>
        <a:p>
          <a:r>
            <a:rPr lang="cs-CZ" dirty="0" smtClean="0"/>
            <a:t>2</a:t>
          </a:r>
          <a:endParaRPr lang="cs-CZ" dirty="0"/>
        </a:p>
      </dgm:t>
    </dgm:pt>
    <dgm:pt modelId="{C80E4CD1-5186-4E5E-AFBA-B9622EE256C4}" type="parTrans" cxnId="{F87E4B2A-2008-4927-B1D8-9CC80A4D6C5C}">
      <dgm:prSet/>
      <dgm:spPr/>
      <dgm:t>
        <a:bodyPr/>
        <a:lstStyle/>
        <a:p>
          <a:endParaRPr lang="cs-CZ"/>
        </a:p>
      </dgm:t>
    </dgm:pt>
    <dgm:pt modelId="{D931BCAB-B069-418B-9A7B-544216A09BF4}" type="sibTrans" cxnId="{F87E4B2A-2008-4927-B1D8-9CC80A4D6C5C}">
      <dgm:prSet/>
      <dgm:spPr/>
      <dgm:t>
        <a:bodyPr/>
        <a:lstStyle/>
        <a:p>
          <a:endParaRPr lang="cs-CZ"/>
        </a:p>
      </dgm:t>
    </dgm:pt>
    <dgm:pt modelId="{DA8693E9-66ED-4B62-8FED-9FCA1332A9F4}">
      <dgm:prSet phldrT="[Text]"/>
      <dgm:spPr/>
      <dgm:t>
        <a:bodyPr/>
        <a:lstStyle/>
        <a:p>
          <a:r>
            <a:rPr lang="cs-CZ" dirty="0" smtClean="0"/>
            <a:t>1</a:t>
          </a:r>
          <a:endParaRPr lang="cs-CZ" dirty="0"/>
        </a:p>
      </dgm:t>
    </dgm:pt>
    <dgm:pt modelId="{6B9B0D1A-2115-483F-89DC-66D8811C413E}" type="parTrans" cxnId="{47B46003-8C00-462D-B513-B5ED9FDE2CF3}">
      <dgm:prSet/>
      <dgm:spPr/>
      <dgm:t>
        <a:bodyPr/>
        <a:lstStyle/>
        <a:p>
          <a:endParaRPr lang="cs-CZ"/>
        </a:p>
      </dgm:t>
    </dgm:pt>
    <dgm:pt modelId="{5493AD72-9D24-4C08-9442-410486F6E77F}" type="sibTrans" cxnId="{47B46003-8C00-462D-B513-B5ED9FDE2CF3}">
      <dgm:prSet/>
      <dgm:spPr/>
      <dgm:t>
        <a:bodyPr/>
        <a:lstStyle/>
        <a:p>
          <a:endParaRPr lang="cs-CZ"/>
        </a:p>
      </dgm:t>
    </dgm:pt>
    <dgm:pt modelId="{989D33B0-400D-4CDF-9899-2F0A7C49BFA9}" type="pres">
      <dgm:prSet presAssocID="{3A0B2360-D297-4599-95E6-56BF4C223EFB}" presName="Name0" presStyleCnt="0">
        <dgm:presLayoutVars>
          <dgm:dir/>
          <dgm:animLvl val="lvl"/>
          <dgm:resizeHandles val="exact"/>
        </dgm:presLayoutVars>
      </dgm:prSet>
      <dgm:spPr/>
    </dgm:pt>
    <dgm:pt modelId="{8327AFB3-DFF2-42C4-9269-4DC24D10CB83}" type="pres">
      <dgm:prSet presAssocID="{731E86A4-B1A0-4E0B-BE51-52115D4DA168}" presName="Name8" presStyleCnt="0"/>
      <dgm:spPr/>
    </dgm:pt>
    <dgm:pt modelId="{7B52622A-9C6F-4779-A80A-3C3FE1476D82}" type="pres">
      <dgm:prSet presAssocID="{731E86A4-B1A0-4E0B-BE51-52115D4DA168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E7EE4B-8E6D-4901-B340-6BB7057EA6AB}" type="pres">
      <dgm:prSet presAssocID="{731E86A4-B1A0-4E0B-BE51-52115D4DA16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0312EA-92CE-4F72-8B91-E48BB4E6DB7F}" type="pres">
      <dgm:prSet presAssocID="{8E316232-041F-4440-ABD2-45CBD20F2A30}" presName="Name8" presStyleCnt="0"/>
      <dgm:spPr/>
    </dgm:pt>
    <dgm:pt modelId="{5CBA129E-6E53-4688-B0C4-AE9BC74C5500}" type="pres">
      <dgm:prSet presAssocID="{8E316232-041F-4440-ABD2-45CBD20F2A30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AEB93F-89E2-4BA5-B74F-2ADE1C7151BD}" type="pres">
      <dgm:prSet presAssocID="{8E316232-041F-4440-ABD2-45CBD20F2A3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D8133F-7A60-47E5-97A5-130AB330CA4F}" type="pres">
      <dgm:prSet presAssocID="{DA8693E9-66ED-4B62-8FED-9FCA1332A9F4}" presName="Name8" presStyleCnt="0"/>
      <dgm:spPr/>
    </dgm:pt>
    <dgm:pt modelId="{6876BBD2-1214-495D-A6B5-1EE4F23ACAFE}" type="pres">
      <dgm:prSet presAssocID="{DA8693E9-66ED-4B62-8FED-9FCA1332A9F4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041514-5FD0-4F3E-9310-F57B93648987}" type="pres">
      <dgm:prSet presAssocID="{DA8693E9-66ED-4B62-8FED-9FCA1332A9F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87E4B2A-2008-4927-B1D8-9CC80A4D6C5C}" srcId="{3A0B2360-D297-4599-95E6-56BF4C223EFB}" destId="{8E316232-041F-4440-ABD2-45CBD20F2A30}" srcOrd="1" destOrd="0" parTransId="{C80E4CD1-5186-4E5E-AFBA-B9622EE256C4}" sibTransId="{D931BCAB-B069-418B-9A7B-544216A09BF4}"/>
    <dgm:cxn modelId="{29EC08C7-F9BB-4D55-BBAC-166F2B621AD0}" type="presOf" srcId="{DA8693E9-66ED-4B62-8FED-9FCA1332A9F4}" destId="{6876BBD2-1214-495D-A6B5-1EE4F23ACAFE}" srcOrd="0" destOrd="0" presId="urn:microsoft.com/office/officeart/2005/8/layout/pyramid1"/>
    <dgm:cxn modelId="{FACA5D68-2160-4A09-985F-538A1F7E3D88}" type="presOf" srcId="{731E86A4-B1A0-4E0B-BE51-52115D4DA168}" destId="{7B52622A-9C6F-4779-A80A-3C3FE1476D82}" srcOrd="0" destOrd="0" presId="urn:microsoft.com/office/officeart/2005/8/layout/pyramid1"/>
    <dgm:cxn modelId="{F4567867-9BFA-4106-826D-9B78CCABD932}" type="presOf" srcId="{8E316232-041F-4440-ABD2-45CBD20F2A30}" destId="{FEAEB93F-89E2-4BA5-B74F-2ADE1C7151BD}" srcOrd="1" destOrd="0" presId="urn:microsoft.com/office/officeart/2005/8/layout/pyramid1"/>
    <dgm:cxn modelId="{FBA80EA1-2F68-41F6-B247-391A35B29FBF}" type="presOf" srcId="{DA8693E9-66ED-4B62-8FED-9FCA1332A9F4}" destId="{05041514-5FD0-4F3E-9310-F57B93648987}" srcOrd="1" destOrd="0" presId="urn:microsoft.com/office/officeart/2005/8/layout/pyramid1"/>
    <dgm:cxn modelId="{60A77853-2D55-4A2C-B7A3-2832D4973B61}" type="presOf" srcId="{731E86A4-B1A0-4E0B-BE51-52115D4DA168}" destId="{82E7EE4B-8E6D-4901-B340-6BB7057EA6AB}" srcOrd="1" destOrd="0" presId="urn:microsoft.com/office/officeart/2005/8/layout/pyramid1"/>
    <dgm:cxn modelId="{8BE7C83F-DBE5-4900-8EB1-47B8CD441528}" srcId="{3A0B2360-D297-4599-95E6-56BF4C223EFB}" destId="{731E86A4-B1A0-4E0B-BE51-52115D4DA168}" srcOrd="0" destOrd="0" parTransId="{7F9F09BA-0D05-4CE0-A89A-05A577B4C82A}" sibTransId="{E138889F-EF67-435C-B57E-28D6BAEDB58E}"/>
    <dgm:cxn modelId="{47B46003-8C00-462D-B513-B5ED9FDE2CF3}" srcId="{3A0B2360-D297-4599-95E6-56BF4C223EFB}" destId="{DA8693E9-66ED-4B62-8FED-9FCA1332A9F4}" srcOrd="2" destOrd="0" parTransId="{6B9B0D1A-2115-483F-89DC-66D8811C413E}" sibTransId="{5493AD72-9D24-4C08-9442-410486F6E77F}"/>
    <dgm:cxn modelId="{0471F8ED-250A-4689-B521-D493DF078EE2}" type="presOf" srcId="{3A0B2360-D297-4599-95E6-56BF4C223EFB}" destId="{989D33B0-400D-4CDF-9899-2F0A7C49BFA9}" srcOrd="0" destOrd="0" presId="urn:microsoft.com/office/officeart/2005/8/layout/pyramid1"/>
    <dgm:cxn modelId="{28CE6FF4-A993-475B-A3AC-F77D0AE75F01}" type="presOf" srcId="{8E316232-041F-4440-ABD2-45CBD20F2A30}" destId="{5CBA129E-6E53-4688-B0C4-AE9BC74C5500}" srcOrd="0" destOrd="0" presId="urn:microsoft.com/office/officeart/2005/8/layout/pyramid1"/>
    <dgm:cxn modelId="{2EC90D4D-D80B-40FE-AB66-68E26C1C05B7}" type="presParOf" srcId="{989D33B0-400D-4CDF-9899-2F0A7C49BFA9}" destId="{8327AFB3-DFF2-42C4-9269-4DC24D10CB83}" srcOrd="0" destOrd="0" presId="urn:microsoft.com/office/officeart/2005/8/layout/pyramid1"/>
    <dgm:cxn modelId="{2A6AA42B-E11B-427F-8D29-EDC4ABDF19F8}" type="presParOf" srcId="{8327AFB3-DFF2-42C4-9269-4DC24D10CB83}" destId="{7B52622A-9C6F-4779-A80A-3C3FE1476D82}" srcOrd="0" destOrd="0" presId="urn:microsoft.com/office/officeart/2005/8/layout/pyramid1"/>
    <dgm:cxn modelId="{B179B873-12DC-459B-B33C-DAA8385732B7}" type="presParOf" srcId="{8327AFB3-DFF2-42C4-9269-4DC24D10CB83}" destId="{82E7EE4B-8E6D-4901-B340-6BB7057EA6AB}" srcOrd="1" destOrd="0" presId="urn:microsoft.com/office/officeart/2005/8/layout/pyramid1"/>
    <dgm:cxn modelId="{E53A4158-586B-406A-B3E6-D4984ADFA510}" type="presParOf" srcId="{989D33B0-400D-4CDF-9899-2F0A7C49BFA9}" destId="{D30312EA-92CE-4F72-8B91-E48BB4E6DB7F}" srcOrd="1" destOrd="0" presId="urn:microsoft.com/office/officeart/2005/8/layout/pyramid1"/>
    <dgm:cxn modelId="{2F492034-30A9-4E50-8FDE-8064C19714E0}" type="presParOf" srcId="{D30312EA-92CE-4F72-8B91-E48BB4E6DB7F}" destId="{5CBA129E-6E53-4688-B0C4-AE9BC74C5500}" srcOrd="0" destOrd="0" presId="urn:microsoft.com/office/officeart/2005/8/layout/pyramid1"/>
    <dgm:cxn modelId="{26A4E4B2-E671-4C26-9293-376960A32BEB}" type="presParOf" srcId="{D30312EA-92CE-4F72-8B91-E48BB4E6DB7F}" destId="{FEAEB93F-89E2-4BA5-B74F-2ADE1C7151BD}" srcOrd="1" destOrd="0" presId="urn:microsoft.com/office/officeart/2005/8/layout/pyramid1"/>
    <dgm:cxn modelId="{63250547-7F0B-4D5C-B842-32C480D2CAFD}" type="presParOf" srcId="{989D33B0-400D-4CDF-9899-2F0A7C49BFA9}" destId="{F1D8133F-7A60-47E5-97A5-130AB330CA4F}" srcOrd="2" destOrd="0" presId="urn:microsoft.com/office/officeart/2005/8/layout/pyramid1"/>
    <dgm:cxn modelId="{54B976B2-2C80-4B5F-B2B0-CE72A8796688}" type="presParOf" srcId="{F1D8133F-7A60-47E5-97A5-130AB330CA4F}" destId="{6876BBD2-1214-495D-A6B5-1EE4F23ACAFE}" srcOrd="0" destOrd="0" presId="urn:microsoft.com/office/officeart/2005/8/layout/pyramid1"/>
    <dgm:cxn modelId="{C85C96B9-0DC4-4B48-975E-9C263F46C810}" type="presParOf" srcId="{F1D8133F-7A60-47E5-97A5-130AB330CA4F}" destId="{05041514-5FD0-4F3E-9310-F57B93648987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B52622A-9C6F-4779-A80A-3C3FE1476D82}">
      <dsp:nvSpPr>
        <dsp:cNvPr id="0" name=""/>
        <dsp:cNvSpPr/>
      </dsp:nvSpPr>
      <dsp:spPr>
        <a:xfrm>
          <a:off x="870479" y="0"/>
          <a:ext cx="870479" cy="1381210"/>
        </a:xfrm>
        <a:prstGeom prst="trapezoid">
          <a:avLst>
            <a:gd name="adj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500" kern="1200" dirty="0" smtClean="0"/>
            <a:t>3</a:t>
          </a:r>
          <a:endParaRPr lang="cs-CZ" sz="6500" kern="1200" dirty="0"/>
        </a:p>
      </dsp:txBody>
      <dsp:txXfrm>
        <a:off x="870479" y="0"/>
        <a:ext cx="870479" cy="1381210"/>
      </dsp:txXfrm>
    </dsp:sp>
    <dsp:sp modelId="{5CBA129E-6E53-4688-B0C4-AE9BC74C5500}">
      <dsp:nvSpPr>
        <dsp:cNvPr id="0" name=""/>
        <dsp:cNvSpPr/>
      </dsp:nvSpPr>
      <dsp:spPr>
        <a:xfrm>
          <a:off x="435239" y="1381210"/>
          <a:ext cx="1740959" cy="1381210"/>
        </a:xfrm>
        <a:prstGeom prst="trapezoid">
          <a:avLst>
            <a:gd name="adj" fmla="val 3151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500" kern="1200" dirty="0" smtClean="0"/>
            <a:t>2</a:t>
          </a:r>
          <a:endParaRPr lang="cs-CZ" sz="6500" kern="1200" dirty="0"/>
        </a:p>
      </dsp:txBody>
      <dsp:txXfrm>
        <a:off x="739907" y="1381210"/>
        <a:ext cx="1131623" cy="1381210"/>
      </dsp:txXfrm>
    </dsp:sp>
    <dsp:sp modelId="{6876BBD2-1214-495D-A6B5-1EE4F23ACAFE}">
      <dsp:nvSpPr>
        <dsp:cNvPr id="0" name=""/>
        <dsp:cNvSpPr/>
      </dsp:nvSpPr>
      <dsp:spPr>
        <a:xfrm>
          <a:off x="0" y="2762421"/>
          <a:ext cx="2611439" cy="1381210"/>
        </a:xfrm>
        <a:prstGeom prst="trapezoid">
          <a:avLst>
            <a:gd name="adj" fmla="val 3151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500" kern="1200" dirty="0" smtClean="0"/>
            <a:t>1</a:t>
          </a:r>
          <a:endParaRPr lang="cs-CZ" sz="6500" kern="1200" dirty="0"/>
        </a:p>
      </dsp:txBody>
      <dsp:txXfrm>
        <a:off x="457001" y="2762421"/>
        <a:ext cx="1697435" cy="13812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pPr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pPr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pPr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pPr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pPr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pPr/>
              <a:t>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pPr/>
              <a:t>2/22/2017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pPr/>
              <a:t>2/22/2017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pPr/>
              <a:t>2/22/2017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pPr/>
              <a:t>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pPr/>
              <a:t>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pPr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emf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Popis osobnosti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21071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mtClean="0">
                <a:solidFill>
                  <a:schemeClr val="accent2">
                    <a:lumMod val="75000"/>
                  </a:schemeClr>
                </a:solidFill>
              </a:rPr>
              <a:t>Diagnostika na základě faktorů</a:t>
            </a:r>
            <a:endParaRPr lang="en-GB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3554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>
                <a:solidFill>
                  <a:srgbClr val="600000"/>
                </a:solidFill>
              </a:rPr>
              <a:t>Cattell 16PF </a:t>
            </a:r>
            <a:r>
              <a:rPr lang="cs-CZ" altLang="cs-CZ">
                <a:solidFill>
                  <a:srgbClr val="08684E"/>
                </a:solidFill>
              </a:rPr>
              <a:t>(uzavřenost, kryst. </a:t>
            </a:r>
            <a:r>
              <a:rPr lang="cs-CZ" altLang="cs-CZ">
                <a:solidFill>
                  <a:srgbClr val="08684E"/>
                </a:solidFill>
                <a:latin typeface="Arial" panose="020B0604020202020204" pitchFamily="34" charset="0"/>
              </a:rPr>
              <a:t>i</a:t>
            </a:r>
            <a:r>
              <a:rPr lang="cs-CZ" altLang="cs-CZ">
                <a:solidFill>
                  <a:srgbClr val="08684E"/>
                </a:solidFill>
              </a:rPr>
              <a:t>nteligence, stabilita, flegmatik, submise, sklíčenost, nezodpovědnost, plachost, tvrdost, aktivnost, důvěřiv</a:t>
            </a:r>
            <a:r>
              <a:rPr lang="cs-CZ" altLang="cs-CZ">
                <a:solidFill>
                  <a:srgbClr val="08684E"/>
                </a:solidFill>
                <a:latin typeface="Arial" panose="020B0604020202020204" pitchFamily="34" charset="0"/>
              </a:rPr>
              <a:t>o</a:t>
            </a:r>
            <a:r>
              <a:rPr lang="cs-CZ" altLang="cs-CZ">
                <a:solidFill>
                  <a:srgbClr val="08684E"/>
                </a:solidFill>
              </a:rPr>
              <a:t>st, praktický, naivita, sebejistota, konzervatismus, závislost, …..)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b="1">
                <a:solidFill>
                  <a:srgbClr val="600000"/>
                </a:solidFill>
              </a:rPr>
              <a:t>BIG 5 </a:t>
            </a:r>
            <a:r>
              <a:rPr lang="cs-CZ" altLang="cs-CZ">
                <a:solidFill>
                  <a:srgbClr val="600000"/>
                </a:solidFill>
              </a:rPr>
              <a:t>-  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cs-CZ" altLang="cs-CZ" sz="1900">
                <a:solidFill>
                  <a:srgbClr val="08684E"/>
                </a:solidFill>
              </a:rPr>
              <a:t>extroverze (samotářský – společenský, tichý – mnohomluvný…)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cs-CZ" altLang="cs-CZ" sz="1900">
                <a:solidFill>
                  <a:srgbClr val="08684E"/>
                </a:solidFill>
              </a:rPr>
              <a:t>otevřenost (konvenční – originální, bojácný – odvážný…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cs-CZ" altLang="cs-CZ" sz="1900">
                <a:solidFill>
                  <a:srgbClr val="08684E"/>
                </a:solidFill>
              </a:rPr>
              <a:t>svědomitost (bezstarostný – opatrný, nedbalý – svědomitý…)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cs-CZ" altLang="cs-CZ" sz="1900">
                <a:solidFill>
                  <a:srgbClr val="08684E"/>
                </a:solidFill>
              </a:rPr>
              <a:t>přívětivost ( popudlivý – srdečný, necitelný – soucitný…)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cs-CZ" altLang="cs-CZ" sz="1900">
                <a:solidFill>
                  <a:srgbClr val="08684E"/>
                </a:solidFill>
              </a:rPr>
              <a:t>neuroticismus (neklidný – klidný, zranitelný – odolný…)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cs-CZ" altLang="cs-CZ" sz="1900">
              <a:solidFill>
                <a:srgbClr val="08684E"/>
              </a:solidFill>
            </a:endParaRP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cs-CZ" altLang="cs-CZ" sz="1900" b="1">
                <a:solidFill>
                  <a:srgbClr val="600000"/>
                </a:solidFill>
              </a:rPr>
              <a:t>KUD </a:t>
            </a:r>
            <a:r>
              <a:rPr lang="cs-CZ" altLang="cs-CZ" sz="1900">
                <a:solidFill>
                  <a:srgbClr val="08684E"/>
                </a:solidFill>
              </a:rPr>
              <a:t>(aktivita, dominance, neuroticismus, extroverze, racionalita)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cs-CZ" altLang="cs-CZ" sz="1900">
              <a:solidFill>
                <a:srgbClr val="08684E"/>
              </a:solidFill>
            </a:endParaRP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cs-CZ" altLang="cs-CZ" sz="1900" u="sng">
                <a:solidFill>
                  <a:srgbClr val="E57300"/>
                </a:solidFill>
              </a:rPr>
              <a:t>Kritika: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cs-CZ" altLang="cs-CZ">
                <a:solidFill>
                  <a:srgbClr val="E57300"/>
                </a:solidFill>
              </a:rPr>
              <a:t>I strukturu je třeba chápat dynamicky. Jste odvážní?</a:t>
            </a:r>
            <a:endParaRPr lang="en-GB" altLang="cs-CZ">
              <a:solidFill>
                <a:srgbClr val="E57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724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91914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err="1" smtClean="0">
                <a:solidFill>
                  <a:schemeClr val="accent2">
                    <a:lumMod val="50000"/>
                  </a:schemeClr>
                </a:solidFill>
              </a:rPr>
              <a:t>Pětifaktorový</a:t>
            </a:r>
            <a:r>
              <a:rPr lang="cs-CZ" smtClean="0">
                <a:solidFill>
                  <a:schemeClr val="accent2">
                    <a:lumMod val="50000"/>
                  </a:schemeClr>
                </a:solidFill>
              </a:rPr>
              <a:t> model popisu osobnosti</a:t>
            </a:r>
            <a:endParaRPr lang="en-GB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4578" name="Zástupný symbol pro obsah 1"/>
          <p:cNvSpPr>
            <a:spLocks noGrp="1"/>
          </p:cNvSpPr>
          <p:nvPr>
            <p:ph idx="1"/>
          </p:nvPr>
        </p:nvSpPr>
        <p:spPr>
          <a:xfrm>
            <a:off x="593124" y="2166550"/>
            <a:ext cx="10453817" cy="3929449"/>
          </a:xfrm>
        </p:spPr>
        <p:txBody>
          <a:bodyPr>
            <a:normAutofit fontScale="70000" lnSpcReduction="20000"/>
          </a:bodyPr>
          <a:lstStyle/>
          <a:p>
            <a:pPr eaLnBrk="1" hangingPunct="1"/>
            <a:r>
              <a:rPr lang="cs-CZ" altLang="cs-CZ" b="1" dirty="0">
                <a:solidFill>
                  <a:srgbClr val="08684E"/>
                </a:solidFill>
              </a:rPr>
              <a:t>Lexikální studie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sz="1800" dirty="0">
                <a:solidFill>
                  <a:srgbClr val="08684E"/>
                </a:solidFill>
              </a:rPr>
              <a:t>Cíl: ze slovníku vybrat slova používaná pro popis osobnosti a redukovat je</a:t>
            </a:r>
          </a:p>
          <a:p>
            <a:pPr eaLnBrk="1" hangingPunct="1"/>
            <a:r>
              <a:rPr lang="cs-CZ" altLang="cs-CZ" b="1" dirty="0">
                <a:solidFill>
                  <a:srgbClr val="08684E"/>
                </a:solidFill>
              </a:rPr>
              <a:t>Faktorová analýza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sz="1800" dirty="0">
                <a:solidFill>
                  <a:srgbClr val="08684E"/>
                </a:solidFill>
              </a:rPr>
              <a:t>Uspořádat vlastnosti, vytvořit shluky – faktory sloužící k popisu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cs-CZ" altLang="cs-CZ" sz="1800" dirty="0">
              <a:solidFill>
                <a:srgbClr val="08684E"/>
              </a:solidFill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dirty="0">
                <a:solidFill>
                  <a:srgbClr val="08684E"/>
                </a:solidFill>
              </a:rPr>
              <a:t>Neznamená to, že individuální rozdíly mohou být popsány 5 faktory, jde </a:t>
            </a:r>
            <a:endParaRPr lang="cs-CZ" altLang="cs-CZ" dirty="0">
              <a:solidFill>
                <a:srgbClr val="08684E"/>
              </a:solidFill>
              <a:latin typeface="Arial" panose="020B0604020202020204" pitchFamily="34" charset="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dirty="0">
                <a:solidFill>
                  <a:srgbClr val="08684E"/>
                </a:solidFill>
              </a:rPr>
              <a:t>o nejvyšší míru abstrakce, každá dimenze obsahuje  </a:t>
            </a:r>
            <a:r>
              <a:rPr lang="cs-CZ" altLang="cs-CZ" dirty="0">
                <a:solidFill>
                  <a:srgbClr val="994D00"/>
                </a:solidFill>
              </a:rPr>
              <a:t>množství dalších </a:t>
            </a:r>
            <a:r>
              <a:rPr lang="cs-CZ" altLang="cs-CZ" dirty="0" smtClean="0">
                <a:solidFill>
                  <a:srgbClr val="994D00"/>
                </a:solidFill>
              </a:rPr>
              <a:t>specifických </a:t>
            </a:r>
            <a:r>
              <a:rPr lang="cs-CZ" altLang="cs-CZ" dirty="0">
                <a:solidFill>
                  <a:srgbClr val="994D00"/>
                </a:solidFill>
              </a:rPr>
              <a:t>charakteristik</a:t>
            </a:r>
            <a:r>
              <a:rPr lang="cs-CZ" altLang="cs-CZ" dirty="0">
                <a:solidFill>
                  <a:srgbClr val="994D00"/>
                </a:solidFill>
                <a:latin typeface="Arial" panose="020B0604020202020204" pitchFamily="34" charset="0"/>
              </a:rPr>
              <a:t>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cs-CZ" altLang="cs-CZ" dirty="0">
              <a:solidFill>
                <a:srgbClr val="994D00"/>
              </a:solidFill>
              <a:latin typeface="Arial" panose="020B0604020202020204" pitchFamily="34" charset="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dirty="0">
                <a:solidFill>
                  <a:srgbClr val="08684E"/>
                </a:solidFill>
              </a:rPr>
              <a:t>Faktory představují  </a:t>
            </a:r>
            <a:r>
              <a:rPr lang="cs-CZ" altLang="cs-CZ" b="1" dirty="0">
                <a:solidFill>
                  <a:srgbClr val="994D00"/>
                </a:solidFill>
              </a:rPr>
              <a:t>relativně trvalé </a:t>
            </a:r>
            <a:r>
              <a:rPr lang="cs-CZ" altLang="cs-CZ" dirty="0">
                <a:solidFill>
                  <a:srgbClr val="08684E"/>
                </a:solidFill>
              </a:rPr>
              <a:t>charakteristiky osobnosti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dirty="0">
                <a:solidFill>
                  <a:srgbClr val="08684E"/>
                </a:solidFill>
              </a:rPr>
              <a:t>BIG 5 – faktory seřazené podle robustnosti: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b="1" dirty="0">
                <a:solidFill>
                  <a:srgbClr val="994D00"/>
                </a:solidFill>
              </a:rPr>
              <a:t>1.   Extraverze  (E)              3. Svědomitost  (S)                  5. Kultura (O)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b="1" dirty="0">
                <a:solidFill>
                  <a:srgbClr val="994D00"/>
                </a:solidFill>
              </a:rPr>
              <a:t>2.   Přívětivost  (P)             4. Emocionální stabilita (N)</a:t>
            </a:r>
          </a:p>
          <a:p>
            <a:pPr eaLnBrk="1" hangingPunct="1">
              <a:buFont typeface="Wingdings 2" panose="05020102010507070707" pitchFamily="18" charset="2"/>
              <a:buAutoNum type="arabicPeriod"/>
            </a:pPr>
            <a:endParaRPr lang="en-GB" altLang="cs-CZ" dirty="0">
              <a:solidFill>
                <a:srgbClr val="0868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929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>
                <a:solidFill>
                  <a:schemeClr val="accent3">
                    <a:lumMod val="50000"/>
                  </a:schemeClr>
                </a:solidFill>
              </a:rPr>
              <a:t>Osobnostní systém podle BIG 5</a:t>
            </a:r>
            <a:endParaRPr lang="en-GB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sz="half" idx="1"/>
          </p:nvPr>
        </p:nvSpPr>
        <p:spPr>
          <a:xfrm>
            <a:off x="873211" y="2042984"/>
            <a:ext cx="6302289" cy="4053016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2400" dirty="0">
                <a:solidFill>
                  <a:schemeClr val="accent3">
                    <a:lumMod val="50000"/>
                  </a:schemeClr>
                </a:solidFill>
              </a:rPr>
              <a:t>1. </a:t>
            </a:r>
            <a:r>
              <a:rPr lang="cs-CZ" sz="1800" dirty="0">
                <a:solidFill>
                  <a:schemeClr val="accent3">
                    <a:lumMod val="50000"/>
                  </a:schemeClr>
                </a:solidFill>
              </a:rPr>
              <a:t>úroveň – 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osobnostní rysy (bazální tendence </a:t>
            </a:r>
            <a:r>
              <a:rPr lang="cs-CZ" sz="1800" dirty="0">
                <a:solidFill>
                  <a:schemeClr val="accent3">
                    <a:lumMod val="50000"/>
                  </a:schemeClr>
                </a:solidFill>
              </a:rPr>
              <a:t>– biologicky podmíněné dispozice, vyjadřují možnosti směřování…) </a:t>
            </a:r>
          </a:p>
          <a:p>
            <a:pPr eaLnBrk="1" hangingPunct="1">
              <a:defRPr/>
            </a:pPr>
            <a:r>
              <a:rPr lang="cs-CZ" sz="1800" dirty="0">
                <a:solidFill>
                  <a:schemeClr val="accent3">
                    <a:lumMod val="50000"/>
                  </a:schemeClr>
                </a:solidFill>
              </a:rPr>
              <a:t>2. úroveň – 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strategie zvládání</a:t>
            </a:r>
            <a:r>
              <a:rPr lang="cs-CZ" sz="1800" dirty="0">
                <a:solidFill>
                  <a:schemeClr val="accent3">
                    <a:lumMod val="50000"/>
                  </a:schemeClr>
                </a:solidFill>
              </a:rPr>
              <a:t>, dovednosti a hodnoty (charakteristiky adaptace – zahrnují získané dovednosti, zvyky, postoje, vztahy… výsledek interakce s prostředím)</a:t>
            </a:r>
          </a:p>
          <a:p>
            <a:pPr eaLnBrk="1" hangingPunct="1">
              <a:defRPr/>
            </a:pPr>
            <a:r>
              <a:rPr lang="cs-CZ" sz="1800" dirty="0">
                <a:solidFill>
                  <a:schemeClr val="accent3">
                    <a:lumMod val="50000"/>
                  </a:schemeClr>
                </a:solidFill>
              </a:rPr>
              <a:t>3. úroveň – 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životní příběhy, objektivní biografie</a:t>
            </a:r>
            <a:r>
              <a:rPr lang="cs-CZ" sz="1800" dirty="0">
                <a:solidFill>
                  <a:schemeClr val="accent3">
                    <a:lumMod val="50000"/>
                  </a:schemeClr>
                </a:solidFill>
              </a:rPr>
              <a:t>, události, které jedinec prožil, o nichž přemýšlí a mluví, životní  události ovlivňují osobnost</a:t>
            </a:r>
          </a:p>
          <a:p>
            <a:pPr eaLnBrk="1" hangingPunct="1">
              <a:defRPr/>
            </a:pPr>
            <a:endParaRPr lang="cs-CZ" sz="2400" dirty="0"/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Teorie v sobě zahrnuje jak vlivy biologické, tak prostředí – kulturně podmíněné charakteristiky adaptace</a:t>
            </a:r>
          </a:p>
          <a:p>
            <a:pPr eaLnBrk="1" hangingPunct="1">
              <a:defRPr/>
            </a:pPr>
            <a:endParaRPr lang="en-GB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2513372769"/>
              </p:ext>
            </p:extLst>
          </p:nvPr>
        </p:nvGraphicFramePr>
        <p:xfrm>
          <a:off x="7620000" y="1952368"/>
          <a:ext cx="2611439" cy="4143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19409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err="1" smtClean="0">
                <a:solidFill>
                  <a:schemeClr val="accent2">
                    <a:lumMod val="50000"/>
                  </a:schemeClr>
                </a:solidFill>
              </a:rPr>
              <a:t>Extraverze</a:t>
            </a:r>
            <a:r>
              <a:rPr lang="cs-CZ" smtClean="0">
                <a:solidFill>
                  <a:schemeClr val="accent2">
                    <a:lumMod val="50000"/>
                  </a:schemeClr>
                </a:solidFill>
              </a:rPr>
              <a:t> - živost</a:t>
            </a:r>
            <a:endParaRPr lang="en-GB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Povídavost - Řečný, hovorný, mluvný</a:t>
            </a:r>
          </a:p>
          <a:p>
            <a:pPr eaLnBrk="1" hangingPunct="1">
              <a:defRPr/>
            </a:pPr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Aktivita – energický, průbojný, aktivní</a:t>
            </a:r>
          </a:p>
          <a:p>
            <a:pPr eaLnBrk="1" hangingPunct="1">
              <a:defRPr/>
            </a:pPr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Společenskost – společenský , otevřený</a:t>
            </a:r>
          </a:p>
          <a:p>
            <a:pPr eaLnBrk="1" hangingPunct="1">
              <a:defRPr/>
            </a:pPr>
            <a:endParaRPr lang="cs-CZ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eaLnBrk="1" hangingPunct="1">
              <a:defRPr/>
            </a:pPr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Málomluvnost - Málomluvný, tichý,  nemluvný</a:t>
            </a:r>
          </a:p>
          <a:p>
            <a:pPr eaLnBrk="1" hangingPunct="1">
              <a:defRPr/>
            </a:pPr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Pasivita – pasivní, nerázný, neprůbojný</a:t>
            </a:r>
          </a:p>
          <a:p>
            <a:pPr eaLnBrk="1" hangingPunct="1">
              <a:defRPr/>
            </a:pPr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Nespolečenskost – uzavřený, samotářský plachý</a:t>
            </a:r>
          </a:p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42535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>
                <a:solidFill>
                  <a:schemeClr val="accent2">
                    <a:lumMod val="50000"/>
                  </a:schemeClr>
                </a:solidFill>
              </a:rPr>
              <a:t>Přívětivost</a:t>
            </a:r>
            <a:endParaRPr lang="en-GB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Přívětivost – dobrosrdečný,  snášenlivý, přívětivý</a:t>
            </a:r>
          </a:p>
          <a:p>
            <a:pPr eaLnBrk="1" hangingPunct="1">
              <a:defRPr/>
            </a:pPr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Morálka – poctivý, mravný, charakterní</a:t>
            </a:r>
          </a:p>
          <a:p>
            <a:pPr eaLnBrk="1" hangingPunct="1">
              <a:defRPr/>
            </a:pPr>
            <a:endParaRPr lang="cs-CZ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eaLnBrk="1" hangingPunct="1">
              <a:defRPr/>
            </a:pPr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Ovládání druhých – panovačný, despotický, autoritářský</a:t>
            </a:r>
          </a:p>
          <a:p>
            <a:pPr eaLnBrk="1" hangingPunct="1">
              <a:defRPr/>
            </a:pPr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Agresivita – útočný, agresivní, násilnický</a:t>
            </a:r>
          </a:p>
          <a:p>
            <a:pPr eaLnBrk="1" hangingPunct="1">
              <a:defRPr/>
            </a:pPr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Dravost – rozpínavý, expanzivní, výbojný</a:t>
            </a:r>
            <a:endParaRPr lang="en-GB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99032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>
                <a:solidFill>
                  <a:schemeClr val="accent2">
                    <a:lumMod val="50000"/>
                  </a:schemeClr>
                </a:solidFill>
              </a:rPr>
              <a:t>Svědomitost</a:t>
            </a:r>
            <a:endParaRPr lang="en-GB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8674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mtClean="0">
                <a:solidFill>
                  <a:srgbClr val="08684E"/>
                </a:solidFill>
              </a:rPr>
              <a:t>Svědomitost – piln</a:t>
            </a:r>
            <a:r>
              <a:rPr lang="cs-CZ" altLang="cs-CZ" smtClean="0">
                <a:solidFill>
                  <a:srgbClr val="08684E"/>
                </a:solidFill>
                <a:latin typeface="Arial" panose="020B0604020202020204" pitchFamily="34" charset="0"/>
              </a:rPr>
              <a:t>ý</a:t>
            </a:r>
            <a:r>
              <a:rPr lang="cs-CZ" altLang="cs-CZ" smtClean="0">
                <a:solidFill>
                  <a:srgbClr val="08684E"/>
                </a:solidFill>
              </a:rPr>
              <a:t>, pracovitý, usilovný</a:t>
            </a:r>
          </a:p>
          <a:p>
            <a:pPr eaLnBrk="1" hangingPunct="1"/>
            <a:r>
              <a:rPr lang="cs-CZ" altLang="cs-CZ" smtClean="0">
                <a:solidFill>
                  <a:srgbClr val="08684E"/>
                </a:solidFill>
              </a:rPr>
              <a:t>Plnění úkolů – důkladný, systematický, pečlivý</a:t>
            </a:r>
          </a:p>
          <a:p>
            <a:pPr eaLnBrk="1" hangingPunct="1"/>
            <a:endParaRPr lang="cs-CZ" altLang="cs-CZ" smtClean="0">
              <a:solidFill>
                <a:srgbClr val="08684E"/>
              </a:solidFill>
            </a:endParaRPr>
          </a:p>
          <a:p>
            <a:pPr eaLnBrk="1" hangingPunct="1"/>
            <a:endParaRPr lang="cs-CZ" altLang="cs-CZ" smtClean="0">
              <a:solidFill>
                <a:srgbClr val="08684E"/>
              </a:solidFill>
            </a:endParaRPr>
          </a:p>
          <a:p>
            <a:pPr eaLnBrk="1" hangingPunct="1"/>
            <a:endParaRPr lang="cs-CZ" altLang="cs-CZ" smtClean="0">
              <a:solidFill>
                <a:srgbClr val="08684E"/>
              </a:solidFill>
            </a:endParaRPr>
          </a:p>
          <a:p>
            <a:pPr eaLnBrk="1" hangingPunct="1"/>
            <a:r>
              <a:rPr lang="cs-CZ" altLang="cs-CZ" smtClean="0">
                <a:solidFill>
                  <a:srgbClr val="08684E"/>
                </a:solidFill>
              </a:rPr>
              <a:t>Nesvědomitost – lenošný, nesvědomitý, laxní</a:t>
            </a:r>
          </a:p>
          <a:p>
            <a:pPr eaLnBrk="1" hangingPunct="1"/>
            <a:r>
              <a:rPr lang="cs-CZ" altLang="cs-CZ" smtClean="0">
                <a:solidFill>
                  <a:srgbClr val="08684E"/>
                </a:solidFill>
              </a:rPr>
              <a:t>Plnění úkolů – nesvědomitý, chaotický, nepozorný</a:t>
            </a:r>
          </a:p>
          <a:p>
            <a:pPr eaLnBrk="1" hangingPunct="1"/>
            <a:endParaRPr lang="cs-CZ" altLang="cs-CZ" smtClean="0">
              <a:solidFill>
                <a:srgbClr val="08684E"/>
              </a:solidFill>
            </a:endParaRPr>
          </a:p>
          <a:p>
            <a:pPr eaLnBrk="1" hangingPunct="1"/>
            <a:r>
              <a:rPr lang="cs-CZ" altLang="cs-CZ" smtClean="0">
                <a:solidFill>
                  <a:srgbClr val="08684E"/>
                </a:solidFill>
              </a:rPr>
              <a:t>Ale i labilita:  nestabilní, nestálý, nejistý</a:t>
            </a:r>
            <a:endParaRPr lang="en-GB" altLang="cs-CZ" smtClean="0">
              <a:solidFill>
                <a:srgbClr val="0868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56216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mtClean="0">
                <a:solidFill>
                  <a:schemeClr val="accent2">
                    <a:lumMod val="50000"/>
                  </a:schemeClr>
                </a:solidFill>
              </a:rPr>
              <a:t>Emocionální labilita - </a:t>
            </a:r>
            <a:r>
              <a:rPr lang="cs-CZ" err="1" smtClean="0">
                <a:solidFill>
                  <a:schemeClr val="accent2">
                    <a:lumMod val="50000"/>
                  </a:schemeClr>
                </a:solidFill>
              </a:rPr>
              <a:t>neuroticismus</a:t>
            </a:r>
            <a:endParaRPr lang="en-GB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9698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mtClean="0">
                <a:solidFill>
                  <a:srgbClr val="0C434B"/>
                </a:solidFill>
              </a:rPr>
              <a:t>Emocionální labilita – neklidný, labilní , nervní</a:t>
            </a:r>
          </a:p>
          <a:p>
            <a:pPr eaLnBrk="1" hangingPunct="1"/>
            <a:r>
              <a:rPr lang="cs-CZ" altLang="cs-CZ" smtClean="0">
                <a:solidFill>
                  <a:srgbClr val="0C434B"/>
                </a:solidFill>
              </a:rPr>
              <a:t>Reagování - popudlivý, zlostný, vznětlivý</a:t>
            </a:r>
          </a:p>
          <a:p>
            <a:pPr eaLnBrk="1" hangingPunct="1"/>
            <a:r>
              <a:rPr lang="cs-CZ" altLang="cs-CZ" smtClean="0">
                <a:solidFill>
                  <a:srgbClr val="0C434B"/>
                </a:solidFill>
              </a:rPr>
              <a:t>Nestabilita – neklid, úzkostnost, náladovost </a:t>
            </a:r>
            <a:endParaRPr lang="cs-CZ" altLang="cs-CZ" smtClean="0">
              <a:solidFill>
                <a:srgbClr val="0C434B"/>
              </a:solidFill>
              <a:latin typeface="Arial" panose="020B0604020202020204" pitchFamily="34" charset="0"/>
            </a:endParaRPr>
          </a:p>
          <a:p>
            <a:pPr eaLnBrk="1" hangingPunct="1"/>
            <a:endParaRPr lang="cs-CZ" altLang="cs-CZ" smtClean="0">
              <a:solidFill>
                <a:srgbClr val="0C434B"/>
              </a:solidFill>
              <a:latin typeface="Arial" panose="020B0604020202020204" pitchFamily="34" charset="0"/>
            </a:endParaRPr>
          </a:p>
          <a:p>
            <a:pPr eaLnBrk="1" hangingPunct="1"/>
            <a:endParaRPr lang="cs-CZ" altLang="cs-CZ" smtClean="0">
              <a:solidFill>
                <a:srgbClr val="0C434B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cs-CZ" altLang="cs-CZ" smtClean="0">
                <a:solidFill>
                  <a:srgbClr val="0C434B"/>
                </a:solidFill>
              </a:rPr>
              <a:t>Emocionální stabilita – klidný, vyrovnaný, sebejistý</a:t>
            </a:r>
          </a:p>
          <a:p>
            <a:pPr eaLnBrk="1" hangingPunct="1"/>
            <a:r>
              <a:rPr lang="cs-CZ" altLang="cs-CZ" smtClean="0">
                <a:solidFill>
                  <a:srgbClr val="0C434B"/>
                </a:solidFill>
              </a:rPr>
              <a:t>Sebedůvěra – sebevědomý, sebejistý,  sebedůvěřivý</a:t>
            </a:r>
          </a:p>
          <a:p>
            <a:pPr eaLnBrk="1" hangingPunct="1"/>
            <a:endParaRPr lang="cs-CZ" altLang="cs-CZ" smtClean="0">
              <a:solidFill>
                <a:srgbClr val="0C434B"/>
              </a:solidFill>
            </a:endParaRPr>
          </a:p>
          <a:p>
            <a:pPr eaLnBrk="1" hangingPunct="1"/>
            <a:endParaRPr lang="cs-CZ" altLang="cs-CZ" smtClean="0">
              <a:solidFill>
                <a:srgbClr val="0C434B"/>
              </a:solidFill>
            </a:endParaRPr>
          </a:p>
          <a:p>
            <a:pPr eaLnBrk="1" hangingPunct="1"/>
            <a:endParaRPr lang="cs-CZ" altLang="cs-CZ" smtClean="0">
              <a:solidFill>
                <a:srgbClr val="0C434B"/>
              </a:solidFill>
            </a:endParaRPr>
          </a:p>
          <a:p>
            <a:pPr eaLnBrk="1" hangingPunct="1"/>
            <a:endParaRPr lang="en-GB" altLang="cs-CZ" smtClean="0">
              <a:solidFill>
                <a:srgbClr val="0C43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5061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cs-CZ" sz="2800"/>
              <a:t/>
            </a:r>
            <a:br>
              <a:rPr lang="cs-CZ" sz="2800"/>
            </a:br>
            <a:r>
              <a:rPr lang="cs-CZ" sz="2800"/>
              <a:t/>
            </a:r>
            <a:br>
              <a:rPr lang="cs-CZ" sz="2800"/>
            </a:br>
            <a:r>
              <a:rPr lang="cs-CZ" sz="2800"/>
              <a:t/>
            </a:r>
            <a:br>
              <a:rPr lang="cs-CZ" sz="2800"/>
            </a:br>
            <a:r>
              <a:rPr lang="cs-CZ" sz="2800"/>
              <a:t/>
            </a:r>
            <a:br>
              <a:rPr lang="cs-CZ" sz="2800"/>
            </a:br>
            <a:r>
              <a:rPr lang="cs-CZ" sz="2800" b="1">
                <a:solidFill>
                  <a:schemeClr val="accent2">
                    <a:lumMod val="50000"/>
                  </a:schemeClr>
                </a:solidFill>
              </a:rPr>
              <a:t>KULTURA - </a:t>
            </a:r>
            <a:r>
              <a:rPr lang="cs-CZ" sz="2800">
                <a:solidFill>
                  <a:schemeClr val="accent2">
                    <a:lumMod val="50000"/>
                  </a:schemeClr>
                </a:solidFill>
              </a:rPr>
              <a:t>Intelekt, Otevřenost vůči zkušenosti, Imaginace, Autonomie</a:t>
            </a:r>
            <a:endParaRPr lang="en-GB" sz="280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Přirozená inteligence – chytrý, inteligentní, bystrý</a:t>
            </a:r>
          </a:p>
          <a:p>
            <a:pPr eaLnBrk="1" hangingPunct="1">
              <a:defRPr/>
            </a:pPr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Vzdělanost – studovaný, učený, vzdělaný</a:t>
            </a:r>
          </a:p>
          <a:p>
            <a:pPr eaLnBrk="1" hangingPunct="1">
              <a:defRPr/>
            </a:pPr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Tvořivost – zkoumavý, nápaditý, důvtipný</a:t>
            </a:r>
          </a:p>
          <a:p>
            <a:pPr eaLnBrk="1" hangingPunct="1">
              <a:defRPr/>
            </a:pPr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Talent – nadaný, talentovaný, schopný</a:t>
            </a:r>
          </a:p>
          <a:p>
            <a:pPr eaLnBrk="1" hangingPunct="1">
              <a:defRPr/>
            </a:pPr>
            <a:endParaRPr lang="cs-CZ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cs-CZ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eaLnBrk="1" hangingPunct="1">
              <a:defRPr/>
            </a:pPr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Omezenost – přihlouplý,  neinteligentní, omezený</a:t>
            </a:r>
          </a:p>
          <a:p>
            <a:pPr eaLnBrk="1" hangingPunct="1">
              <a:defRPr/>
            </a:pPr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Nevzdělanost – nevzdělaný, neučenlivý</a:t>
            </a:r>
          </a:p>
          <a:p>
            <a:pPr eaLnBrk="1" hangingPunct="1">
              <a:defRPr/>
            </a:pPr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Netalentovanost – nenadaný, netalentovaný</a:t>
            </a:r>
            <a:endParaRPr lang="en-GB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2443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0719" y="1069028"/>
            <a:ext cx="10058400" cy="456347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Zajímavá témata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4205" y="742949"/>
            <a:ext cx="11189617" cy="5525875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eriod"/>
            </a:pPr>
            <a:endParaRPr lang="cs-CZ" sz="2800" dirty="0" smtClean="0"/>
          </a:p>
          <a:p>
            <a:pPr marL="457200" indent="-457200">
              <a:buNone/>
            </a:pPr>
            <a:endParaRPr lang="cs-CZ" sz="2800" dirty="0" smtClean="0"/>
          </a:p>
          <a:p>
            <a:pPr marL="457200" indent="-457200">
              <a:buFont typeface="+mj-lt"/>
              <a:buAutoNum type="arabicPeriod"/>
            </a:pPr>
            <a:endParaRPr lang="cs-CZ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cs-CZ" sz="2800" dirty="0" err="1" smtClean="0"/>
              <a:t>Locus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control</a:t>
            </a:r>
            <a:r>
              <a:rPr lang="cs-CZ" sz="2800" dirty="0" smtClean="0"/>
              <a:t>  28.3. 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800" dirty="0" smtClean="0"/>
              <a:t>Časová perspektiva  21.3.  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800" dirty="0" smtClean="0"/>
              <a:t>Liknavost a </a:t>
            </a:r>
            <a:r>
              <a:rPr lang="cs-CZ" sz="2800" dirty="0" err="1" smtClean="0"/>
              <a:t>prokrastinace</a:t>
            </a:r>
            <a:r>
              <a:rPr lang="cs-CZ" sz="2800" dirty="0" smtClean="0"/>
              <a:t>  4.4.   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800" dirty="0" smtClean="0"/>
              <a:t>Vulnerabilita a </a:t>
            </a:r>
            <a:r>
              <a:rPr lang="cs-CZ" sz="2800" dirty="0" err="1" smtClean="0"/>
              <a:t>resilience</a:t>
            </a:r>
            <a:r>
              <a:rPr lang="cs-CZ" sz="2800" dirty="0" smtClean="0"/>
              <a:t>/</a:t>
            </a:r>
            <a:r>
              <a:rPr lang="cs-CZ" sz="2800" dirty="0" err="1" smtClean="0"/>
              <a:t>hardiness</a:t>
            </a:r>
            <a:r>
              <a:rPr lang="cs-CZ" sz="2800" dirty="0" smtClean="0"/>
              <a:t>    11.4.  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800" dirty="0" smtClean="0"/>
              <a:t>Dítě v osobnostním pojetí (</a:t>
            </a:r>
            <a:r>
              <a:rPr lang="cs-CZ" sz="2800" dirty="0" err="1"/>
              <a:t>H</a:t>
            </a:r>
            <a:r>
              <a:rPr lang="cs-CZ" sz="2800" dirty="0" err="1" smtClean="0"/>
              <a:t>elus</a:t>
            </a:r>
            <a:r>
              <a:rPr lang="cs-CZ" sz="2800" dirty="0" smtClean="0"/>
              <a:t>)  18.4. 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800" dirty="0" smtClean="0"/>
              <a:t>Typologie osobnosti (vybrané)   2.5. 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800" dirty="0" smtClean="0"/>
              <a:t>Teorie osobnosti (vybrané) – vztah k terapii 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800" dirty="0" smtClean="0"/>
              <a:t>Osobnostní </a:t>
            </a:r>
            <a:r>
              <a:rPr lang="cs-CZ" sz="2800" dirty="0" smtClean="0"/>
              <a:t>rozvoj </a:t>
            </a:r>
            <a:r>
              <a:rPr lang="cs-CZ" sz="2800" dirty="0" smtClean="0"/>
              <a:t>– sebereflexe   9.5. 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800" dirty="0" smtClean="0"/>
              <a:t>Legrační testy osobnosti</a:t>
            </a:r>
            <a:endParaRPr lang="cs-CZ" sz="2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19992" y="1815675"/>
            <a:ext cx="546655" cy="586499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60044" y="2219379"/>
            <a:ext cx="870426" cy="627516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6517183" y="3172414"/>
            <a:ext cx="411519" cy="4474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1028" y="3638745"/>
            <a:ext cx="487735" cy="557847"/>
          </a:xfrm>
          <a:prstGeom prst="rect">
            <a:avLst/>
          </a:prstGeom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11831" y="2764821"/>
            <a:ext cx="496854" cy="496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 descr="C:\Users\mirka\AppData\Local\Microsoft\Windows\Temporary Internet Files\Content.IE5\ZPAUYFQ9\110px-Naipe_copas[1]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623584" y="4156263"/>
            <a:ext cx="424300" cy="462872"/>
          </a:xfrm>
          <a:prstGeom prst="rect">
            <a:avLst/>
          </a:prstGeom>
          <a:noFill/>
        </p:spPr>
      </p:pic>
      <p:pic>
        <p:nvPicPr>
          <p:cNvPr id="1030" name="Picture 6" descr="C:\Users\mirka\AppData\Local\Microsoft\Windows\Temporary Internet Files\Content.IE5\8M348YK0\240px-Pterogymnus_laniarius[1]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825954" y="5010905"/>
            <a:ext cx="840553" cy="4377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374939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mtClean="0">
                <a:solidFill>
                  <a:schemeClr val="accent2">
                    <a:lumMod val="75000"/>
                  </a:schemeClr>
                </a:solidFill>
              </a:rPr>
              <a:t>Vlastnosti osobnosti</a:t>
            </a:r>
            <a:endParaRPr lang="en-GB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… co je konkrétního na charakteristice osobnosti, jde o zvláštnosti osobnosti, např. </a:t>
            </a:r>
            <a:r>
              <a:rPr lang="cs-CZ" u="sng" dirty="0" smtClean="0">
                <a:solidFill>
                  <a:schemeClr val="accent4">
                    <a:lumMod val="50000"/>
                  </a:schemeClr>
                </a:solidFill>
              </a:rPr>
              <a:t>družnost</a:t>
            </a:r>
          </a:p>
          <a:p>
            <a:pPr marL="274320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 vlastnosti mají </a:t>
            </a:r>
          </a:p>
          <a:p>
            <a:pPr marL="274320" indent="-274320">
              <a:spcAft>
                <a:spcPts val="0"/>
              </a:spcAft>
              <a:buNone/>
              <a:defRPr/>
            </a:pPr>
            <a:r>
              <a:rPr lang="cs-CZ" sz="1900" dirty="0">
                <a:solidFill>
                  <a:schemeClr val="accent6">
                    <a:lumMod val="75000"/>
                  </a:schemeClr>
                </a:solidFill>
              </a:rPr>
              <a:t>hloubku (jak moc je …)</a:t>
            </a:r>
          </a:p>
          <a:p>
            <a:pPr marL="274320" indent="-274320">
              <a:spcAft>
                <a:spcPts val="0"/>
              </a:spcAft>
              <a:buNone/>
              <a:defRPr/>
            </a:pPr>
            <a:r>
              <a:rPr lang="cs-CZ" sz="1900" dirty="0">
                <a:solidFill>
                  <a:schemeClr val="accent6">
                    <a:lumMod val="75000"/>
                  </a:schemeClr>
                </a:solidFill>
              </a:rPr>
              <a:t>výrazovost (jak to vypadá…) </a:t>
            </a:r>
          </a:p>
          <a:p>
            <a:pPr marL="274320" indent="-274320">
              <a:spcAft>
                <a:spcPts val="0"/>
              </a:spcAft>
              <a:buNone/>
              <a:defRPr/>
            </a:pPr>
            <a:r>
              <a:rPr lang="cs-CZ" sz="1900" dirty="0">
                <a:solidFill>
                  <a:schemeClr val="accent6">
                    <a:lumMod val="75000"/>
                  </a:schemeClr>
                </a:solidFill>
              </a:rPr>
              <a:t>stálost (jak dlouho…)</a:t>
            </a:r>
          </a:p>
          <a:p>
            <a:pPr marL="274320" indent="-274320">
              <a:spcAft>
                <a:spcPts val="0"/>
              </a:spcAft>
              <a:buNone/>
              <a:defRPr/>
            </a:pPr>
            <a:r>
              <a:rPr lang="cs-CZ" sz="1900" dirty="0">
                <a:solidFill>
                  <a:schemeClr val="accent6">
                    <a:lumMod val="75000"/>
                  </a:schemeClr>
                </a:solidFill>
              </a:rPr>
              <a:t>spojitost s jinými charakteristikami (s čím se kombinuje…)</a:t>
            </a:r>
          </a:p>
          <a:p>
            <a:pPr marL="274320" indent="-274320">
              <a:spcAft>
                <a:spcPts val="0"/>
              </a:spcAft>
              <a:buNone/>
              <a:defRPr/>
            </a:pPr>
            <a:r>
              <a:rPr lang="cs-CZ" sz="1900" dirty="0">
                <a:solidFill>
                  <a:schemeClr val="accent6">
                    <a:lumMod val="75000"/>
                  </a:schemeClr>
                </a:solidFill>
              </a:rPr>
              <a:t>postavení v systému ostatních dispozic (je výraznější než jiná vlastnost…)</a:t>
            </a:r>
          </a:p>
          <a:p>
            <a:pPr marL="274320" indent="-274320">
              <a:spcAft>
                <a:spcPts val="0"/>
              </a:spcAft>
              <a:buNone/>
              <a:defRPr/>
            </a:pPr>
            <a:r>
              <a:rPr lang="cs-CZ" sz="1900" dirty="0">
                <a:solidFill>
                  <a:schemeClr val="accent6">
                    <a:lumMod val="75000"/>
                  </a:schemeClr>
                </a:solidFill>
              </a:rPr>
              <a:t>rozsah situací v nichž se uplatňuje (kdy ano, kdy ne…) a častost uplatnění (a vždycky? ….</a:t>
            </a:r>
            <a:endParaRPr lang="en-GB" sz="19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153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mtClean="0">
                <a:solidFill>
                  <a:schemeClr val="accent2">
                    <a:lumMod val="75000"/>
                  </a:schemeClr>
                </a:solidFill>
              </a:rPr>
              <a:t>Vše jsou jen slova</a:t>
            </a:r>
            <a:endParaRPr lang="en-GB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Popisuje se pomocí:</a:t>
            </a:r>
          </a:p>
          <a:p>
            <a:pPr marL="274320" indent="-274320">
              <a:spcAft>
                <a:spcPts val="0"/>
              </a:spcAft>
              <a:buNone/>
              <a:defRPr/>
            </a:pP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Sloves (hádá se, útočí, pomáhá…)</a:t>
            </a:r>
          </a:p>
          <a:p>
            <a:pPr marL="274320" indent="-274320">
              <a:spcAft>
                <a:spcPts val="0"/>
              </a:spcAft>
              <a:buNone/>
              <a:defRPr/>
            </a:pP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Příslovcí (mluví rychle, jedná neuváženě…)</a:t>
            </a:r>
          </a:p>
          <a:p>
            <a:pPr marL="274320" indent="-274320">
              <a:spcAft>
                <a:spcPts val="0"/>
              </a:spcAft>
              <a:buNone/>
              <a:defRPr/>
            </a:pP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Přídavných jmen (rychlý, váhavý, bezohledný…)</a:t>
            </a:r>
          </a:p>
          <a:p>
            <a:pPr marL="274320" indent="-274320">
              <a:spcAft>
                <a:spcPts val="0"/>
              </a:spcAft>
              <a:buNone/>
              <a:defRPr/>
            </a:pP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Podstatných jmen (uvážlivost, otevřenost … dětina…)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650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99058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smtClean="0">
                <a:solidFill>
                  <a:schemeClr val="accent2">
                    <a:lumMod val="50000"/>
                  </a:schemeClr>
                </a:solidFill>
              </a:rPr>
              <a:t>Struktura - tradiční model „složek O“ </a:t>
            </a:r>
            <a:endParaRPr lang="en-GB" sz="180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981200" y="1357314"/>
            <a:ext cx="8229600" cy="4738687"/>
          </a:xfrm>
        </p:spPr>
        <p:txBody>
          <a:bodyPr>
            <a:normAutofit/>
          </a:bodyPr>
          <a:lstStyle/>
          <a:p>
            <a:pPr marL="274320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Stavba těla</a:t>
            </a:r>
          </a:p>
          <a:p>
            <a:pPr marL="274320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</a:rPr>
              <a:t>Temperament</a:t>
            </a:r>
          </a:p>
          <a:p>
            <a:pPr marL="274320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</a:rPr>
              <a:t>Schopnosti</a:t>
            </a:r>
          </a:p>
          <a:p>
            <a:pPr marL="274320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</a:rPr>
              <a:t>Motivace</a:t>
            </a:r>
          </a:p>
          <a:p>
            <a:pPr marL="274320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</a:rPr>
              <a:t>Charakter</a:t>
            </a:r>
          </a:p>
          <a:p>
            <a:pPr marL="274320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Jáství</a:t>
            </a:r>
          </a:p>
          <a:p>
            <a:pPr marL="274320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Životní dráha</a:t>
            </a:r>
          </a:p>
          <a:p>
            <a:pPr marL="274320" indent="-274320">
              <a:spcAft>
                <a:spcPts val="0"/>
              </a:spcAft>
              <a:buNone/>
              <a:defRPr/>
            </a:pPr>
            <a:endParaRPr lang="cs-CZ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274320" indent="-274320">
              <a:spcAft>
                <a:spcPts val="0"/>
              </a:spcAft>
              <a:buNone/>
              <a:defRPr/>
            </a:pP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Nepojímá osobnost jako celek, výčet</a:t>
            </a:r>
            <a:endParaRPr lang="en-GB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772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smtClean="0">
                <a:solidFill>
                  <a:schemeClr val="accent2">
                    <a:lumMod val="50000"/>
                  </a:schemeClr>
                </a:solidFill>
              </a:rPr>
              <a:t>Osobnost jako celek – faktory a typologie</a:t>
            </a:r>
            <a:endParaRPr lang="en-GB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Abychom mohli předvídat, chceme poznat stabilitu v čase (konzistence, koheze, </a:t>
            </a:r>
            <a:r>
              <a:rPr lang="cs-CZ" dirty="0" err="1" smtClean="0">
                <a:solidFill>
                  <a:schemeClr val="accent4">
                    <a:lumMod val="50000"/>
                  </a:schemeClr>
                </a:solidFill>
              </a:rPr>
              <a:t>integrovanost</a:t>
            </a: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….)</a:t>
            </a:r>
          </a:p>
          <a:p>
            <a:pPr marL="274320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Faktory, rysy, typy – vlastnosti osobnosti</a:t>
            </a:r>
          </a:p>
          <a:p>
            <a:pPr marL="274320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Vyjadřují rozdíly mezi lidmi, ale i podobnosti</a:t>
            </a:r>
          </a:p>
          <a:p>
            <a:pPr marL="274320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Snaží se o vytvoření systému</a:t>
            </a:r>
          </a:p>
          <a:p>
            <a:pPr marL="274320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Důležité pro diagnostiku</a:t>
            </a:r>
          </a:p>
          <a:p>
            <a:pPr marL="274320" indent="-274320">
              <a:spcAft>
                <a:spcPts val="0"/>
              </a:spcAft>
              <a:buNone/>
              <a:defRPr/>
            </a:pPr>
            <a:endParaRPr lang="cs-CZ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274320" indent="-274320">
              <a:spcAft>
                <a:spcPts val="0"/>
              </a:spcAft>
              <a:buFont typeface="Wingdings 2"/>
              <a:buChar char=""/>
              <a:defRPr/>
            </a:pPr>
            <a:endParaRPr lang="cs-CZ" dirty="0" smtClean="0"/>
          </a:p>
          <a:p>
            <a:pPr marL="274320" indent="-274320">
              <a:spcAft>
                <a:spcPts val="0"/>
              </a:spcAft>
              <a:buFont typeface="Wingdings 2"/>
              <a:buChar char=""/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72902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919146"/>
          </a:xfrm>
        </p:spPr>
        <p:txBody>
          <a:bodyPr/>
          <a:lstStyle/>
          <a:p>
            <a:pPr>
              <a:defRPr/>
            </a:pPr>
            <a:r>
              <a:rPr lang="cs-CZ" sz="2800" i="1">
                <a:solidFill>
                  <a:schemeClr val="accent2">
                    <a:lumMod val="50000"/>
                  </a:schemeClr>
                </a:solidFill>
              </a:rPr>
              <a:t>Hans </a:t>
            </a:r>
            <a:r>
              <a:rPr lang="cs-CZ" sz="2800" i="1" err="1">
                <a:solidFill>
                  <a:schemeClr val="accent2">
                    <a:lumMod val="50000"/>
                  </a:schemeClr>
                </a:solidFill>
              </a:rPr>
              <a:t>Jürgen</a:t>
            </a:r>
            <a:r>
              <a:rPr lang="cs-CZ" sz="2800" i="1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2800" b="1" i="1" err="1">
                <a:solidFill>
                  <a:schemeClr val="accent2">
                    <a:lumMod val="50000"/>
                  </a:schemeClr>
                </a:solidFill>
              </a:rPr>
              <a:t>Eysenck</a:t>
            </a:r>
            <a:r>
              <a:rPr lang="cs-CZ" sz="2800" b="1">
                <a:solidFill>
                  <a:schemeClr val="accent2">
                    <a:lumMod val="50000"/>
                  </a:schemeClr>
                </a:solidFill>
              </a:rPr>
              <a:t>  </a:t>
            </a:r>
            <a:r>
              <a:rPr lang="cs-CZ" sz="2800">
                <a:solidFill>
                  <a:schemeClr val="accent2">
                    <a:lumMod val="50000"/>
                  </a:schemeClr>
                </a:solidFill>
              </a:rPr>
              <a:t>    *4.3.1916 – †4.9.1997</a:t>
            </a:r>
            <a:endParaRPr lang="en-GB" sz="280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sz="half" idx="1"/>
          </p:nvPr>
        </p:nvSpPr>
        <p:spPr>
          <a:xfrm>
            <a:off x="881450" y="2137720"/>
            <a:ext cx="5873578" cy="3727621"/>
          </a:xfrm>
        </p:spPr>
        <p:txBody>
          <a:bodyPr>
            <a:normAutofit fontScale="77500" lnSpcReduction="20000"/>
          </a:bodyPr>
          <a:lstStyle/>
          <a:p>
            <a:pPr marL="274320" indent="-274320">
              <a:spcAft>
                <a:spcPts val="0"/>
              </a:spcAft>
              <a:buNone/>
              <a:defRPr/>
            </a:pPr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…  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britský psycholog německého původu; profesor univerzity v Londýně. </a:t>
            </a:r>
          </a:p>
          <a:p>
            <a:pPr marL="274320" indent="-274320">
              <a:spcAft>
                <a:spcPts val="0"/>
              </a:spcAft>
              <a:buNone/>
              <a:defRPr/>
            </a:pP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Autor obsáhlé koncepce </a:t>
            </a:r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osobnosti a 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metod zjišťování její struktury. </a:t>
            </a:r>
          </a:p>
          <a:p>
            <a:pPr marL="274320" indent="-274320">
              <a:spcAft>
                <a:spcPts val="0"/>
              </a:spcAft>
              <a:buNone/>
              <a:defRPr/>
            </a:pP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Osobnost definuje jako relativně trvalou </a:t>
            </a: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organizaci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 charakteru, temperamentu, intelektu a fyzických vlastností, určující formy </a:t>
            </a: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přizpůsobení jedince 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prostředí.</a:t>
            </a:r>
          </a:p>
          <a:p>
            <a:pPr marL="274320" indent="-274320">
              <a:spcAft>
                <a:spcPts val="0"/>
              </a:spcAft>
              <a:buNone/>
              <a:defRPr/>
            </a:pPr>
            <a:endParaRPr lang="cs-CZ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274320" indent="-274320">
              <a:spcAft>
                <a:spcPts val="0"/>
              </a:spcAft>
              <a:buNone/>
              <a:defRPr/>
            </a:pPr>
            <a:r>
              <a:rPr lang="cs-CZ" dirty="0" err="1" smtClean="0">
                <a:solidFill>
                  <a:schemeClr val="accent6">
                    <a:lumMod val="50000"/>
                  </a:schemeClr>
                </a:solidFill>
              </a:rPr>
              <a:t>Eysenck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 objasňuje některé základní dimenze osobnosti pomocí </a:t>
            </a:r>
            <a:r>
              <a:rPr lang="cs-CZ" b="1" dirty="0" smtClean="0">
                <a:solidFill>
                  <a:schemeClr val="bg1"/>
                </a:solidFill>
              </a:rPr>
              <a:t>faktorové analýzy 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(faktor </a:t>
            </a:r>
            <a:r>
              <a:rPr lang="cs-CZ" dirty="0" err="1" smtClean="0">
                <a:solidFill>
                  <a:schemeClr val="accent6">
                    <a:lumMod val="50000"/>
                  </a:schemeClr>
                </a:solidFill>
              </a:rPr>
              <a:t>neuroticismu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cs-CZ" dirty="0" err="1" smtClean="0">
                <a:solidFill>
                  <a:schemeClr val="accent6">
                    <a:lumMod val="50000"/>
                  </a:schemeClr>
                </a:solidFill>
              </a:rPr>
              <a:t>psychoticismu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, faktor extra-introverze, faktor inteligence). </a:t>
            </a:r>
          </a:p>
          <a:p>
            <a:pPr marL="274320" indent="-274320">
              <a:spcAft>
                <a:spcPts val="0"/>
              </a:spcAft>
              <a:buNone/>
              <a:defRPr/>
            </a:pP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Je autorem diagnostických metod, …</a:t>
            </a:r>
          </a:p>
          <a:p>
            <a:pPr marL="274320" indent="-274320">
              <a:spcAft>
                <a:spcPts val="0"/>
              </a:spcAft>
              <a:buNone/>
              <a:defRPr/>
            </a:pPr>
            <a:endParaRPr lang="cs-CZ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74320" indent="-274320">
              <a:spcAft>
                <a:spcPts val="0"/>
              </a:spcAft>
              <a:buNone/>
              <a:defRPr/>
            </a:pP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Hlavní díla: </a:t>
            </a:r>
            <a:r>
              <a:rPr lang="cs-CZ" i="1" dirty="0" err="1" smtClean="0">
                <a:solidFill>
                  <a:schemeClr val="accent6">
                    <a:lumMod val="50000"/>
                  </a:schemeClr>
                </a:solidFill>
              </a:rPr>
              <a:t>Dimensions</a:t>
            </a:r>
            <a:r>
              <a:rPr lang="cs-CZ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i="1" dirty="0" err="1" smtClean="0">
                <a:solidFill>
                  <a:schemeClr val="accent6">
                    <a:lumMod val="50000"/>
                  </a:schemeClr>
                </a:solidFill>
              </a:rPr>
              <a:t>of</a:t>
            </a:r>
            <a:r>
              <a:rPr lang="cs-CZ" i="1" dirty="0" smtClean="0">
                <a:solidFill>
                  <a:schemeClr val="accent6">
                    <a:lumMod val="50000"/>
                  </a:schemeClr>
                </a:solidFill>
              </a:rPr>
              <a:t> Personality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 (</a:t>
            </a: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Dimenze osobnosti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), </a:t>
            </a:r>
            <a:r>
              <a:rPr lang="cs-CZ" i="1" dirty="0" smtClean="0">
                <a:solidFill>
                  <a:schemeClr val="accent6">
                    <a:lumMod val="50000"/>
                  </a:schemeClr>
                </a:solidFill>
              </a:rPr>
              <a:t>Struktura lidské osobnosti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  <a:b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en-GB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9460" name="Zástupný symbol pro obsah 4" descr="Eysenck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8154002" y="2137720"/>
            <a:ext cx="2144713" cy="3109913"/>
          </a:xfrm>
        </p:spPr>
      </p:pic>
    </p:spTree>
    <p:extLst>
      <p:ext uri="{BB962C8B-B14F-4D97-AF65-F5344CB8AC3E}">
        <p14:creationId xmlns:p14="http://schemas.microsoft.com/office/powerpoint/2010/main" xmlns="" val="300893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847708"/>
          </a:xfrm>
        </p:spPr>
        <p:txBody>
          <a:bodyPr/>
          <a:lstStyle/>
          <a:p>
            <a:pPr>
              <a:defRPr/>
            </a:pPr>
            <a:r>
              <a:rPr sz="2800" b="1">
                <a:solidFill>
                  <a:schemeClr val="accent2">
                    <a:lumMod val="50000"/>
                  </a:schemeClr>
                </a:solidFill>
              </a:rPr>
              <a:t>Raymond Bernard </a:t>
            </a:r>
            <a:r>
              <a:rPr sz="2800" b="1" err="1">
                <a:solidFill>
                  <a:schemeClr val="accent2">
                    <a:lumMod val="50000"/>
                  </a:schemeClr>
                </a:solidFill>
              </a:rPr>
              <a:t>Cattell</a:t>
            </a:r>
            <a:r>
              <a:rPr sz="2800">
                <a:solidFill>
                  <a:schemeClr val="accent2">
                    <a:lumMod val="50000"/>
                  </a:schemeClr>
                </a:solidFill>
              </a:rPr>
              <a:t> (20</a:t>
            </a:r>
            <a:r>
              <a:rPr lang="cs-CZ" sz="2800">
                <a:solidFill>
                  <a:schemeClr val="accent2">
                    <a:lumMod val="50000"/>
                  </a:schemeClr>
                </a:solidFill>
              </a:rPr>
              <a:t>.3. </a:t>
            </a:r>
            <a:r>
              <a:rPr sz="2800">
                <a:solidFill>
                  <a:schemeClr val="accent2">
                    <a:lumMod val="50000"/>
                  </a:schemeClr>
                </a:solidFill>
              </a:rPr>
              <a:t>1905 – 2</a:t>
            </a:r>
            <a:r>
              <a:rPr lang="cs-CZ" sz="2800">
                <a:solidFill>
                  <a:schemeClr val="accent2">
                    <a:lumMod val="50000"/>
                  </a:schemeClr>
                </a:solidFill>
              </a:rPr>
              <a:t>.2.</a:t>
            </a:r>
            <a:r>
              <a:rPr sz="2800">
                <a:solidFill>
                  <a:schemeClr val="accent2">
                    <a:lumMod val="50000"/>
                  </a:schemeClr>
                </a:solidFill>
              </a:rPr>
              <a:t>1998)</a:t>
            </a:r>
            <a:endParaRPr lang="en-GB" sz="280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0483" name="Zástupný symbol pro obsah 7" descr="Raymond_Cattell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505080" y="2212697"/>
            <a:ext cx="2522537" cy="3448050"/>
          </a:xfrm>
        </p:spPr>
      </p:pic>
      <p:sp>
        <p:nvSpPr>
          <p:cNvPr id="9" name="Zástupný symbol pro obsah 8"/>
          <p:cNvSpPr>
            <a:spLocks noGrp="1"/>
          </p:cNvSpPr>
          <p:nvPr>
            <p:ph sz="half" idx="2"/>
          </p:nvPr>
        </p:nvSpPr>
        <p:spPr>
          <a:xfrm>
            <a:off x="5724654" y="2345854"/>
            <a:ext cx="5207000" cy="3181736"/>
          </a:xfrm>
        </p:spPr>
        <p:txBody>
          <a:bodyPr>
            <a:normAutofit/>
          </a:bodyPr>
          <a:lstStyle/>
          <a:p>
            <a:pPr marL="274320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Americký psycholog (USA, Anglie)</a:t>
            </a:r>
          </a:p>
          <a:p>
            <a:pPr marL="274320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Osobnostní rysy a faktory,</a:t>
            </a:r>
          </a:p>
          <a:p>
            <a:pPr marL="274320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Diagnostika</a:t>
            </a:r>
          </a:p>
          <a:p>
            <a:pPr marL="274320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Inteligence, motivace, zájmy</a:t>
            </a:r>
          </a:p>
          <a:p>
            <a:pPr marL="274320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16 PF osobnostní dotazník</a:t>
            </a:r>
          </a:p>
          <a:p>
            <a:pPr marL="274320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Teorie inteligence (fluidní a krystalická), inteligenční testy nezatížené kulturou</a:t>
            </a:r>
            <a:endParaRPr lang="en-GB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939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200">
                <a:solidFill>
                  <a:schemeClr val="accent2">
                    <a:lumMod val="50000"/>
                  </a:schemeClr>
                </a:solidFill>
              </a:rPr>
              <a:t>Faktorová analýza – konstrukce dotazníků</a:t>
            </a:r>
            <a:endParaRPr lang="en-GB" sz="320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74320" indent="-274320">
              <a:spcAft>
                <a:spcPts val="0"/>
              </a:spcAft>
              <a:buNone/>
              <a:defRPr/>
            </a:pP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Úroveň faktoru </a:t>
            </a:r>
          </a:p>
          <a:p>
            <a:pPr marL="274320" indent="-274320">
              <a:spcAft>
                <a:spcPts val="0"/>
              </a:spcAft>
              <a:buNone/>
              <a:defRPr/>
            </a:pPr>
            <a:r>
              <a:rPr lang="cs-CZ" sz="1800" b="1" dirty="0"/>
              <a:t>                                          </a:t>
            </a:r>
            <a:r>
              <a:rPr lang="cs-CZ" sz="1800" b="1" dirty="0">
                <a:solidFill>
                  <a:schemeClr val="accent2">
                    <a:lumMod val="75000"/>
                  </a:schemeClr>
                </a:solidFill>
              </a:rPr>
              <a:t>Introverze</a:t>
            </a:r>
          </a:p>
          <a:p>
            <a:pPr marL="274320" indent="-274320">
              <a:spcAft>
                <a:spcPts val="0"/>
              </a:spcAft>
              <a:buNone/>
              <a:defRPr/>
            </a:pPr>
            <a:endParaRPr lang="cs-CZ" sz="1800" dirty="0"/>
          </a:p>
          <a:p>
            <a:pPr marL="274320" indent="-274320">
              <a:spcAft>
                <a:spcPts val="0"/>
              </a:spcAft>
              <a:buNone/>
              <a:defRPr/>
            </a:pPr>
            <a:endParaRPr lang="cs-CZ" sz="1800" dirty="0"/>
          </a:p>
          <a:p>
            <a:pPr marL="274320" indent="-274320">
              <a:spcAft>
                <a:spcPts val="0"/>
              </a:spcAft>
              <a:buNone/>
              <a:defRPr/>
            </a:pP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Úroveň rysu </a:t>
            </a:r>
            <a:r>
              <a:rPr lang="cs-CZ" sz="1800" dirty="0"/>
              <a:t>                    </a:t>
            </a:r>
            <a:r>
              <a:rPr lang="cs-CZ" sz="1800" dirty="0">
                <a:solidFill>
                  <a:schemeClr val="accent2">
                    <a:lumMod val="75000"/>
                  </a:schemeClr>
                </a:solidFill>
              </a:rPr>
              <a:t>vytrvalost – rigidita – subjektivita – uzavřenost….</a:t>
            </a:r>
          </a:p>
          <a:p>
            <a:pPr marL="274320" indent="-274320">
              <a:spcAft>
                <a:spcPts val="0"/>
              </a:spcAft>
              <a:buNone/>
              <a:defRPr/>
            </a:pPr>
            <a:r>
              <a:rPr lang="cs-CZ" sz="1800" dirty="0"/>
              <a:t>   </a:t>
            </a:r>
          </a:p>
          <a:p>
            <a:pPr marL="274320" indent="-274320">
              <a:spcAft>
                <a:spcPts val="0"/>
              </a:spcAft>
              <a:buNone/>
              <a:defRPr/>
            </a:pPr>
            <a:endParaRPr lang="cs-CZ" sz="1800" dirty="0"/>
          </a:p>
          <a:p>
            <a:pPr marL="274320" indent="-274320">
              <a:spcAft>
                <a:spcPts val="0"/>
              </a:spcAft>
              <a:buNone/>
              <a:defRPr/>
            </a:pPr>
            <a:endParaRPr lang="cs-CZ" sz="1800" dirty="0"/>
          </a:p>
          <a:p>
            <a:pPr marL="274320" indent="-274320">
              <a:spcAft>
                <a:spcPts val="0"/>
              </a:spcAft>
              <a:buNone/>
              <a:defRPr/>
            </a:pP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Pozorovatelné   konstelace</a:t>
            </a:r>
          </a:p>
          <a:p>
            <a:pPr marL="274320" indent="-274320">
              <a:spcAft>
                <a:spcPts val="0"/>
              </a:spcAft>
              <a:buNone/>
              <a:defRPr/>
            </a:pP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(povrchové rysy)</a:t>
            </a:r>
            <a:endParaRPr lang="en-GB" sz="18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274320" indent="-274320">
              <a:spcAft>
                <a:spcPts val="0"/>
              </a:spcAft>
              <a:buNone/>
              <a:defRPr/>
            </a:pPr>
            <a:r>
              <a:rPr lang="cs-CZ" sz="1800" dirty="0"/>
              <a:t>                                          </a:t>
            </a:r>
            <a:r>
              <a:rPr lang="cs-CZ" sz="1800" dirty="0">
                <a:solidFill>
                  <a:schemeClr val="accent2">
                    <a:lumMod val="75000"/>
                  </a:schemeClr>
                </a:solidFill>
              </a:rPr>
              <a:t>setrvává u řešení problémů – </a:t>
            </a:r>
          </a:p>
          <a:p>
            <a:pPr marL="274320" indent="-274320">
              <a:spcAft>
                <a:spcPts val="0"/>
              </a:spcAft>
              <a:buNone/>
              <a:defRPr/>
            </a:pPr>
            <a:r>
              <a:rPr lang="cs-CZ" sz="1800" dirty="0">
                <a:solidFill>
                  <a:schemeClr val="accent2">
                    <a:lumMod val="75000"/>
                  </a:schemeClr>
                </a:solidFill>
              </a:rPr>
              <a:t>                                                                   vytrvává u monotónní  činnosti</a:t>
            </a:r>
          </a:p>
          <a:p>
            <a:pPr marL="274320" indent="-274320">
              <a:spcAft>
                <a:spcPts val="0"/>
              </a:spcAft>
              <a:buNone/>
              <a:defRPr/>
            </a:pPr>
            <a:r>
              <a:rPr lang="cs-CZ" sz="1800" dirty="0">
                <a:solidFill>
                  <a:schemeClr val="accent2">
                    <a:lumMod val="75000"/>
                  </a:schemeClr>
                </a:solidFill>
              </a:rPr>
              <a:t>                                                                                                            nenechá se vyrušit </a:t>
            </a:r>
          </a:p>
        </p:txBody>
      </p:sp>
      <p:cxnSp>
        <p:nvCxnSpPr>
          <p:cNvPr id="7" name="Přímá spojovací šipka 6"/>
          <p:cNvCxnSpPr/>
          <p:nvPr/>
        </p:nvCxnSpPr>
        <p:spPr>
          <a:xfrm rot="5400000">
            <a:off x="4523582" y="2642394"/>
            <a:ext cx="71437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šipka 7"/>
          <p:cNvCxnSpPr/>
          <p:nvPr/>
        </p:nvCxnSpPr>
        <p:spPr>
          <a:xfrm>
            <a:off x="4883150" y="2286001"/>
            <a:ext cx="1212850" cy="7143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šipka 9"/>
          <p:cNvCxnSpPr/>
          <p:nvPr/>
        </p:nvCxnSpPr>
        <p:spPr>
          <a:xfrm>
            <a:off x="4881564" y="2286001"/>
            <a:ext cx="2428875" cy="7143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šipka 11"/>
          <p:cNvCxnSpPr/>
          <p:nvPr/>
        </p:nvCxnSpPr>
        <p:spPr>
          <a:xfrm>
            <a:off x="4881563" y="2286001"/>
            <a:ext cx="3643312" cy="7143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šipka 13"/>
          <p:cNvCxnSpPr/>
          <p:nvPr/>
        </p:nvCxnSpPr>
        <p:spPr>
          <a:xfrm rot="16200000" flipH="1">
            <a:off x="4131469" y="4107656"/>
            <a:ext cx="1714500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šipka 15"/>
          <p:cNvCxnSpPr/>
          <p:nvPr/>
        </p:nvCxnSpPr>
        <p:spPr>
          <a:xfrm>
            <a:off x="4953001" y="3286126"/>
            <a:ext cx="2428875" cy="21431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šipka 17"/>
          <p:cNvCxnSpPr/>
          <p:nvPr/>
        </p:nvCxnSpPr>
        <p:spPr>
          <a:xfrm>
            <a:off x="4953000" y="3286126"/>
            <a:ext cx="4357688" cy="2428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02495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iva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90</TotalTime>
  <Words>878</Words>
  <Application>Microsoft Office PowerPoint</Application>
  <PresentationFormat>Vlastní</PresentationFormat>
  <Paragraphs>162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Retrospektiva</vt:lpstr>
      <vt:lpstr>Popis osobnosti</vt:lpstr>
      <vt:lpstr>Zajímavá témata</vt:lpstr>
      <vt:lpstr>Vlastnosti osobnosti</vt:lpstr>
      <vt:lpstr>Vše jsou jen slova</vt:lpstr>
      <vt:lpstr>Struktura - tradiční model „složek O“ </vt:lpstr>
      <vt:lpstr>Osobnost jako celek – faktory a typologie</vt:lpstr>
      <vt:lpstr>Hans Jürgen Eysenck      *4.3.1916 – †4.9.1997</vt:lpstr>
      <vt:lpstr>Raymond Bernard Cattell (20.3. 1905 – 2.2.1998)</vt:lpstr>
      <vt:lpstr>Faktorová analýza – konstrukce dotazníků</vt:lpstr>
      <vt:lpstr>Diagnostika na základě faktorů</vt:lpstr>
      <vt:lpstr>Pětifaktorový model popisu osobnosti</vt:lpstr>
      <vt:lpstr>Osobnostní systém podle BIG 5</vt:lpstr>
      <vt:lpstr>Extraverze - živost</vt:lpstr>
      <vt:lpstr>Přívětivost</vt:lpstr>
      <vt:lpstr>Svědomitost</vt:lpstr>
      <vt:lpstr>Emocionální labilita - neuroticismus</vt:lpstr>
      <vt:lpstr>    KULTURA - Intelekt, Otevřenost vůči zkušenosti, Imaginace, Autonomie</vt:lpstr>
    </vt:vector>
  </TitlesOfParts>
  <Company>Masarykova univerzita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Popis osobnosti</dc:title>
  <dc:creator>Bohumíra Lazarová</dc:creator>
  <cp:lastModifiedBy>mirka</cp:lastModifiedBy>
  <cp:revision>8</cp:revision>
  <dcterms:created xsi:type="dcterms:W3CDTF">2017-02-21T08:51:54Z</dcterms:created>
  <dcterms:modified xsi:type="dcterms:W3CDTF">2017-02-22T21:12:20Z</dcterms:modified>
</cp:coreProperties>
</file>