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3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75.png" ContentType="image/png"/>
  <Override PartName="/ppt/media/image9.png" ContentType="image/png"/>
  <Override PartName="/ppt/media/image57.png" ContentType="image/png"/>
  <Override PartName="/ppt/media/image1.png" ContentType="image/png"/>
  <Override PartName="/ppt/media/image58.png" ContentType="image/png"/>
  <Override PartName="/ppt/media/image2.png" ContentType="image/png"/>
  <Override PartName="/ppt/media/image59.png" ContentType="image/png"/>
  <Override PartName="/ppt/media/image3.png" ContentType="image/png"/>
  <Override PartName="/ppt/media/image70.png" ContentType="image/png"/>
  <Override PartName="/ppt/media/image4.png" ContentType="image/png"/>
  <Override PartName="/ppt/media/image71.png" ContentType="image/png"/>
  <Override PartName="/ppt/media/image5.png" ContentType="image/png"/>
  <Override PartName="/ppt/media/image72.png" ContentType="image/png"/>
  <Override PartName="/ppt/media/image6.png" ContentType="image/png"/>
  <Override PartName="/ppt/media/image73.png" ContentType="image/png"/>
  <Override PartName="/ppt/media/image7.png" ContentType="image/png"/>
  <Override PartName="/ppt/media/image74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100.png" ContentType="image/png"/>
  <Override PartName="/ppt/media/image28.png" ContentType="image/png"/>
  <Override PartName="/ppt/media/image101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39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4.png" ContentType="image/png"/>
  <Override PartName="/ppt/media/image45.png" ContentType="image/png"/>
  <Override PartName="/ppt/media/image46.png" ContentType="image/png"/>
  <Override PartName="/ppt/media/image47.png" ContentType="image/png"/>
  <Override PartName="/ppt/media/image48.png" ContentType="image/png"/>
  <Override PartName="/ppt/media/image49.png" ContentType="image/png"/>
  <Override PartName="/ppt/media/image50.png" ContentType="image/png"/>
  <Override PartName="/ppt/media/image51.png" ContentType="image/png"/>
  <Override PartName="/ppt/media/image52.png" ContentType="image/png"/>
  <Override PartName="/ppt/media/image53.png" ContentType="image/png"/>
  <Override PartName="/ppt/media/image54.png" ContentType="image/png"/>
  <Override PartName="/ppt/media/image55.png" ContentType="image/png"/>
  <Override PartName="/ppt/media/image56.png" ContentType="image/png"/>
  <Override PartName="/ppt/media/image60.png" ContentType="image/png"/>
  <Override PartName="/ppt/media/image61.png" ContentType="image/png"/>
  <Override PartName="/ppt/media/image62.png" ContentType="image/png"/>
  <Override PartName="/ppt/media/image63.png" ContentType="image/png"/>
  <Override PartName="/ppt/media/image64.png" ContentType="image/png"/>
  <Override PartName="/ppt/media/image65.png" ContentType="image/png"/>
  <Override PartName="/ppt/media/image66.png" ContentType="image/png"/>
  <Override PartName="/ppt/media/image67.png" ContentType="image/png"/>
  <Override PartName="/ppt/media/image68.png" ContentType="image/png"/>
  <Override PartName="/ppt/media/image69.png" ContentType="image/png"/>
  <Override PartName="/ppt/media/image76.png" ContentType="image/png"/>
  <Override PartName="/ppt/media/image77.png" ContentType="image/png"/>
  <Override PartName="/ppt/media/image78.png" ContentType="image/png"/>
  <Override PartName="/ppt/media/image79.png" ContentType="image/png"/>
  <Override PartName="/ppt/media/image80.png" ContentType="image/png"/>
  <Override PartName="/ppt/media/image81.png" ContentType="image/png"/>
  <Override PartName="/ppt/media/image82.png" ContentType="image/png"/>
  <Override PartName="/ppt/media/image83.png" ContentType="image/png"/>
  <Override PartName="/ppt/media/image84.png" ContentType="image/png"/>
  <Override PartName="/ppt/media/image85.png" ContentType="image/png"/>
  <Override PartName="/ppt/media/image86.png" ContentType="image/png"/>
  <Override PartName="/ppt/media/image87.png" ContentType="image/png"/>
  <Override PartName="/ppt/media/image88.png" ContentType="image/png"/>
  <Override PartName="/ppt/media/image89.png" ContentType="image/png"/>
  <Override PartName="/ppt/media/image90.png" ContentType="image/png"/>
  <Override PartName="/ppt/media/image91.png" ContentType="image/png"/>
  <Override PartName="/ppt/media/image92.png" ContentType="image/png"/>
  <Override PartName="/ppt/media/image93.png" ContentType="image/png"/>
  <Override PartName="/ppt/media/image94.png" ContentType="image/png"/>
  <Override PartName="/ppt/media/image95.png" ContentType="image/png"/>
  <Override PartName="/ppt/media/image96.png" ContentType="image/png"/>
  <Override PartName="/ppt/media/image97.png" ContentType="image/png"/>
  <Override PartName="/ppt/media/image98.png" ContentType="image/png"/>
  <Override PartName="/ppt/media/image99.png" ContentType="image/png"/>
  <Override PartName="/ppt/media/image102.png" ContentType="image/png"/>
  <Override PartName="/ppt/media/image103.png" ContentType="image/png"/>
  <Override PartName="/ppt/media/image104.png" ContentType="image/png"/>
  <Override PartName="/ppt/media/image105.png" ContentType="image/png"/>
  <Override PartName="/ppt/media/image106.png" ContentType="image/png"/>
  <Override PartName="/ppt/media/image107.png" ContentType="image/png"/>
  <Override PartName="/ppt/media/image108.png" ContentType="image/png"/>
  <Override PartName="/ppt/media/image109.png" ContentType="image/png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9144000" cy="6858000"/>
  <p:notesSz cx="6735762" cy="9799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"/>
          <p:cNvSpPr/>
          <p:nvPr/>
        </p:nvSpPr>
        <p:spPr>
          <a:xfrm>
            <a:off x="0" y="0"/>
            <a:ext cx="6735600" cy="979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-3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3814560" y="-360"/>
            <a:ext cx="2919240" cy="4906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72840" y="4654080"/>
            <a:ext cx="5389560" cy="441036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/>
          </p:nvPr>
        </p:nvSpPr>
        <p:spPr>
          <a:xfrm>
            <a:off x="-3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/>
          </p:nvPr>
        </p:nvSpPr>
        <p:spPr>
          <a:xfrm>
            <a:off x="3814560" y="9307080"/>
            <a:ext cx="2919240" cy="490680"/>
          </a:xfrm>
          <a:prstGeom prst="rect">
            <a:avLst/>
          </a:prstGeom>
        </p:spPr>
        <p:txBody>
          <a:bodyPr lIns="90000" rIns="90000" tIns="46800" bIns="46800" anchor="b"/>
          <a:p>
            <a:pPr algn="r"/>
            <a:fld id="{BB97EE34-1D57-4E0C-BD3F-F72CAE29392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A39DC517-97A6-4186-8B4B-6024042FF32D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7229F47-8A3F-4A5E-B007-B2423AA854B2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0753CC9-7162-40BC-B145-204DF55EBE3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019C3DB5-6950-4192-92BE-340B6202436F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8F8200C8-A4B1-4A38-8A11-9AEA4F89504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F511A17-FE86-4E3A-890C-B70D38AE502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E73205D9-0CAC-4B0C-AF72-60F44A9CDBB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794C6FD-CA83-4644-B4C4-B541F72CDDA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70A39B6-100B-466B-B23C-BC35C5FC3AB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7702B1BA-FC99-4B26-A692-148BD083FA2D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84FBE1C3-78D4-49EE-A519-6423CEFC2E90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C5AE482-0E7A-4BDC-BA85-35ED4E7D6896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100E98B5-D5C9-4FB8-9AA9-384555D37920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60246DB9-1E8C-4E77-9E47-8AF30423FC6F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81FE1CC5-70B1-40E8-9E72-CDDAC37E2C3A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082D92FF-ADF3-4382-B4EF-4109C4118386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D613A6D4-670C-4DB3-AA50-971147700F37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E6304484-3B9B-4552-8157-11C8A97E57B9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84F68B32-9F65-40AC-9076-DA6F6CE7B368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EA4D50B-9ECB-4E9C-94CE-BF5C4A69B53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AF2F123E-6DD6-49F5-82D5-095D1DD8551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3B5D577C-4EF3-48E6-A95B-E3391BF1115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0F954874-1AFC-4A26-BB31-3ACA9376570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387979A-40C3-44E4-A7E8-FDE6F91DDEF5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5077BA64-F136-4DF6-A45D-17122F2242A9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4A808560-EC4E-4686-A479-B4D2C7DB3FF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287ADA90-41DF-4034-822D-3D6121BDCB91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E2D0F869-BA4C-47E5-8CFD-953B8E6ACB48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/>
            <a:fld id="{790A00C6-A512-49C3-BF20-F578FD3DB561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CA94F99C-8208-48D7-BDE5-26640AEA7614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4E76939C-0A70-4E8C-9874-02C3C84FA0A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EE652E9C-7B2A-42EF-8D66-62F811C15B3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6EE646F9-4569-404C-A89E-96A16D0FD88A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DD2FA8EC-B125-47C3-9D62-FBAA43480C1E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3814920" y="9307440"/>
            <a:ext cx="2919240" cy="49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/>
          <a:p>
            <a:pPr algn="r"/>
            <a:fld id="{18703617-AFF3-473F-B887-7CE22D950BDC}" type="slidenum">
              <a:rPr b="0" lang="cs-CZ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TextShape 2"/>
          <p:cNvSpPr txBox="1"/>
          <p:nvPr/>
        </p:nvSpPr>
        <p:spPr>
          <a:xfrm>
            <a:off x="672840" y="4654080"/>
            <a:ext cx="5389560" cy="441036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600200"/>
            <a:ext cx="5672520" cy="4525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rIns="90000" tIns="46800" bIns="46800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rIns="90000" tIns="46800" bIns="46800"/>
          <a:p>
            <a:pPr marL="342720" indent="-342720"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2680" indent="-285480"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228600"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600200" indent="-228600"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2057400" indent="-228600"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</p:spPr>
        <p:txBody>
          <a:bodyPr lIns="90000" rIns="90000" tIns="46800" bIns="46800"/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</p:spPr>
        <p:txBody>
          <a:bodyPr lIns="90000" rIns="90000" tIns="46800" bIns="46800"/>
          <a:p>
            <a:pPr/>
            <a:fld id="{EADCC70F-4964-4781-8009-EA63565229AF}" type="slidenum">
              <a:rPr b="1" lang="cs-CZ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3.png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46.png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49.png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52.png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55.png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58.png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61.png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64.png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67.png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70.png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73.png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76.png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79.png"/><Relationship Id="rId2" Type="http://schemas.openxmlformats.org/officeDocument/2006/relationships/image" Target="../media/image80.png"/><Relationship Id="rId3" Type="http://schemas.openxmlformats.org/officeDocument/2006/relationships/image" Target="../media/image8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82.png"/><Relationship Id="rId2" Type="http://schemas.openxmlformats.org/officeDocument/2006/relationships/image" Target="../media/image83.png"/><Relationship Id="rId3" Type="http://schemas.openxmlformats.org/officeDocument/2006/relationships/image" Target="../media/image8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85.png"/><Relationship Id="rId2" Type="http://schemas.openxmlformats.org/officeDocument/2006/relationships/image" Target="../media/image86.png"/><Relationship Id="rId3" Type="http://schemas.openxmlformats.org/officeDocument/2006/relationships/image" Target="../media/image8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88.png"/><Relationship Id="rId2" Type="http://schemas.openxmlformats.org/officeDocument/2006/relationships/image" Target="../media/image89.png"/><Relationship Id="rId3" Type="http://schemas.openxmlformats.org/officeDocument/2006/relationships/image" Target="../media/image9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91.png"/><Relationship Id="rId2" Type="http://schemas.openxmlformats.org/officeDocument/2006/relationships/image" Target="../media/image92.png"/><Relationship Id="rId3" Type="http://schemas.openxmlformats.org/officeDocument/2006/relationships/image" Target="../media/image9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94.png"/><Relationship Id="rId2" Type="http://schemas.openxmlformats.org/officeDocument/2006/relationships/image" Target="../media/image95.png"/><Relationship Id="rId3" Type="http://schemas.openxmlformats.org/officeDocument/2006/relationships/image" Target="../media/image96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97.png"/><Relationship Id="rId2" Type="http://schemas.openxmlformats.org/officeDocument/2006/relationships/image" Target="../media/image98.png"/><Relationship Id="rId3" Type="http://schemas.openxmlformats.org/officeDocument/2006/relationships/image" Target="../media/image99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100.png"/><Relationship Id="rId2" Type="http://schemas.openxmlformats.org/officeDocument/2006/relationships/image" Target="../media/image101.png"/><Relationship Id="rId3" Type="http://schemas.openxmlformats.org/officeDocument/2006/relationships/image" Target="../media/image10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03.png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106.png"/><Relationship Id="rId2" Type="http://schemas.openxmlformats.org/officeDocument/2006/relationships/image" Target="../media/image107.png"/><Relationship Id="rId3" Type="http://schemas.openxmlformats.org/officeDocument/2006/relationships/image" Target="../media/image108.png"/><Relationship Id="rId4" Type="http://schemas.openxmlformats.org/officeDocument/2006/relationships/image" Target="../media/image109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46" name="Picture 5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47" name="Picture 6" descr="ruce"/>
          <p:cNvPicPr/>
          <p:nvPr/>
        </p:nvPicPr>
        <p:blipFill>
          <a:blip r:embed="rId3"/>
          <a:stretch/>
        </p:blipFill>
        <p:spPr>
          <a:xfrm>
            <a:off x="0" y="3798720"/>
            <a:ext cx="5076720" cy="3059280"/>
          </a:xfrm>
          <a:prstGeom prst="rect">
            <a:avLst/>
          </a:prstGeom>
          <a:ln>
            <a:noFill/>
          </a:ln>
        </p:spPr>
      </p:pic>
      <p:sp>
        <p:nvSpPr>
          <p:cNvPr id="48" name="TextShape 1"/>
          <p:cNvSpPr txBox="1"/>
          <p:nvPr/>
        </p:nvSpPr>
        <p:spPr>
          <a:xfrm>
            <a:off x="831960" y="1656000"/>
            <a:ext cx="7772400" cy="14698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/>
            <a:r>
              <a:rPr b="1" lang="cs-CZ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A MEDIAČNÍ SLUŽBA ČR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504000" y="3212640"/>
            <a:ext cx="8100360" cy="1539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r"/>
            <a:r>
              <a:rPr b="1" lang="cs-CZ" sz="4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Delikvence mládeže.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Z. č. 218/2003 Sb. o soudnictví ve věcech mládeže.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  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" name="Picture 7" descr="logo"/>
          <p:cNvPicPr/>
          <p:nvPr/>
        </p:nvPicPr>
        <p:blipFill>
          <a:blip r:embed="rId4"/>
          <a:stretch/>
        </p:blipFill>
        <p:spPr>
          <a:xfrm>
            <a:off x="5292720" y="692280"/>
            <a:ext cx="3206880" cy="33480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94" name="TextShape 1"/>
          <p:cNvSpPr txBox="1"/>
          <p:nvPr/>
        </p:nvSpPr>
        <p:spPr>
          <a:xfrm>
            <a:off x="610920" y="907920"/>
            <a:ext cx="532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Mladiství – ukládaná opatření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6" name="CustomShape 2"/>
          <p:cNvSpPr/>
          <p:nvPr/>
        </p:nvSpPr>
        <p:spPr>
          <a:xfrm>
            <a:off x="611280" y="1700280"/>
            <a:ext cx="7561080" cy="453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r>
              <a:rPr b="1" lang="cs-CZ" sz="19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MLADISTVÍ: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19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TRESTNÍ OPATŘENÍ</a:t>
            </a:r>
            <a:r>
              <a:rPr b="1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0" lang="cs-CZ" sz="1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obecně prospěšné práce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peněžité opatření, peněžité opatřené s podmíněným odkladem výkonu, propadnutí věci nebo jiné majetkové hodnoty, zákaz činnosti, vyhoštění, </a:t>
            </a:r>
            <a:r>
              <a:rPr b="0" lang="cs-CZ" sz="1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domácí vězení,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zákaz vstupu na sport., kult. a jiné spol. akce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odnětí svobody podmíněně odložené, </a:t>
            </a:r>
            <a:r>
              <a:rPr b="0" lang="cs-CZ" sz="1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odnětí svobody podmíněně odložené s dohledem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odnětí svobody nepodmíněné. </a:t>
            </a:r>
            <a:r>
              <a:rPr b="1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Mladistvému nelze uložit: zákaz pobytu, ztráty titulů, hodností, propadnutí majetku.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19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VÝCHOVNÁ OPATŘENÍ</a:t>
            </a:r>
            <a:r>
              <a:rPr b="1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1" lang="cs-CZ" sz="19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probačního úředníka, probační program, výchovné povinnosti, výchovná omezení, napomenutí s výstrahou.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19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OCHRANNÁ OPATŘENÍ</a:t>
            </a:r>
            <a:r>
              <a:rPr b="1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1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ochranné léčení, zabezpečovací detence, zabrání věci nebo jiné majetkové hodnoty, ochranná výchova.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9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99" name="TextShape 1"/>
          <p:cNvSpPr txBox="1"/>
          <p:nvPr/>
        </p:nvSpPr>
        <p:spPr>
          <a:xfrm>
            <a:off x="610920" y="1125360"/>
            <a:ext cx="7021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VÝCHOVNÉ POVINNOSTI A OMEZENÍ: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01" name="CustomShape 2"/>
          <p:cNvSpPr/>
          <p:nvPr/>
        </p:nvSpPr>
        <p:spPr>
          <a:xfrm>
            <a:off x="539640" y="1916280"/>
            <a:ext cx="7777440" cy="460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Bydlet s rodiči nebo s dospělým, který je zodpovědný za výchovu mladistvého.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Zaplatit peněžitou částku na pomoc obětem trestné činnosti.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Vykonat bezplatně společensky prospěšnou činnost (max.18 hodin týdně a max.4 hodin denně, celkem max. 60h).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Usilovat o vyrovnání s poškozeným.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Nahradit způsobenou škodu.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0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04" name="TextShape 1"/>
          <p:cNvSpPr txBox="1"/>
          <p:nvPr/>
        </p:nvSpPr>
        <p:spPr>
          <a:xfrm>
            <a:off x="648000" y="934560"/>
            <a:ext cx="7021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VÝCHOVNÉ POVINNOSTI A OMEZENÍ: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06" name="CustomShape 2"/>
          <p:cNvSpPr/>
          <p:nvPr/>
        </p:nvSpPr>
        <p:spPr>
          <a:xfrm>
            <a:off x="574560" y="1583640"/>
            <a:ext cx="7777440" cy="460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Podrobit se léčení závislosti na návykových látkách.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Podrobit se programu sociálního výcviku, psychologickému poradenství, terapeutickému programu, rekvalifikačnímu nebo vzdělávacímu programu.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Nenavštěvovat určité akce, nestýkat se s určitými osobami, nezdržovat se na určitém místě, neužívat návykové látky, neúčastnit se hazardních her, neměnit bez souhlasu probačního pracovníka pobyt nebo zaměstnání.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0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09" name="TextShape 1"/>
          <p:cNvSpPr txBox="1"/>
          <p:nvPr/>
        </p:nvSpPr>
        <p:spPr>
          <a:xfrm>
            <a:off x="611280" y="1125360"/>
            <a:ext cx="788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PROBAČNÍHO ÚŘEDNÍKA U MLÁDEŽE: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11" name="CustomShape 2"/>
          <p:cNvSpPr/>
          <p:nvPr/>
        </p:nvSpPr>
        <p:spPr>
          <a:xfrm>
            <a:off x="539640" y="1844640"/>
            <a:ext cx="7777440" cy="460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DOHLEDEM se rozumí: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pravidelné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sledování chování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mladistvého v jeho rodině a způsobu výchovného působení rodičů na něj,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kontrola dodržování uloženého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probačního programu a výchovných povinností a omezení uložených soudem pro mládež a v přípravném řízení státním zástupcem nebo vyplývajících ze zákona,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pozitivní vedení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probačním úředníkem k životu v souladu se zákonem.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1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14" name="TextShape 1"/>
          <p:cNvSpPr txBox="1"/>
          <p:nvPr/>
        </p:nvSpPr>
        <p:spPr>
          <a:xfrm>
            <a:off x="611280" y="1125360"/>
            <a:ext cx="71294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ÚČEL DOHLEDU U MLÁDEŽE: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16" name="CustomShape 2"/>
          <p:cNvSpPr/>
          <p:nvPr/>
        </p:nvSpPr>
        <p:spPr>
          <a:xfrm>
            <a:off x="539640" y="1916280"/>
            <a:ext cx="7777440" cy="460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61800" indent="-361800">
              <a:lnSpc>
                <a:spcPct val="130000"/>
              </a:lnSpc>
            </a:pPr>
            <a:r>
              <a:rPr b="1" lang="cs-CZ" sz="26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a) </a:t>
            </a:r>
            <a:r>
              <a:rPr b="1" lang="cs-CZ" sz="26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sledování a kontrola </a:t>
            </a:r>
            <a:r>
              <a:rPr b="1"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chování mladistvého, zaměřená na zajištění ochrany společnosti a snížení možnosti opakování trestné činnosti,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361800">
              <a:lnSpc>
                <a:spcPct val="130000"/>
              </a:lnSpc>
            </a:pPr>
            <a:r>
              <a:rPr b="1"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b) </a:t>
            </a:r>
            <a:r>
              <a:rPr b="1" lang="cs-CZ" sz="26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odborné vedení a pomoc </a:t>
            </a:r>
            <a:r>
              <a:rPr b="1" lang="cs-CZ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mladistvému s cílem zajistit, aby v budoucnu vedl řádný život.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1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19" name="TextShape 1"/>
          <p:cNvSpPr txBox="1"/>
          <p:nvPr/>
        </p:nvSpPr>
        <p:spPr>
          <a:xfrm>
            <a:off x="648000" y="1006560"/>
            <a:ext cx="712944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POVINNOSTI MLADISTVÉHO při DOHLEDU: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21" name="CustomShape 2"/>
          <p:cNvSpPr/>
          <p:nvPr/>
        </p:nvSpPr>
        <p:spPr>
          <a:xfrm>
            <a:off x="539640" y="1916280"/>
            <a:ext cx="7777440" cy="460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61800" indent="-361800">
              <a:lnSpc>
                <a:spcPct val="110000"/>
              </a:lnSpc>
              <a:buClr>
                <a:srgbClr val="0070c0"/>
              </a:buClr>
              <a:buFont typeface="StarSymbol"/>
              <a:buAutoNum type="alphaLcParenR"/>
            </a:pPr>
            <a:r>
              <a:rPr b="1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spolupracovat s probačním úředníkem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způsobem, který mu probační úředník stanoví na základě vytvořeného probačního plánu dohledu,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361800">
              <a:lnSpc>
                <a:spcPct val="110000"/>
              </a:lnSpc>
              <a:buClr>
                <a:srgbClr val="0070c0"/>
              </a:buClr>
              <a:buFont typeface="StarSymbol"/>
              <a:buAutoNum type="alphaLcParenR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dostavovat se k probačnímu úředníkovi ve lhůtách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které mu budou stanoveny; při stanovení těchto lhůt </a:t>
            </a:r>
            <a:r>
              <a:rPr b="1" i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úředník přihlédne k poměrům mladistvého, jeho životní situaci v době výkonu dohledu i k prostředí, v němž žije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361800">
              <a:lnSpc>
                <a:spcPct val="110000"/>
              </a:lnSpc>
              <a:buClr>
                <a:srgbClr val="0070c0"/>
              </a:buClr>
              <a:buFont typeface="StarSymbol"/>
              <a:buAutoNum type="alphaLcParenR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informovat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probačního úředníka o svém pobytu, zaměstnání, dodržování uložených výchovných omezení nebo povinností a jiných důležitých okolnostech pro výkon dohledu určených probačním úředníkem,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1800" indent="-361800">
              <a:lnSpc>
                <a:spcPct val="110000"/>
              </a:lnSpc>
              <a:buClr>
                <a:srgbClr val="0070c0"/>
              </a:buClr>
              <a:buFont typeface="StarSymbol"/>
              <a:buAutoNum type="alphaLcParenR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nebránit probačnímu úředníkovi ve vstupu do obydlí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2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24" name="TextShape 1"/>
          <p:cNvSpPr txBox="1"/>
          <p:nvPr/>
        </p:nvSpPr>
        <p:spPr>
          <a:xfrm>
            <a:off x="611280" y="112536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PORUŠENÍ POVINNOSTI MLADISTVÉHO U DOHLEDU: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539640" y="1916280"/>
            <a:ext cx="7777440" cy="460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50000"/>
              </a:lnSpc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Poruší-li mladistvý závažně nebo opakovaně podmínky dohledu nebo jiná uložená výchovná opatření,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informuje o tom probační úředník bez zbytečného odkladu soudce/státního zástupce, který dohled uložil.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2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29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REALIZACE DOHLEDU: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31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Pravidelné konzultace na středisku PMS.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Vytváření a realizace dohledového plánu.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Návštěvy v místě bydliště – spolupráce s rodiči.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Spolupráce se školou – kontakt s třídním učitelem, žákovská knížka, vysvědčení, spolupráce s výchovným poradcem ve škole.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Spolupráce s orgánem sociálně-právní ochrany dětí.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Kontrola omezení a povinností – např. testování na přítomnost alkoholu, drog v těle.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Vedení mladistvého k řádnému uhrazení náhrady škody, nákladů trestního řízení, nákladů obhajoby.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Pravidelné zprávy soudu (3-6 měsíců).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3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34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ŘÍZENÍ VEDENÉ PROTI DÍTĚTI MLADŠÍMU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36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Dítě mladší 15 let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není trestně odpovědné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, dopustí-li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se </a:t>
            </a:r>
            <a:r>
              <a:rPr b="1" lang="cs-CZ" sz="24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činu jinak trestného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odlišná terminologie – u mladistvého „provinění“, u  dospělého „trestný čin“).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Současně je ale třeba </a:t>
            </a:r>
            <a:r>
              <a:rPr b="0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společnost chránit i před nezletilými pachateli, výchovně na ně působit a předcházet tak dalším protiprávním činům.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N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ejedná se o trestní řízení, ale o </a:t>
            </a:r>
            <a:r>
              <a:rPr b="1" lang="cs-CZ" sz="24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řízení civilní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tyto případy jsou v kompetenci specializovaných soudců.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3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39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ŘÍZENÍ VEDENÉ PROTI DÍTĚTI MLADŠÍMU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41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Policie případ vždy odloží</a:t>
            </a:r>
            <a:r>
              <a:rPr b="0" lang="cs-CZ" sz="2400" spc="-1" strike="noStrike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 ne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dostatek věku pachatele.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Poté 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státní zástupce podá návrh k soudu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na uložení opatření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(soud může zahájit řízení i bez návrhu).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Následně </a:t>
            </a:r>
            <a:r>
              <a:rPr b="0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věci 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vždy </a:t>
            </a:r>
            <a:r>
              <a:rPr b="0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rozhodne 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 – nerozhoduje o vině a trestu, ale ukládá zákonem vymezená opatření</a:t>
            </a:r>
            <a:r>
              <a:rPr b="0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je-li to třeba, příp. rozhodne o upuštění od uložení opatření.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2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53" name="TextShape 1"/>
          <p:cNvSpPr txBox="1"/>
          <p:nvPr/>
        </p:nvSpPr>
        <p:spPr>
          <a:xfrm>
            <a:off x="718920" y="108000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POJMY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55" name="CustomShape 2"/>
          <p:cNvSpPr/>
          <p:nvPr/>
        </p:nvSpPr>
        <p:spPr>
          <a:xfrm>
            <a:off x="611280" y="1916280"/>
            <a:ext cx="7921440" cy="40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TextShape 3"/>
          <p:cNvSpPr txBox="1"/>
          <p:nvPr/>
        </p:nvSpPr>
        <p:spPr>
          <a:xfrm>
            <a:off x="703440" y="1916280"/>
            <a:ext cx="7432560" cy="3930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Problematiku trestní justice ve věcech mládeže upravuje: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 č. 218/2003 Sb., o odpovědnosti mládeže za protiprávní činy a o soudnictví ve věcech mládeže a o změně některých zákonů (ZSM).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1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MLÁDEŽÍ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se rozumí děti mladší 15let a mladiství.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1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DÍTĚ MLADŠÍ 15 LET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ten, kdo v době spáchání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1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ČINU JINAK TRESTNÉHO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nedovršil 15. rok věku.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cs-CZ" sz="2100" spc="-1" strike="noStrike" u="sng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MLADISTVÝ</a:t>
            </a:r>
            <a:r>
              <a:rPr b="1" lang="cs-CZ" sz="21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– </a:t>
            </a: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ten, kdo v době spáchání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1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PROVINĚNÍ</a:t>
            </a:r>
            <a:r>
              <a:rPr b="1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dovršil 15 rok a nepřekročil 18 rok věku.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4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44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ÚČASTNÍCI ŘÍZENÍ - DÍTĚ MLADŠÍ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46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nezletilé dítě,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zákonní zástupci dítěte, osoby, kterým bylo dítě svěřeno do výchovy nebo jiné obdobné péče,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OSPOD,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osoby, o jejichž právech a povinnostech má být v řízení jednáno,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 (pokud je podán návrh SZ na uložení opatření)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opatrovník dítěte pro řízení.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360" indent="-180360" algn="just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360" indent="-180360" algn="just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360" indent="-180360" algn="just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360" indent="-180360" algn="just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4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49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POSTAVENÍ OBĚTI PŘI ŘÍZENÍ U DÍTĚTE ML.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51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Oběti činu jinak trestného spáchaného dítětem mladším 15 let nemají práva „poškozeného“ dle trestního řádu.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řízení proti dítěti mladšímu 15 let proto nemohou uplatnit nárok na náhradu škody (mohou podat pouze civilní žalobu a nárokovat uhrazení škody po zákonných zástupcích). Nejsou účastníky řízení a nemají právo na informace o tomto řízení.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Mají však práva oběti dle zákona o obětech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5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54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ZÁSADY SOUDNÍHO JEDNÁNÍ - DÍTĚ MLADŠÍ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56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Jednání se nenazývá hlavním líčením ani pojem přípravné řízení, protože nejde o tr. řízení.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Opatření ukládá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 pro mládež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a to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rozsudkem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z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amítnutí návrhu SZ, zastavení řízení, o upuštění od uložení opatření a o zrušení uloženého opatření rozhoduje soud pro mládež usnesením.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 pro mládež může </a:t>
            </a:r>
            <a:r>
              <a:rPr b="1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upustit od uložení opatření</a:t>
            </a:r>
            <a:r>
              <a:rPr b="0" lang="cs-CZ" sz="2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pokud stačí projednání před soudem (důraz kladen na preventivní a výchovné působení na nezletilého).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2" descr="pozadi 01"/>
          <p:cNvPicPr/>
          <p:nvPr/>
        </p:nvPicPr>
        <p:blipFill>
          <a:blip r:embed="rId1"/>
          <a:stretch/>
        </p:blipFill>
        <p:spPr>
          <a:xfrm>
            <a:off x="0" y="7200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5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59" name="TextShape 1"/>
          <p:cNvSpPr txBox="1"/>
          <p:nvPr/>
        </p:nvSpPr>
        <p:spPr>
          <a:xfrm>
            <a:off x="610920" y="1125360"/>
            <a:ext cx="781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ZÁSADY SOUDNÍHO JEDNÁNÍ - DÍTĚ MLADŠÍ 15 LET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61" name="CustomShape 2"/>
          <p:cNvSpPr/>
          <p:nvPr/>
        </p:nvSpPr>
        <p:spPr>
          <a:xfrm>
            <a:off x="611280" y="1916280"/>
            <a:ext cx="756108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Jednání je ústní, neveřejné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(PMS se může účasnit), omezení zveřejňování informací.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Vždy musí </a:t>
            </a: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být zjištěn názor dítěte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ve věci, ale není nutný výslech u soudu - může být ošetřeno zprávou OSPODU, znaleckým posudkem, atd.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3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Neexistují odklony řízení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ani žádné jiné alternativy kromě uložení opatření a upuštění od uložení opatření.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15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2" descr="pozadi 01"/>
          <p:cNvPicPr/>
          <p:nvPr/>
        </p:nvPicPr>
        <p:blipFill>
          <a:blip r:embed="rId1"/>
          <a:stretch/>
        </p:blipFill>
        <p:spPr>
          <a:xfrm>
            <a:off x="-14400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6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64" name="TextShape 1"/>
          <p:cNvSpPr txBox="1"/>
          <p:nvPr/>
        </p:nvSpPr>
        <p:spPr>
          <a:xfrm>
            <a:off x="610920" y="1123920"/>
            <a:ext cx="655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Dítě mladší 15 let – ukládaná opatření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66" name="CustomShape 2"/>
          <p:cNvSpPr/>
          <p:nvPr/>
        </p:nvSpPr>
        <p:spPr>
          <a:xfrm>
            <a:off x="504000" y="1773360"/>
            <a:ext cx="849600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Výchovné povinnosti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le úpravy pro mladistvé s přihlédnutím k věku.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Výchovná omezení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dle úpravy pro ml.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Napomenutí s výstrahou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dle úpravy pro ml.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r>
              <a:rPr b="1" lang="cs-CZ" sz="25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Program ve středisku výchovné péče </a:t>
            </a:r>
            <a:r>
              <a:rPr b="0" lang="cs-CZ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s</a:t>
            </a:r>
            <a:r>
              <a:rPr b="0" lang="cs-CZ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oud ukládá na základě vlastní úvahy, zákonní zástupci nemusí souhlasit, </a:t>
            </a:r>
            <a:r>
              <a:rPr b="0" lang="cs-CZ" sz="2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programy probíhají ambulantní i ústavní formou, náklady hradí klienti.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6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69" name="TextShape 1"/>
          <p:cNvSpPr txBox="1"/>
          <p:nvPr/>
        </p:nvSpPr>
        <p:spPr>
          <a:xfrm>
            <a:off x="610920" y="1123920"/>
            <a:ext cx="655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Dítě mladší 15 let – ukládaná opatření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71" name="CustomShape 2"/>
          <p:cNvSpPr/>
          <p:nvPr/>
        </p:nvSpPr>
        <p:spPr>
          <a:xfrm>
            <a:off x="504000" y="1773360"/>
            <a:ext cx="849600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StarSymbol"/>
              <a:buAutoNum type="alphaLcParenR"/>
            </a:pPr>
            <a:r>
              <a:rPr b="1" lang="cs-CZ" sz="23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e)</a:t>
            </a: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3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Dohled probačního úředníka</a:t>
            </a: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není stanovena zkušební doba (trvá, dokud nebylo dosaženo jeho účelu, poté je zrušen rozhodnutím soudu, nebo do dosažení 18 let).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 režim s přihlédnutím k věku stejný jako u mladistvých,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98960" indent="-228600" algn="just"/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probační úředník pravidelně dítě navštěvuje v jeho bydlišti a ve škole,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98960" indent="-228600" algn="just"/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pokud dítě neplní dohled, soud nemá možnost žádné sankce.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98960" indent="-228600" algn="just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7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74" name="TextShape 1"/>
          <p:cNvSpPr txBox="1"/>
          <p:nvPr/>
        </p:nvSpPr>
        <p:spPr>
          <a:xfrm>
            <a:off x="610920" y="792000"/>
            <a:ext cx="6553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Dítě mladší 15 let – ukládaná opatření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76" name="CustomShape 2"/>
          <p:cNvSpPr/>
          <p:nvPr/>
        </p:nvSpPr>
        <p:spPr>
          <a:xfrm>
            <a:off x="504000" y="1773360"/>
            <a:ext cx="849600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f) </a:t>
            </a:r>
            <a:r>
              <a:rPr b="1" lang="cs-CZ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Ochranná výchova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obligatorně: dítě 12-15 let, pokud spáchalo čin, ze který Tr.zákoník dovoluje výjimečný trest,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- lze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též dítěti, odůvodňuje-li to povaha činu a je-li to nezbytné k zajištění jeho řádné výchovy.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OV trvá max. do 18 let, může být prodloužena do 19.roku; může být ukončena i před dovršením 18 let, když je dosaženo účelu.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720"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7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79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PROGRAMY: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81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ZMĚNIT SMĚR - RATOLEST BRNO, O.S.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Cíle programu: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posílit sociální fungování klienta, snížit riziko, že se trestná činnost bude opakovat, stabilizovat sebehodnocení klienta, rozvíjet sociální a komunikační dovednosti, zvýšit povědomí klienta o právních otázkách, rozvíjet sociální kompetence klienta, rozvíjet schopnosti klienta aktivně trávit volný čas, rozvíjet praktické dovednosti klientů, snižovat napětí a míru frustrace.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Cílová skupina -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mladiství ve věku od 15 do 18 let, kteří se dostali do konfliktu se zákonem. Do programu jsou přijímáni povětšinou prvopachatelé.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8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84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PROGRAMY: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86" name="CustomShape 2"/>
          <p:cNvSpPr/>
          <p:nvPr/>
        </p:nvSpPr>
        <p:spPr>
          <a:xfrm>
            <a:off x="43200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Probační program Změnit směr nabízí: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skupinová setkání zaměřená na rozvoj sociálních  dovedností a kompetencí,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individuální práci klienta se sociálním pracovníkem/psychologem,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poradenství pro rodiny klientů programu,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výjezdový sociálně motivační pobyt (třídenní zážitková akce).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8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89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PROGRAMY PRO MLÁDEŽ: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91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342720" indent="-342720">
              <a:buClr>
                <a:srgbClr val="0072b5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KŘIŽOVATKA – Ratolest Brno, o. s.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Křižovatka se realizoval celoročně, vstup do programu byl možný kdykoli.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Účelem bylo preventivně působit proti recidivě trestné činnosti cílové skupiny a také zlepšovat provázanost jednotlivých subjektů, kteří pracují s cílovou skupinou.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Cíle programu: posílit sociální fungování klienta, snížit riziko, že se trestná činnost bude opakovat, stabilizovat sebehodnocení klienta, zvýšit možnosti uplatnění na trhu práce, zjistit možné uplatnění a profesní orientace, rozvíjet sociální a komunikační dovednosti, zvýšit povědomí klienta o právních otázkách, rozvíjet sociální kompetence klienta, rozvíjet schopnosti klienta aktivně trávit volný čas, rozvíjet praktické dovednosti klientů, snižovat napětí a míru frustrace.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5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59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ZÁSADY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611280" y="1916280"/>
            <a:ext cx="7921440" cy="40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50000"/>
              </a:lnSpc>
            </a:pPr>
            <a:r>
              <a:rPr b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Účelem opatření vůči mladistvému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je především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i="1" lang="cs-CZ" sz="23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vytvoření podmínek pro sociální a duševní rozvoj 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mladistvého se zřetelem k jím dosaženému stupni rozumového a mravního vývoje, osobním vlastnostem, k rodinné výchově a k prostředí mladistvého, z něhož pochází, </a:t>
            </a:r>
            <a:r>
              <a:rPr b="1" i="1" lang="cs-CZ" sz="23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 jeho ochrana před škodlivými vlivy 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b="1" i="1" lang="cs-CZ" sz="23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předcházení dalšímu páchání provinění</a:t>
            </a:r>
            <a:r>
              <a:rPr b="1" i="1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.“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9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94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PROGRAMY PRO MLÁDEŽ: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196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Cílová skupina programu Křižovatka:</a:t>
            </a:r>
            <a:r>
              <a:rPr b="0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Klienti, kteří mají problém se zákonem nebo jsou „na hraně“ v oblasti sociálně patologického chování ve věku 15 – 24 let.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Křižovatka nabízel:</a:t>
            </a:r>
            <a:r>
              <a:rPr b="0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Individuální setkání s klientem.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Práce s celou rodinou klienta.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Práce na zvýšení uplatnění na trhu práce.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Diagnostika profesní orientace klientů.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19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199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PROGRAMY PRO MLÁDEŽ: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201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ARISTOTELES – Ratolest Brno, o.s.</a:t>
            </a:r>
            <a:r>
              <a:rPr b="0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Preventivní program pro děti mladší 15 let, které se dostaly do konfliktu se zákonem.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je realizován vždy 1x ročně.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se skládá z 9 skupinových setkání, která jsou naplánovaná na sobotu dopoledne od 9 – 12:30 hod.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nabízí poradenství pro rodiče.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 využíván dramaterapeutický přístup.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Kapacita programu je přibližně 12 klientů ročně.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20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204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PROGRAMY PRO MLÁDEŽ: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206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/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Posláním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programu Aristoteles je</a:t>
            </a:r>
            <a:r>
              <a:rPr b="0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zmírnit negativní dopady konfliktu se zákonem na nezletilé klienty a působit preventivně proti rozvoji sociálně patologických jevů.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/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Cíle programu:</a:t>
            </a:r>
            <a:r>
              <a:rPr b="0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snížit riziko rozvoje sociálně patologických jevů, 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stabilizovat sebehodnocení klienta,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rozšíření povědomí o morálním jednání,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posílení schopnosti přijímat společenská pravidla,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• posílení převzetí odpovědnosti za své chování.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20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209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V RÁMCI PROJEKTU „Na správnou cestu“: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211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1600" spc="-1" strike="noStrike" u="sng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CÍLE: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rozvíjet účinné nástroje na řešení kriminality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mládeže u TČ spojených s násilnými a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agresivními projevy chování,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předcházet opakování trestné činnosti,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usnadnit sociální integraci mladistvých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pachatelů,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podporovat účinné způsoby spolupráce a 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koordinace odborníků a relevantních institucí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21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214" name="TextShape 1"/>
          <p:cNvSpPr txBox="1"/>
          <p:nvPr/>
        </p:nvSpPr>
        <p:spPr>
          <a:xfrm>
            <a:off x="611280" y="1008000"/>
            <a:ext cx="752472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 V RÁMCI PROJEKTU „Na správnou cestu“: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216" name="CustomShape 2"/>
          <p:cNvSpPr/>
          <p:nvPr/>
        </p:nvSpPr>
        <p:spPr>
          <a:xfrm>
            <a:off x="539640" y="1728000"/>
            <a:ext cx="7777440" cy="479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just">
              <a:lnSpc>
                <a:spcPct val="120000"/>
              </a:lnSpc>
              <a:buClr>
                <a:srgbClr val="0070c0"/>
              </a:buClr>
              <a:buFont typeface="Wingdings" charset="2"/>
              <a:buChar char=""/>
            </a:pPr>
            <a:r>
              <a:rPr b="1" lang="cs-CZ" sz="1600" spc="-1" strike="noStrike" u="sng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CÍLE projektu: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rozvíjet účinné nástroje na řešení kriminality mládeže  u tr.činů spojených s násilnými projevy chování,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předcházet opakování trestné činnosti,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usnadnit sociální integraci mladistvých pachatelů,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podporovat účinné způsoby spolupráce a 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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koordinace odborníků a relevantních institucí.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70c0"/>
              </a:buClr>
              <a:buFont typeface="Wingdings" charset="2"/>
              <a:buChar char="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AKTIVITY: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program pro mládež Proti násilí, rodinné skupinové konference, funkce koordinátora týmu pro mládež, monitoring potřeb mladistvých a vzdělávání pracovníků.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charset="2"/>
              <a:buChar char="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Picture 4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218" name="Picture 5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pic>
        <p:nvPicPr>
          <p:cNvPr id="219" name="Picture 6" descr="ruce"/>
          <p:cNvPicPr/>
          <p:nvPr/>
        </p:nvPicPr>
        <p:blipFill>
          <a:blip r:embed="rId3"/>
          <a:stretch/>
        </p:blipFill>
        <p:spPr>
          <a:xfrm>
            <a:off x="0" y="3798720"/>
            <a:ext cx="5076720" cy="3059280"/>
          </a:xfrm>
          <a:prstGeom prst="rect">
            <a:avLst/>
          </a:prstGeom>
          <a:ln>
            <a:noFill/>
          </a:ln>
        </p:spPr>
      </p:pic>
      <p:sp>
        <p:nvSpPr>
          <p:cNvPr id="220" name="TextShape 1"/>
          <p:cNvSpPr txBox="1"/>
          <p:nvPr/>
        </p:nvSpPr>
        <p:spPr>
          <a:xfrm>
            <a:off x="1618920" y="2781360"/>
            <a:ext cx="5832360" cy="79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Děkuji za pozornost.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1" name="Picture 7" descr="logo"/>
          <p:cNvPicPr/>
          <p:nvPr/>
        </p:nvPicPr>
        <p:blipFill>
          <a:blip r:embed="rId4"/>
          <a:stretch/>
        </p:blipFill>
        <p:spPr>
          <a:xfrm>
            <a:off x="5292720" y="692280"/>
            <a:ext cx="3206880" cy="334800"/>
          </a:xfrm>
          <a:prstGeom prst="rect">
            <a:avLst/>
          </a:prstGeom>
          <a:ln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64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ZÁSADY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66" name="CustomShape 2"/>
          <p:cNvSpPr/>
          <p:nvPr/>
        </p:nvSpPr>
        <p:spPr>
          <a:xfrm>
            <a:off x="611280" y="1916280"/>
            <a:ext cx="7921440" cy="40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CÍLEM je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obnovení narušených sociálních vztahů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začlenění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dítěte mladšího patnácti let nebo mladistvého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 rodinného a sociálního prostředí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předcházení protiprávním činům.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3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TRESTNÍ OPATŘENÍ lze použít jen tehdy, jestliže zvláštní způsoby řízení (odklony tr. řízení) a opatření, zejména obnovující narušené sociální vztahy a přispívající k předcházení protiprávních činů, by nevedly k dosažení účelu zákona.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/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6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69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zásady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1" name="CustomShape 2"/>
          <p:cNvSpPr/>
          <p:nvPr/>
        </p:nvSpPr>
        <p:spPr>
          <a:xfrm>
            <a:off x="611280" y="1916280"/>
            <a:ext cx="7921440" cy="41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OPATŘENÍ musí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přihlížet k osobnosti toho, komu je ukládáno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včetně jeho věku a rozumové a mravní vyspělosti, zdravotnímu stavu, jakož i jeho osobním, rodinným a sociálním poměrům, a musí být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přiměřené povaze a závažnosti spáchaného činu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3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Politické, národní, sociální nebo náboženské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smýšlení mladistvého nebo dítěte mladšího patnácti let, jeho rodiny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nebo rodiny, v níž žije,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anebo způsob výchovy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mladistvého nebo dítěte mladšího patnácti let </a:t>
            </a:r>
            <a:r>
              <a:rPr b="1" lang="cs-CZ" sz="20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nemůže být důvodem k uložení opatření </a:t>
            </a:r>
            <a:r>
              <a:rPr b="1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podle tohoto zákona.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74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ZÁSADY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76" name="CustomShape 2"/>
          <p:cNvSpPr/>
          <p:nvPr/>
        </p:nvSpPr>
        <p:spPr>
          <a:xfrm>
            <a:off x="611280" y="1916280"/>
            <a:ext cx="7921440" cy="40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180720" indent="-180720"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ŘÍZENÍ PODLE ZSM je třeba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postupovat s přihlédnutím k věku, zdravotnímu stavu, rozumové a mravní vyspělosti osoby,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proti níž se vede, aby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její další vývoj byl co nejméně ohrožen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aby projednávané činy a jejich příčiny i okolnosti, které je umožnily, byly náležitě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objasněny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 za jejich spáchání byla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vyvozena odpovědnost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"/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0720" indent="-180720"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Řízení je přitom třeba vést tak, aby působilo k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prevenci dalších protiprávních činů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Orgány činné v trestním řízení (OČTŘ) spolupracují s příslušným orgánem sociálně-právní ochrany dětí (OSPOD).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7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79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základní zásady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81" name="CustomShape 2"/>
          <p:cNvSpPr/>
          <p:nvPr/>
        </p:nvSpPr>
        <p:spPr>
          <a:xfrm>
            <a:off x="611280" y="1916280"/>
            <a:ext cx="7921440" cy="41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marL="266400" indent="-266400">
              <a:lnSpc>
                <a:spcPct val="12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řízení je třeba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chránit osobní údaje mladistvého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jeho soukromí, aby byl chráněn před škodlivými vlivy.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2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Projednání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bez zbytečného odkladu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v přiměřené lhůtě soudem pro mládež.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2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Řízení proti mladistvému musí směřovat k tomu, aby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poškozený dosáhl náhrady škody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nebo se mu dostalo jiného přiměřeného zadostiučinění.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66400" indent="-266400">
              <a:lnSpc>
                <a:spcPct val="120000"/>
              </a:lnSpc>
              <a:buClr>
                <a:srgbClr val="0070c0"/>
              </a:buClr>
              <a:buFont typeface="Wingdings" charset="2"/>
              <a:buChar char=""/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Soudci, státní zástupci, policisté, probační úředníci - musí mít </a:t>
            </a:r>
            <a:r>
              <a:rPr b="1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zvláštní průpravu pro zacházení s mládeží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3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84" name="TextShape 1"/>
          <p:cNvSpPr txBox="1"/>
          <p:nvPr/>
        </p:nvSpPr>
        <p:spPr>
          <a:xfrm>
            <a:off x="610920" y="112536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trestní odpovědnost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611280" y="1916280"/>
            <a:ext cx="7921440" cy="417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50000"/>
              </a:lnSpc>
              <a:buClr>
                <a:srgbClr val="0070c0"/>
              </a:buClr>
              <a:buSzPct val="45000"/>
              <a:buFont typeface="Wingdings" charset="2"/>
              <a:buChar char="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Trestní odpovědnost – od 15 let.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  <a:buClr>
                <a:srgbClr val="0070c0"/>
              </a:buClr>
              <a:buSzPct val="45000"/>
              <a:buFont typeface="Wingdings" charset="2"/>
              <a:buChar char=""/>
            </a:pP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Mladistvý, který v době spáchání činu </a:t>
            </a:r>
            <a:r>
              <a:rPr b="1" lang="cs-CZ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nedosáhl takové rozumové a mravní vyspělosti, aby mohl rozpoznat jeho protiprávnost nebo ovládat své jednání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NENÍ za tento čin TRESTNĚ ODPOVĚDNÝ.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2" descr="pozadi 01"/>
          <p:cNvPicPr/>
          <p:nvPr/>
        </p:nvPicPr>
        <p:blipFill>
          <a:blip r:embed="rId1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pic>
        <p:nvPicPr>
          <p:cNvPr id="88" name="Picture 3" descr="mosty podtisk"/>
          <p:cNvPicPr/>
          <p:nvPr/>
        </p:nvPicPr>
        <p:blipFill>
          <a:blip r:embed="rId2"/>
          <a:stretch/>
        </p:blipFill>
        <p:spPr>
          <a:xfrm>
            <a:off x="0" y="3049560"/>
            <a:ext cx="6300720" cy="3808440"/>
          </a:xfrm>
          <a:prstGeom prst="rect">
            <a:avLst/>
          </a:prstGeom>
          <a:ln>
            <a:noFill/>
          </a:ln>
        </p:spPr>
      </p:pic>
      <p:sp>
        <p:nvSpPr>
          <p:cNvPr id="89" name="TextShape 1"/>
          <p:cNvSpPr txBox="1"/>
          <p:nvPr/>
        </p:nvSpPr>
        <p:spPr>
          <a:xfrm>
            <a:off x="648000" y="1080000"/>
            <a:ext cx="6769080" cy="64944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p>
            <a:pPr/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ZSM – účinná lítost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Picture 8" descr="logo male"/>
          <p:cNvPicPr/>
          <p:nvPr/>
        </p:nvPicPr>
        <p:blipFill>
          <a:blip r:embed="rId3"/>
          <a:stretch/>
        </p:blipFill>
        <p:spPr>
          <a:xfrm>
            <a:off x="7745400" y="0"/>
            <a:ext cx="857160" cy="907920"/>
          </a:xfrm>
          <a:prstGeom prst="rect">
            <a:avLst/>
          </a:prstGeom>
          <a:ln>
            <a:noFill/>
          </a:ln>
        </p:spPr>
      </p:pic>
      <p:sp>
        <p:nvSpPr>
          <p:cNvPr id="91" name="CustomShape 2"/>
          <p:cNvSpPr/>
          <p:nvPr/>
        </p:nvSpPr>
        <p:spPr>
          <a:xfrm>
            <a:off x="611280" y="1916280"/>
            <a:ext cx="7921440" cy="432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20000"/>
              </a:lnSpc>
            </a:pP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TRESTNOST ČINU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na který tr.zákoník stanoví trest odnětí svobody, jehož </a:t>
            </a:r>
            <a:r>
              <a:rPr b="0" lang="cs-CZ" sz="2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horní hranice nepřevyšuje 5 let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spáchaného mladistvým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ZANIKÁ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jestliže mladistvý po spáchání činu: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20000"/>
              </a:lnSpc>
            </a:pP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a) dobrovolně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odstranil nebo napravil způsobený následek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anebo se o to pokusil, zejména nahradil způsobenou škodu, učinil opatření potřebná k její náhradě nebo se jinak pokusil odčinit způsobené následky,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b) svým chováním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projevil účinnou snahu po nápravě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c) </a:t>
            </a:r>
            <a:r>
              <a:rPr b="1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čin neměl trvale nepříznivých následků pro poškozeného nebo pro společnost</a:t>
            </a: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b="1" lang="cs-CZ" sz="2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2012-01-12T16:33:03Z</dcterms:created>
  <dc:creator>jcadova</dc:creator>
  <dc:description/>
  <dc:language>cs-CZ</dc:language>
  <cp:lastModifiedBy/>
  <dcterms:modified xsi:type="dcterms:W3CDTF">2017-05-03T22:42:57Z</dcterms:modified>
  <cp:revision>82</cp:revision>
  <dc:subject/>
  <dc:title>Hlavní dominantní nadpis</dc:title>
</cp:coreProperties>
</file>