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Slides/notesSlide9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_rels/notesSlide9.xml.rels" ContentType="application/vnd.openxmlformats-package.relationships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_rels/notesSlide3.xml.rels" ContentType="application/vnd.openxmlformats-package.relationships+xml"/>
  <Override PartName="/ppt/notesSlides/_rels/notesSlide4.xml.rels" ContentType="application/vnd.openxmlformats-package.relationships+xml"/>
  <Override PartName="/ppt/notesSlides/_rels/notesSlide5.xml.rels" ContentType="application/vnd.openxmlformats-package.relationships+xml"/>
  <Override PartName="/ppt/notesSlides/_rels/notesSlide6.xml.rels" ContentType="application/vnd.openxmlformats-package.relationships+xml"/>
  <Override PartName="/ppt/notesSlides/_rels/notesSlide7.xml.rels" ContentType="application/vnd.openxmlformats-package.relationships+xml"/>
  <Override PartName="/ppt/notesSlides/_rels/notesSlide8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18.xml.rels" ContentType="application/vnd.openxmlformats-package.relationships+xml"/>
  <Override PartName="/ppt/notesSlides/_rels/notesSlide19.xml.rels" ContentType="application/vnd.openxmlformats-package.relationships+xml"/>
  <Override PartName="/ppt/notesSlides/_rels/notesSlide20.xml.rels" ContentType="application/vnd.openxmlformats-package.relationships+xml"/>
  <Override PartName="/ppt/notesSlides/_rels/notesSlide21.xml.rels" ContentType="application/vnd.openxmlformats-package.relationships+xml"/>
  <Override PartName="/ppt/notesSlides/_rels/notesSlide22.xml.rels" ContentType="application/vnd.openxmlformats-package.relationships+xml"/>
  <Override PartName="/ppt/notesSlides/_rels/notesSlide23.xml.rels" ContentType="application/vnd.openxmlformats-package.relationships+xml"/>
  <Override PartName="/ppt/notesSlides/_rels/notesSlide24.xml.rels" ContentType="application/vnd.openxmlformats-package.relationships+xml"/>
  <Override PartName="/ppt/notesSlides/_rels/notesSlide25.xml.rels" ContentType="application/vnd.openxmlformats-package.relationships+xml"/>
  <Override PartName="/ppt/notesSlides/_rels/notesSlide26.xml.rels" ContentType="application/vnd.openxmlformats-package.relationships+xml"/>
  <Override PartName="/ppt/notesSlides/_rels/notesSlide27.xml.rels" ContentType="application/vnd.openxmlformats-package.relationships+xml"/>
  <Override PartName="/ppt/notesSlides/_rels/notesSlide28.xml.rels" ContentType="application/vnd.openxmlformats-package.relationships+xml"/>
  <Override PartName="/ppt/notesSlides/_rels/notesSlide29.xml.rels" ContentType="application/vnd.openxmlformats-package.relationships+xml"/>
  <Override PartName="/ppt/notesSlides/_rels/notesSlide30.xml.rels" ContentType="application/vnd.openxmlformats-package.relationships+xml"/>
  <Override PartName="/ppt/notesSlides/_rels/notesSlide31.xml.rels" ContentType="application/vnd.openxmlformats-package.relationships+xml"/>
  <Override PartName="/ppt/notesSlides/_rels/notesSlide32.xml.rels" ContentType="application/vnd.openxmlformats-package.relationships+xml"/>
  <Override PartName="/ppt/notesSlides/_rels/notesSlide33.xml.rels" ContentType="application/vnd.openxmlformats-package.relationships+xml"/>
  <Override PartName="/ppt/notesSlides/_rels/notesSlide34.xml.rels" ContentType="application/vnd.openxmlformats-package.relationships+xml"/>
  <Override PartName="/ppt/notesSlides/_rels/notesSlide35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media/image75.png" ContentType="image/png"/>
  <Override PartName="/ppt/media/image9.png" ContentType="image/png"/>
  <Override PartName="/ppt/media/image57.png" ContentType="image/png"/>
  <Override PartName="/ppt/media/image1.png" ContentType="image/png"/>
  <Override PartName="/ppt/media/image58.png" ContentType="image/png"/>
  <Override PartName="/ppt/media/image2.png" ContentType="image/png"/>
  <Override PartName="/ppt/media/image59.png" ContentType="image/png"/>
  <Override PartName="/ppt/media/image3.png" ContentType="image/png"/>
  <Override PartName="/ppt/media/image70.png" ContentType="image/png"/>
  <Override PartName="/ppt/media/image4.png" ContentType="image/png"/>
  <Override PartName="/ppt/media/image71.png" ContentType="image/png"/>
  <Override PartName="/ppt/media/image5.png" ContentType="image/png"/>
  <Override PartName="/ppt/media/image72.png" ContentType="image/png"/>
  <Override PartName="/ppt/media/image6.png" ContentType="image/png"/>
  <Override PartName="/ppt/media/image73.png" ContentType="image/png"/>
  <Override PartName="/ppt/media/image7.png" ContentType="image/png"/>
  <Override PartName="/ppt/media/image74.png" ContentType="image/png"/>
  <Override PartName="/ppt/media/image8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  <Override PartName="/ppt/media/image17.png" ContentType="image/png"/>
  <Override PartName="/ppt/media/image18.png" ContentType="image/png"/>
  <Override PartName="/ppt/media/image19.png" ContentType="image/png"/>
  <Override PartName="/ppt/media/image20.png" ContentType="image/png"/>
  <Override PartName="/ppt/media/image21.png" ContentType="image/png"/>
  <Override PartName="/ppt/media/image22.png" ContentType="image/png"/>
  <Override PartName="/ppt/media/image23.png" ContentType="image/png"/>
  <Override PartName="/ppt/media/image24.png" ContentType="image/png"/>
  <Override PartName="/ppt/media/image25.png" ContentType="image/png"/>
  <Override PartName="/ppt/media/image26.png" ContentType="image/png"/>
  <Override PartName="/ppt/media/image27.png" ContentType="image/png"/>
  <Override PartName="/ppt/media/image100.png" ContentType="image/png"/>
  <Override PartName="/ppt/media/image28.png" ContentType="image/png"/>
  <Override PartName="/ppt/media/image101.png" ContentType="image/png"/>
  <Override PartName="/ppt/media/image29.png" ContentType="image/png"/>
  <Override PartName="/ppt/media/image30.png" ContentType="image/png"/>
  <Override PartName="/ppt/media/image31.png" ContentType="image/png"/>
  <Override PartName="/ppt/media/image32.png" ContentType="image/png"/>
  <Override PartName="/ppt/media/image33.png" ContentType="image/png"/>
  <Override PartName="/ppt/media/image34.png" ContentType="image/png"/>
  <Override PartName="/ppt/media/image35.png" ContentType="image/png"/>
  <Override PartName="/ppt/media/image36.png" ContentType="image/png"/>
  <Override PartName="/ppt/media/image37.png" ContentType="image/png"/>
  <Override PartName="/ppt/media/image38.png" ContentType="image/png"/>
  <Override PartName="/ppt/media/image39.png" ContentType="image/png"/>
  <Override PartName="/ppt/media/image40.png" ContentType="image/png"/>
  <Override PartName="/ppt/media/image41.png" ContentType="image/png"/>
  <Override PartName="/ppt/media/image42.png" ContentType="image/png"/>
  <Override PartName="/ppt/media/image43.png" ContentType="image/png"/>
  <Override PartName="/ppt/media/image44.png" ContentType="image/png"/>
  <Override PartName="/ppt/media/image45.png" ContentType="image/png"/>
  <Override PartName="/ppt/media/image46.png" ContentType="image/png"/>
  <Override PartName="/ppt/media/image47.png" ContentType="image/png"/>
  <Override PartName="/ppt/media/image48.png" ContentType="image/png"/>
  <Override PartName="/ppt/media/image49.png" ContentType="image/png"/>
  <Override PartName="/ppt/media/image50.png" ContentType="image/png"/>
  <Override PartName="/ppt/media/image51.png" ContentType="image/png"/>
  <Override PartName="/ppt/media/image52.png" ContentType="image/png"/>
  <Override PartName="/ppt/media/image53.png" ContentType="image/png"/>
  <Override PartName="/ppt/media/image54.png" ContentType="image/png"/>
  <Override PartName="/ppt/media/image55.png" ContentType="image/png"/>
  <Override PartName="/ppt/media/image56.png" ContentType="image/png"/>
  <Override PartName="/ppt/media/image60.png" ContentType="image/png"/>
  <Override PartName="/ppt/media/image61.png" ContentType="image/png"/>
  <Override PartName="/ppt/media/image62.png" ContentType="image/png"/>
  <Override PartName="/ppt/media/image63.png" ContentType="image/png"/>
  <Override PartName="/ppt/media/image64.png" ContentType="image/png"/>
  <Override PartName="/ppt/media/image65.png" ContentType="image/png"/>
  <Override PartName="/ppt/media/image66.png" ContentType="image/png"/>
  <Override PartName="/ppt/media/image67.png" ContentType="image/png"/>
  <Override PartName="/ppt/media/image68.png" ContentType="image/png"/>
  <Override PartName="/ppt/media/image69.png" ContentType="image/png"/>
  <Override PartName="/ppt/media/image76.png" ContentType="image/png"/>
  <Override PartName="/ppt/media/image77.png" ContentType="image/png"/>
  <Override PartName="/ppt/media/image78.png" ContentType="image/png"/>
  <Override PartName="/ppt/media/image79.png" ContentType="image/png"/>
  <Override PartName="/ppt/media/image80.png" ContentType="image/png"/>
  <Override PartName="/ppt/media/image81.png" ContentType="image/png"/>
  <Override PartName="/ppt/media/image82.png" ContentType="image/png"/>
  <Override PartName="/ppt/media/image83.png" ContentType="image/png"/>
  <Override PartName="/ppt/media/image84.png" ContentType="image/png"/>
  <Override PartName="/ppt/media/image85.png" ContentType="image/png"/>
  <Override PartName="/ppt/media/image86.png" ContentType="image/png"/>
  <Override PartName="/ppt/media/image87.png" ContentType="image/png"/>
  <Override PartName="/ppt/media/image88.png" ContentType="image/png"/>
  <Override PartName="/ppt/media/image89.png" ContentType="image/png"/>
  <Override PartName="/ppt/media/image90.png" ContentType="image/png"/>
  <Override PartName="/ppt/media/image91.png" ContentType="image/png"/>
  <Override PartName="/ppt/media/image92.png" ContentType="image/png"/>
  <Override PartName="/ppt/media/image93.png" ContentType="image/png"/>
  <Override PartName="/ppt/media/image94.png" ContentType="image/png"/>
  <Override PartName="/ppt/media/image95.png" ContentType="image/png"/>
  <Override PartName="/ppt/media/image96.png" ContentType="image/png"/>
  <Override PartName="/ppt/media/image97.png" ContentType="image/png"/>
  <Override PartName="/ppt/media/image98.png" ContentType="image/png"/>
  <Override PartName="/ppt/media/image99.png" ContentType="image/png"/>
  <Override PartName="/ppt/media/image102.png" ContentType="image/png"/>
  <Override PartName="/ppt/media/image103.png" ContentType="image/png"/>
  <Override PartName="/ppt/media/image104.png" ContentType="image/png"/>
  <Override PartName="/ppt/media/image105.png" ContentType="image/png"/>
  <Override PartName="/ppt/media/image106.png" ContentType="image/png"/>
  <Override PartName="/ppt/media/image107.png" ContentType="image/png"/>
  <Override PartName="/ppt/media/image108.png" ContentType="image/png"/>
  <Override PartName="/ppt/media/image109.png" ContentType="image/png"/>
  <Override PartName="/ppt/_rels/presentation.xml.rels" ContentType="application/vnd.openxmlformats-package.relationships+xml"/>
  <Override PartName="/ppt/slides/slide26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23.xml" ContentType="application/vnd.openxmlformats-officedocument.presentationml.slide+xml"/>
  <Override PartName="/ppt/slides/slide6.xml" ContentType="application/vnd.openxmlformats-officedocument.presentationml.slide+xml"/>
  <Override PartName="/ppt/slides/slide24.xml" ContentType="application/vnd.openxmlformats-officedocument.presentationml.slide+xml"/>
  <Override PartName="/ppt/slides/slide7.xml" ContentType="application/vnd.openxmlformats-officedocument.presentationml.slide+xml"/>
  <Override PartName="/ppt/slides/slide25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_rels/slide9.xml.rels" ContentType="application/vnd.openxmlformats-package.relationships+xml"/>
  <Override PartName="/ppt/slides/_rels/slide35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slides/_rels/slide22.xml.rels" ContentType="application/vnd.openxmlformats-package.relationships+xml"/>
  <Override PartName="/ppt/slides/_rels/slide23.xml.rels" ContentType="application/vnd.openxmlformats-package.relationships+xml"/>
  <Override PartName="/ppt/slides/_rels/slide24.xml.rels" ContentType="application/vnd.openxmlformats-package.relationships+xml"/>
  <Override PartName="/ppt/slides/_rels/slide25.xml.rels" ContentType="application/vnd.openxmlformats-package.relationships+xml"/>
  <Override PartName="/ppt/slides/_rels/slide26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31.xml.rels" ContentType="application/vnd.openxmlformats-package.relationships+xml"/>
  <Override PartName="/ppt/slides/_rels/slide32.xml.rels" ContentType="application/vnd.openxmlformats-package.relationships+xml"/>
  <Override PartName="/ppt/slides/_rels/slide33.xml.rels" ContentType="application/vnd.openxmlformats-package.relationships+xml"/>
  <Override PartName="/ppt/slides/_rels/slide34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</p:sldIdLst>
  <p:sldSz cx="9144000" cy="6858000"/>
  <p:notesSz cx="6735762" cy="9799637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1"/>
          <p:cNvSpPr/>
          <p:nvPr/>
        </p:nvSpPr>
        <p:spPr>
          <a:xfrm>
            <a:off x="0" y="0"/>
            <a:ext cx="6735600" cy="979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sp>
      <p:sp>
        <p:nvSpPr>
          <p:cNvPr id="40" name="PlaceHolder 2"/>
          <p:cNvSpPr>
            <a:spLocks noGrp="1"/>
          </p:cNvSpPr>
          <p:nvPr>
            <p:ph type="hdr"/>
          </p:nvPr>
        </p:nvSpPr>
        <p:spPr>
          <a:xfrm>
            <a:off x="-360" y="-360"/>
            <a:ext cx="2919240" cy="490680"/>
          </a:xfrm>
          <a:prstGeom prst="rect">
            <a:avLst/>
          </a:prstGeom>
        </p:spPr>
        <p:txBody>
          <a:bodyPr lIns="90000" rIns="90000" tIns="46800" bIns="46800"/>
          <a:p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3814560" y="-360"/>
            <a:ext cx="2919240" cy="490680"/>
          </a:xfrm>
          <a:prstGeom prst="rect">
            <a:avLst/>
          </a:prstGeom>
        </p:spPr>
        <p:txBody>
          <a:bodyPr lIns="90000" rIns="90000" tIns="46800" bIns="46800"/>
          <a:p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672840" y="4654080"/>
            <a:ext cx="5389560" cy="4410360"/>
          </a:xfrm>
          <a:prstGeom prst="rect">
            <a:avLst/>
          </a:prstGeom>
        </p:spPr>
        <p:txBody>
          <a:bodyPr lIns="0" rIns="0" tIns="0" bIns="0"/>
          <a:p>
            <a:r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komentářů</a:t>
            </a:r>
            <a:endParaRPr b="0" lang="cs-CZ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ftr"/>
          </p:nvPr>
        </p:nvSpPr>
        <p:spPr>
          <a:xfrm>
            <a:off x="-360" y="9307080"/>
            <a:ext cx="2919240" cy="490680"/>
          </a:xfrm>
          <a:prstGeom prst="rect">
            <a:avLst/>
          </a:prstGeom>
        </p:spPr>
        <p:txBody>
          <a:bodyPr lIns="90000" rIns="90000" tIns="46800" bIns="46800" anchor="b"/>
          <a:p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sldNum"/>
          </p:nvPr>
        </p:nvSpPr>
        <p:spPr>
          <a:xfrm>
            <a:off x="3814560" y="9307080"/>
            <a:ext cx="2919240" cy="490680"/>
          </a:xfrm>
          <a:prstGeom prst="rect">
            <a:avLst/>
          </a:prstGeom>
        </p:spPr>
        <p:txBody>
          <a:bodyPr lIns="90000" rIns="90000" tIns="46800" bIns="46800" anchor="b"/>
          <a:p>
            <a:pPr algn="r"/>
            <a:fld id="{BB97EE34-1D57-4E0C-BD3F-F72CAE293929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20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
</Relationships>
</file>

<file path=ppt/notesSlides/_rels/notesSlide21.xml.rels><?xml version="1.0" encoding="UTF-8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
</Relationships>
</file>

<file path=ppt/notesSlides/_rels/notesSlide22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
</Relationships>
</file>

<file path=ppt/notesSlides/_rels/notesSlide23.xml.rels><?xml version="1.0" encoding="UTF-8"?>
<Relationships xmlns="http://schemas.openxmlformats.org/package/2006/relationships"><Relationship Id="rId1" Type="http://schemas.openxmlformats.org/officeDocument/2006/relationships/slide" Target="../slides/slide23.xml"/><Relationship Id="rId2" Type="http://schemas.openxmlformats.org/officeDocument/2006/relationships/notesMaster" Target="../notesMasters/notesMaster1.xml"/>
</Relationships>
</file>

<file path=ppt/notesSlides/_rels/notesSlide24.xml.rels><?xml version="1.0" encoding="UTF-8"?>
<Relationships xmlns="http://schemas.openxmlformats.org/package/2006/relationships"><Relationship Id="rId1" Type="http://schemas.openxmlformats.org/officeDocument/2006/relationships/slide" Target="../slides/slide24.xml"/><Relationship Id="rId2" Type="http://schemas.openxmlformats.org/officeDocument/2006/relationships/notesMaster" Target="../notesMasters/notesMaster1.xml"/>
</Relationships>
</file>

<file path=ppt/notesSlides/_rels/notesSlide25.xml.rels><?xml version="1.0" encoding="UTF-8"?>
<Relationships xmlns="http://schemas.openxmlformats.org/package/2006/relationships"><Relationship Id="rId1" Type="http://schemas.openxmlformats.org/officeDocument/2006/relationships/slide" Target="../slides/slide25.xml"/><Relationship Id="rId2" Type="http://schemas.openxmlformats.org/officeDocument/2006/relationships/notesMaster" Target="../notesMasters/notesMaster1.xml"/>
</Relationships>
</file>

<file path=ppt/notesSlides/_rels/notesSlide26.xml.rels><?xml version="1.0" encoding="UTF-8"?>
<Relationships xmlns="http://schemas.openxmlformats.org/package/2006/relationships"><Relationship Id="rId1" Type="http://schemas.openxmlformats.org/officeDocument/2006/relationships/slide" Target="../slides/slide26.xml"/><Relationship Id="rId2" Type="http://schemas.openxmlformats.org/officeDocument/2006/relationships/notesMaster" Target="../notesMasters/notesMaster1.xml"/>
</Relationships>
</file>

<file path=ppt/notesSlides/_rels/notesSlide27.xml.rels><?xml version="1.0" encoding="UTF-8"?>
<Relationships xmlns="http://schemas.openxmlformats.org/package/2006/relationships"><Relationship Id="rId1" Type="http://schemas.openxmlformats.org/officeDocument/2006/relationships/slide" Target="../slides/slide27.xml"/><Relationship Id="rId2" Type="http://schemas.openxmlformats.org/officeDocument/2006/relationships/notesMaster" Target="../notesMasters/notesMaster1.xml"/>
</Relationships>
</file>

<file path=ppt/notesSlides/_rels/notesSlide28.xml.rels><?xml version="1.0" encoding="UTF-8"?>
<Relationships xmlns="http://schemas.openxmlformats.org/package/2006/relationships"><Relationship Id="rId1" Type="http://schemas.openxmlformats.org/officeDocument/2006/relationships/slide" Target="../slides/slide28.xml"/><Relationship Id="rId2" Type="http://schemas.openxmlformats.org/officeDocument/2006/relationships/notesMaster" Target="../notesMasters/notesMaster1.xml"/>
</Relationships>
</file>

<file path=ppt/notesSlides/_rels/notesSlide29.xml.rels><?xml version="1.0" encoding="UTF-8"?>
<Relationships xmlns="http://schemas.openxmlformats.org/package/2006/relationships"><Relationship Id="rId1" Type="http://schemas.openxmlformats.org/officeDocument/2006/relationships/slide" Target="../slides/slide29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30.xml.rels><?xml version="1.0" encoding="UTF-8"?>
<Relationships xmlns="http://schemas.openxmlformats.org/package/2006/relationships"><Relationship Id="rId1" Type="http://schemas.openxmlformats.org/officeDocument/2006/relationships/slide" Target="../slides/slide30.xml"/><Relationship Id="rId2" Type="http://schemas.openxmlformats.org/officeDocument/2006/relationships/notesMaster" Target="../notesMasters/notesMaster1.xml"/>
</Relationships>
</file>

<file path=ppt/notesSlides/_rels/notesSlide31.xml.rels><?xml version="1.0" encoding="UTF-8"?>
<Relationships xmlns="http://schemas.openxmlformats.org/package/2006/relationships"><Relationship Id="rId1" Type="http://schemas.openxmlformats.org/officeDocument/2006/relationships/slide" Target="../slides/slide31.xml"/><Relationship Id="rId2" Type="http://schemas.openxmlformats.org/officeDocument/2006/relationships/notesMaster" Target="../notesMasters/notesMaster1.xml"/>
</Relationships>
</file>

<file path=ppt/notesSlides/_rels/notesSlide32.xml.rels><?xml version="1.0" encoding="UTF-8"?>
<Relationships xmlns="http://schemas.openxmlformats.org/package/2006/relationships"><Relationship Id="rId1" Type="http://schemas.openxmlformats.org/officeDocument/2006/relationships/slide" Target="../slides/slide32.xml"/><Relationship Id="rId2" Type="http://schemas.openxmlformats.org/officeDocument/2006/relationships/notesMaster" Target="../notesMasters/notesMaster1.xml"/>
</Relationships>
</file>

<file path=ppt/notesSlides/_rels/notesSlide33.xml.rels><?xml version="1.0" encoding="UTF-8"?>
<Relationships xmlns="http://schemas.openxmlformats.org/package/2006/relationships"><Relationship Id="rId1" Type="http://schemas.openxmlformats.org/officeDocument/2006/relationships/slide" Target="../slides/slide33.xml"/><Relationship Id="rId2" Type="http://schemas.openxmlformats.org/officeDocument/2006/relationships/notesMaster" Target="../notesMasters/notesMaster1.xml"/>
</Relationships>
</file>

<file path=ppt/notesSlides/_rels/notesSlide34.xml.rels><?xml version="1.0" encoding="UTF-8"?>
<Relationships xmlns="http://schemas.openxmlformats.org/package/2006/relationships"><Relationship Id="rId1" Type="http://schemas.openxmlformats.org/officeDocument/2006/relationships/slide" Target="../slides/slide34.xml"/><Relationship Id="rId2" Type="http://schemas.openxmlformats.org/officeDocument/2006/relationships/notesMaster" Target="../notesMasters/notesMaster1.xml"/>
</Relationships>
</file>

<file path=ppt/notesSlides/_rels/notesSlide35.xml.rels><?xml version="1.0" encoding="UTF-8"?>
<Relationships xmlns="http://schemas.openxmlformats.org/package/2006/relationships"><Relationship Id="rId1" Type="http://schemas.openxmlformats.org/officeDocument/2006/relationships/slide" Target="../slides/slide35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/>
            <a:fld id="{A39DC517-97A6-4186-8B4B-6024042FF32D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3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/>
            <a:fld id="{27229F47-8A3F-4A5E-B007-B2423AA854B2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1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/>
            <a:fld id="{20753CC9-7162-40BC-B145-204DF55EBE34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3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/>
            <a:fld id="{019C3DB5-6950-4192-92BE-340B6202436F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5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/>
            <a:fld id="{8F8200C8-A4B1-4A38-8A11-9AEA4F895044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7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/>
            <a:fld id="{5F511A17-FE86-4E3A-890C-B70D38AE502C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9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/>
            <a:fld id="{E73205D9-0CAC-4B0C-AF72-60F44A9CDBBC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1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/>
            <a:fld id="{D794C6FD-CA83-4644-B4C4-B541F72CDDA8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3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/>
            <a:fld id="{570A39B6-100B-466B-B23C-BC35C5FC3AB1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5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/>
            <a:fld id="{7702B1BA-FC99-4B26-A692-148BD083FA2D}" type="slidenum">
              <a:rPr b="1" lang="cs-CZ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7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1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/>
            <a:fld id="{84FBE1C3-78D4-49EE-A519-6423CEFC2E90}" type="slidenum">
              <a:rPr b="1" lang="cs-CZ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9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/>
            <a:fld id="{DC5AE482-0E7A-4BDC-BA85-35ED4E7D6896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5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2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/>
            <a:fld id="{100E98B5-D5C9-4FB8-9AA9-384555D37920}" type="slidenum">
              <a:rPr b="1" lang="cs-CZ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1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2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/>
            <a:fld id="{60246DB9-1E8C-4E77-9E47-8AF30423FC6F}" type="slidenum">
              <a:rPr b="1" lang="cs-CZ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3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2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/>
            <a:fld id="{81FE1CC5-70B1-40E8-9E72-CDDAC37E2C3A}" type="slidenum">
              <a:rPr b="1" lang="cs-CZ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5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2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/>
            <a:fld id="{082D92FF-ADF3-4382-B4EF-4109C4118386}" type="slidenum">
              <a:rPr b="1" lang="cs-CZ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7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2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/>
            <a:fld id="{D613A6D4-670C-4DB3-AA50-971147700F37}" type="slidenum">
              <a:rPr b="1" lang="cs-CZ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9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2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/>
            <a:fld id="{E6304484-3B9B-4552-8157-11C8A97E57B9}" type="slidenum">
              <a:rPr b="1" lang="cs-CZ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1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2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/>
            <a:fld id="{84F68B32-9F65-40AC-9076-DA6F6CE7B368}" type="slidenum">
              <a:rPr b="1" lang="cs-CZ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3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2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/>
            <a:fld id="{DEA4D50B-9ECB-4E9C-94CE-BF5C4A69B539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5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2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/>
            <a:fld id="{AF2F123E-6DD6-49F5-82D5-095D1DD85511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7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2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/>
            <a:fld id="{3B5D577C-4EF3-48E6-A95B-E3391BF1115A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9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/>
            <a:fld id="{0F954874-1AFC-4A26-BB31-3ACA93765709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7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3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/>
            <a:fld id="{5387979A-40C3-44E4-A7E8-FDE6F91DDEF5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1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3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/>
            <a:fld id="{5077BA64-F136-4DF6-A45D-17122F2242A9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3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3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/>
            <a:fld id="{4A808560-EC4E-4686-A479-B4D2C7DB3FFA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5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3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/>
            <a:fld id="{287ADA90-41DF-4034-822D-3D6121BDCB91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7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3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/>
            <a:fld id="{E2D0F869-BA4C-47E5-8CFD-953B8E6ACB48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9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3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/>
            <a:fld id="{790A00C6-A512-49C3-BF20-F578FD3DB561}" type="slidenum">
              <a:rPr b="1" lang="cs-CZ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1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/>
            <a:fld id="{CA94F99C-8208-48D7-BDE5-26640AEA7614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9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/>
            <a:fld id="{4E76939C-0A70-4E8C-9874-02C3C84FA0AA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1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/>
            <a:fld id="{EE652E9C-7B2A-42EF-8D66-62F811C15B3C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3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/>
            <a:fld id="{6EE646F9-4569-404C-A89E-96A16D0FD88A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5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/>
            <a:fld id="{DD2FA8EC-B125-47C3-9D62-FBAA43480C1E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7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CustomShape 1"/>
          <p:cNvSpPr/>
          <p:nvPr/>
        </p:nvSpPr>
        <p:spPr>
          <a:xfrm>
            <a:off x="3814920" y="9307440"/>
            <a:ext cx="2919240" cy="490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/>
          <a:p>
            <a:pPr algn="r"/>
            <a:fld id="{18703617-AFF3-473F-B887-7CE22D950BDC}" type="slidenum">
              <a:rPr b="0" lang="cs-CZ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9" name="TextShape 2"/>
          <p:cNvSpPr txBox="1"/>
          <p:nvPr/>
        </p:nvSpPr>
        <p:spPr>
          <a:xfrm>
            <a:off x="672840" y="4654080"/>
            <a:ext cx="5389560" cy="4410360"/>
          </a:xfrm>
          <a:prstGeom prst="rect">
            <a:avLst/>
          </a:prstGeom>
          <a:noFill/>
          <a:ln>
            <a:noFill/>
          </a:ln>
        </p:spPr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215856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1735560" y="1600200"/>
            <a:ext cx="5672520" cy="452592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1735560" y="1600200"/>
            <a:ext cx="5672520" cy="45259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29600" cy="5299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rIns="90000" tIns="46800" bIns="4680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rIns="90000" tIns="46800" bIns="46800" anchor="ctr"/>
          <a:p>
            <a:pPr algn="ctr"/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nadpisu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rIns="90000" tIns="46800" bIns="46800"/>
          <a:p>
            <a:pPr marL="342720" indent="-342720"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742680" indent="-285480"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143000" indent="-228600"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600200" indent="-228600">
              <a:buClr>
                <a:srgbClr val="000000"/>
              </a:buClr>
              <a:buFont typeface="Arial"/>
              <a:buChar char="–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057400" indent="-228600">
              <a:buClr>
                <a:srgbClr val="000000"/>
              </a:buClr>
              <a:buFont typeface="Arial"/>
              <a:buChar char="»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057400" indent="-228600">
              <a:buClr>
                <a:srgbClr val="000000"/>
              </a:buClr>
              <a:buFont typeface="Arial"/>
              <a:buChar char="»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2057400" indent="-228600">
              <a:buClr>
                <a:srgbClr val="000000"/>
              </a:buClr>
              <a:buFont typeface="Arial"/>
              <a:buChar char="»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6840" y="6244920"/>
            <a:ext cx="2133720" cy="476280"/>
          </a:xfrm>
          <a:prstGeom prst="rect">
            <a:avLst/>
          </a:prstGeom>
        </p:spPr>
        <p:txBody>
          <a:bodyPr lIns="90000" rIns="90000" tIns="46800" bIns="46800"/>
          <a:p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244920"/>
            <a:ext cx="2895840" cy="476280"/>
          </a:xfrm>
          <a:prstGeom prst="rect">
            <a:avLst/>
          </a:prstGeom>
        </p:spPr>
        <p:txBody>
          <a:bodyPr lIns="90000" rIns="90000" tIns="46800" bIns="46800"/>
          <a:p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2720" y="6244920"/>
            <a:ext cx="2133720" cy="476280"/>
          </a:xfrm>
          <a:prstGeom prst="rect">
            <a:avLst/>
          </a:prstGeom>
        </p:spPr>
        <p:txBody>
          <a:bodyPr lIns="90000" rIns="90000" tIns="46800" bIns="46800"/>
          <a:p>
            <a:pPr/>
            <a:fld id="{EADCC70F-4964-4781-8009-EA63565229AF}" type="slidenum">
              <a:rPr b="1" lang="cs-CZ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&lt;číslo&gt;</a:t>
            </a:fld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31.png"/><Relationship Id="rId2" Type="http://schemas.openxmlformats.org/officeDocument/2006/relationships/image" Target="../media/image32.png"/><Relationship Id="rId3" Type="http://schemas.openxmlformats.org/officeDocument/2006/relationships/image" Target="../media/image33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34.png"/><Relationship Id="rId2" Type="http://schemas.openxmlformats.org/officeDocument/2006/relationships/image" Target="../media/image35.png"/><Relationship Id="rId3" Type="http://schemas.openxmlformats.org/officeDocument/2006/relationships/image" Target="../media/image36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37.png"/><Relationship Id="rId2" Type="http://schemas.openxmlformats.org/officeDocument/2006/relationships/image" Target="../media/image38.png"/><Relationship Id="rId3" Type="http://schemas.openxmlformats.org/officeDocument/2006/relationships/image" Target="../media/image39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40.png"/><Relationship Id="rId2" Type="http://schemas.openxmlformats.org/officeDocument/2006/relationships/image" Target="../media/image41.png"/><Relationship Id="rId3" Type="http://schemas.openxmlformats.org/officeDocument/2006/relationships/image" Target="../media/image42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43.png"/><Relationship Id="rId2" Type="http://schemas.openxmlformats.org/officeDocument/2006/relationships/image" Target="../media/image44.png"/><Relationship Id="rId3" Type="http://schemas.openxmlformats.org/officeDocument/2006/relationships/image" Target="../media/image45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46.png"/><Relationship Id="rId2" Type="http://schemas.openxmlformats.org/officeDocument/2006/relationships/image" Target="../media/image47.png"/><Relationship Id="rId3" Type="http://schemas.openxmlformats.org/officeDocument/2006/relationships/image" Target="../media/image48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49.png"/><Relationship Id="rId2" Type="http://schemas.openxmlformats.org/officeDocument/2006/relationships/image" Target="../media/image50.png"/><Relationship Id="rId3" Type="http://schemas.openxmlformats.org/officeDocument/2006/relationships/image" Target="../media/image51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52.png"/><Relationship Id="rId2" Type="http://schemas.openxmlformats.org/officeDocument/2006/relationships/image" Target="../media/image53.png"/><Relationship Id="rId3" Type="http://schemas.openxmlformats.org/officeDocument/2006/relationships/image" Target="../media/image54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55.png"/><Relationship Id="rId2" Type="http://schemas.openxmlformats.org/officeDocument/2006/relationships/image" Target="../media/image56.png"/><Relationship Id="rId3" Type="http://schemas.openxmlformats.org/officeDocument/2006/relationships/image" Target="../media/image57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58.png"/><Relationship Id="rId2" Type="http://schemas.openxmlformats.org/officeDocument/2006/relationships/image" Target="../media/image59.png"/><Relationship Id="rId3" Type="http://schemas.openxmlformats.org/officeDocument/2006/relationships/image" Target="../media/image60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61.png"/><Relationship Id="rId2" Type="http://schemas.openxmlformats.org/officeDocument/2006/relationships/image" Target="../media/image62.png"/><Relationship Id="rId3" Type="http://schemas.openxmlformats.org/officeDocument/2006/relationships/image" Target="../media/image63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20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64.png"/><Relationship Id="rId2" Type="http://schemas.openxmlformats.org/officeDocument/2006/relationships/image" Target="../media/image65.png"/><Relationship Id="rId3" Type="http://schemas.openxmlformats.org/officeDocument/2006/relationships/image" Target="../media/image66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2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image" Target="../media/image67.png"/><Relationship Id="rId2" Type="http://schemas.openxmlformats.org/officeDocument/2006/relationships/image" Target="../media/image68.png"/><Relationship Id="rId3" Type="http://schemas.openxmlformats.org/officeDocument/2006/relationships/image" Target="../media/image69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22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image" Target="../media/image70.png"/><Relationship Id="rId2" Type="http://schemas.openxmlformats.org/officeDocument/2006/relationships/image" Target="../media/image71.png"/><Relationship Id="rId3" Type="http://schemas.openxmlformats.org/officeDocument/2006/relationships/image" Target="../media/image72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2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image" Target="../media/image73.png"/><Relationship Id="rId2" Type="http://schemas.openxmlformats.org/officeDocument/2006/relationships/image" Target="../media/image74.png"/><Relationship Id="rId3" Type="http://schemas.openxmlformats.org/officeDocument/2006/relationships/image" Target="../media/image75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24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image" Target="../media/image76.png"/><Relationship Id="rId2" Type="http://schemas.openxmlformats.org/officeDocument/2006/relationships/image" Target="../media/image77.png"/><Relationship Id="rId3" Type="http://schemas.openxmlformats.org/officeDocument/2006/relationships/image" Target="../media/image78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2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image" Target="../media/image79.png"/><Relationship Id="rId2" Type="http://schemas.openxmlformats.org/officeDocument/2006/relationships/image" Target="../media/image80.png"/><Relationship Id="rId3" Type="http://schemas.openxmlformats.org/officeDocument/2006/relationships/image" Target="../media/image81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26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image" Target="../media/image82.png"/><Relationship Id="rId2" Type="http://schemas.openxmlformats.org/officeDocument/2006/relationships/image" Target="../media/image83.png"/><Relationship Id="rId3" Type="http://schemas.openxmlformats.org/officeDocument/2006/relationships/image" Target="../media/image84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27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image" Target="../media/image85.png"/><Relationship Id="rId2" Type="http://schemas.openxmlformats.org/officeDocument/2006/relationships/image" Target="../media/image86.png"/><Relationship Id="rId3" Type="http://schemas.openxmlformats.org/officeDocument/2006/relationships/image" Target="../media/image87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28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image" Target="../media/image88.png"/><Relationship Id="rId2" Type="http://schemas.openxmlformats.org/officeDocument/2006/relationships/image" Target="../media/image89.png"/><Relationship Id="rId3" Type="http://schemas.openxmlformats.org/officeDocument/2006/relationships/image" Target="../media/image90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29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image" Target="../media/image91.png"/><Relationship Id="rId2" Type="http://schemas.openxmlformats.org/officeDocument/2006/relationships/image" Target="../media/image92.png"/><Relationship Id="rId3" Type="http://schemas.openxmlformats.org/officeDocument/2006/relationships/image" Target="../media/image93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30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image" Target="../media/image94.png"/><Relationship Id="rId2" Type="http://schemas.openxmlformats.org/officeDocument/2006/relationships/image" Target="../media/image95.png"/><Relationship Id="rId3" Type="http://schemas.openxmlformats.org/officeDocument/2006/relationships/image" Target="../media/image96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31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image" Target="../media/image97.png"/><Relationship Id="rId2" Type="http://schemas.openxmlformats.org/officeDocument/2006/relationships/image" Target="../media/image98.png"/><Relationship Id="rId3" Type="http://schemas.openxmlformats.org/officeDocument/2006/relationships/image" Target="../media/image99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32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image" Target="../media/image100.png"/><Relationship Id="rId2" Type="http://schemas.openxmlformats.org/officeDocument/2006/relationships/image" Target="../media/image101.png"/><Relationship Id="rId3" Type="http://schemas.openxmlformats.org/officeDocument/2006/relationships/image" Target="../media/image102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3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image" Target="../media/image103.png"/><Relationship Id="rId2" Type="http://schemas.openxmlformats.org/officeDocument/2006/relationships/image" Target="../media/image104.png"/><Relationship Id="rId3" Type="http://schemas.openxmlformats.org/officeDocument/2006/relationships/image" Target="../media/image105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34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image" Target="../media/image106.png"/><Relationship Id="rId2" Type="http://schemas.openxmlformats.org/officeDocument/2006/relationships/image" Target="../media/image107.png"/><Relationship Id="rId3" Type="http://schemas.openxmlformats.org/officeDocument/2006/relationships/image" Target="../media/image108.png"/><Relationship Id="rId4" Type="http://schemas.openxmlformats.org/officeDocument/2006/relationships/image" Target="../media/image109.png"/><Relationship Id="rId5" Type="http://schemas.openxmlformats.org/officeDocument/2006/relationships/slideLayout" Target="../slideLayouts/slideLayout1.xml"/><Relationship Id="rId6" Type="http://schemas.openxmlformats.org/officeDocument/2006/relationships/notesSlide" Target="../notesSlides/notesSlide3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6.png"/><Relationship Id="rId2" Type="http://schemas.openxmlformats.org/officeDocument/2006/relationships/image" Target="../media/image17.png"/><Relationship Id="rId3" Type="http://schemas.openxmlformats.org/officeDocument/2006/relationships/image" Target="../media/image18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9.png"/><Relationship Id="rId2" Type="http://schemas.openxmlformats.org/officeDocument/2006/relationships/image" Target="../media/image20.png"/><Relationship Id="rId3" Type="http://schemas.openxmlformats.org/officeDocument/2006/relationships/image" Target="../media/image21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22.png"/><Relationship Id="rId2" Type="http://schemas.openxmlformats.org/officeDocument/2006/relationships/image" Target="../media/image23.png"/><Relationship Id="rId3" Type="http://schemas.openxmlformats.org/officeDocument/2006/relationships/image" Target="../media/image24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25.png"/><Relationship Id="rId2" Type="http://schemas.openxmlformats.org/officeDocument/2006/relationships/image" Target="../media/image26.png"/><Relationship Id="rId3" Type="http://schemas.openxmlformats.org/officeDocument/2006/relationships/image" Target="../media/image27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28.png"/><Relationship Id="rId2" Type="http://schemas.openxmlformats.org/officeDocument/2006/relationships/image" Target="../media/image29.png"/><Relationship Id="rId3" Type="http://schemas.openxmlformats.org/officeDocument/2006/relationships/image" Target="../media/image30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" descr="pozadi 01"/>
          <p:cNvPicPr/>
          <p:nvPr/>
        </p:nvPicPr>
        <p:blipFill>
          <a:blip r:embed="rId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46" name="Picture 5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pic>
        <p:nvPicPr>
          <p:cNvPr id="47" name="Picture 6" descr="ruce"/>
          <p:cNvPicPr/>
          <p:nvPr/>
        </p:nvPicPr>
        <p:blipFill>
          <a:blip r:embed="rId3"/>
          <a:stretch/>
        </p:blipFill>
        <p:spPr>
          <a:xfrm>
            <a:off x="0" y="3798720"/>
            <a:ext cx="5076720" cy="3059280"/>
          </a:xfrm>
          <a:prstGeom prst="rect">
            <a:avLst/>
          </a:prstGeom>
          <a:ln>
            <a:noFill/>
          </a:ln>
        </p:spPr>
      </p:pic>
      <p:sp>
        <p:nvSpPr>
          <p:cNvPr id="48" name="TextShape 1"/>
          <p:cNvSpPr txBox="1"/>
          <p:nvPr/>
        </p:nvSpPr>
        <p:spPr>
          <a:xfrm>
            <a:off x="831960" y="1656000"/>
            <a:ext cx="7772400" cy="14698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/>
            <a:r>
              <a:rPr b="1" lang="cs-CZ" sz="3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PROBAČNÍ A MEDIAČNÍ SLUŽBA ČR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TextShape 2"/>
          <p:cNvSpPr txBox="1"/>
          <p:nvPr/>
        </p:nvSpPr>
        <p:spPr>
          <a:xfrm>
            <a:off x="504000" y="3212640"/>
            <a:ext cx="8100360" cy="15393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r"/>
            <a:r>
              <a:rPr b="1" lang="cs-CZ" sz="4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Delikvence mládeže.</a:t>
            </a:r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/>
            <a:r>
              <a:rPr b="1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Z. č. 218/2003 Sb. o soudnictví ve věcech mládeže.</a:t>
            </a:r>
            <a:r>
              <a:rPr b="1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Times New Roman"/>
              </a:rPr>
              <a:t>  </a:t>
            </a:r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0" name="Picture 7" descr="logo"/>
          <p:cNvPicPr/>
          <p:nvPr/>
        </p:nvPicPr>
        <p:blipFill>
          <a:blip r:embed="rId4"/>
          <a:stretch/>
        </p:blipFill>
        <p:spPr>
          <a:xfrm>
            <a:off x="5292720" y="692280"/>
            <a:ext cx="3206880" cy="334800"/>
          </a:xfrm>
          <a:prstGeom prst="rect">
            <a:avLst/>
          </a:prstGeom>
          <a:ln>
            <a:noFill/>
          </a:ln>
        </p:spPr>
      </p:pic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Picture 2" descr="pozadi 01"/>
          <p:cNvPicPr/>
          <p:nvPr/>
        </p:nvPicPr>
        <p:blipFill>
          <a:blip r:embed="rId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93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sp>
        <p:nvSpPr>
          <p:cNvPr id="94" name="TextShape 1"/>
          <p:cNvSpPr txBox="1"/>
          <p:nvPr/>
        </p:nvSpPr>
        <p:spPr>
          <a:xfrm>
            <a:off x="610920" y="907920"/>
            <a:ext cx="5329080" cy="64944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p>
            <a:pPr/>
            <a:r>
              <a:rPr b="1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Mladiství – ukládaná opatření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5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96" name="CustomShape 2"/>
          <p:cNvSpPr/>
          <p:nvPr/>
        </p:nvSpPr>
        <p:spPr>
          <a:xfrm>
            <a:off x="611280" y="1700280"/>
            <a:ext cx="7561080" cy="453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2720" indent="-342720">
              <a:buClr>
                <a:srgbClr val="0070c0"/>
              </a:buClr>
              <a:buFont typeface="Wingdings" charset="2"/>
              <a:buChar char=""/>
            </a:pPr>
            <a:r>
              <a:rPr b="1" lang="cs-CZ" sz="19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1" lang="cs-CZ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MLADISTVÍ: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0c0"/>
              </a:buClr>
              <a:buFont typeface="Wingdings" charset="2"/>
              <a:buChar char=""/>
            </a:pPr>
            <a:r>
              <a:rPr b="1" lang="cs-CZ" sz="1900" spc="-1" strike="noStrike" u="sng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TRESTNÍ OPATŘENÍ</a:t>
            </a:r>
            <a:r>
              <a:rPr b="1" lang="cs-CZ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cs-CZ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</a:t>
            </a:r>
            <a:r>
              <a:rPr b="0" lang="cs-CZ" sz="19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obecně prospěšné práce</a:t>
            </a:r>
            <a:r>
              <a:rPr b="0" lang="cs-CZ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peněžité opatření, peněžité opatřené s podmíněným odkladem výkonu, propadnutí věci nebo jiné majetkové hodnoty, zákaz činnosti, vyhoštění, </a:t>
            </a:r>
            <a:r>
              <a:rPr b="0" lang="cs-CZ" sz="19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domácí vězení,</a:t>
            </a:r>
            <a:r>
              <a:rPr b="0" lang="cs-CZ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cs-CZ" sz="19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zákaz vstupu na sport., kult. a jiné spol. akce</a:t>
            </a:r>
            <a:r>
              <a:rPr b="0" lang="cs-CZ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odnětí svobody podmíněně odložené, </a:t>
            </a:r>
            <a:r>
              <a:rPr b="0" lang="cs-CZ" sz="19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odnětí svobody podmíněně odložené s dohledem</a:t>
            </a:r>
            <a:r>
              <a:rPr b="0" lang="cs-CZ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odnětí svobody nepodmíněné. </a:t>
            </a:r>
            <a:r>
              <a:rPr b="1" lang="cs-CZ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Mladistvému nelze uložit: zákaz pobytu, ztráty titulů, hodností, propadnutí majetku.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0c0"/>
              </a:buClr>
              <a:buFont typeface="Wingdings" charset="2"/>
              <a:buChar char=""/>
            </a:pPr>
            <a:r>
              <a:rPr b="1" lang="cs-CZ" sz="1900" spc="-1" strike="noStrike" u="sng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VÝCHOVNÁ OPATŘENÍ</a:t>
            </a:r>
            <a:r>
              <a:rPr b="1" lang="cs-CZ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cs-CZ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</a:t>
            </a:r>
            <a:r>
              <a:rPr b="1" lang="cs-CZ" sz="19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dohled probačního úředníka, probační program, výchovné povinnosti, výchovná omezení, napomenutí s výstrahou.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0c0"/>
              </a:buClr>
              <a:buFont typeface="Wingdings" charset="2"/>
              <a:buChar char=""/>
            </a:pPr>
            <a:r>
              <a:rPr b="1" lang="cs-CZ" sz="1900" spc="-1" strike="noStrike" u="sng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OCHRANNÁ OPATŘENÍ</a:t>
            </a:r>
            <a:r>
              <a:rPr b="1" lang="cs-CZ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cs-CZ" sz="1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ochranné léčení, zabezpečovací detence, zabrání věci nebo jiné majetkové hodnoty, ochranná výchova.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Picture 2" descr="pozadi 01"/>
          <p:cNvPicPr/>
          <p:nvPr/>
        </p:nvPicPr>
        <p:blipFill>
          <a:blip r:embed="rId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98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sp>
        <p:nvSpPr>
          <p:cNvPr id="99" name="TextShape 1"/>
          <p:cNvSpPr txBox="1"/>
          <p:nvPr/>
        </p:nvSpPr>
        <p:spPr>
          <a:xfrm>
            <a:off x="610920" y="1125360"/>
            <a:ext cx="7021080" cy="64944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p>
            <a:pPr/>
            <a:r>
              <a:rPr b="1" lang="cs-CZ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VÝCHOVNÉ POVINNOSTI A OMEZENÍ: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0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101" name="CustomShape 2"/>
          <p:cNvSpPr/>
          <p:nvPr/>
        </p:nvSpPr>
        <p:spPr>
          <a:xfrm>
            <a:off x="539640" y="1916280"/>
            <a:ext cx="7777440" cy="4608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2720" indent="-342720">
              <a:buClr>
                <a:srgbClr val="0072b5"/>
              </a:buClr>
              <a:buFont typeface="Wingdings" charset="2"/>
              <a:buChar char=""/>
            </a:pPr>
            <a:r>
              <a:rPr b="1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Bydlet s rodiči nebo s dospělým, který je zodpovědný za výchovu mladistvého.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2b5"/>
              </a:buClr>
              <a:buFont typeface="Wingdings" charset="2"/>
              <a:buChar char=""/>
            </a:pPr>
            <a:r>
              <a:rPr b="1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Zaplatit peněžitou částku na pomoc obětem trestné činnosti.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2b5"/>
              </a:buClr>
              <a:buFont typeface="Wingdings" charset="2"/>
              <a:buChar char=""/>
            </a:pPr>
            <a:r>
              <a:rPr b="1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Vykonat bezplatně společensky prospěšnou činnost (max.18 hodin týdně a max.4 hodin denně, celkem max. 60h).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2b5"/>
              </a:buClr>
              <a:buFont typeface="Wingdings" charset="2"/>
              <a:buChar char=""/>
            </a:pPr>
            <a:r>
              <a:rPr b="1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Usilovat o vyrovnání s poškozeným.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2b5"/>
              </a:buClr>
              <a:buFont typeface="Wingdings" charset="2"/>
              <a:buChar char=""/>
            </a:pPr>
            <a:r>
              <a:rPr b="1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Nahradit způsobenou škodu.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2b5"/>
              </a:buClr>
              <a:buFont typeface="Wingdings" charset="2"/>
              <a:buChar char="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2b5"/>
              </a:buClr>
              <a:buFont typeface="Wingdings" charset="2"/>
              <a:buChar char="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Picture 2" descr="pozadi 01"/>
          <p:cNvPicPr/>
          <p:nvPr/>
        </p:nvPicPr>
        <p:blipFill>
          <a:blip r:embed="rId1"/>
          <a:stretch/>
        </p:blipFill>
        <p:spPr>
          <a:xfrm>
            <a:off x="0" y="7200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103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sp>
        <p:nvSpPr>
          <p:cNvPr id="104" name="TextShape 1"/>
          <p:cNvSpPr txBox="1"/>
          <p:nvPr/>
        </p:nvSpPr>
        <p:spPr>
          <a:xfrm>
            <a:off x="648000" y="934560"/>
            <a:ext cx="7021080" cy="64944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p>
            <a:pPr/>
            <a:r>
              <a:rPr b="1" lang="cs-CZ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VÝCHOVNÉ POVINNOSTI A OMEZENÍ: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5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106" name="CustomShape 2"/>
          <p:cNvSpPr/>
          <p:nvPr/>
        </p:nvSpPr>
        <p:spPr>
          <a:xfrm>
            <a:off x="574560" y="1583640"/>
            <a:ext cx="7777440" cy="4608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2720" indent="-342720">
              <a:buClr>
                <a:srgbClr val="0072b5"/>
              </a:buClr>
              <a:buFont typeface="Wingdings" charset="2"/>
              <a:buChar char="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2b5"/>
              </a:buClr>
              <a:buFont typeface="Wingdings" charset="2"/>
              <a:buChar char=""/>
            </a:pPr>
            <a:r>
              <a:rPr b="1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Podrobit se léčení závislosti na návykových látkách.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2b5"/>
              </a:buClr>
              <a:buFont typeface="Wingdings" charset="2"/>
              <a:buChar char=""/>
            </a:pPr>
            <a:r>
              <a:rPr b="1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Podrobit se programu sociálního výcviku, psychologickému poradenství, terapeutickému programu, rekvalifikačnímu nebo vzdělávacímu programu.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2b5"/>
              </a:buClr>
              <a:buFont typeface="Wingdings" charset="2"/>
              <a:buChar char=""/>
            </a:pPr>
            <a:r>
              <a:rPr b="1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Nenavštěvovat určité akce, nestýkat se s určitými osobami, nezdržovat se na určitém místě, neužívat návykové látky, neúčastnit se hazardních her, neměnit bez souhlasu probačního pracovníka pobyt nebo zaměstnání.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2b5"/>
              </a:buClr>
              <a:buFont typeface="Wingdings" charset="2"/>
              <a:buChar char="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Picture 2" descr="pozadi 01"/>
          <p:cNvPicPr/>
          <p:nvPr/>
        </p:nvPicPr>
        <p:blipFill>
          <a:blip r:embed="rId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108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sp>
        <p:nvSpPr>
          <p:cNvPr id="109" name="TextShape 1"/>
          <p:cNvSpPr txBox="1"/>
          <p:nvPr/>
        </p:nvSpPr>
        <p:spPr>
          <a:xfrm>
            <a:off x="611280" y="1125360"/>
            <a:ext cx="7884720" cy="64944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p>
            <a:pPr/>
            <a:r>
              <a:rPr b="1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DOHLED PROBAČNÍHO ÚŘEDNÍKA U MLÁDEŽE: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0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111" name="CustomShape 2"/>
          <p:cNvSpPr/>
          <p:nvPr/>
        </p:nvSpPr>
        <p:spPr>
          <a:xfrm>
            <a:off x="539640" y="1844640"/>
            <a:ext cx="7777440" cy="4608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/>
            <a:r>
              <a:rPr b="1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DOHLEDEM se rozumí: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buClr>
                <a:srgbClr val="0070c0"/>
              </a:buClr>
              <a:buFont typeface="Wingdings" charset="2"/>
              <a:buChar char=""/>
            </a:pPr>
            <a:r>
              <a:rPr b="1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pravidelné </a:t>
            </a:r>
            <a:r>
              <a:rPr b="1" lang="cs-CZ" sz="24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sledování chování </a:t>
            </a:r>
            <a:r>
              <a:rPr b="1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mladistvého v jeho rodině a způsobu výchovného působení rodičů na něj,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buClr>
                <a:srgbClr val="0070c0"/>
              </a:buClr>
              <a:buFont typeface="Wingdings" charset="2"/>
              <a:buChar char=""/>
            </a:pPr>
            <a:r>
              <a:rPr b="1" lang="cs-CZ" sz="24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kontrola dodržování uloženého</a:t>
            </a:r>
            <a:r>
              <a:rPr b="1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probačního programu a výchovných povinností a omezení uložených soudem pro mládež a v přípravném řízení státním zástupcem nebo vyplývajících ze zákona,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buClr>
                <a:srgbClr val="0070c0"/>
              </a:buClr>
              <a:buFont typeface="Wingdings" charset="2"/>
              <a:buChar char=""/>
            </a:pPr>
            <a:r>
              <a:rPr b="1" lang="cs-CZ" sz="24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1" lang="cs-CZ" sz="24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pozitivní vedení </a:t>
            </a:r>
            <a:r>
              <a:rPr b="1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probačním úředníkem k životu v souladu se zákonem.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/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Picture 2" descr="pozadi 01"/>
          <p:cNvPicPr/>
          <p:nvPr/>
        </p:nvPicPr>
        <p:blipFill>
          <a:blip r:embed="rId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113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sp>
        <p:nvSpPr>
          <p:cNvPr id="114" name="TextShape 1"/>
          <p:cNvSpPr txBox="1"/>
          <p:nvPr/>
        </p:nvSpPr>
        <p:spPr>
          <a:xfrm>
            <a:off x="611280" y="1125360"/>
            <a:ext cx="7129440" cy="64944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p>
            <a:pPr/>
            <a:r>
              <a:rPr b="1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ÚČEL DOHLEDU U MLÁDEŽE: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5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116" name="CustomShape 2"/>
          <p:cNvSpPr/>
          <p:nvPr/>
        </p:nvSpPr>
        <p:spPr>
          <a:xfrm>
            <a:off x="539640" y="1916280"/>
            <a:ext cx="7777440" cy="4608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61800" indent="-361800">
              <a:lnSpc>
                <a:spcPct val="130000"/>
              </a:lnSpc>
            </a:pPr>
            <a:r>
              <a:rPr b="1" lang="cs-CZ" sz="26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a) </a:t>
            </a:r>
            <a:r>
              <a:rPr b="1" lang="cs-CZ" sz="26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sledování a kontrola </a:t>
            </a:r>
            <a:r>
              <a:rPr b="1" lang="cs-CZ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chování mladistvého, zaměřená na zajištění ochrany společnosti a snížení možnosti opakování trestné činnosti,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1800" indent="-361800">
              <a:lnSpc>
                <a:spcPct val="130000"/>
              </a:lnSpc>
            </a:pPr>
            <a:r>
              <a:rPr b="1" lang="cs-CZ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b) </a:t>
            </a:r>
            <a:r>
              <a:rPr b="1" lang="cs-CZ" sz="26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odborné vedení a pomoc </a:t>
            </a:r>
            <a:r>
              <a:rPr b="1" lang="cs-CZ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mladistvému s cílem zajistit, aby v budoucnu vedl řádný život.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Picture 2" descr="pozadi 01"/>
          <p:cNvPicPr/>
          <p:nvPr/>
        </p:nvPicPr>
        <p:blipFill>
          <a:blip r:embed="rId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118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sp>
        <p:nvSpPr>
          <p:cNvPr id="119" name="TextShape 1"/>
          <p:cNvSpPr txBox="1"/>
          <p:nvPr/>
        </p:nvSpPr>
        <p:spPr>
          <a:xfrm>
            <a:off x="648000" y="1006560"/>
            <a:ext cx="7129440" cy="64944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p>
            <a:pPr/>
            <a:r>
              <a:rPr b="1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POVINNOSTI MLADISTVÉHO při DOHLEDU: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20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121" name="CustomShape 2"/>
          <p:cNvSpPr/>
          <p:nvPr/>
        </p:nvSpPr>
        <p:spPr>
          <a:xfrm>
            <a:off x="539640" y="1916280"/>
            <a:ext cx="7777440" cy="4608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61800" indent="-361800">
              <a:lnSpc>
                <a:spcPct val="110000"/>
              </a:lnSpc>
              <a:buClr>
                <a:srgbClr val="0070c0"/>
              </a:buClr>
              <a:buFont typeface="StarSymbol"/>
              <a:buAutoNum type="alphaLcParenR"/>
            </a:pPr>
            <a:r>
              <a:rPr b="1" lang="cs-CZ" sz="2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1" lang="cs-CZ" sz="20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spolupracovat s probačním úředníkem 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způsobem, který mu probační úředník stanoví na základě vytvořeného probačního plánu dohledu,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1800" indent="-361800">
              <a:lnSpc>
                <a:spcPct val="110000"/>
              </a:lnSpc>
              <a:buClr>
                <a:srgbClr val="0070c0"/>
              </a:buClr>
              <a:buFont typeface="StarSymbol"/>
              <a:buAutoNum type="alphaLcParenR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1" lang="cs-CZ" sz="20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dostavovat se k probačnímu úředníkovi ve lhůtách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které mu budou stanoveny; při stanovení těchto lhůt </a:t>
            </a:r>
            <a:r>
              <a:rPr b="1" i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probační úředník přihlédne k poměrům mladistvého, jeho životní situaci v době výkonu dohledu i k prostředí, v němž žije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1800" indent="-361800">
              <a:lnSpc>
                <a:spcPct val="110000"/>
              </a:lnSpc>
              <a:buClr>
                <a:srgbClr val="0070c0"/>
              </a:buClr>
              <a:buFont typeface="StarSymbol"/>
              <a:buAutoNum type="alphaLcParenR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1" lang="cs-CZ" sz="20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informovat 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probačního úředníka o svém pobytu, zaměstnání, dodržování uložených výchovných omezení nebo povinností a jiných důležitých okolnostech pro výkon dohledu určených probačním úředníkem,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1800" indent="-361800">
              <a:lnSpc>
                <a:spcPct val="110000"/>
              </a:lnSpc>
              <a:buClr>
                <a:srgbClr val="0070c0"/>
              </a:buClr>
              <a:buFont typeface="StarSymbol"/>
              <a:buAutoNum type="alphaLcParenR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1" lang="cs-CZ" sz="20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nebránit probačnímu úředníkovi ve vstupu do obydlí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icture 2" descr="pozadi 01"/>
          <p:cNvPicPr/>
          <p:nvPr/>
        </p:nvPicPr>
        <p:blipFill>
          <a:blip r:embed="rId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123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sp>
        <p:nvSpPr>
          <p:cNvPr id="124" name="TextShape 1"/>
          <p:cNvSpPr txBox="1"/>
          <p:nvPr/>
        </p:nvSpPr>
        <p:spPr>
          <a:xfrm>
            <a:off x="611280" y="1125360"/>
            <a:ext cx="7524720" cy="64944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p>
            <a:pPr/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PORUŠENÍ POVINNOSTI MLADISTVÉHO U DOHLEDU: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25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126" name="CustomShape 2"/>
          <p:cNvSpPr/>
          <p:nvPr/>
        </p:nvSpPr>
        <p:spPr>
          <a:xfrm>
            <a:off x="539640" y="1916280"/>
            <a:ext cx="7777440" cy="4608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>
              <a:lnSpc>
                <a:spcPct val="150000"/>
              </a:lnSpc>
            </a:pPr>
            <a:r>
              <a:rPr b="1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Poruší-li mladistvý závažně nebo opakovaně podmínky dohledu nebo jiná uložená výchovná opatření, </a:t>
            </a:r>
            <a:r>
              <a:rPr b="1" lang="cs-CZ" sz="24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informuje o tom probační úředník bez zbytečného odkladu soudce/státního zástupce, který dohled uložil.</a:t>
            </a:r>
            <a:r>
              <a:rPr b="1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10000"/>
              </a:lnSpc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Picture 2" descr="pozadi 01"/>
          <p:cNvPicPr/>
          <p:nvPr/>
        </p:nvPicPr>
        <p:blipFill>
          <a:blip r:embed="rId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128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sp>
        <p:nvSpPr>
          <p:cNvPr id="129" name="TextShape 1"/>
          <p:cNvSpPr txBox="1"/>
          <p:nvPr/>
        </p:nvSpPr>
        <p:spPr>
          <a:xfrm>
            <a:off x="611280" y="1008000"/>
            <a:ext cx="7524720" cy="64944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p>
            <a:pPr/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REALIZACE DOHLEDU: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30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131" name="CustomShape 2"/>
          <p:cNvSpPr/>
          <p:nvPr/>
        </p:nvSpPr>
        <p:spPr>
          <a:xfrm>
            <a:off x="539640" y="1728000"/>
            <a:ext cx="7777440" cy="4796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2720" indent="-342720">
              <a:buClr>
                <a:srgbClr val="0072b5"/>
              </a:buClr>
              <a:buFont typeface="Wingdings" charset="2"/>
              <a:buChar char="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Pravidelné konzultace na středisku PMS.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2b5"/>
              </a:buClr>
              <a:buFont typeface="Wingdings" charset="2"/>
              <a:buChar char="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Vytváření a realizace dohledového plánu.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2b5"/>
              </a:buClr>
              <a:buFont typeface="Wingdings" charset="2"/>
              <a:buChar char="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Návštěvy v místě bydliště – spolupráce s rodiči.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2b5"/>
              </a:buClr>
              <a:buFont typeface="Wingdings" charset="2"/>
              <a:buChar char="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Spolupráce se školou – kontakt s třídním učitelem, žákovská knížka, vysvědčení, spolupráce s výchovným poradcem ve škole.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2b5"/>
              </a:buClr>
              <a:buFont typeface="Wingdings" charset="2"/>
              <a:buChar char="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Spolupráce s orgánem sociálně-právní ochrany dětí.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2b5"/>
              </a:buClr>
              <a:buFont typeface="Wingdings" charset="2"/>
              <a:buChar char="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Kontrola omezení a povinností – např. testování na přítomnost alkoholu, drog v těle.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2b5"/>
              </a:buClr>
              <a:buFont typeface="Wingdings" charset="2"/>
              <a:buChar char="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Vedení mladistvého k řádnému uhrazení náhrady škody, nákladů trestního řízení, nákladů obhajoby.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2b5"/>
              </a:buClr>
              <a:buFont typeface="Wingdings" charset="2"/>
              <a:buChar char="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Pravidelné zprávy soudu (3-6 měsíců).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10000"/>
              </a:lnSpc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Picture 2" descr="pozadi 01"/>
          <p:cNvPicPr/>
          <p:nvPr/>
        </p:nvPicPr>
        <p:blipFill>
          <a:blip r:embed="rId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133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sp>
        <p:nvSpPr>
          <p:cNvPr id="134" name="TextShape 1"/>
          <p:cNvSpPr txBox="1"/>
          <p:nvPr/>
        </p:nvSpPr>
        <p:spPr>
          <a:xfrm>
            <a:off x="610920" y="1125360"/>
            <a:ext cx="7813080" cy="64944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p>
            <a:pPr/>
            <a:r>
              <a:rPr b="1" lang="cs-CZ" sz="2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ŘÍZENÍ VEDENÉ PROTI DÍTĚTI MLADŠÍMU 15 LET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35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136" name="CustomShape 2"/>
          <p:cNvSpPr/>
          <p:nvPr/>
        </p:nvSpPr>
        <p:spPr>
          <a:xfrm>
            <a:off x="611280" y="1916280"/>
            <a:ext cx="7561080" cy="432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266400" indent="-266400">
              <a:lnSpc>
                <a:spcPct val="115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Dítě mladší 15 let </a:t>
            </a:r>
            <a:r>
              <a:rPr b="1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není trestně odpovědné</a:t>
            </a: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, dopustí-li</a:t>
            </a:r>
            <a:r>
              <a:rPr b="1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se </a:t>
            </a:r>
            <a:r>
              <a:rPr b="1" lang="cs-CZ" sz="2400" spc="-1" strike="noStrike" u="sng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činu jinak trestného</a:t>
            </a:r>
            <a:r>
              <a:rPr b="1" lang="cs-CZ" sz="24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(</a:t>
            </a: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odlišná terminologie – u mladistvého „provinění“, u  dospělého „trestný čin“). </a:t>
            </a: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Současně je ale třeba </a:t>
            </a:r>
            <a:r>
              <a:rPr b="0" lang="cs-CZ" sz="24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společnost chránit i před nezletilými pachateli, výchovně na ně působit a předcházet tak dalším protiprávním činům.</a:t>
            </a: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6400" indent="-266400">
              <a:lnSpc>
                <a:spcPct val="115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N</a:t>
            </a:r>
            <a:r>
              <a:rPr b="1" lang="cs-CZ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ejedná se o trestní řízení, ale o </a:t>
            </a:r>
            <a:r>
              <a:rPr b="1" lang="cs-CZ" sz="2400" spc="-1" strike="noStrike" u="sng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řízení civilní</a:t>
            </a:r>
            <a:r>
              <a:rPr b="1" lang="cs-CZ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–</a:t>
            </a:r>
            <a:r>
              <a:rPr b="1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tyto případy jsou v kompetenci specializovaných soudců.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6400" indent="-266400">
              <a:buClr>
                <a:srgbClr val="0070c0"/>
              </a:buClr>
              <a:buFont typeface="Wingdings" charset="2"/>
              <a:buChar char="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6400" indent="-266400">
              <a:buClr>
                <a:srgbClr val="0070c0"/>
              </a:buClr>
              <a:buFont typeface="Wingdings" charset="2"/>
              <a:buChar char="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Picture 2" descr="pozadi 01"/>
          <p:cNvPicPr/>
          <p:nvPr/>
        </p:nvPicPr>
        <p:blipFill>
          <a:blip r:embed="rId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138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sp>
        <p:nvSpPr>
          <p:cNvPr id="139" name="TextShape 1"/>
          <p:cNvSpPr txBox="1"/>
          <p:nvPr/>
        </p:nvSpPr>
        <p:spPr>
          <a:xfrm>
            <a:off x="610920" y="1125360"/>
            <a:ext cx="7813080" cy="64944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p>
            <a:pPr/>
            <a:r>
              <a:rPr b="1" lang="cs-CZ" sz="2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ŘÍZENÍ VEDENÉ PROTI DÍTĚTI MLADŠÍMU 15 LET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40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141" name="CustomShape 2"/>
          <p:cNvSpPr/>
          <p:nvPr/>
        </p:nvSpPr>
        <p:spPr>
          <a:xfrm>
            <a:off x="611280" y="1916280"/>
            <a:ext cx="7561080" cy="432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266400" indent="-266400">
              <a:lnSpc>
                <a:spcPct val="115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Policie případ vždy odloží</a:t>
            </a:r>
            <a:r>
              <a:rPr b="0" lang="cs-CZ" sz="2400" spc="-1" strike="noStrike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 ne</a:t>
            </a: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dostatek věku pachatele.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6400" indent="-266400">
              <a:lnSpc>
                <a:spcPct val="115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Poté </a:t>
            </a:r>
            <a:r>
              <a:rPr b="1" lang="cs-CZ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státní zástupce podá návrh k soudu</a:t>
            </a: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na uložení opatření </a:t>
            </a: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(soud může zahájit řízení i bez návrhu).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6400" indent="-266400">
              <a:lnSpc>
                <a:spcPct val="115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Následně </a:t>
            </a:r>
            <a:r>
              <a:rPr b="0" lang="cs-CZ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 věci </a:t>
            </a:r>
            <a:r>
              <a:rPr b="1" lang="cs-CZ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vždy </a:t>
            </a:r>
            <a:r>
              <a:rPr b="0" lang="cs-CZ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rozhodne </a:t>
            </a:r>
            <a:r>
              <a:rPr b="1" lang="cs-CZ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soud – nerozhoduje o vině a trestu, ale ukládá zákonem vymezená opatření</a:t>
            </a:r>
            <a:r>
              <a:rPr b="0" lang="cs-CZ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je-li to třeba, příp. rozhodne o upuštění od uložení opatření.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6400" indent="-266400">
              <a:buClr>
                <a:srgbClr val="0070c0"/>
              </a:buClr>
              <a:buFont typeface="Wingdings" charset="2"/>
              <a:buChar char="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6400" indent="-266400">
              <a:buClr>
                <a:srgbClr val="0070c0"/>
              </a:buClr>
              <a:buFont typeface="Wingdings" charset="2"/>
              <a:buChar char="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2" descr="pozadi 01"/>
          <p:cNvPicPr/>
          <p:nvPr/>
        </p:nvPicPr>
        <p:blipFill>
          <a:blip r:embed="rId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52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sp>
        <p:nvSpPr>
          <p:cNvPr id="53" name="TextShape 1"/>
          <p:cNvSpPr txBox="1"/>
          <p:nvPr/>
        </p:nvSpPr>
        <p:spPr>
          <a:xfrm>
            <a:off x="718920" y="1080000"/>
            <a:ext cx="6769080" cy="64944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p>
            <a:pPr/>
            <a:r>
              <a:rPr b="1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ZSM – ZÁKLADNÍ POJMY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4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55" name="CustomShape 2"/>
          <p:cNvSpPr/>
          <p:nvPr/>
        </p:nvSpPr>
        <p:spPr>
          <a:xfrm>
            <a:off x="611280" y="1916280"/>
            <a:ext cx="7921440" cy="4033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/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/>
            <a:r>
              <a:rPr b="1" lang="cs-CZ" sz="2000" spc="-1" strike="noStrike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 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TextShape 3"/>
          <p:cNvSpPr txBox="1"/>
          <p:nvPr/>
        </p:nvSpPr>
        <p:spPr>
          <a:xfrm>
            <a:off x="703440" y="1916280"/>
            <a:ext cx="7432560" cy="39308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lang="cs-CZ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Problematiku trestní justice ve věcech mládeže upravuje: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cs-CZ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Zákon č. 218/2003 Sb., o odpovědnosti mládeže za protiprávní činy a o soudnictví ve věcech mládeže a o změně některých zákonů (ZSM).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cs-CZ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 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cs-CZ" sz="21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MLÁDEŽÍ</a:t>
            </a:r>
            <a:r>
              <a:rPr b="1" lang="cs-CZ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se rozumí děti mladší 15let a mladiství.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cs-CZ" sz="2100" spc="-1" strike="noStrike" u="sng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DÍTĚ MLADŠÍ 15 LET </a:t>
            </a:r>
            <a:r>
              <a:rPr b="1" lang="cs-CZ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– </a:t>
            </a:r>
            <a:r>
              <a:rPr b="0" lang="cs-CZ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ten, kdo v době spáchání</a:t>
            </a:r>
            <a:r>
              <a:rPr b="1" lang="cs-CZ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1" lang="cs-CZ" sz="21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ČINU JINAK TRESTNÉHO </a:t>
            </a:r>
            <a:r>
              <a:rPr b="1" lang="cs-CZ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nedovršil 15. rok věku.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cs-CZ" sz="2100" spc="-1" strike="noStrike" u="sng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MLADISTVÝ</a:t>
            </a:r>
            <a:r>
              <a:rPr b="1" lang="cs-CZ" sz="21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1" lang="cs-CZ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– </a:t>
            </a:r>
            <a:r>
              <a:rPr b="0" lang="cs-CZ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ten, kdo v době spáchání</a:t>
            </a:r>
            <a:r>
              <a:rPr b="1" lang="cs-CZ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1" lang="cs-CZ" sz="21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PROVINĚNÍ</a:t>
            </a:r>
            <a:r>
              <a:rPr b="1" lang="cs-CZ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dovršil 15 rok a nepřekročil 18 rok věku.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Picture 2" descr="pozadi 01"/>
          <p:cNvPicPr/>
          <p:nvPr/>
        </p:nvPicPr>
        <p:blipFill>
          <a:blip r:embed="rId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143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sp>
        <p:nvSpPr>
          <p:cNvPr id="144" name="TextShape 1"/>
          <p:cNvSpPr txBox="1"/>
          <p:nvPr/>
        </p:nvSpPr>
        <p:spPr>
          <a:xfrm>
            <a:off x="610920" y="1125360"/>
            <a:ext cx="7813080" cy="64944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p>
            <a:pPr/>
            <a:r>
              <a:rPr b="1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ÚČASTNÍCI ŘÍZENÍ - DÍTĚ MLADŠÍ 15 LET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45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146" name="CustomShape 2"/>
          <p:cNvSpPr/>
          <p:nvPr/>
        </p:nvSpPr>
        <p:spPr>
          <a:xfrm>
            <a:off x="611280" y="1916280"/>
            <a:ext cx="7561080" cy="432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266400" indent="-266400">
              <a:lnSpc>
                <a:spcPct val="115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nezletilé dítě,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6400" indent="-266400">
              <a:lnSpc>
                <a:spcPct val="115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zákonní zástupci dítěte, osoby, kterým bylo dítě svěřeno do výchovy nebo jiné obdobné péče,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6400" indent="-266400">
              <a:lnSpc>
                <a:spcPct val="115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OSPOD,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6400" indent="-266400">
              <a:lnSpc>
                <a:spcPct val="115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další osoby, o jejichž právech a povinnostech má být v řízení jednáno,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6400" indent="-266400">
              <a:lnSpc>
                <a:spcPct val="115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SZ (pokud je podán návrh SZ na uložení opatření)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6400" indent="-266400">
              <a:lnSpc>
                <a:spcPct val="115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opatrovník dítěte pro řízení.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0360" indent="-180360" algn="just"/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0360" indent="-180360" algn="just"/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0360" indent="-180360" algn="just"/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0360" indent="-180360" algn="just"/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6400" indent="-266400">
              <a:buClr>
                <a:srgbClr val="0070c0"/>
              </a:buClr>
              <a:buFont typeface="Wingdings" charset="2"/>
              <a:buChar char="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Picture 2" descr="pozadi 01"/>
          <p:cNvPicPr/>
          <p:nvPr/>
        </p:nvPicPr>
        <p:blipFill>
          <a:blip r:embed="rId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148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sp>
        <p:nvSpPr>
          <p:cNvPr id="149" name="TextShape 1"/>
          <p:cNvSpPr txBox="1"/>
          <p:nvPr/>
        </p:nvSpPr>
        <p:spPr>
          <a:xfrm>
            <a:off x="610920" y="1125360"/>
            <a:ext cx="7813080" cy="64944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p>
            <a:pPr/>
            <a:r>
              <a:rPr b="1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POSTAVENÍ OBĚTI PŘI ŘÍZENÍ U DÍTĚTE ML. 15 LET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50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151" name="CustomShape 2"/>
          <p:cNvSpPr/>
          <p:nvPr/>
        </p:nvSpPr>
        <p:spPr>
          <a:xfrm>
            <a:off x="611280" y="1916280"/>
            <a:ext cx="7561080" cy="432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266400" indent="-266400">
              <a:buClr>
                <a:srgbClr val="0070c0"/>
              </a:buClr>
              <a:buFont typeface="Wingdings" charset="2"/>
              <a:buChar char="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6400" indent="-266400">
              <a:buClr>
                <a:srgbClr val="0070c0"/>
              </a:buClr>
              <a:buFont typeface="Wingdings" charset="2"/>
              <a:buChar char=""/>
            </a:pPr>
            <a:r>
              <a:rPr b="1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Oběti činu jinak trestného spáchaného dítětem mladším 15 let nemají práva „poškozeného“ dle trestního řádu. </a:t>
            </a: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 řízení proti dítěti mladšímu 15 let proto nemohou uplatnit nárok na náhradu škody (mohou podat pouze civilní žalobu a nárokovat uhrazení škody po zákonných zástupcích). Nejsou účastníky řízení a nemají právo na informace o tomto řízení. </a:t>
            </a:r>
            <a:r>
              <a:rPr b="1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Mají však práva oběti dle zákona o obětech</a:t>
            </a: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Picture 2" descr="pozadi 01"/>
          <p:cNvPicPr/>
          <p:nvPr/>
        </p:nvPicPr>
        <p:blipFill>
          <a:blip r:embed="rId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153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sp>
        <p:nvSpPr>
          <p:cNvPr id="154" name="TextShape 1"/>
          <p:cNvSpPr txBox="1"/>
          <p:nvPr/>
        </p:nvSpPr>
        <p:spPr>
          <a:xfrm>
            <a:off x="610920" y="1125360"/>
            <a:ext cx="7813080" cy="64944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p>
            <a:pPr/>
            <a:r>
              <a:rPr b="1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ZÁSADY SOUDNÍHO JEDNÁNÍ - DÍTĚ MLADŠÍ 15 LET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55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156" name="CustomShape 2"/>
          <p:cNvSpPr/>
          <p:nvPr/>
        </p:nvSpPr>
        <p:spPr>
          <a:xfrm>
            <a:off x="611280" y="1916280"/>
            <a:ext cx="7561080" cy="432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266400" indent="-266400">
              <a:lnSpc>
                <a:spcPct val="115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Jednání se nenazývá hlavním líčením ani pojem přípravné řízení, protože nejde o tr. řízení.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6400" indent="-266400">
              <a:lnSpc>
                <a:spcPct val="115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Opatření ukládá </a:t>
            </a: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soud pro mládež</a:t>
            </a: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a to</a:t>
            </a: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rozsudkem</a:t>
            </a: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6400" indent="-266400">
              <a:lnSpc>
                <a:spcPct val="115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 z</a:t>
            </a: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amítnutí návrhu SZ, zastavení řízení, o upuštění od uložení opatření a o zrušení uloženého opatření rozhoduje soud pro mládež usnesením.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6400" indent="-266400">
              <a:lnSpc>
                <a:spcPct val="115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0" lang="cs-CZ" sz="2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Soud pro mládež může </a:t>
            </a:r>
            <a:r>
              <a:rPr b="1" lang="cs-CZ" sz="2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upustit od uložení opatření</a:t>
            </a:r>
            <a:r>
              <a:rPr b="0" lang="cs-CZ" sz="22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</a:t>
            </a: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pokud stačí projednání před soudem (důraz kladen na preventivní a výchovné působení na nezletilého).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6400" indent="-266400">
              <a:lnSpc>
                <a:spcPct val="115000"/>
              </a:lnSpc>
              <a:buClr>
                <a:srgbClr val="0070c0"/>
              </a:buClr>
              <a:buFont typeface="Wingdings" charset="2"/>
              <a:buChar char="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6400" indent="-266400">
              <a:buClr>
                <a:srgbClr val="0070c0"/>
              </a:buClr>
              <a:buFont typeface="Wingdings" charset="2"/>
              <a:buChar char="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Picture 2" descr="pozadi 01"/>
          <p:cNvPicPr/>
          <p:nvPr/>
        </p:nvPicPr>
        <p:blipFill>
          <a:blip r:embed="rId1"/>
          <a:stretch/>
        </p:blipFill>
        <p:spPr>
          <a:xfrm>
            <a:off x="0" y="7200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158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sp>
        <p:nvSpPr>
          <p:cNvPr id="159" name="TextShape 1"/>
          <p:cNvSpPr txBox="1"/>
          <p:nvPr/>
        </p:nvSpPr>
        <p:spPr>
          <a:xfrm>
            <a:off x="610920" y="1125360"/>
            <a:ext cx="7813080" cy="64944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p>
            <a:pPr/>
            <a:r>
              <a:rPr b="1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ZÁSADY SOUDNÍHO JEDNÁNÍ - DÍTĚ MLADŠÍ 15 LET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60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161" name="CustomShape 2"/>
          <p:cNvSpPr/>
          <p:nvPr/>
        </p:nvSpPr>
        <p:spPr>
          <a:xfrm>
            <a:off x="611280" y="1916280"/>
            <a:ext cx="7561080" cy="432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266400" indent="-266400">
              <a:lnSpc>
                <a:spcPct val="115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Jednání je ústní, neveřejné</a:t>
            </a:r>
            <a:r>
              <a:rPr b="0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(PMS se může účasnit), omezení zveřejňování informací.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6400" indent="-266400">
              <a:lnSpc>
                <a:spcPct val="115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0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Vždy musí </a:t>
            </a:r>
            <a:r>
              <a:rPr b="1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být zjištěn názor dítěte</a:t>
            </a:r>
            <a:r>
              <a:rPr b="0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ve věci, ale není nutný výslech u soudu - může být ošetřeno zprávou OSPODU, znaleckým posudkem, atd.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6400" indent="-266400">
              <a:lnSpc>
                <a:spcPct val="115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0" lang="cs-CZ" sz="23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Neexistují odklony řízení</a:t>
            </a:r>
            <a:r>
              <a:rPr b="0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ani žádné jiné alternativy kromě uložení opatření a upuštění od uložení opatření.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6400" indent="-266400">
              <a:lnSpc>
                <a:spcPct val="115000"/>
              </a:lnSpc>
              <a:buClr>
                <a:srgbClr val="0070c0"/>
              </a:buClr>
              <a:buFont typeface="Wingdings" charset="2"/>
              <a:buChar char="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6400" indent="-266400">
              <a:buClr>
                <a:srgbClr val="0070c0"/>
              </a:buClr>
              <a:buFont typeface="Wingdings" charset="2"/>
              <a:buChar char="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6400" indent="-266400">
              <a:buClr>
                <a:srgbClr val="0070c0"/>
              </a:buClr>
              <a:buFont typeface="Wingdings" charset="2"/>
              <a:buChar char="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Picture 2" descr="pozadi 01"/>
          <p:cNvPicPr/>
          <p:nvPr/>
        </p:nvPicPr>
        <p:blipFill>
          <a:blip r:embed="rId1"/>
          <a:stretch/>
        </p:blipFill>
        <p:spPr>
          <a:xfrm>
            <a:off x="-144000" y="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163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sp>
        <p:nvSpPr>
          <p:cNvPr id="164" name="TextShape 1"/>
          <p:cNvSpPr txBox="1"/>
          <p:nvPr/>
        </p:nvSpPr>
        <p:spPr>
          <a:xfrm>
            <a:off x="610920" y="1123920"/>
            <a:ext cx="6553080" cy="64944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p>
            <a:pPr/>
            <a:r>
              <a:rPr b="1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Dítě mladší 15 let – ukládaná opatření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65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166" name="CustomShape 2"/>
          <p:cNvSpPr/>
          <p:nvPr/>
        </p:nvSpPr>
        <p:spPr>
          <a:xfrm>
            <a:off x="504000" y="1773360"/>
            <a:ext cx="8496000" cy="432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2720" indent="-342720">
              <a:buClr>
                <a:srgbClr val="0070c0"/>
              </a:buClr>
              <a:buFont typeface="Wingdings" charset="2"/>
              <a:buChar char="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0c0"/>
              </a:buClr>
              <a:buFont typeface="StarSymbol"/>
              <a:buAutoNum type="alphaLcParenR"/>
            </a:pPr>
            <a:r>
              <a:rPr b="1" lang="cs-CZ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Výchovné povinnosti</a:t>
            </a:r>
            <a:r>
              <a:rPr b="1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– </a:t>
            </a: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</a:t>
            </a: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le úpravy pro mladistvé s přihlédnutím k věku.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0c0"/>
              </a:buClr>
              <a:buFont typeface="StarSymbol"/>
              <a:buAutoNum type="alphaLcParenR"/>
            </a:pPr>
            <a:r>
              <a:rPr b="1" lang="cs-CZ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Výchovná omezení</a:t>
            </a:r>
            <a:r>
              <a:rPr b="1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</a:t>
            </a: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dle úpravy pro ml.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0c0"/>
              </a:buClr>
              <a:buFont typeface="StarSymbol"/>
              <a:buAutoNum type="alphaLcParenR"/>
            </a:pPr>
            <a:r>
              <a:rPr b="1" lang="cs-CZ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Napomenutí s výstrahou</a:t>
            </a:r>
            <a:r>
              <a:rPr b="1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-</a:t>
            </a: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dle úpravy pro ml.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0c0"/>
              </a:buClr>
              <a:buFont typeface="StarSymbol"/>
              <a:buAutoNum type="alphaLcParenR"/>
            </a:pPr>
            <a:r>
              <a:rPr b="1" lang="cs-CZ" sz="25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Program ve středisku výchovné péče </a:t>
            </a:r>
            <a:r>
              <a:rPr b="0" lang="cs-CZ" sz="2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s</a:t>
            </a:r>
            <a:r>
              <a:rPr b="0" lang="cs-CZ" sz="2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oud ukládá na základě vlastní úvahy, zákonní zástupci nemusí souhlasit, </a:t>
            </a:r>
            <a:r>
              <a:rPr b="0" lang="cs-CZ" sz="25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programy probíhají ambulantní i ústavní formou, náklady hradí klienti.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0c0"/>
              </a:buClr>
              <a:buFont typeface="StarSymbol"/>
              <a:buAutoNum type="alphaLcParenR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Picture 2" descr="pozadi 01"/>
          <p:cNvPicPr/>
          <p:nvPr/>
        </p:nvPicPr>
        <p:blipFill>
          <a:blip r:embed="rId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168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sp>
        <p:nvSpPr>
          <p:cNvPr id="169" name="TextShape 1"/>
          <p:cNvSpPr txBox="1"/>
          <p:nvPr/>
        </p:nvSpPr>
        <p:spPr>
          <a:xfrm>
            <a:off x="610920" y="1123920"/>
            <a:ext cx="6553080" cy="64944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p>
            <a:pPr/>
            <a:r>
              <a:rPr b="1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Dítě mladší 15 let – ukládaná opatření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70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171" name="CustomShape 2"/>
          <p:cNvSpPr/>
          <p:nvPr/>
        </p:nvSpPr>
        <p:spPr>
          <a:xfrm>
            <a:off x="504000" y="1773360"/>
            <a:ext cx="8496000" cy="432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2720" indent="-342720">
              <a:buClr>
                <a:srgbClr val="0070c0"/>
              </a:buClr>
              <a:buFont typeface="StarSymbol"/>
              <a:buAutoNum type="alphaLcParenR"/>
            </a:pPr>
            <a:r>
              <a:rPr b="1" lang="cs-CZ" sz="2300" spc="-1" strike="noStrike">
                <a:solidFill>
                  <a:srgbClr val="0000c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e)</a:t>
            </a:r>
            <a:r>
              <a:rPr b="1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1" lang="cs-CZ" sz="23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Dohled probačního úředníka</a:t>
            </a:r>
            <a:r>
              <a:rPr b="1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0c0"/>
              </a:buClr>
              <a:buFont typeface="Wingdings" charset="2"/>
              <a:buChar char=""/>
            </a:pPr>
            <a:r>
              <a:rPr b="1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</a:t>
            </a:r>
            <a:r>
              <a:rPr b="0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není stanovena zkušební doba (trvá, dokud nebylo dosaženo jeho účelu, poté je zrušen rozhodnutím soudu, nebo do dosažení 18 let).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0c0"/>
              </a:buClr>
              <a:buFont typeface="Wingdings" charset="2"/>
              <a:buChar char=""/>
            </a:pPr>
            <a:r>
              <a:rPr b="0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-  režim s přihlédnutím k věku stejný jako u mladistvých,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98960" indent="-228600" algn="just"/>
            <a:r>
              <a:rPr b="0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probační úředník pravidelně dítě navštěvuje v jeho bydlišti a ve škole,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98960" indent="-228600" algn="just"/>
            <a:r>
              <a:rPr b="0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pokud dítě neplní dohled, soud nemá možnost žádné sankce.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98960" indent="-228600" algn="just"/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/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0c0"/>
              </a:buClr>
              <a:buFont typeface="Wingdings" charset="2"/>
              <a:buChar char="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Picture 2" descr="pozadi 01"/>
          <p:cNvPicPr/>
          <p:nvPr/>
        </p:nvPicPr>
        <p:blipFill>
          <a:blip r:embed="rId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173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sp>
        <p:nvSpPr>
          <p:cNvPr id="174" name="TextShape 1"/>
          <p:cNvSpPr txBox="1"/>
          <p:nvPr/>
        </p:nvSpPr>
        <p:spPr>
          <a:xfrm>
            <a:off x="610920" y="792000"/>
            <a:ext cx="6553080" cy="64944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p>
            <a:pPr/>
            <a:r>
              <a:rPr b="1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Dítě mladší 15 let – ukládaná opatření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75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176" name="CustomShape 2"/>
          <p:cNvSpPr/>
          <p:nvPr/>
        </p:nvSpPr>
        <p:spPr>
          <a:xfrm>
            <a:off x="504000" y="1773360"/>
            <a:ext cx="8496000" cy="432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2720" indent="-342720">
              <a:buClr>
                <a:srgbClr val="0070c0"/>
              </a:buClr>
              <a:buFont typeface="Wingdings" charset="2"/>
              <a:buChar char=""/>
            </a:pPr>
            <a:r>
              <a:rPr b="1" lang="cs-CZ" sz="2400" spc="-1" strike="noStrike">
                <a:solidFill>
                  <a:srgbClr val="0000cc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f) </a:t>
            </a:r>
            <a:r>
              <a:rPr b="1" lang="cs-CZ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Ochranná výchova</a:t>
            </a:r>
            <a:r>
              <a:rPr b="1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0c0"/>
              </a:buClr>
              <a:buFont typeface="Wingdings" charset="2"/>
              <a:buChar char=""/>
            </a:pP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- obligatorně: dítě 12-15 let, pokud spáchalo čin, ze který Tr.zákoník dovoluje výjimečný trest,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0c0"/>
              </a:buClr>
              <a:buFont typeface="Wingdings" charset="2"/>
              <a:buChar char=""/>
            </a:pP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- lze </a:t>
            </a: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též dítěti, odůvodňuje-li to povaha činu a je-li to nezbytné k zajištění jeho řádné výchovy.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0c0"/>
              </a:buClr>
              <a:buFont typeface="Wingdings" charset="2"/>
              <a:buChar char=""/>
            </a:pP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</a:t>
            </a: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OV trvá max. do 18 let, může být prodloužena do 19.roku; může být ukončena i před dovršením 18 let, když je dosaženo účelu.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/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2720" indent="-342720">
              <a:buClr>
                <a:srgbClr val="0070c0"/>
              </a:buClr>
              <a:buFont typeface="Wingdings" charset="2"/>
              <a:buChar char="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Picture 2" descr="pozadi 01"/>
          <p:cNvPicPr/>
          <p:nvPr/>
        </p:nvPicPr>
        <p:blipFill>
          <a:blip r:embed="rId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178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sp>
        <p:nvSpPr>
          <p:cNvPr id="179" name="TextShape 1"/>
          <p:cNvSpPr txBox="1"/>
          <p:nvPr/>
        </p:nvSpPr>
        <p:spPr>
          <a:xfrm>
            <a:off x="611280" y="1008000"/>
            <a:ext cx="7524720" cy="64944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p>
            <a:pPr/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PROBAČNÍ PROGRAMY: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80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181" name="CustomShape 2"/>
          <p:cNvSpPr/>
          <p:nvPr/>
        </p:nvSpPr>
        <p:spPr>
          <a:xfrm>
            <a:off x="539640" y="1728000"/>
            <a:ext cx="7777440" cy="4796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2720" indent="-342720">
              <a:buClr>
                <a:srgbClr val="0072b5"/>
              </a:buClr>
              <a:buFont typeface="Wingdings" charset="2"/>
              <a:buChar char=""/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ZMĚNIT SMĚR - RATOLEST BRNO, O.S.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/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/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Cíle programu: </a:t>
            </a: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posílit sociální fungování klienta, snížit riziko, že se trestná činnost bude opakovat, stabilizovat sebehodnocení klienta, rozvíjet sociální a komunikační dovednosti, zvýšit povědomí klienta o právních otázkách, rozvíjet sociální kompetence klienta, rozvíjet schopnosti klienta aktivně trávit volný čas, rozvíjet praktické dovednosti klientů, snižovat napětí a míru frustrace.</a:t>
            </a: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
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/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Cílová skupina - </a:t>
            </a: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mladiství ve věku od 15 do 18 let, kteří se dostali do konfliktu se zákonem. Do programu jsou přijímáni povětšinou prvopachatelé.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Picture 2" descr="pozadi 01"/>
          <p:cNvPicPr/>
          <p:nvPr/>
        </p:nvPicPr>
        <p:blipFill>
          <a:blip r:embed="rId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183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sp>
        <p:nvSpPr>
          <p:cNvPr id="184" name="TextShape 1"/>
          <p:cNvSpPr txBox="1"/>
          <p:nvPr/>
        </p:nvSpPr>
        <p:spPr>
          <a:xfrm>
            <a:off x="611280" y="1008000"/>
            <a:ext cx="7524720" cy="64944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p>
            <a:pPr/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PROBAČNÍ PROGRAMY: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85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186" name="CustomShape 2"/>
          <p:cNvSpPr/>
          <p:nvPr/>
        </p:nvSpPr>
        <p:spPr>
          <a:xfrm>
            <a:off x="432000" y="1728000"/>
            <a:ext cx="7777440" cy="4796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2720" indent="-342720">
              <a:buClr>
                <a:srgbClr val="0072b5"/>
              </a:buClr>
              <a:buFont typeface="Wingdings" charset="2"/>
              <a:buChar char=""/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Probační program Změnit směr nabízí: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0720" indent="-180720">
              <a:buClr>
                <a:srgbClr val="0070c0"/>
              </a:buClr>
              <a:buFont typeface="Wingdings" charset="2"/>
              <a:buChar char=""/>
            </a:pP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skupinová setkání zaměřená na rozvoj sociálních  dovedností a kompetencí,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0720" indent="-180720">
              <a:buClr>
                <a:srgbClr val="0070c0"/>
              </a:buClr>
              <a:buFont typeface="Wingdings" charset="2"/>
              <a:buChar char=""/>
            </a:pP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individuální práci klienta se sociálním pracovníkem/psychologem,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0720" indent="-180720">
              <a:buClr>
                <a:srgbClr val="0070c0"/>
              </a:buClr>
              <a:buFont typeface="Wingdings" charset="2"/>
              <a:buChar char=""/>
            </a:pP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poradenství pro rodiny klientů programu,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0720" indent="-180720">
              <a:buClr>
                <a:srgbClr val="0070c0"/>
              </a:buClr>
              <a:buFont typeface="Wingdings" charset="2"/>
              <a:buChar char=""/>
            </a:pP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výjezdový sociálně motivační pobyt (třídenní zážitková akce).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Picture 2" descr="pozadi 01"/>
          <p:cNvPicPr/>
          <p:nvPr/>
        </p:nvPicPr>
        <p:blipFill>
          <a:blip r:embed="rId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188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sp>
        <p:nvSpPr>
          <p:cNvPr id="189" name="TextShape 1"/>
          <p:cNvSpPr txBox="1"/>
          <p:nvPr/>
        </p:nvSpPr>
        <p:spPr>
          <a:xfrm>
            <a:off x="611280" y="1008000"/>
            <a:ext cx="7524720" cy="64944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p>
            <a:pPr/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DALŠÍ PROGRAMY PRO MLÁDEŽ: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90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191" name="CustomShape 2"/>
          <p:cNvSpPr/>
          <p:nvPr/>
        </p:nvSpPr>
        <p:spPr>
          <a:xfrm>
            <a:off x="539640" y="1728000"/>
            <a:ext cx="7777440" cy="4796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342720" indent="-342720">
              <a:buClr>
                <a:srgbClr val="0072b5"/>
              </a:buClr>
              <a:buFont typeface="Wingdings" charset="2"/>
              <a:buChar char="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KŘIŽOVATKA – Ratolest Brno, o. s.</a:t>
            </a: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/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Program Křižovatka se realizoval celoročně, vstup do programu byl možný kdykoli.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/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/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Účelem bylo preventivně působit proti recidivě trestné činnosti cílové skupiny a také zlepšovat provázanost jednotlivých subjektů, kteří pracují s cílovou skupinou.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/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/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Cíle programu: posílit sociální fungování klienta, snížit riziko, že se trestná činnost bude opakovat, stabilizovat sebehodnocení klienta, zvýšit možnosti uplatnění na trhu práce, zjistit možné uplatnění a profesní orientace, rozvíjet sociální a komunikační dovednosti, zvýšit povědomí klienta o právních otázkách, rozvíjet sociální kompetence klienta, rozvíjet schopnosti klienta aktivně trávit volný čas, rozvíjet praktické dovednosti klientů, snižovat napětí a míru frustrace.</a:t>
            </a: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Picture 2" descr="pozadi 01"/>
          <p:cNvPicPr/>
          <p:nvPr/>
        </p:nvPicPr>
        <p:blipFill>
          <a:blip r:embed="rId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58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sp>
        <p:nvSpPr>
          <p:cNvPr id="59" name="TextShape 1"/>
          <p:cNvSpPr txBox="1"/>
          <p:nvPr/>
        </p:nvSpPr>
        <p:spPr>
          <a:xfrm>
            <a:off x="610920" y="1125360"/>
            <a:ext cx="6769080" cy="64944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p>
            <a:pPr/>
            <a:r>
              <a:rPr b="1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ZSM – ZÁKLADNÍ ZÁSADY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0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61" name="CustomShape 2"/>
          <p:cNvSpPr/>
          <p:nvPr/>
        </p:nvSpPr>
        <p:spPr>
          <a:xfrm>
            <a:off x="611280" y="1916280"/>
            <a:ext cx="7921440" cy="4033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>
              <a:lnSpc>
                <a:spcPct val="150000"/>
              </a:lnSpc>
            </a:pPr>
            <a:r>
              <a:rPr b="1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„</a:t>
            </a:r>
            <a:r>
              <a:rPr b="1" i="1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Účelem opatření vůči mladistvému</a:t>
            </a:r>
            <a:r>
              <a:rPr b="1" i="1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je především</a:t>
            </a:r>
            <a:r>
              <a:rPr b="1" i="1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1" i="1" lang="cs-CZ" sz="23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vytvoření podmínek pro sociální a duševní rozvoj </a:t>
            </a:r>
            <a:r>
              <a:rPr b="1" i="1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mladistvého se zřetelem k jím dosaženému stupni rozumového a mravního vývoje, osobním vlastnostem, k rodinné výchově a k prostředí mladistvého, z něhož pochází, </a:t>
            </a:r>
            <a:r>
              <a:rPr b="1" i="1" lang="cs-CZ" sz="23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 jeho ochrana před škodlivými vlivy </a:t>
            </a:r>
            <a:r>
              <a:rPr b="1" i="1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</a:t>
            </a:r>
            <a:r>
              <a:rPr b="1" i="1" lang="cs-CZ" sz="23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předcházení dalšímu páchání provinění</a:t>
            </a:r>
            <a:r>
              <a:rPr b="1" i="1" lang="cs-CZ" sz="2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.“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Picture 2" descr="pozadi 01"/>
          <p:cNvPicPr/>
          <p:nvPr/>
        </p:nvPicPr>
        <p:blipFill>
          <a:blip r:embed="rId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193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sp>
        <p:nvSpPr>
          <p:cNvPr id="194" name="TextShape 1"/>
          <p:cNvSpPr txBox="1"/>
          <p:nvPr/>
        </p:nvSpPr>
        <p:spPr>
          <a:xfrm>
            <a:off x="611280" y="1008000"/>
            <a:ext cx="7524720" cy="64944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p>
            <a:pPr/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DALŠÍ PROGRAMY PRO MLÁDEŽ: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95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196" name="CustomShape 2"/>
          <p:cNvSpPr/>
          <p:nvPr/>
        </p:nvSpPr>
        <p:spPr>
          <a:xfrm>
            <a:off x="539640" y="1728000"/>
            <a:ext cx="7777440" cy="4796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/>
            <a:r>
              <a:rPr b="1" lang="cs-CZ" sz="24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Cílová skupina programu Křižovatka:</a:t>
            </a:r>
            <a:r>
              <a:rPr b="0" lang="cs-CZ" sz="24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/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Klienti, kteří mají problém se zákonem nebo jsou „na hraně“ v oblasti sociálně patologického chování ve věku 15 – 24 let.</a:t>
            </a: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
</a:t>
            </a: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
</a:t>
            </a:r>
            <a:r>
              <a:rPr b="1" lang="cs-CZ" sz="24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Program Křižovatka nabízel:</a:t>
            </a:r>
            <a:r>
              <a:rPr b="0" lang="cs-CZ" sz="24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
</a:t>
            </a: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• Individuální setkání s klientem.</a:t>
            </a: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
</a:t>
            </a: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• Práce s celou rodinou klienta. </a:t>
            </a: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
</a:t>
            </a: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• Práce na zvýšení uplatnění na trhu práce.</a:t>
            </a: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
</a:t>
            </a: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• Diagnostika profesní orientace klientů.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Picture 2" descr="pozadi 01"/>
          <p:cNvPicPr/>
          <p:nvPr/>
        </p:nvPicPr>
        <p:blipFill>
          <a:blip r:embed="rId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198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sp>
        <p:nvSpPr>
          <p:cNvPr id="199" name="TextShape 1"/>
          <p:cNvSpPr txBox="1"/>
          <p:nvPr/>
        </p:nvSpPr>
        <p:spPr>
          <a:xfrm>
            <a:off x="611280" y="1008000"/>
            <a:ext cx="7524720" cy="64944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p>
            <a:pPr/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DALŠÍ PROGRAMY PRO MLÁDEŽ: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00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201" name="CustomShape 2"/>
          <p:cNvSpPr/>
          <p:nvPr/>
        </p:nvSpPr>
        <p:spPr>
          <a:xfrm>
            <a:off x="539640" y="1728000"/>
            <a:ext cx="7777440" cy="4796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/>
            <a:r>
              <a:rPr b="1" lang="cs-CZ" sz="2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ARISTOTELES – Ratolest Brno, o.s.</a:t>
            </a:r>
            <a:r>
              <a:rPr b="0" lang="cs-CZ" sz="2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/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buClr>
                <a:srgbClr val="0070c0"/>
              </a:buClr>
              <a:buFont typeface="Wingdings" charset="2"/>
              <a:buChar char=""/>
            </a:pP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Preventivní program pro děti mladší 15 let, které se dostaly do konfliktu se zákonem.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buClr>
                <a:srgbClr val="0070c0"/>
              </a:buClr>
              <a:buFont typeface="Wingdings" charset="2"/>
              <a:buChar char=""/>
            </a:pP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Program je realizován vždy 1x ročně.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buClr>
                <a:srgbClr val="0070c0"/>
              </a:buClr>
              <a:buFont typeface="Wingdings" charset="2"/>
              <a:buChar char=""/>
            </a:pP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Program se skládá z 9 skupinových setkání, která jsou naplánovaná na sobotu dopoledne od 9 – 12:30 hod.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buClr>
                <a:srgbClr val="0070c0"/>
              </a:buClr>
              <a:buFont typeface="Wingdings" charset="2"/>
              <a:buChar char=""/>
            </a:pP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Program nabízí poradenství pro rodiče.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buClr>
                <a:srgbClr val="0070c0"/>
              </a:buClr>
              <a:buFont typeface="Wingdings" charset="2"/>
              <a:buChar char=""/>
            </a:pP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Je využíván dramaterapeutický přístup.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buClr>
                <a:srgbClr val="0070c0"/>
              </a:buClr>
              <a:buFont typeface="Wingdings" charset="2"/>
              <a:buChar char=""/>
            </a:pP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Kapacita programu je přibližně 12 klientů ročně.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Picture 2" descr="pozadi 01"/>
          <p:cNvPicPr/>
          <p:nvPr/>
        </p:nvPicPr>
        <p:blipFill>
          <a:blip r:embed="rId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203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sp>
        <p:nvSpPr>
          <p:cNvPr id="204" name="TextShape 1"/>
          <p:cNvSpPr txBox="1"/>
          <p:nvPr/>
        </p:nvSpPr>
        <p:spPr>
          <a:xfrm>
            <a:off x="611280" y="1008000"/>
            <a:ext cx="7524720" cy="64944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p>
            <a:pPr/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DALŠÍ PROGRAMY PRO MLÁDEŽ: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05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206" name="CustomShape 2"/>
          <p:cNvSpPr/>
          <p:nvPr/>
        </p:nvSpPr>
        <p:spPr>
          <a:xfrm>
            <a:off x="539640" y="1728000"/>
            <a:ext cx="7777440" cy="4796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/>
            <a:r>
              <a:rPr b="1" lang="cs-CZ" sz="24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Posláním </a:t>
            </a: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programu Aristoteles je</a:t>
            </a:r>
            <a:r>
              <a:rPr b="0" lang="cs-CZ" sz="24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zmírnit negativní dopady konfliktu se zákonem na nezletilé klienty a působit preventivně proti rozvoji sociálně patologických jevů.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/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
</a:t>
            </a:r>
            <a:r>
              <a:rPr b="1" lang="cs-CZ" sz="24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Cíle programu:</a:t>
            </a:r>
            <a:r>
              <a:rPr b="0" lang="cs-CZ" sz="24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
</a:t>
            </a: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• snížit riziko rozvoje sociálně patologických jevů, </a:t>
            </a: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
</a:t>
            </a: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• stabilizovat sebehodnocení klienta,</a:t>
            </a: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
</a:t>
            </a: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• rozšíření povědomí o morálním jednání,</a:t>
            </a: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
</a:t>
            </a: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• posílení schopnosti přijímat společenská pravidla,</a:t>
            </a: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
</a:t>
            </a: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• posílení převzetí odpovědnosti za své chování.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" name="Picture 2" descr="pozadi 01"/>
          <p:cNvPicPr/>
          <p:nvPr/>
        </p:nvPicPr>
        <p:blipFill>
          <a:blip r:embed="rId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208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sp>
        <p:nvSpPr>
          <p:cNvPr id="209" name="TextShape 1"/>
          <p:cNvSpPr txBox="1"/>
          <p:nvPr/>
        </p:nvSpPr>
        <p:spPr>
          <a:xfrm>
            <a:off x="611280" y="1008000"/>
            <a:ext cx="7524720" cy="64944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p>
            <a:pPr/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PROGRAM V RÁMCI PROJEKTU „Na správnou cestu“: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10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211" name="CustomShape 2"/>
          <p:cNvSpPr/>
          <p:nvPr/>
        </p:nvSpPr>
        <p:spPr>
          <a:xfrm>
            <a:off x="539640" y="1728000"/>
            <a:ext cx="7777440" cy="4796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algn="just">
              <a:lnSpc>
                <a:spcPct val="120000"/>
              </a:lnSpc>
              <a:buClr>
                <a:srgbClr val="0070c0"/>
              </a:buClr>
              <a:buFont typeface="Wingdings" charset="2"/>
              <a:buChar char=""/>
            </a:pPr>
            <a:r>
              <a:rPr b="1" lang="cs-CZ" sz="1600" spc="-1" strike="noStrike" u="sng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1" lang="cs-CZ" sz="24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CÍLE: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2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1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rozvíjet účinné nástroje na řešení kriminality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2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mládeže u TČ spojených s násilnými a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2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agresivními projevy chování,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2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1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předcházet opakování trestné činnosti,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2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1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usnadnit sociální integraci mladistvých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2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1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pachatelů,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2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1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podporovat účinné způsoby spolupráce a 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2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1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koordinace odborníků a relevantních institucí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2" name="Picture 2" descr="pozadi 01"/>
          <p:cNvPicPr/>
          <p:nvPr/>
        </p:nvPicPr>
        <p:blipFill>
          <a:blip r:embed="rId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213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sp>
        <p:nvSpPr>
          <p:cNvPr id="214" name="TextShape 1"/>
          <p:cNvSpPr txBox="1"/>
          <p:nvPr/>
        </p:nvSpPr>
        <p:spPr>
          <a:xfrm>
            <a:off x="611280" y="1008000"/>
            <a:ext cx="7524720" cy="64944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p>
            <a:pPr/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PROGRAM V RÁMCI PROJEKTU „Na správnou cestu“: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15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216" name="CustomShape 2"/>
          <p:cNvSpPr/>
          <p:nvPr/>
        </p:nvSpPr>
        <p:spPr>
          <a:xfrm>
            <a:off x="539640" y="1728000"/>
            <a:ext cx="7777440" cy="4796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algn="just">
              <a:lnSpc>
                <a:spcPct val="120000"/>
              </a:lnSpc>
              <a:buClr>
                <a:srgbClr val="0070c0"/>
              </a:buClr>
              <a:buFont typeface="Wingdings" charset="2"/>
              <a:buChar char=""/>
            </a:pPr>
            <a:r>
              <a:rPr b="1" lang="cs-CZ" sz="1600" spc="-1" strike="noStrike" u="sng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b="1" lang="cs-CZ" sz="24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CÍLE projektu: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rozvíjet účinné nástroje na řešení kriminality mládeže  u tr.činů spojených s násilnými projevy chování,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předcházet opakování trestné činnosti,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usnadnit sociální integraci mladistvých pachatelů,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podporovat účinné způsoby spolupráce a 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buClr>
                <a:srgbClr val="0070c0"/>
              </a:buClr>
              <a:buFont typeface="Wingdings" charset="2"/>
              <a:buChar char=""/>
            </a:pP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koordinace odborníků a relevantních institucí.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  <a:buClr>
                <a:srgbClr val="0070c0"/>
              </a:buClr>
              <a:buFont typeface="Wingdings" charset="2"/>
              <a:buChar char=""/>
            </a:pP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</a:t>
            </a:r>
            <a:r>
              <a:rPr b="1" lang="cs-CZ" sz="2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AKTIVITY:</a:t>
            </a: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 program pro mládež Proti násilí, rodinné skupinové konference, funkce koordinátora týmu pro mládež, monitoring potřeb mladistvých a vzdělávání pracovníků.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20000"/>
              </a:lnSpc>
              <a:buClr>
                <a:srgbClr val="0070c0"/>
              </a:buClr>
              <a:buFont typeface="Wingdings" charset="2"/>
              <a:buChar char="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" name="Picture 4" descr="pozadi 01"/>
          <p:cNvPicPr/>
          <p:nvPr/>
        </p:nvPicPr>
        <p:blipFill>
          <a:blip r:embed="rId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218" name="Picture 5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pic>
        <p:nvPicPr>
          <p:cNvPr id="219" name="Picture 6" descr="ruce"/>
          <p:cNvPicPr/>
          <p:nvPr/>
        </p:nvPicPr>
        <p:blipFill>
          <a:blip r:embed="rId3"/>
          <a:stretch/>
        </p:blipFill>
        <p:spPr>
          <a:xfrm>
            <a:off x="0" y="3798720"/>
            <a:ext cx="5076720" cy="3059280"/>
          </a:xfrm>
          <a:prstGeom prst="rect">
            <a:avLst/>
          </a:prstGeom>
          <a:ln>
            <a:noFill/>
          </a:ln>
        </p:spPr>
      </p:pic>
      <p:sp>
        <p:nvSpPr>
          <p:cNvPr id="220" name="TextShape 1"/>
          <p:cNvSpPr txBox="1"/>
          <p:nvPr/>
        </p:nvSpPr>
        <p:spPr>
          <a:xfrm>
            <a:off x="1618920" y="2781360"/>
            <a:ext cx="5832360" cy="7920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/>
            <a:r>
              <a:rPr b="1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Děkuji za pozornost.</a:t>
            </a:r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21" name="Picture 7" descr="logo"/>
          <p:cNvPicPr/>
          <p:nvPr/>
        </p:nvPicPr>
        <p:blipFill>
          <a:blip r:embed="rId4"/>
          <a:stretch/>
        </p:blipFill>
        <p:spPr>
          <a:xfrm>
            <a:off x="5292720" y="692280"/>
            <a:ext cx="3206880" cy="334800"/>
          </a:xfrm>
          <a:prstGeom prst="rect">
            <a:avLst/>
          </a:prstGeom>
          <a:ln>
            <a:noFill/>
          </a:ln>
        </p:spPr>
      </p:pic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pozadi 01"/>
          <p:cNvPicPr/>
          <p:nvPr/>
        </p:nvPicPr>
        <p:blipFill>
          <a:blip r:embed="rId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63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sp>
        <p:nvSpPr>
          <p:cNvPr id="64" name="TextShape 1"/>
          <p:cNvSpPr txBox="1"/>
          <p:nvPr/>
        </p:nvSpPr>
        <p:spPr>
          <a:xfrm>
            <a:off x="610920" y="1125360"/>
            <a:ext cx="6769080" cy="64944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p>
            <a:pPr/>
            <a:r>
              <a:rPr b="1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ZSM – ZÁKLADNÍ ZÁSADY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5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66" name="CustomShape 2"/>
          <p:cNvSpPr/>
          <p:nvPr/>
        </p:nvSpPr>
        <p:spPr>
          <a:xfrm>
            <a:off x="611280" y="1916280"/>
            <a:ext cx="7921440" cy="4033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266400" indent="-266400">
              <a:lnSpc>
                <a:spcPct val="130000"/>
              </a:lnSpc>
              <a:buClr>
                <a:srgbClr val="0070c0"/>
              </a:buClr>
              <a:buFont typeface="Wingdings" charset="2"/>
              <a:buChar char=""/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CÍLEM je </a:t>
            </a:r>
            <a:r>
              <a:rPr b="1" lang="cs-CZ" sz="2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obnovení narušených sociálních vztahů</a:t>
            </a: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b="1" lang="cs-CZ" sz="2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začlenění</a:t>
            </a: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dítěte mladšího patnácti let nebo mladistvého </a:t>
            </a:r>
            <a:r>
              <a:rPr b="1" lang="cs-CZ" sz="2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do rodinného a sociálního prostředí </a:t>
            </a: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</a:t>
            </a:r>
            <a:r>
              <a:rPr b="1" lang="cs-CZ" sz="2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předcházení protiprávním činům.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6400" indent="-266400">
              <a:lnSpc>
                <a:spcPct val="130000"/>
              </a:lnSpc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6400" indent="-266400">
              <a:lnSpc>
                <a:spcPct val="130000"/>
              </a:lnSpc>
              <a:buClr>
                <a:srgbClr val="0070c0"/>
              </a:buClr>
              <a:buFont typeface="Wingdings" charset="2"/>
              <a:buChar char=""/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TRESTNÍ OPATŘENÍ lze použít jen tehdy, jestliže zvláštní způsoby řízení (odklony tr. řízení) a opatření, zejména obnovující narušené sociální vztahy a přispívající k předcházení protiprávních činů, by nevedly k dosažení účelu zákona.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6400" indent="-266400"/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Picture 2" descr="pozadi 01"/>
          <p:cNvPicPr/>
          <p:nvPr/>
        </p:nvPicPr>
        <p:blipFill>
          <a:blip r:embed="rId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68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sp>
        <p:nvSpPr>
          <p:cNvPr id="69" name="TextShape 1"/>
          <p:cNvSpPr txBox="1"/>
          <p:nvPr/>
        </p:nvSpPr>
        <p:spPr>
          <a:xfrm>
            <a:off x="610920" y="1125360"/>
            <a:ext cx="6769080" cy="64944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p>
            <a:pPr/>
            <a:r>
              <a:rPr b="1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ZSM – základní zásady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0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71" name="CustomShape 2"/>
          <p:cNvSpPr/>
          <p:nvPr/>
        </p:nvSpPr>
        <p:spPr>
          <a:xfrm>
            <a:off x="611280" y="1916280"/>
            <a:ext cx="7921440" cy="4176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266400" indent="-266400">
              <a:lnSpc>
                <a:spcPct val="130000"/>
              </a:lnSpc>
              <a:buClr>
                <a:srgbClr val="0070c0"/>
              </a:buClr>
              <a:buFont typeface="Wingdings" charset="2"/>
              <a:buChar char="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OPATŘENÍ musí </a:t>
            </a:r>
            <a:r>
              <a:rPr b="1" lang="cs-CZ" sz="20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přihlížet k osobnosti toho, komu je ukládáno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včetně jeho věku a rozumové a mravní vyspělosti, zdravotnímu stavu, jakož i jeho osobním, rodinným a sociálním poměrům, a musí být </a:t>
            </a:r>
            <a:r>
              <a:rPr b="1" lang="cs-CZ" sz="20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přiměřené povaze a závažnosti spáchaného činu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6400" indent="-266400">
              <a:lnSpc>
                <a:spcPct val="130000"/>
              </a:lnSpc>
              <a:buClr>
                <a:srgbClr val="0070c0"/>
              </a:buClr>
              <a:buFont typeface="Wingdings" charset="2"/>
              <a:buChar char="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6400" indent="-266400">
              <a:lnSpc>
                <a:spcPct val="130000"/>
              </a:lnSpc>
              <a:buClr>
                <a:srgbClr val="0070c0"/>
              </a:buClr>
              <a:buFont typeface="Wingdings" charset="2"/>
              <a:buChar char=""/>
            </a:pP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Politické, národní, sociální nebo náboženské </a:t>
            </a:r>
            <a:r>
              <a:rPr b="1" lang="cs-CZ" sz="20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smýšlení mladistvého nebo dítěte mladšího patnácti let, jeho rodiny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nebo rodiny, v níž žije, </a:t>
            </a:r>
            <a:r>
              <a:rPr b="1" lang="cs-CZ" sz="20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anebo způsob výchovy 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mladistvého nebo dítěte mladšího patnácti let </a:t>
            </a:r>
            <a:r>
              <a:rPr b="1" lang="cs-CZ" sz="20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nemůže být důvodem k uložení opatření </a:t>
            </a:r>
            <a:r>
              <a:rPr b="1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podle tohoto zákona.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Picture 2" descr="pozadi 01"/>
          <p:cNvPicPr/>
          <p:nvPr/>
        </p:nvPicPr>
        <p:blipFill>
          <a:blip r:embed="rId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73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sp>
        <p:nvSpPr>
          <p:cNvPr id="74" name="TextShape 1"/>
          <p:cNvSpPr txBox="1"/>
          <p:nvPr/>
        </p:nvSpPr>
        <p:spPr>
          <a:xfrm>
            <a:off x="610920" y="1125360"/>
            <a:ext cx="6769080" cy="64944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p>
            <a:pPr/>
            <a:r>
              <a:rPr b="1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ZSM – ZÁKLADNÍ ZÁSADY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5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76" name="CustomShape 2"/>
          <p:cNvSpPr/>
          <p:nvPr/>
        </p:nvSpPr>
        <p:spPr>
          <a:xfrm>
            <a:off x="611280" y="1916280"/>
            <a:ext cx="7921440" cy="4033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180720" indent="-180720">
              <a:buClr>
                <a:srgbClr val="0070c0"/>
              </a:buClr>
              <a:buFont typeface="Wingdings" charset="2"/>
              <a:buChar char=""/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 ŘÍZENÍ PODLE ZSM je třeba </a:t>
            </a:r>
            <a:r>
              <a:rPr b="1" lang="cs-CZ" sz="2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postupovat s přihlédnutím k věku, zdravotnímu stavu, rozumové a mravní vyspělosti osoby, </a:t>
            </a: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proti níž se vede, aby </a:t>
            </a:r>
            <a:r>
              <a:rPr b="1" lang="cs-CZ" sz="2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její další vývoj byl co nejméně ohrožen</a:t>
            </a: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a aby projednávané činy a jejich příčiny i okolnosti, které je umožnily, byly náležitě </a:t>
            </a:r>
            <a:r>
              <a:rPr b="1" lang="cs-CZ" sz="2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objasněny</a:t>
            </a: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a za jejich spáchání byla </a:t>
            </a:r>
            <a:r>
              <a:rPr b="1" lang="cs-CZ" sz="2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vyvozena odpovědnost</a:t>
            </a: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 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0720" indent="-180720">
              <a:buClr>
                <a:srgbClr val="0070c0"/>
              </a:buClr>
              <a:buFont typeface="Wingdings" charset="2"/>
              <a:buChar char=""/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80720" indent="-180720">
              <a:buClr>
                <a:srgbClr val="0070c0"/>
              </a:buClr>
              <a:buFont typeface="Wingdings" charset="2"/>
              <a:buChar char=""/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Řízení je přitom třeba vést tak, aby působilo k </a:t>
            </a:r>
            <a:r>
              <a:rPr b="1" lang="cs-CZ" sz="2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prevenci dalších protiprávních činů</a:t>
            </a: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 Orgány činné v trestním řízení (OČTŘ) spolupracují s příslušným orgánem sociálně-právní ochrany dětí (OSPOD).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Picture 2" descr="pozadi 01"/>
          <p:cNvPicPr/>
          <p:nvPr/>
        </p:nvPicPr>
        <p:blipFill>
          <a:blip r:embed="rId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78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sp>
        <p:nvSpPr>
          <p:cNvPr id="79" name="TextShape 1"/>
          <p:cNvSpPr txBox="1"/>
          <p:nvPr/>
        </p:nvSpPr>
        <p:spPr>
          <a:xfrm>
            <a:off x="610920" y="1125360"/>
            <a:ext cx="6769080" cy="64944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p>
            <a:pPr/>
            <a:r>
              <a:rPr b="1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ZSM – základní zásady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0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81" name="CustomShape 2"/>
          <p:cNvSpPr/>
          <p:nvPr/>
        </p:nvSpPr>
        <p:spPr>
          <a:xfrm>
            <a:off x="611280" y="1916280"/>
            <a:ext cx="7921440" cy="4176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 marL="266400" indent="-266400">
              <a:lnSpc>
                <a:spcPct val="120000"/>
              </a:lnSpc>
              <a:buClr>
                <a:srgbClr val="0070c0"/>
              </a:buClr>
              <a:buFont typeface="Wingdings" charset="2"/>
              <a:buChar char=""/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 řízení je třeba </a:t>
            </a:r>
            <a:r>
              <a:rPr b="1" lang="cs-CZ" sz="2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chránit osobní údaje mladistvého </a:t>
            </a: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jeho soukromí, aby byl chráněn před škodlivými vlivy.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6400" indent="-266400">
              <a:lnSpc>
                <a:spcPct val="120000"/>
              </a:lnSpc>
              <a:buClr>
                <a:srgbClr val="0070c0"/>
              </a:buClr>
              <a:buFont typeface="Wingdings" charset="2"/>
              <a:buChar char=""/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Projednání </a:t>
            </a:r>
            <a:r>
              <a:rPr b="1" lang="cs-CZ" sz="2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bez zbytečného odkladu </a:t>
            </a: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 v přiměřené lhůtě soudem pro mládež.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6400" indent="-266400">
              <a:lnSpc>
                <a:spcPct val="120000"/>
              </a:lnSpc>
              <a:buClr>
                <a:srgbClr val="0070c0"/>
              </a:buClr>
              <a:buFont typeface="Wingdings" charset="2"/>
              <a:buChar char=""/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Řízení proti mladistvému musí směřovat k tomu, aby </a:t>
            </a:r>
            <a:r>
              <a:rPr b="1" lang="cs-CZ" sz="2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poškozený dosáhl náhrady škody</a:t>
            </a: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nebo se mu dostalo jiného přiměřeného zadostiučinění.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66400" indent="-266400">
              <a:lnSpc>
                <a:spcPct val="120000"/>
              </a:lnSpc>
              <a:buClr>
                <a:srgbClr val="0070c0"/>
              </a:buClr>
              <a:buFont typeface="Wingdings" charset="2"/>
              <a:buChar char=""/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Soudci, státní zástupci, policisté, probační úředníci - musí mít </a:t>
            </a:r>
            <a:r>
              <a:rPr b="1" lang="cs-CZ" sz="2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zvláštní průpravu pro zacházení s mládeží</a:t>
            </a: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Picture 2" descr="pozadi 01"/>
          <p:cNvPicPr/>
          <p:nvPr/>
        </p:nvPicPr>
        <p:blipFill>
          <a:blip r:embed="rId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83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sp>
        <p:nvSpPr>
          <p:cNvPr id="84" name="TextShape 1"/>
          <p:cNvSpPr txBox="1"/>
          <p:nvPr/>
        </p:nvSpPr>
        <p:spPr>
          <a:xfrm>
            <a:off x="610920" y="1125360"/>
            <a:ext cx="6769080" cy="64944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p>
            <a:pPr/>
            <a:r>
              <a:rPr b="1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ZSM – trestní odpovědnost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5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86" name="CustomShape 2"/>
          <p:cNvSpPr/>
          <p:nvPr/>
        </p:nvSpPr>
        <p:spPr>
          <a:xfrm>
            <a:off x="611280" y="1916280"/>
            <a:ext cx="7921440" cy="4176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>
              <a:lnSpc>
                <a:spcPct val="150000"/>
              </a:lnSpc>
              <a:buClr>
                <a:srgbClr val="0070c0"/>
              </a:buClr>
              <a:buSzPct val="45000"/>
              <a:buFont typeface="Wingdings" charset="2"/>
              <a:buChar char=""/>
            </a:pPr>
            <a:r>
              <a:rPr b="1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</a:t>
            </a:r>
            <a:r>
              <a:rPr b="1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Trestní odpovědnost – od 15 let.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  <a:buClr>
                <a:srgbClr val="0070c0"/>
              </a:buClr>
              <a:buSzPct val="45000"/>
              <a:buFont typeface="Wingdings" charset="2"/>
              <a:buChar char=""/>
            </a:pPr>
            <a:r>
              <a:rPr b="1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</a:t>
            </a:r>
            <a:r>
              <a:rPr b="1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Mladistvý, který v době spáchání činu </a:t>
            </a:r>
            <a:r>
              <a:rPr b="1" lang="cs-CZ" sz="24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nedosáhl takové rozumové a mravní vyspělosti, aby mohl rozpoznat jeho protiprávnost nebo ovládat své jednání</a:t>
            </a:r>
            <a:r>
              <a:rPr b="1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NENÍ za tento čin TRESTNĚ ODPOVĚDNÝ.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Picture 2" descr="pozadi 01"/>
          <p:cNvPicPr/>
          <p:nvPr/>
        </p:nvPicPr>
        <p:blipFill>
          <a:blip r:embed="rId1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</p:pic>
      <p:pic>
        <p:nvPicPr>
          <p:cNvPr id="88" name="Picture 3" descr="mosty podtisk"/>
          <p:cNvPicPr/>
          <p:nvPr/>
        </p:nvPicPr>
        <p:blipFill>
          <a:blip r:embed="rId2"/>
          <a:stretch/>
        </p:blipFill>
        <p:spPr>
          <a:xfrm>
            <a:off x="0" y="3049560"/>
            <a:ext cx="6300720" cy="3808440"/>
          </a:xfrm>
          <a:prstGeom prst="rect">
            <a:avLst/>
          </a:prstGeom>
          <a:ln>
            <a:noFill/>
          </a:ln>
        </p:spPr>
      </p:pic>
      <p:sp>
        <p:nvSpPr>
          <p:cNvPr id="89" name="TextShape 1"/>
          <p:cNvSpPr txBox="1"/>
          <p:nvPr/>
        </p:nvSpPr>
        <p:spPr>
          <a:xfrm>
            <a:off x="648000" y="1080000"/>
            <a:ext cx="6769080" cy="649440"/>
          </a:xfrm>
          <a:prstGeom prst="rect">
            <a:avLst/>
          </a:prstGeom>
          <a:solidFill>
            <a:srgbClr val="99ccff"/>
          </a:solidFill>
          <a:ln>
            <a:noFill/>
          </a:ln>
        </p:spPr>
        <p:txBody>
          <a:bodyPr anchor="ctr"/>
          <a:p>
            <a:pPr/>
            <a:r>
              <a:rPr b="1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ZSM – účinná lítost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0" name="Picture 8" descr="logo male"/>
          <p:cNvPicPr/>
          <p:nvPr/>
        </p:nvPicPr>
        <p:blipFill>
          <a:blip r:embed="rId3"/>
          <a:stretch/>
        </p:blipFill>
        <p:spPr>
          <a:xfrm>
            <a:off x="7745400" y="0"/>
            <a:ext cx="857160" cy="907920"/>
          </a:xfrm>
          <a:prstGeom prst="rect">
            <a:avLst/>
          </a:prstGeom>
          <a:ln>
            <a:noFill/>
          </a:ln>
        </p:spPr>
      </p:pic>
      <p:sp>
        <p:nvSpPr>
          <p:cNvPr id="91" name="CustomShape 2"/>
          <p:cNvSpPr/>
          <p:nvPr/>
        </p:nvSpPr>
        <p:spPr>
          <a:xfrm>
            <a:off x="611280" y="1916280"/>
            <a:ext cx="7921440" cy="4321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/>
          <a:p>
            <a:pPr>
              <a:lnSpc>
                <a:spcPct val="120000"/>
              </a:lnSpc>
            </a:pP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TRESTNOST ČINU</a:t>
            </a: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na který tr.zákoník stanoví trest odnětí svobody, jehož </a:t>
            </a:r>
            <a:r>
              <a:rPr b="0" lang="cs-CZ" sz="22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horní hranice nepřevyšuje 5 let</a:t>
            </a: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spáchaného mladistvým </a:t>
            </a: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ZANIKÁ</a:t>
            </a: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jestliže mladistvý po spáchání činu: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20000"/>
              </a:lnSpc>
            </a:pP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20000"/>
              </a:lnSpc>
            </a:pP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a) dobrovolně </a:t>
            </a: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odstranil nebo napravil způsobený následek</a:t>
            </a: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anebo se o to pokusil, zejména nahradil způsobenou škodu, učinil opatření potřebná k její náhradě nebo se jinak pokusil odčinit způsobené následky,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20000"/>
              </a:lnSpc>
            </a:pP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b) svým chováním </a:t>
            </a: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projevil účinnou snahu po nápravě</a:t>
            </a: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20000"/>
              </a:lnSpc>
            </a:pP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c) </a:t>
            </a:r>
            <a:r>
              <a:rPr b="1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čin neměl trvale nepříznivých následků pro poškozeného nebo pro společnost</a:t>
            </a:r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.</a:t>
            </a:r>
            <a:endParaRPr b="1" lang="cs-CZ" sz="2800" spc="-1" strike="noStrike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793</TotalTime>
  <Application>LibreOffice/5.2.1.2$Windows_x86 LibreOffice_project/31dd62db80d4e60af04904455ec9c9219178d620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2012-01-12T16:33:03Z</dcterms:created>
  <dc:creator>jcadova</dc:creator>
  <dc:description/>
  <dc:language>cs-CZ</dc:language>
  <cp:lastModifiedBy/>
  <dcterms:modified xsi:type="dcterms:W3CDTF">2017-05-03T22:42:57Z</dcterms:modified>
  <cp:revision>82</cp:revision>
  <dc:subject/>
  <dc:title>Hlavní dominantní nadpis</dc:title>
</cp:coreProperties>
</file>