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9.png" ContentType="image/png"/>
  <Override PartName="/ppt/media/image57.png" ContentType="image/png"/>
  <Override PartName="/ppt/media/image1.png" ContentType="image/png"/>
  <Override PartName="/ppt/media/image58.png" ContentType="image/png"/>
  <Override PartName="/ppt/media/image2.png" ContentType="image/png"/>
  <Override PartName="/ppt/media/image59.png" ContentType="image/png"/>
  <Override PartName="/ppt/media/image3.png" ContentType="image/png"/>
  <Override PartName="/ppt/media/image70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media/image39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4.png" ContentType="image/png"/>
  <Override PartName="/ppt/media/image45.png" ContentType="image/png"/>
  <Override PartName="/ppt/media/image46.png" ContentType="image/png"/>
  <Override PartName="/ppt/media/image47.png" ContentType="image/png"/>
  <Override PartName="/ppt/media/image48.png" ContentType="image/png"/>
  <Override PartName="/ppt/media/image49.png" ContentType="image/png"/>
  <Override PartName="/ppt/media/image50.png" ContentType="image/png"/>
  <Override PartName="/ppt/media/image51.png" ContentType="image/png"/>
  <Override PartName="/ppt/media/image52.png" ContentType="image/png"/>
  <Override PartName="/ppt/media/image53.png" ContentType="image/png"/>
  <Override PartName="/ppt/media/image54.png" ContentType="image/png"/>
  <Override PartName="/ppt/media/image55.png" ContentType="image/png"/>
  <Override PartName="/ppt/media/image56.png" ContentType="image/png"/>
  <Override PartName="/ppt/media/image60.png" ContentType="image/png"/>
  <Override PartName="/ppt/media/image61.png" ContentType="image/png"/>
  <Override PartName="/ppt/media/image62.png" ContentType="image/png"/>
  <Override PartName="/ppt/media/image63.png" ContentType="image/png"/>
  <Override PartName="/ppt/media/image64.png" ContentType="image/png"/>
  <Override PartName="/ppt/media/image65.png" ContentType="image/png"/>
  <Override PartName="/ppt/media/image66.png" ContentType="image/png"/>
  <Override PartName="/ppt/media/image67.png" ContentType="image/png"/>
  <Override PartName="/ppt/media/image68.png" ContentType="image/png"/>
  <Override PartName="/ppt/media/image69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6735762" cy="9799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/>
          <p:nvPr/>
        </p:nvSpPr>
        <p:spPr>
          <a:xfrm>
            <a:off x="0" y="0"/>
            <a:ext cx="6735600" cy="979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-360" y="-360"/>
            <a:ext cx="2919240" cy="4906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3814560" y="-360"/>
            <a:ext cx="2919240" cy="4906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72840" y="4654080"/>
            <a:ext cx="5389560" cy="441036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-360" y="9307080"/>
            <a:ext cx="2919240" cy="490680"/>
          </a:xfrm>
          <a:prstGeom prst="rect">
            <a:avLst/>
          </a:prstGeom>
        </p:spPr>
        <p:txBody>
          <a:bodyPr lIns="90000" rIns="90000" tIns="46800" bIns="46800" anchor="b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3814560" y="9307080"/>
            <a:ext cx="2919240" cy="490680"/>
          </a:xfrm>
          <a:prstGeom prst="rect">
            <a:avLst/>
          </a:prstGeom>
        </p:spPr>
        <p:txBody>
          <a:bodyPr lIns="90000" rIns="90000" tIns="46800" bIns="46800" anchor="b"/>
          <a:p>
            <a:pPr algn="r"/>
            <a:fld id="{22B1B787-557F-442D-8488-D3E9C91599D3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680A62ED-953E-4345-B1BB-3FB460B47B3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3461FD0E-26F1-4E91-BB81-C26F3F30A223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A20D3C1-4AD1-4AE9-900E-61FBB993BA6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B5CABBB7-0D46-4593-BFF9-A7713678976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81C87459-F743-4FF6-82EC-12FD8C32819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CF32C82-7E04-4A4D-9E59-548FECAE096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43E620DC-A43E-4C23-AADF-8D8AF47DF10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436A35AA-0904-43BD-90E7-113F3A4C03E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FD4D41E-7F62-44F5-BEE4-F502065F969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71D353A8-444E-4215-9A13-3B8E51DDF8F1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16C6199E-0EC0-4393-9D80-DBC49B0669D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B8405CC6-2375-496B-8B38-0A76C1E72992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FFB5BB21-0CEE-4628-9A06-BC1A2D97F7AB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BC9C640-54BB-43E5-B804-5001553F11E0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8778400F-73F3-4EF0-B825-0BD977CF7803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F6A27FA3-707F-4B6C-8598-718C72601EA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F6670911-9C2C-4346-82A5-CE3804A6A200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3CDB5A5C-C57C-4611-AB01-656F8E89D4D1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DD6F948F-15D8-4D05-B5A9-BD03A2523BB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7CD013A7-5E5F-4C6A-B981-6D48F03D7925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B086AE9-C50F-4D64-B036-8A0776607453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58A1EE6-3ABF-4103-B79E-7F7A56757D76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600"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600200" indent="-228600"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rIns="90000" tIns="46800" bIns="46800"/>
          <a:p>
            <a:pPr/>
            <a:fld id="{66C7EE01-9B72-4AE5-A5DB-9D60207A39E4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0.png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3.png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6.png"/><Relationship Id="rId2" Type="http://schemas.openxmlformats.org/officeDocument/2006/relationships/image" Target="../media/image47.png"/><Relationship Id="rId3" Type="http://schemas.openxmlformats.org/officeDocument/2006/relationships/image" Target="../media/image4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9.png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52.png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55.png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58.png"/><Relationship Id="rId2" Type="http://schemas.openxmlformats.org/officeDocument/2006/relationships/image" Target="../media/image59.png"/><Relationship Id="rId3" Type="http://schemas.openxmlformats.org/officeDocument/2006/relationships/image" Target="../media/image6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61.png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64.png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67.png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46" name="Picture 5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47" name="Picture 6" descr="ruce"/>
          <p:cNvPicPr/>
          <p:nvPr/>
        </p:nvPicPr>
        <p:blipFill>
          <a:blip r:embed="rId3"/>
          <a:stretch/>
        </p:blipFill>
        <p:spPr>
          <a:xfrm>
            <a:off x="0" y="3798720"/>
            <a:ext cx="5076720" cy="3059280"/>
          </a:xfrm>
          <a:prstGeom prst="rect">
            <a:avLst/>
          </a:prstGeom>
          <a:ln>
            <a:noFill/>
          </a:ln>
        </p:spPr>
      </p:pic>
      <p:sp>
        <p:nvSpPr>
          <p:cNvPr id="48" name="TextShape 1"/>
          <p:cNvSpPr txBox="1"/>
          <p:nvPr/>
        </p:nvSpPr>
        <p:spPr>
          <a:xfrm>
            <a:off x="831960" y="213012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/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A MEDIAČNÍ SLUŽBA ČR</a:t>
            </a:r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2700360" y="3212640"/>
            <a:ext cx="5904000" cy="647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buClr>
                <a:srgbClr val="0072b5"/>
              </a:buClr>
              <a:buFont typeface="Symbol" charset="2"/>
              <a:buChar char="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PROBACE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buClr>
                <a:srgbClr val="0072b5"/>
              </a:buClr>
              <a:buFont typeface="Symbol" charset="2"/>
              <a:buChar char="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PAROLE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buClr>
                <a:srgbClr val="0072b5"/>
              </a:buClr>
              <a:buFont typeface="Wingdings" charset="2"/>
              <a:buChar char=""/>
            </a:pP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0" name="Picture 7" descr="logo"/>
          <p:cNvPicPr/>
          <p:nvPr/>
        </p:nvPicPr>
        <p:blipFill>
          <a:blip r:embed="rId4"/>
          <a:stretch/>
        </p:blipFill>
        <p:spPr>
          <a:xfrm>
            <a:off x="5292720" y="692280"/>
            <a:ext cx="3206880" cy="33480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9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9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RIZIKO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= nebezpečí, hrozba, pravděpodobnost nezdaru, recidivy, újmy.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RIZIKOVÝ FAKTOR 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= okolnost podněcující vznik rizika, zvyšující pravděpodobnost jeho vzniku.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Dělení rizikových faktorů: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STATICKÉ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- v čase neměnné, např. věk, pohlaví, trestní minulost, dřívější výkon alternativních trestů, aj.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DYNAMICKÉ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v čase proměnlivé, např. Rodinná situace, kriminální vazby, užívání drog, finance, bydlení aj.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756720" y="61884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9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9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00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- pracovník se zaměří na následující oblasti: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aktuální TČ, trestní minulost, okolnosti ovlivňující TČ, zaměstnání, vzdělání, finanční situace, bydlení, postoje, myšlení, chování obviněného, sociální okolí, závislosti, zdraví, postoj obviněného k TČ a k oběti, potřeby obviněného, atd.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Vyhodnocování -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určení pravděpodobnosti další trestné činnosti: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určit </a:t>
            </a:r>
            <a:r>
              <a:rPr b="0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míru rizika recidivy a újmy (nízká, střední, vysoká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charakter újmy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(materiální, sexuální, na zdraví, životě, psychická)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uvést zdroje, důvody vyhodnocení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(proč si to myslím?)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 konkrétně by se mohlo stát, komu, za jakých okolností a s jakými dopady?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756720" y="43200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0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0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0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 vyhodnocení vyplývá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závažnost případu,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 určuje míru intenzity a charakter intervence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(konkrétní podobu výkonu dohledu, doporučované alternativy),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 musí výsledky analýzy zohlednit při sestavení probačního plánu dohledu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konkrétně stanoví, jakým způsobem bude rizika zmenšovat a jakým způsobem budou potřeby pachatele řešeny (např. dokladovat placení náhrady škody, zkontaktovat exekutora, testování – alkohol, drogy, atd.)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Důležitá je pravidelná kontrola ujednaného, vyhodnocení a aktualizace plánů.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756720" y="57600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08" name="Picture 3" descr="mosty podtisk"/>
          <p:cNvPicPr/>
          <p:nvPr/>
        </p:nvPicPr>
        <p:blipFill>
          <a:blip r:embed="rId2"/>
          <a:stretch/>
        </p:blipFill>
        <p:spPr>
          <a:xfrm>
            <a:off x="0" y="3121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0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10" name="CustomShape 1"/>
          <p:cNvSpPr/>
          <p:nvPr/>
        </p:nvSpPr>
        <p:spPr>
          <a:xfrm>
            <a:off x="539640" y="136800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lvl="1" marL="4572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1" lang="cs-CZ" sz="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Jedná se o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ísemně zpracovanou individuální specifikaci,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konkretizaci výkonu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– základní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nástroj efektivního výkonu dohledu.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Je vytvářen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ve spolupráci s klientem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a to formou srozumitelnou pro klienta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Obsahuje: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Pravidla spolupráce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Identifikace a pojmenování specifických potřeb a zájmů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jejich naplnění společensky přijatelným způsobem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(konkrétní, dílčí cíle a způsoby jejich naplnění – kdo, co, dokdy, jak udělá)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Zohlednění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soudem uložených povinností a omezení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Hodnocení úspěchů spolupráce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mapa cesty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Průběžná aktualizace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756720" y="5745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PLÁN DOHLEDU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13" name="Picture 3" descr="mosty podtisk"/>
          <p:cNvPicPr/>
          <p:nvPr/>
        </p:nvPicPr>
        <p:blipFill>
          <a:blip r:embed="rId2"/>
          <a:stretch/>
        </p:blipFill>
        <p:spPr>
          <a:xfrm>
            <a:off x="0" y="3121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1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1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lvl="1" marL="4572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Jasně stanovená pravidla spolupráce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Jasně stanovené cíle – objektivní hodnocení spolupráce při jednání s klientem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Práce s úspěchem, pozitivy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motivace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Hledání, co a jak měnit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Vytváří podklad pro hodnocení spolupráce pro potřeby informování soudu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756720" y="5745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PLÁN DOHLEDU - PŘÍNOS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1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1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20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Zákon dává možnost podmíněného propuštění z výkonu trestu odnětí svobody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(zpravidla po výkonu poloviny trestu, při splnění zákonem daných podmínek dříve, u závažných trestných činů a při uložení trestu odnětí svobody nad 20 až do 30 let po 2/3 trestu, u odsouzených k výjimečnému trestu  na doživotí může být podmíněně propuštěn až po nejméně 20 letech),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jestliže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odsouzený </a:t>
            </a: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svým chováním a plněním svých povinností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prokázal polepšení a může se od něj očekávat, že v budoucnu povede řádný život </a:t>
            </a: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nebo soud příjme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záruku za dovršení nápravy odsouzeného.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757080" y="5745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2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2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2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Odsouzenému, kterého soud podmíněně propustí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před vykonáním poloviny trestu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(§ 88/2) soud uloží </a:t>
            </a:r>
            <a:r>
              <a:rPr b="1" i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specifické povinnosti a omezení,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aby: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 ve zkušební době ZDRŽOVAL VE SVÉM OBYDLÍ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zejména v noční době a ve dnech pracovního klidu a volna (celková doba nesmí přesáhnout 1 rok)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nebo aby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VYKONAL PRÁCE VE PROSPĚCH OBCÍ, státních nebo jiných obecně prospěšných institucí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(50 až 200 hodin),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nebo aby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SLOŽIL URČENOU PENĚŽNÍ ČÁSTKU na pomoc obětem TČ na účet soudu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(dle osobních a majetkových poměrů 2.000,- až 10.000.000,- Kč).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612360" y="5745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2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2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30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Podmíněné propuštění nepředstavuje nárokový institut - 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přestože odsouzený splní povinné náležitosti, soud nemusí jeho žádosti vyhovět.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Lze současně vyslovit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  i přiměřená omezení a povinnosti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 vychází ze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spisového materiálu zahrnujícího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zprávu věznice, rejstřík trestu, příp. zprávy z místa bydliště a další podklady, dále soud přihlíží, zda má odsouzený zajištěnu práci a bydlení.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Při zamítnutí žádosti lze znovu požádat po roce od pravomocného rozhodnutí.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Pokud soud žádosti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vyhoví, opouští odsouzený věznici po právní moci rozhodnutí.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757440" y="5745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3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3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3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Součinnost PMS a Vězeňské služby: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Součinnost  je zakotvena v dohodě mezi PMS a Vězeňskou službou ČR (VS).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PMS částečně pracuje ve věznici.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Cíl: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Vzájemná koordinace a efektivní výkon spolupráce PMS a VS v oblasti přípravy na rozhodování o podmíněné propuštění (PP) s dohledem.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Smysl: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Připravit pro soud RELEVANTNÍ PODKLADY pro rozhodování o PP, včetně doporučení k minimalizaci recidivy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648000" y="5367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3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3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40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Vězeňská služba ČR při nástupu pachatele do výkonu trestu odnětí svobody informuje o možnostech spolupráce s PMS.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Znovu informace pro ty, kteří mohou za 6 měs. žádat o PP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pachatel prodiskutuje s vychovatelem možnost spolupráce s PMS.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 případě, že má odsouzený o spolupráci s PMS zájem, vyplní „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podnět k zahájení spolupráce s PMS ČR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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vyplnění základních informací (vychovatel zapíše do osobní karty, že klient kontaktoval PMS). Podnět zaslán PMS nejpozději do 3 měs. před podáním žádosti o PP.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Následně PÚ provede konzultaci s odsouzeným ve věznici.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Před touto konzultací získá PÚ informace od vychovatele, sociálního pracovníka o osobě odsouzeného, seznámí se s osobním spisem a kartou odsouzeného.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Symbol" charset="2"/>
              <a:buChar char="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648000" y="574560"/>
            <a:ext cx="691200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součinnost PMS a Vězeňské služby ČR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5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53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54" name="CustomShape 1"/>
          <p:cNvSpPr/>
          <p:nvPr/>
        </p:nvSpPr>
        <p:spPr>
          <a:xfrm>
            <a:off x="54792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61800" indent="-2761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PODMÍNĚNÝ ODKLAD VÝKONU TRESTU ODNĚTÍ SVOBODY s dohledem, zkušební doba 1 až 5 let.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PODMÍNĚNÉ PROPUŠTĚNÍ Z VÝKONU TRESTU odnětí svobody s dohledem zkušební doba u přečinu 0-3, u zločinu 1 až 7 let.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Výkon trestu OBECNĚ PROSPĚŠNÝCH PRACÍ za současného uložení dohledu při prodloužení lhůty k vykonání trestu OPP.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864000" y="108000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ALTER.TRESTY A OPATŘENÍ S DOHLEDEM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4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4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4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Konzultace s odsouzeným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vychází z 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informací z podnětu,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dojednání 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podmínek vzájemné spolupráce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(konkrétní postup, domluva dalšího termínu) + spolupráce s dalšími organizacemi,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informace od dalších osob a subjektů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hledání zdrojů posouzení osoby klienta, dostupné formy prevence, objektivizace sdělených údajů.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i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Stanovisko střediska PMS ČR k žádosti o PP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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klient seznámen s obsahem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Symbol" charset="2"/>
              <a:buChar char="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právo vyjádřit se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i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Vězeňská služba 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posílá PMS jejich stanovisko k PP.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 zasílá soudu stanovisko k podmíněnému propuštění pachatele (včetně např. návrhu na uložení dohledu či konkrétních přiměřených povinností či omezení na zkušební dobu</a:t>
            </a:r>
            <a:r>
              <a:rPr b="1" lang="cs-CZ" sz="1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Symbol" charset="2"/>
              <a:buChar char="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612360" y="43056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4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4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50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Postup po pravomocném rozhodnutí soudu o PP s dohledem: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Příslušný soud, který rozhodl o podmíněném propuštění, informuje místně příslušné středisko PMS (v místě bydliště klienta).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Věznice propustí klienta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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neprodleně informuje příslušné středisko PMS.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případě, že PMS spolupracovala s pachatelem na přípravě podkladů k PP, informuje toto středisko pracovníka, kterému byl případ přidělen pro výkon dohledu v okrese bydliště pachatele po propuštění.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Symbol" charset="2"/>
              <a:buChar char="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648000" y="43200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4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53" name="Picture 5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154" name="Picture 6" descr="ruce"/>
          <p:cNvPicPr/>
          <p:nvPr/>
        </p:nvPicPr>
        <p:blipFill>
          <a:blip r:embed="rId3"/>
          <a:stretch/>
        </p:blipFill>
        <p:spPr>
          <a:xfrm>
            <a:off x="0" y="3798720"/>
            <a:ext cx="5076720" cy="3059280"/>
          </a:xfrm>
          <a:prstGeom prst="rect">
            <a:avLst/>
          </a:prstGeom>
          <a:ln>
            <a:noFill/>
          </a:ln>
        </p:spPr>
      </p:pic>
      <p:sp>
        <p:nvSpPr>
          <p:cNvPr id="155" name="TextShape 1"/>
          <p:cNvSpPr txBox="1"/>
          <p:nvPr/>
        </p:nvSpPr>
        <p:spPr>
          <a:xfrm>
            <a:off x="1618920" y="2781360"/>
            <a:ext cx="5832360" cy="79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Děkuji za pozornost.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6" name="Picture 7" descr="logo"/>
          <p:cNvPicPr/>
          <p:nvPr/>
        </p:nvPicPr>
        <p:blipFill>
          <a:blip r:embed="rId4"/>
          <a:stretch/>
        </p:blipFill>
        <p:spPr>
          <a:xfrm>
            <a:off x="5292720" y="692280"/>
            <a:ext cx="3206880" cy="33480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5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58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59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61800" indent="-2761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61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PODMÍNĚNÉ UPUŠTĚNÍ OD POTRESTÁNÍ s dohledem, zkušební doba až 1 rok.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61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PROPUŠTĚNÍ Z OCHRANNÉHO LÉČENÍ s dohledem.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61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VÝCHOVNÉ OPATŘENÍ dohled probačního úředníka u mladistvých.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6120">
              <a:lnSpc>
                <a:spcPct val="115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+ NÁHRADA VAZBY dohledem.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684360" y="61884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ALTER.TRESTY A OPATŘENÍ S DOHLEDEM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6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63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64" name="CustomShape 1"/>
          <p:cNvSpPr/>
          <p:nvPr/>
        </p:nvSpPr>
        <p:spPr>
          <a:xfrm>
            <a:off x="501840" y="140616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Dohledem se rozumí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Pravidelný OSOBNÍ KONTAKT pachatele s úředníkem PMS, spolupráce při vytváření a realizaci PROBAČNÍHO PLÁNU DOHLEDU a KONTROLA DODRŽOVÁNÍ PODMÍNEK uložených pachateli soudem nebo vyplývajících ze zákona.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Účel dohledu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a) SLEDOVÁNÍ A KONTROLA chování pachatele čímž je zajišťována ochrana společnosti a snížení možnosti opakování trestné činnosti,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b) odborné VEDENÍ A POMOC pachateli s cílem zajistit, aby v budoucnu vedl řádný život.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4720" y="61884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 PROBAČNÍHO ÚŘEDNÍKA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6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68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69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SPOLUPRACOVAT s probačním úředníkem (dále jen „PÚ“) způsobem, který mu PÚ stanoví a plnit probační plán dohledu.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DOSTAVOVAT SE k PÚ ve lhůtách, které mu stanovil.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INFORMOVAT PÚ o svém pobytu, zaměstnání a zdrojích obživy.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Dodržovat uložená OMEZENÍ A POVINNOSTI.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INFORMOVAT PÚ o jiných důležitých okolnostech určených PÚ pro výkon dohledu.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Umožnit PÚ VSTUP DO OBYDLÍ, ve kterém se zdržuje.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TextShape 2"/>
          <p:cNvSpPr txBox="1"/>
          <p:nvPr/>
        </p:nvSpPr>
        <p:spPr>
          <a:xfrm>
            <a:off x="648000" y="862560"/>
            <a:ext cx="70606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PACHATELE PŘI VÝKONU DOHLEDU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7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73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74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Vykonávat dohled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nad pachatelem v souladu s 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rozhodnutím soudu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vytvořeným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probačním plánem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Plnit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pokyny předsedy senátu.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Pravidelně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aktualizovat probační plán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 přihlédnutím k osobním, rodinným a jiným poměrům pachatele.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ýt odsouzenému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nápomocen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 jeho záležitostech.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Poruší-li pachatel závažným způsobem nebo opakovaně podmínky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probační plán nebo soudem uložené povinnosti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informuje o tom bez zbytečného odkladu soud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Při méně závažném porušení PU pachatele upozorní a poučí ho, že při opakovaném porušení bude informovat předsedu senátu.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684720" y="61884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A OPRÁVNĚNÍ PÚ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 descr="pozadi 01"/>
          <p:cNvPicPr/>
          <p:nvPr/>
        </p:nvPicPr>
        <p:blipFill>
          <a:blip r:embed="rId1"/>
          <a:stretch/>
        </p:blipFill>
        <p:spPr>
          <a:xfrm>
            <a:off x="2628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77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78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79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lnSpc>
                <a:spcPct val="130000"/>
              </a:lnSpc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3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Nestanoví-li předseda senátu jinak, zpracuje nejméně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1x za 6 měsíců zprávu, ve které informuje o průběhu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o dodržování uložených povinností a o poměrech pachatele.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3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PMS má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oprávnění obracet se na všechny osoby (fyzické i právnické) a státní orgány s dožádáním o sdělení potřebných údajů a tyto jsou povinny údaje sdělit.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3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 zachovává mlčenlivost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souvislosti s výkonem profese.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128520" y="2858400"/>
            <a:ext cx="801000" cy="39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cs-CZ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TextShape 3"/>
          <p:cNvSpPr txBox="1"/>
          <p:nvPr/>
        </p:nvSpPr>
        <p:spPr>
          <a:xfrm>
            <a:off x="685080" y="61884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A OPRÁVNĚNÍ PÚ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8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8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85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Informovanost, jasně stanovená pravidla spolupráce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nekompromisně trvat na pravidlech = důslednost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transparentnost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navázání konstruktivního vztahu, vzájemná spolupráce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přiměřenost pomoci / kontroly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aktivizace klienta k samostatnému řešení potíží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důraz na přijetí odpovědnosti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plánovat malé, konkrétní cíle směřující k vedení řádného života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respekt k individualitě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pravidelná, systematická práce s klientem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21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zákonnost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685080" y="61884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ZÁSADY PRÁCE S KLIENTEM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8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89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0" name="CustomShape 1"/>
          <p:cNvSpPr/>
          <p:nvPr/>
        </p:nvSpPr>
        <p:spPr>
          <a:xfrm>
            <a:off x="539640" y="1268280"/>
            <a:ext cx="7777440" cy="51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Proces stanovení rizik a potřeb pachatele, který PÚ provádí prostřednictvím vyhodnocení informací, které získá z těchto zdrojů: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osobní rozhovor s pachatelem,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ověření údajů získaných od pachatele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z jiných zdrojů,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návštěva v místě bydliště pachatele,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navázání kontaktu s obětí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nebo pozůstalými po oběti,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navázání kontaktu s orgány činnými v tr.řízení,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navázání kontaktu s odborníky,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kteří jsou do práce s pachatelem zapojeni,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studiem dostupných materiálů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– původního trestního spisu </a:t>
            </a:r>
            <a:r>
              <a:rPr b="0" i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(zejména rozsudku, výpovědí pachatele a svědků, znaleckých posudků, opisu rejstříku trestů,...)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a dalších podkladů.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756360" y="432000"/>
            <a:ext cx="68036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2012-01-12T17:33:03Z</dcterms:created>
  <dc:creator>jcadova</dc:creator>
  <dc:description/>
  <dc:language>cs-CZ</dc:language>
  <cp:lastModifiedBy/>
  <dcterms:modified xsi:type="dcterms:W3CDTF">2017-04-06T11:59:16Z</dcterms:modified>
  <cp:revision>106</cp:revision>
  <dc:subject/>
  <dc:title>Hlavní dominantní nadpis</dc:title>
</cp:coreProperties>
</file>