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png" ContentType="image/png"/>
  <Override PartName="/ppt/media/image35.png" ContentType="image/png"/>
  <Override PartName="/ppt/media/image36.png" ContentType="image/png"/>
  <Override PartName="/ppt/media/image37.png" ContentType="image/png"/>
  <Override PartName="/ppt/media/image38.png" ContentType="image/png"/>
  <Override PartName="/ppt/media/image39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/>
  <p:notesSz cx="6735762" cy="9799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"/>
          <p:cNvSpPr/>
          <p:nvPr/>
        </p:nvSpPr>
        <p:spPr>
          <a:xfrm>
            <a:off x="0" y="0"/>
            <a:ext cx="6735600" cy="979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-360" y="-360"/>
            <a:ext cx="2919240" cy="4906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3814560" y="-360"/>
            <a:ext cx="2919240" cy="4906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72840" y="4654080"/>
            <a:ext cx="5389560" cy="441036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-360" y="9307080"/>
            <a:ext cx="2919240" cy="490680"/>
          </a:xfrm>
          <a:prstGeom prst="rect">
            <a:avLst/>
          </a:prstGeom>
        </p:spPr>
        <p:txBody>
          <a:bodyPr lIns="90000" rIns="90000" tIns="46800" bIns="46800" anchor="b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3814560" y="9307080"/>
            <a:ext cx="2919240" cy="490680"/>
          </a:xfrm>
          <a:prstGeom prst="rect">
            <a:avLst/>
          </a:prstGeom>
        </p:spPr>
        <p:txBody>
          <a:bodyPr lIns="90000" rIns="90000" tIns="46800" bIns="46800" anchor="b"/>
          <a:p>
            <a:pPr algn="r"/>
            <a:fld id="{762AE68D-32CF-4CBC-A1CD-CC44D8B4AE9E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F4B20907-17E5-4468-9054-EDE6B4EE53E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2C6813F7-94AA-457D-A41D-3767060BCDA6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05DBE7FB-14AB-4815-A33C-8F5D6C58CF3B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F366D3BB-F60D-4838-A6F0-275CA3A5744E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8E6E9E18-63C7-4FF2-9DFF-9FA03F6373D3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48D15722-EE9D-4F0D-B194-9586B1F607BD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DD2D323E-577A-4A4C-8BA9-CD786C50E8EA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C791CB89-E6B5-44FA-B63B-F8D98EC5D856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8097401B-99DA-43AE-9064-C7D0764BAAEB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30837AE3-65EC-498B-8F80-DBFFAC008814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09244554-B2A5-4DEE-AFA1-268E67504C63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11088D1A-11F6-4293-930B-323556E761FB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228600"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600200" indent="-228600"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057400" indent="-228600"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057400" indent="-228600"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2057400" indent="-228600"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rIns="90000" tIns="46800" bIns="46800"/>
          <a:p>
            <a:pPr/>
            <a:fld id="{BF2467EC-4518-4EAB-9526-3AA15473F45E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46" name="Picture 5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47" name="Picture 6" descr="ruce"/>
          <p:cNvPicPr/>
          <p:nvPr/>
        </p:nvPicPr>
        <p:blipFill>
          <a:blip r:embed="rId3"/>
          <a:stretch/>
        </p:blipFill>
        <p:spPr>
          <a:xfrm>
            <a:off x="0" y="3798720"/>
            <a:ext cx="5076720" cy="3059280"/>
          </a:xfrm>
          <a:prstGeom prst="rect">
            <a:avLst/>
          </a:prstGeom>
          <a:ln>
            <a:noFill/>
          </a:ln>
        </p:spPr>
      </p:pic>
      <p:sp>
        <p:nvSpPr>
          <p:cNvPr id="48" name="TextShape 1"/>
          <p:cNvSpPr txBox="1"/>
          <p:nvPr/>
        </p:nvSpPr>
        <p:spPr>
          <a:xfrm>
            <a:off x="831960" y="2130120"/>
            <a:ext cx="7772400" cy="14698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/>
            <a:r>
              <a:rPr b="1" lang="cs-CZ" sz="2800" spc="-1" strike="noStrike">
                <a:solidFill>
                  <a:srgbClr val="00595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a mediační služba ČR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2700360" y="3212640"/>
            <a:ext cx="5904000" cy="647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r>
              <a:rPr b="1" lang="cs-CZ" sz="4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OPP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1" lang="cs-CZ" sz="4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cs-CZ" sz="4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cs-CZ" sz="4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</a:t>
            </a:r>
            <a:r>
              <a:rPr b="1" lang="cs-CZ" sz="4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TDV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b="1" lang="cs-CZ" sz="4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TZV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0" name="Picture 7" descr="logo"/>
          <p:cNvPicPr/>
          <p:nvPr/>
        </p:nvPicPr>
        <p:blipFill>
          <a:blip r:embed="rId4"/>
          <a:stretch/>
        </p:blipFill>
        <p:spPr>
          <a:xfrm>
            <a:off x="5292720" y="692280"/>
            <a:ext cx="3206880" cy="334800"/>
          </a:xfrm>
          <a:prstGeom prst="rect">
            <a:avLst/>
          </a:prstGeom>
          <a:ln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92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93" name="TextShape 1"/>
          <p:cNvSpPr txBox="1"/>
          <p:nvPr/>
        </p:nvSpPr>
        <p:spPr>
          <a:xfrm>
            <a:off x="610920" y="404640"/>
            <a:ext cx="6733080" cy="819360"/>
          </a:xfrm>
          <a:prstGeom prst="rect">
            <a:avLst/>
          </a:prstGeom>
          <a:solidFill>
            <a:srgbClr val="0072b5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TREST ZÁKAZU VSTUPU NA SPORTOVNÍ, KULTURNÍ A JINÉ SPOLEČENSKÉ AKCE: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95" name="CustomShape 2"/>
          <p:cNvSpPr/>
          <p:nvPr/>
        </p:nvSpPr>
        <p:spPr>
          <a:xfrm>
            <a:off x="539640" y="1160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PMS předjednává uložení TZV a je-li uložen, je činná při výkonu tohoto trestu, a to následovně: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poučí</a:t>
            </a: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odsouzeného o TZV a sestavuje ve spolupráci s ním </a:t>
            </a: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plán</a:t>
            </a: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plán – upravuje konkrétní průběh uloženého trestu, je sestaven na základě pravomocného rozhodnutí soudu, individuální situace pachatele a specifických okolností souvisejících s příčinami trestné činnosti, analýzy rizik dalšího kriminálního jednání a potřeb poškozeného.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Kompetence PMS stanovit odsouzenému </a:t>
            </a: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povinnost dostavovat se v době konání zakázané akce na policejní stanici.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Úzká </a:t>
            </a: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spolupráce s Policií ČR a organizátory kulturních a společenských akcí.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97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98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99" name="CustomShape 1"/>
          <p:cNvSpPr/>
          <p:nvPr/>
        </p:nvSpPr>
        <p:spPr>
          <a:xfrm>
            <a:off x="539640" y="1160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60000" algn="r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60000" algn="r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60000" algn="r"/>
            <a:r>
              <a:rPr b="1" lang="cs-CZ" sz="4000" spc="-1" strike="noStrike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Děkuji za pozornost.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01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02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52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53" name="TextShape 1"/>
          <p:cNvSpPr txBox="1"/>
          <p:nvPr/>
        </p:nvSpPr>
        <p:spPr>
          <a:xfrm>
            <a:off x="610920" y="720000"/>
            <a:ext cx="6481800" cy="648000"/>
          </a:xfrm>
          <a:prstGeom prst="rect">
            <a:avLst/>
          </a:prstGeom>
          <a:solidFill>
            <a:srgbClr val="0072b5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OPP, TDV, TZV: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55" name="CustomShape 2"/>
          <p:cNvSpPr/>
          <p:nvPr/>
        </p:nvSpPr>
        <p:spPr>
          <a:xfrm>
            <a:off x="539640" y="129492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lnSpc>
                <a:spcPct val="115000"/>
              </a:lnSpc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OPP, TDV, TZV = </a:t>
            </a: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alternativní tresty</a:t>
            </a: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Jako samostatné tresty jsou ukládány odsuzuje-li soud pachatele za</a:t>
            </a: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přečin</a:t>
            </a: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Jestliže vzhledem k povaze a závažnosti spáchaného přečinu s osobě a poměrům pachatele lze mít za to, že je tento trest dostačující.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PMS je činná ve fázi před rozhodnutím soudu</a:t>
            </a: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kdy připravuje podklady pro adekvátní rozhodnutí soudu, a následně </a:t>
            </a: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 vykonávací fázi trestního řízení,</a:t>
            </a: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kdy kontroluje výkon uloženého trestu.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57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58" name="TextShape 1"/>
          <p:cNvSpPr txBox="1"/>
          <p:nvPr/>
        </p:nvSpPr>
        <p:spPr>
          <a:xfrm>
            <a:off x="610920" y="720000"/>
            <a:ext cx="6481800" cy="648000"/>
          </a:xfrm>
          <a:prstGeom prst="rect">
            <a:avLst/>
          </a:prstGeom>
          <a:solidFill>
            <a:srgbClr val="0072b5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Obecně prospěšné práce: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60" name="CustomShape 2"/>
          <p:cNvSpPr/>
          <p:nvPr/>
        </p:nvSpPr>
        <p:spPr>
          <a:xfrm>
            <a:off x="539640" y="1160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lnSpc>
                <a:spcPct val="115000"/>
              </a:lnSpc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Spočívá v povinnosti osobně, bezplatně, ve svém volném čase provést ve stanoveném rozsahu práce k obecně prospěšným účelům </a:t>
            </a:r>
            <a:r>
              <a:rPr b="0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(úklid, údržbové práce a jiné ve prospěch obcí, státní nebo obecně prospěšných institucí, které se zabývají vědou, kulturou, sociální, sportovní činností, atd.).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Výměra: 50 – 300 hodin </a:t>
            </a: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(mladiství max. 150 hodin).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Při ukládání trestu OPP přihlédne soud ke </a:t>
            </a: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stanovisku pachatele a jeho zdravotnímu stavu.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Lhůta pro odpracování: 1 rok.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62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63" name="TextShape 1"/>
          <p:cNvSpPr txBox="1"/>
          <p:nvPr/>
        </p:nvSpPr>
        <p:spPr>
          <a:xfrm>
            <a:off x="574200" y="576000"/>
            <a:ext cx="6481800" cy="648000"/>
          </a:xfrm>
          <a:prstGeom prst="rect">
            <a:avLst/>
          </a:prstGeom>
          <a:solidFill>
            <a:srgbClr val="0072b5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Obecně prospěšné práce: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65" name="CustomShape 2"/>
          <p:cNvSpPr/>
          <p:nvPr/>
        </p:nvSpPr>
        <p:spPr>
          <a:xfrm>
            <a:off x="539640" y="1160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Jestliže pachatel </a:t>
            </a: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nevede řádný život, nevykonává řádně OPP, soud rozhodne o: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přeměně </a:t>
            </a: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nevykonané části trestu na: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domácí vězení,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peněžitý trest,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trest odnětí svobody,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b="1" lang="cs-CZ" sz="21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 hod OPP = 1 den odnětí svobody, příp. 1 den TDV)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výjimečně může ponechat OPP v platnosti, prodloužit dobu výkonu až o 6 měsíců a stanovit dohled, uložit přiměřená omezení nebo povinnosti.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67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68" name="TextShape 1"/>
          <p:cNvSpPr txBox="1"/>
          <p:nvPr/>
        </p:nvSpPr>
        <p:spPr>
          <a:xfrm>
            <a:off x="610920" y="404640"/>
            <a:ext cx="6481800" cy="648000"/>
          </a:xfrm>
          <a:prstGeom prst="rect">
            <a:avLst/>
          </a:prstGeom>
          <a:solidFill>
            <a:srgbClr val="0072b5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Obecně prospěšné práce- činnost PMS: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70" name="CustomShape 2"/>
          <p:cNvSpPr/>
          <p:nvPr/>
        </p:nvSpPr>
        <p:spPr>
          <a:xfrm>
            <a:off x="539640" y="1160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Předjednání uložení trestu OPP </a:t>
            </a: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střediskem PMS: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osobní jednání s pachatelem, s obětí,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posouzená vhodnosti trestu OPP a možností výkonu tohoto trestu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Soud uloží trest OPP </a:t>
            </a:r>
            <a:r>
              <a:rPr b="1" lang="cs-CZ" sz="2000" spc="-1" strike="noStrike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zašle rozhodnutí k PMS.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PMS po uložení OPP zpracovává </a:t>
            </a:r>
            <a:r>
              <a:rPr b="1" lang="cs-CZ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podklady pro vydání usnesení o nařízení trestu OPP</a:t>
            </a:r>
            <a:r>
              <a:rPr b="1" lang="cs-CZ" sz="2000" spc="-1" strike="noStrike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kterým soud nařídí výkon trestu u konkrétní organizace. Poté začne běžet lhůta pro odpracování.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72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73" name="TextShape 1"/>
          <p:cNvSpPr txBox="1"/>
          <p:nvPr/>
        </p:nvSpPr>
        <p:spPr>
          <a:xfrm>
            <a:off x="610920" y="404640"/>
            <a:ext cx="6481800" cy="648000"/>
          </a:xfrm>
          <a:prstGeom prst="rect">
            <a:avLst/>
          </a:prstGeom>
          <a:solidFill>
            <a:srgbClr val="0072b5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Obecně prospěšné práce- činnost PMS: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75" name="CustomShape 2"/>
          <p:cNvSpPr/>
          <p:nvPr/>
        </p:nvSpPr>
        <p:spPr>
          <a:xfrm>
            <a:off x="539640" y="1160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1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Kontrola průběhu výkonu trestu </a:t>
            </a:r>
            <a:r>
              <a:rPr b="1" lang="cs-CZ" sz="21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kontrola odpracovaných hodin, kontrola odsouzeného při výkonu OPP dle sjednaného harmonogramu prací.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1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Návrhy soudu na přerušení /odložení trestu OPP, na změnu místa výkonu trestu OPP.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 algn="just">
              <a:buClr>
                <a:srgbClr val="ff0000"/>
              </a:buClr>
              <a:buFont typeface="Wingdings" charset="2"/>
              <a:buChar char=""/>
            </a:pPr>
            <a:r>
              <a:rPr b="1" lang="cs-CZ" sz="21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případě </a:t>
            </a:r>
            <a:r>
              <a:rPr b="1" lang="cs-CZ" sz="21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porušení podmínek výkonu</a:t>
            </a:r>
            <a:r>
              <a:rPr b="1" lang="cs-CZ" sz="21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trestu OPP, situaci řeší PMS s pachatelem, informuje soud.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 algn="just">
              <a:buClr>
                <a:srgbClr val="ff0000"/>
              </a:buClr>
              <a:buFont typeface="Wingdings" charset="2"/>
              <a:buChar char=""/>
            </a:pPr>
            <a:r>
              <a:rPr b="1" lang="cs-CZ" sz="21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Požadavky na místa výkonu trestu OPP </a:t>
            </a:r>
            <a:r>
              <a:rPr b="1" lang="cs-CZ" sz="21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shromažďuje PMS – elektronický katalog, metodické vedení organizací..</a:t>
            </a:r>
            <a:r>
              <a:rPr b="1" lang="cs-CZ" sz="2000" spc="-1" strike="noStrike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77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78" name="TextShape 1"/>
          <p:cNvSpPr txBox="1"/>
          <p:nvPr/>
        </p:nvSpPr>
        <p:spPr>
          <a:xfrm>
            <a:off x="610920" y="404640"/>
            <a:ext cx="6481800" cy="648000"/>
          </a:xfrm>
          <a:prstGeom prst="rect">
            <a:avLst/>
          </a:prstGeom>
          <a:solidFill>
            <a:srgbClr val="0072b5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TREST DOMÁCÍHO VĚZENÍ: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80" name="CustomShape 2"/>
          <p:cNvSpPr/>
          <p:nvPr/>
        </p:nvSpPr>
        <p:spPr>
          <a:xfrm>
            <a:off x="539640" y="1160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Nový alternativní trest, do praxe zaveden od 1.1.2010.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Povinnost odsouzeného </a:t>
            </a:r>
            <a:r>
              <a:rPr b="1" lang="cs-CZ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zdržovat se v </a:t>
            </a:r>
            <a:r>
              <a:rPr b="1" lang="cs-CZ" sz="2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soudem určené době (max. 2 roky) v místě svého</a:t>
            </a:r>
            <a:r>
              <a:rPr b="1" lang="cs-CZ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obydlí v soudem stanoveném časovém období</a:t>
            </a: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Písemný slib pachatele</a:t>
            </a: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že se bude ve stanovené době zdržovat na určeném místě (konkrétní obydlí) a že během výkonu trestu poskytne potřebnou součinnost. 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Institut předběžného šetření –</a:t>
            </a: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PMS jedná s pachatelem, jeho rodinou, obětí, provádí šetření v místě bydliště pachatele, připravuje podrobné podklady pro rozhodování soudu o uložení tohoto trestu.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82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83" name="TextShape 1"/>
          <p:cNvSpPr txBox="1"/>
          <p:nvPr/>
        </p:nvSpPr>
        <p:spPr>
          <a:xfrm>
            <a:off x="610920" y="404640"/>
            <a:ext cx="6877080" cy="603360"/>
          </a:xfrm>
          <a:prstGeom prst="rect">
            <a:avLst/>
          </a:prstGeom>
          <a:solidFill>
            <a:srgbClr val="0072b5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TREST DOMÁCÍHO VĚZENÍ – ČINNOST PMS: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85" name="CustomShape 2"/>
          <p:cNvSpPr/>
          <p:nvPr/>
        </p:nvSpPr>
        <p:spPr>
          <a:xfrm>
            <a:off x="539640" y="1160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Kontrola trestu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Courier New"/>
              <a:buChar char="o"/>
            </a:pPr>
            <a:r>
              <a:rPr b="1" lang="cs-CZ" sz="23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namátkové kontroly PMS v obydlí, kde se má zdržovat,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Courier New"/>
              <a:buChar char="o"/>
            </a:pPr>
            <a:r>
              <a:rPr b="1" lang="cs-CZ" sz="23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 budoucna – elektronický monitorovací systém.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Porušení TDV </a:t>
            </a:r>
            <a:r>
              <a:rPr b="1" lang="cs-CZ" sz="23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PMS informuje soud. Soud rozhoduje o přeměně trestu (1 den TDV = 1 den odnětí svobody).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ff0000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50 Kč – denní sazba </a:t>
            </a:r>
            <a:r>
              <a:rPr b="1" lang="cs-CZ" sz="23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 každý kalendářní den (350 Kč za týden, 1500 Kč za měsíc, 18250 Kč za rok, 36500 Kč za 2 roky), vyhláška o kontrole výkonu trestu domácího vězení č. 456/2009 Sb.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87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88" name="TextShape 1"/>
          <p:cNvSpPr txBox="1"/>
          <p:nvPr/>
        </p:nvSpPr>
        <p:spPr>
          <a:xfrm>
            <a:off x="610920" y="404640"/>
            <a:ext cx="6949080" cy="819360"/>
          </a:xfrm>
          <a:prstGeom prst="rect">
            <a:avLst/>
          </a:prstGeom>
          <a:solidFill>
            <a:srgbClr val="0072b5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TREST ZÁKAZU VSTUPU NA SPORTOVNÍ, KULTURNÍ A JINÉ SPOLEČENSKÉ AKCE: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90" name="CustomShape 2"/>
          <p:cNvSpPr/>
          <p:nvPr/>
        </p:nvSpPr>
        <p:spPr>
          <a:xfrm>
            <a:off x="539640" y="1160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Nově zavedený alternativní trest – od 1.1.2010.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Určen problémovým fotbalovým fanouškům a jiným pachatelům, kteří se dopouštějí trestné činnosti v souvislosti s konáním specifických sportovních kulturních a jiných akcí.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Až na </a:t>
            </a:r>
            <a:r>
              <a:rPr b="1" lang="cs-CZ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 let </a:t>
            </a: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(mladiství 5 let).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Smyslem je </a:t>
            </a:r>
            <a:r>
              <a:rPr b="1" lang="cs-CZ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zabránit páchání další trestné činnosti prostřednictvím zamezení jejich přístupu na daný typ akce</a:t>
            </a:r>
            <a:r>
              <a:rPr b="1" lang="cs-CZ" sz="2200" spc="-1" strike="noStrike">
                <a:solidFill>
                  <a:srgbClr val="0072b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</TotalTime>
  <Application>LibreOffice/5.2.1.2$Windows_x86 LibreOffice_project/31dd62db80d4e60af04904455ec9c9219178d620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2012-01-12T16:33:03Z</dcterms:created>
  <dc:creator>jcadova</dc:creator>
  <dc:description/>
  <dc:language>cs-CZ</dc:language>
  <cp:lastModifiedBy/>
  <dcterms:modified xsi:type="dcterms:W3CDTF">2017-04-19T22:56:05Z</dcterms:modified>
  <cp:revision>78</cp:revision>
  <dc:subject/>
  <dc:title>Hlavní dominantní nadpis</dc:title>
</cp:coreProperties>
</file>