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58" r:id="rId6"/>
    <p:sldId id="259" r:id="rId7"/>
    <p:sldId id="262" r:id="rId8"/>
    <p:sldId id="273" r:id="rId9"/>
    <p:sldId id="270" r:id="rId10"/>
    <p:sldId id="271" r:id="rId11"/>
    <p:sldId id="272" r:id="rId12"/>
    <p:sldId id="274" r:id="rId13"/>
    <p:sldId id="275" r:id="rId14"/>
    <p:sldId id="263" r:id="rId15"/>
    <p:sldId id="260" r:id="rId16"/>
    <p:sldId id="261" r:id="rId17"/>
    <p:sldId id="264" r:id="rId18"/>
    <p:sldId id="268" r:id="rId19"/>
    <p:sldId id="269" r:id="rId20"/>
    <p:sldId id="267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6" y="11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3. 4. 2017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106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3. 4. 2017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761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3. 4. 2017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268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3. 4. 2017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7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3. 4. 2017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371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3. 4. 2017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52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3. 4. 2017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682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3. 4. 2017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5596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3. 4. 2017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2786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3. 4. 2017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1984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3. 4. 2017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275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A38C8-7BF6-4EE9-A5F8-92C4899AE1E3}" type="datetimeFigureOut">
              <a:rPr lang="cs-CZ" smtClean="0"/>
              <a:t>3. 4. 2017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579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H-GnwnEnLCA?t=2m8s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-GnwnEnLCA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H-GnwnEnLCA?t=2m8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fyzika.jreichl.com/main.article/view/738-tunelovy-je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Cestování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Prostor a čas</a:t>
            </a:r>
          </a:p>
        </p:txBody>
      </p:sp>
    </p:spTree>
    <p:extLst>
      <p:ext uri="{BB962C8B-B14F-4D97-AF65-F5344CB8AC3E}">
        <p14:creationId xmlns:p14="http://schemas.microsoft.com/office/powerpoint/2010/main" val="2418984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Záměna souřadnic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cxnSp>
        <p:nvCxnSpPr>
          <p:cNvPr id="4" name="Přímá spojnice se šipkou 3"/>
          <p:cNvCxnSpPr/>
          <p:nvPr/>
        </p:nvCxnSpPr>
        <p:spPr>
          <a:xfrm flipV="1">
            <a:off x="1547664" y="1916832"/>
            <a:ext cx="0" cy="37444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se šipkou 4"/>
          <p:cNvCxnSpPr/>
          <p:nvPr/>
        </p:nvCxnSpPr>
        <p:spPr>
          <a:xfrm>
            <a:off x="1547664" y="5661248"/>
            <a:ext cx="69847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03648" y="5077853"/>
            <a:ext cx="1034548" cy="49211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03648" y="5092632"/>
            <a:ext cx="1034548" cy="492114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7380312" y="5748970"/>
            <a:ext cx="8686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prostor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135795" y="1657461"/>
            <a:ext cx="82373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 čas  </a:t>
            </a:r>
          </a:p>
        </p:txBody>
      </p:sp>
    </p:spTree>
    <p:extLst>
      <p:ext uri="{BB962C8B-B14F-4D97-AF65-F5344CB8AC3E}">
        <p14:creationId xmlns:p14="http://schemas.microsoft.com/office/powerpoint/2010/main" val="2419876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22222E-6 L -0.00139 -0.41504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-20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0.00255 C 5.55556E-7 0.00255 0.0783 0.00717 0.17361 0.00717 C 0.28611 0.00717 0.32674 0.00231 0.34392 -0.0007 L 0.36146 -0.00463 C 0.37899 -0.00764 0.42222 -0.01204 0.54931 -0.01204 C 0.63056 -0.01204 0.72309 -0.00787 0.72309 -0.00255 C 0.72309 0.00255 0.63056 0.00717 0.54931 0.00717 C 0.42222 0.00717 0.37899 0.00231 0.36146 -0.0007 L 0.34392 -0.00463 C 0.32674 -0.00764 0.28611 -0.01204 0.17361 -0.01204 C 0.0783 -0.01204 5.55556E-7 -0.00787 5.55556E-7 -0.00255 Z " pathEditMode="relative" rAng="0" ptsTypes="AAAAAAAAA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1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Záměna souřadnic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Realizace cesty záměnou souřadnic: Problém nevratnosti</a:t>
            </a:r>
          </a:p>
          <a:p>
            <a:pPr lvl="1"/>
            <a:r>
              <a:rPr lang="cs-CZ" dirty="0"/>
              <a:t>Teoreticky</a:t>
            </a:r>
          </a:p>
          <a:p>
            <a:pPr lvl="1"/>
            <a:r>
              <a:rPr lang="cs-CZ" dirty="0"/>
              <a:t>Fyzikálně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383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Záměna souřadnic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547664" y="5661248"/>
            <a:ext cx="69847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03648" y="5077853"/>
            <a:ext cx="1034548" cy="49211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03648" y="5092632"/>
            <a:ext cx="1034548" cy="492114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7380312" y="5748970"/>
            <a:ext cx="8686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prostor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796136" y="3635170"/>
            <a:ext cx="82373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 čas  </a:t>
            </a:r>
          </a:p>
        </p:txBody>
      </p:sp>
      <p:sp>
        <p:nvSpPr>
          <p:cNvPr id="10" name="Volný tvar 9"/>
          <p:cNvSpPr/>
          <p:nvPr/>
        </p:nvSpPr>
        <p:spPr>
          <a:xfrm>
            <a:off x="1540042" y="4100084"/>
            <a:ext cx="4774131" cy="1549945"/>
          </a:xfrm>
          <a:custGeom>
            <a:avLst/>
            <a:gdLst>
              <a:gd name="connsiteX0" fmla="*/ 19251 w 4774131"/>
              <a:gd name="connsiteY0" fmla="*/ 1549945 h 1549945"/>
              <a:gd name="connsiteX1" fmla="*/ 9625 w 4774131"/>
              <a:gd name="connsiteY1" fmla="*/ 1213061 h 1549945"/>
              <a:gd name="connsiteX2" fmla="*/ 0 w 4774131"/>
              <a:gd name="connsiteY2" fmla="*/ 1155310 h 1549945"/>
              <a:gd name="connsiteX3" fmla="*/ 9625 w 4774131"/>
              <a:gd name="connsiteY3" fmla="*/ 914678 h 1549945"/>
              <a:gd name="connsiteX4" fmla="*/ 48126 w 4774131"/>
              <a:gd name="connsiteY4" fmla="*/ 808800 h 1549945"/>
              <a:gd name="connsiteX5" fmla="*/ 57752 w 4774131"/>
              <a:gd name="connsiteY5" fmla="*/ 779924 h 1549945"/>
              <a:gd name="connsiteX6" fmla="*/ 77002 w 4774131"/>
              <a:gd name="connsiteY6" fmla="*/ 741423 h 1549945"/>
              <a:gd name="connsiteX7" fmla="*/ 96253 w 4774131"/>
              <a:gd name="connsiteY7" fmla="*/ 674047 h 1549945"/>
              <a:gd name="connsiteX8" fmla="*/ 115503 w 4774131"/>
              <a:gd name="connsiteY8" fmla="*/ 645171 h 1549945"/>
              <a:gd name="connsiteX9" fmla="*/ 134754 w 4774131"/>
              <a:gd name="connsiteY9" fmla="*/ 587419 h 1549945"/>
              <a:gd name="connsiteX10" fmla="*/ 144379 w 4774131"/>
              <a:gd name="connsiteY10" fmla="*/ 558543 h 1549945"/>
              <a:gd name="connsiteX11" fmla="*/ 163630 w 4774131"/>
              <a:gd name="connsiteY11" fmla="*/ 520042 h 1549945"/>
              <a:gd name="connsiteX12" fmla="*/ 173255 w 4774131"/>
              <a:gd name="connsiteY12" fmla="*/ 491167 h 1549945"/>
              <a:gd name="connsiteX13" fmla="*/ 182880 w 4774131"/>
              <a:gd name="connsiteY13" fmla="*/ 452665 h 1549945"/>
              <a:gd name="connsiteX14" fmla="*/ 211756 w 4774131"/>
              <a:gd name="connsiteY14" fmla="*/ 423790 h 1549945"/>
              <a:gd name="connsiteX15" fmla="*/ 259882 w 4774131"/>
              <a:gd name="connsiteY15" fmla="*/ 356413 h 1549945"/>
              <a:gd name="connsiteX16" fmla="*/ 298383 w 4774131"/>
              <a:gd name="connsiteY16" fmla="*/ 337162 h 1549945"/>
              <a:gd name="connsiteX17" fmla="*/ 327259 w 4774131"/>
              <a:gd name="connsiteY17" fmla="*/ 317912 h 1549945"/>
              <a:gd name="connsiteX18" fmla="*/ 442762 w 4774131"/>
              <a:gd name="connsiteY18" fmla="*/ 231284 h 1549945"/>
              <a:gd name="connsiteX19" fmla="*/ 490889 w 4774131"/>
              <a:gd name="connsiteY19" fmla="*/ 202409 h 1549945"/>
              <a:gd name="connsiteX20" fmla="*/ 625642 w 4774131"/>
              <a:gd name="connsiteY20" fmla="*/ 173533 h 1549945"/>
              <a:gd name="connsiteX21" fmla="*/ 693019 w 4774131"/>
              <a:gd name="connsiteY21" fmla="*/ 154282 h 1549945"/>
              <a:gd name="connsiteX22" fmla="*/ 721895 w 4774131"/>
              <a:gd name="connsiteY22" fmla="*/ 144657 h 1549945"/>
              <a:gd name="connsiteX23" fmla="*/ 933651 w 4774131"/>
              <a:gd name="connsiteY23" fmla="*/ 115781 h 1549945"/>
              <a:gd name="connsiteX24" fmla="*/ 1020278 w 4774131"/>
              <a:gd name="connsiteY24" fmla="*/ 86905 h 1549945"/>
              <a:gd name="connsiteX25" fmla="*/ 1203158 w 4774131"/>
              <a:gd name="connsiteY25" fmla="*/ 67655 h 1549945"/>
              <a:gd name="connsiteX26" fmla="*/ 1299411 w 4774131"/>
              <a:gd name="connsiteY26" fmla="*/ 48404 h 1549945"/>
              <a:gd name="connsiteX27" fmla="*/ 1357162 w 4774131"/>
              <a:gd name="connsiteY27" fmla="*/ 29154 h 1549945"/>
              <a:gd name="connsiteX28" fmla="*/ 1751798 w 4774131"/>
              <a:gd name="connsiteY28" fmla="*/ 19529 h 1549945"/>
              <a:gd name="connsiteX29" fmla="*/ 1790299 w 4774131"/>
              <a:gd name="connsiteY29" fmla="*/ 9903 h 1549945"/>
              <a:gd name="connsiteX30" fmla="*/ 2435192 w 4774131"/>
              <a:gd name="connsiteY30" fmla="*/ 19529 h 1549945"/>
              <a:gd name="connsiteX31" fmla="*/ 3272590 w 4774131"/>
              <a:gd name="connsiteY31" fmla="*/ 9903 h 1549945"/>
              <a:gd name="connsiteX32" fmla="*/ 3676851 w 4774131"/>
              <a:gd name="connsiteY32" fmla="*/ 278 h 1549945"/>
              <a:gd name="connsiteX33" fmla="*/ 4061861 w 4774131"/>
              <a:gd name="connsiteY33" fmla="*/ 29154 h 1549945"/>
              <a:gd name="connsiteX34" fmla="*/ 4331369 w 4774131"/>
              <a:gd name="connsiteY34" fmla="*/ 38779 h 1549945"/>
              <a:gd name="connsiteX35" fmla="*/ 4774131 w 4774131"/>
              <a:gd name="connsiteY35" fmla="*/ 48404 h 1549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774131" h="1549945">
                <a:moveTo>
                  <a:pt x="19251" y="1549945"/>
                </a:moveTo>
                <a:cubicBezTo>
                  <a:pt x="16042" y="1437650"/>
                  <a:pt x="15099" y="1325268"/>
                  <a:pt x="9625" y="1213061"/>
                </a:cubicBezTo>
                <a:cubicBezTo>
                  <a:pt x="8674" y="1193568"/>
                  <a:pt x="0" y="1174826"/>
                  <a:pt x="0" y="1155310"/>
                </a:cubicBezTo>
                <a:cubicBezTo>
                  <a:pt x="0" y="1075035"/>
                  <a:pt x="2357" y="994623"/>
                  <a:pt x="9625" y="914678"/>
                </a:cubicBezTo>
                <a:cubicBezTo>
                  <a:pt x="18836" y="813352"/>
                  <a:pt x="19817" y="865418"/>
                  <a:pt x="48126" y="808800"/>
                </a:cubicBezTo>
                <a:cubicBezTo>
                  <a:pt x="52663" y="799725"/>
                  <a:pt x="53755" y="789250"/>
                  <a:pt x="57752" y="779924"/>
                </a:cubicBezTo>
                <a:cubicBezTo>
                  <a:pt x="63404" y="766736"/>
                  <a:pt x="71964" y="754858"/>
                  <a:pt x="77002" y="741423"/>
                </a:cubicBezTo>
                <a:cubicBezTo>
                  <a:pt x="86259" y="716738"/>
                  <a:pt x="84613" y="697327"/>
                  <a:pt x="96253" y="674047"/>
                </a:cubicBezTo>
                <a:cubicBezTo>
                  <a:pt x="101426" y="663700"/>
                  <a:pt x="110805" y="655742"/>
                  <a:pt x="115503" y="645171"/>
                </a:cubicBezTo>
                <a:cubicBezTo>
                  <a:pt x="123744" y="626628"/>
                  <a:pt x="128337" y="606670"/>
                  <a:pt x="134754" y="587419"/>
                </a:cubicBezTo>
                <a:cubicBezTo>
                  <a:pt x="137962" y="577794"/>
                  <a:pt x="139841" y="567618"/>
                  <a:pt x="144379" y="558543"/>
                </a:cubicBezTo>
                <a:cubicBezTo>
                  <a:pt x="150796" y="545709"/>
                  <a:pt x="157978" y="533230"/>
                  <a:pt x="163630" y="520042"/>
                </a:cubicBezTo>
                <a:cubicBezTo>
                  <a:pt x="167627" y="510717"/>
                  <a:pt x="170468" y="500922"/>
                  <a:pt x="173255" y="491167"/>
                </a:cubicBezTo>
                <a:cubicBezTo>
                  <a:pt x="176889" y="478447"/>
                  <a:pt x="176317" y="464151"/>
                  <a:pt x="182880" y="452665"/>
                </a:cubicBezTo>
                <a:cubicBezTo>
                  <a:pt x="189633" y="440846"/>
                  <a:pt x="203042" y="434247"/>
                  <a:pt x="211756" y="423790"/>
                </a:cubicBezTo>
                <a:cubicBezTo>
                  <a:pt x="228668" y="403496"/>
                  <a:pt x="239648" y="373757"/>
                  <a:pt x="259882" y="356413"/>
                </a:cubicBezTo>
                <a:cubicBezTo>
                  <a:pt x="270776" y="347075"/>
                  <a:pt x="285925" y="344281"/>
                  <a:pt x="298383" y="337162"/>
                </a:cubicBezTo>
                <a:cubicBezTo>
                  <a:pt x="308427" y="331423"/>
                  <a:pt x="318005" y="324853"/>
                  <a:pt x="327259" y="317912"/>
                </a:cubicBezTo>
                <a:cubicBezTo>
                  <a:pt x="381750" y="277044"/>
                  <a:pt x="396498" y="260198"/>
                  <a:pt x="442762" y="231284"/>
                </a:cubicBezTo>
                <a:cubicBezTo>
                  <a:pt x="458627" y="221369"/>
                  <a:pt x="473620" y="209604"/>
                  <a:pt x="490889" y="202409"/>
                </a:cubicBezTo>
                <a:cubicBezTo>
                  <a:pt x="537427" y="183018"/>
                  <a:pt x="576570" y="180543"/>
                  <a:pt x="625642" y="173533"/>
                </a:cubicBezTo>
                <a:lnTo>
                  <a:pt x="693019" y="154282"/>
                </a:lnTo>
                <a:cubicBezTo>
                  <a:pt x="702737" y="151367"/>
                  <a:pt x="711876" y="146260"/>
                  <a:pt x="721895" y="144657"/>
                </a:cubicBezTo>
                <a:cubicBezTo>
                  <a:pt x="792239" y="133402"/>
                  <a:pt x="933651" y="115781"/>
                  <a:pt x="933651" y="115781"/>
                </a:cubicBezTo>
                <a:cubicBezTo>
                  <a:pt x="962527" y="106156"/>
                  <a:pt x="990868" y="94748"/>
                  <a:pt x="1020278" y="86905"/>
                </a:cubicBezTo>
                <a:cubicBezTo>
                  <a:pt x="1067107" y="74417"/>
                  <a:pt x="1170431" y="70172"/>
                  <a:pt x="1203158" y="67655"/>
                </a:cubicBezTo>
                <a:cubicBezTo>
                  <a:pt x="1235242" y="61238"/>
                  <a:pt x="1267668" y="56340"/>
                  <a:pt x="1299411" y="48404"/>
                </a:cubicBezTo>
                <a:cubicBezTo>
                  <a:pt x="1319097" y="43483"/>
                  <a:pt x="1336912" y="30447"/>
                  <a:pt x="1357162" y="29154"/>
                </a:cubicBezTo>
                <a:cubicBezTo>
                  <a:pt x="1488479" y="20772"/>
                  <a:pt x="1620253" y="22737"/>
                  <a:pt x="1751798" y="19529"/>
                </a:cubicBezTo>
                <a:cubicBezTo>
                  <a:pt x="1764632" y="16320"/>
                  <a:pt x="1777070" y="9903"/>
                  <a:pt x="1790299" y="9903"/>
                </a:cubicBezTo>
                <a:cubicBezTo>
                  <a:pt x="2005287" y="9903"/>
                  <a:pt x="2220204" y="19529"/>
                  <a:pt x="2435192" y="19529"/>
                </a:cubicBezTo>
                <a:cubicBezTo>
                  <a:pt x="2714343" y="19529"/>
                  <a:pt x="2993457" y="13112"/>
                  <a:pt x="3272590" y="9903"/>
                </a:cubicBezTo>
                <a:cubicBezTo>
                  <a:pt x="3407344" y="6695"/>
                  <a:pt x="3542073" y="-1620"/>
                  <a:pt x="3676851" y="278"/>
                </a:cubicBezTo>
                <a:cubicBezTo>
                  <a:pt x="4084586" y="6021"/>
                  <a:pt x="3827669" y="17145"/>
                  <a:pt x="4061861" y="29154"/>
                </a:cubicBezTo>
                <a:cubicBezTo>
                  <a:pt x="4151636" y="33758"/>
                  <a:pt x="4241526" y="35784"/>
                  <a:pt x="4331369" y="38779"/>
                </a:cubicBezTo>
                <a:cubicBezTo>
                  <a:pt x="4662217" y="49807"/>
                  <a:pt x="4546302" y="48404"/>
                  <a:pt x="4774131" y="4840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38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0.00255 C 5.55556E-7 0.00255 0.0783 0.00717 0.17361 0.00717 C 0.28611 0.00717 0.32674 0.00231 0.34392 -0.0007 L 0.36146 -0.00463 C 0.37899 -0.00764 0.42222 -0.01204 0.54931 -0.01204 C 0.63056 -0.01204 0.72309 -0.00787 0.72309 -0.00255 C 0.72309 0.00255 0.63056 0.00717 0.54931 0.00717 C 0.42222 0.00717 0.37899 0.00231 0.36146 -0.0007 L 0.34392 -0.00463 C 0.32674 -0.00764 0.28611 -0.01204 0.17361 -0.01204 C 0.0783 -0.01204 5.55556E-7 -0.00787 5.55556E-7 -0.00255 Z " pathEditMode="relative" rAng="0" ptsTypes="AAAAAAAAAAA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1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Záměna souřadnic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Realizace cesty záměnou souřadnic: Problém nevratnosti</a:t>
            </a:r>
          </a:p>
          <a:p>
            <a:pPr lvl="1"/>
            <a:r>
              <a:rPr lang="cs-CZ" dirty="0"/>
              <a:t>Teoreticky</a:t>
            </a:r>
          </a:p>
          <a:p>
            <a:pPr lvl="1"/>
            <a:r>
              <a:rPr lang="cs-CZ" dirty="0"/>
              <a:t>Fyzikálně</a:t>
            </a:r>
          </a:p>
          <a:p>
            <a:pPr lvl="1"/>
            <a:r>
              <a:rPr lang="cs-CZ" dirty="0"/>
              <a:t>Technicky</a:t>
            </a:r>
          </a:p>
          <a:p>
            <a:pPr lvl="1"/>
            <a:r>
              <a:rPr lang="cs-CZ" dirty="0"/>
              <a:t>Fakticky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805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N-rozměrný prostor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Vícerozměrnost </a:t>
            </a:r>
          </a:p>
          <a:p>
            <a:pPr lvl="1"/>
            <a:r>
              <a:rPr lang="cs-CZ" dirty="0"/>
              <a:t>Matematická  </a:t>
            </a:r>
          </a:p>
          <a:p>
            <a:pPr lvl="1"/>
            <a:r>
              <a:rPr lang="cs-CZ" dirty="0"/>
              <a:t>Fyzikální</a:t>
            </a:r>
          </a:p>
          <a:p>
            <a:pPr lvl="2"/>
            <a:r>
              <a:rPr lang="cs-CZ" dirty="0"/>
              <a:t>Hyperprostory</a:t>
            </a:r>
          </a:p>
          <a:p>
            <a:pPr lvl="2"/>
            <a:r>
              <a:rPr lang="cs-CZ" dirty="0"/>
              <a:t>Červí díry</a:t>
            </a:r>
          </a:p>
          <a:p>
            <a:pPr marL="457200" lvl="1" indent="0">
              <a:buNone/>
            </a:pPr>
            <a:r>
              <a:rPr lang="cs-CZ" dirty="0"/>
              <a:t>	</a:t>
            </a:r>
          </a:p>
          <a:p>
            <a:pPr marL="57150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5329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Cestování v prostoru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3250704" cy="4525963"/>
          </a:xfrm>
        </p:spPr>
        <p:txBody>
          <a:bodyPr/>
          <a:lstStyle/>
          <a:p>
            <a:r>
              <a:rPr lang="cs-CZ" dirty="0"/>
              <a:t>Hyperprostor</a:t>
            </a:r>
          </a:p>
        </p:txBody>
      </p:sp>
      <p:pic>
        <p:nvPicPr>
          <p:cNvPr id="3074" name="Picture 2" descr="Y:\fil\sci-fi\obr\hyperprosto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556791"/>
            <a:ext cx="5092848" cy="4608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8862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Cestování v prostoru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525963"/>
          </a:xfrm>
        </p:spPr>
        <p:txBody>
          <a:bodyPr/>
          <a:lstStyle/>
          <a:p>
            <a:r>
              <a:rPr lang="cs-CZ" dirty="0"/>
              <a:t>Červí díry</a:t>
            </a:r>
          </a:p>
          <a:p>
            <a:pPr lvl="1"/>
            <a:r>
              <a:rPr lang="cs-CZ" dirty="0"/>
              <a:t>Velikost &gt; slapové síly</a:t>
            </a:r>
          </a:p>
          <a:p>
            <a:pPr lvl="1"/>
            <a:r>
              <a:rPr lang="cs-CZ" dirty="0"/>
              <a:t>jednosměrnost</a:t>
            </a:r>
          </a:p>
        </p:txBody>
      </p:sp>
      <p:pic>
        <p:nvPicPr>
          <p:cNvPr id="4098" name="Picture 2" descr="Y:\fil\sci-fi\obr\cervidi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268760"/>
            <a:ext cx="3987800" cy="537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938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Zdroje energie pro cestování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Gravitace na baterku</a:t>
            </a:r>
          </a:p>
          <a:p>
            <a:pPr lvl="1"/>
            <a:r>
              <a:rPr lang="cs-CZ" dirty="0"/>
              <a:t>4 základní fyzikální interakce</a:t>
            </a:r>
          </a:p>
          <a:p>
            <a:pPr lvl="2"/>
            <a:r>
              <a:rPr lang="cs-CZ" dirty="0"/>
              <a:t>Silná jaderná</a:t>
            </a:r>
          </a:p>
          <a:p>
            <a:pPr lvl="2"/>
            <a:r>
              <a:rPr lang="cs-CZ" dirty="0"/>
              <a:t>Slabá jaderná</a:t>
            </a:r>
          </a:p>
          <a:p>
            <a:pPr lvl="2"/>
            <a:r>
              <a:rPr lang="cs-CZ" dirty="0"/>
              <a:t>Elektromagnetická</a:t>
            </a:r>
          </a:p>
          <a:p>
            <a:pPr lvl="2"/>
            <a:r>
              <a:rPr lang="cs-CZ" dirty="0"/>
              <a:t>Gravitační</a:t>
            </a:r>
          </a:p>
          <a:p>
            <a:pPr marL="914400" lvl="2" indent="0">
              <a:buNone/>
            </a:pPr>
            <a:endParaRPr lang="cs-CZ" dirty="0"/>
          </a:p>
          <a:p>
            <a:r>
              <a:rPr lang="cs-CZ" dirty="0"/>
              <a:t>Vakuové fluktuace (</a:t>
            </a:r>
            <a:r>
              <a:rPr lang="cs-CZ" dirty="0" err="1">
                <a:hlinkClick r:id="rId2"/>
              </a:rPr>
              <a:t>Casimirův</a:t>
            </a:r>
            <a:r>
              <a:rPr lang="cs-CZ" dirty="0">
                <a:hlinkClick r:id="rId2"/>
              </a:rPr>
              <a:t> efekt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223980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Water Wave Analog </a:t>
            </a:r>
            <a:br>
              <a:rPr lang="cs-CZ" dirty="0"/>
            </a:br>
            <a:r>
              <a:rPr lang="en-US" dirty="0"/>
              <a:t>of the Casimir Effect</a:t>
            </a:r>
            <a:endParaRPr lang="cs-CZ" dirty="0"/>
          </a:p>
        </p:txBody>
      </p:sp>
      <p:pic>
        <p:nvPicPr>
          <p:cNvPr id="12" name="H-GnwnEnLCA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752600" y="1700808"/>
            <a:ext cx="5638800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045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2"/>
                </p:tgtEl>
              </p:cMediaNode>
            </p:vide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Zdroje energie pro cestování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Vakuové fluktuace (</a:t>
            </a:r>
            <a:r>
              <a:rPr lang="cs-CZ" dirty="0" err="1">
                <a:hlinkClick r:id="rId2"/>
              </a:rPr>
              <a:t>Casimirův</a:t>
            </a:r>
            <a:r>
              <a:rPr lang="cs-CZ" dirty="0">
                <a:hlinkClick r:id="rId2"/>
              </a:rPr>
              <a:t> efekt</a:t>
            </a:r>
            <a:r>
              <a:rPr lang="cs-CZ" dirty="0"/>
              <a:t>)</a:t>
            </a:r>
          </a:p>
          <a:p>
            <a:r>
              <a:rPr lang="cs-CZ" dirty="0"/>
              <a:t>Vztah </a:t>
            </a:r>
            <a:r>
              <a:rPr lang="cs-CZ" dirty="0" err="1"/>
              <a:t>elmg</a:t>
            </a:r>
            <a:r>
              <a:rPr lang="cs-CZ" dirty="0"/>
              <a:t> a gravitace</a:t>
            </a:r>
          </a:p>
          <a:p>
            <a:r>
              <a:rPr lang="cs-CZ" dirty="0"/>
              <a:t>Machův princip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A ještě jiné cestování na základě EPR paradoxu</a:t>
            </a:r>
          </a:p>
        </p:txBody>
      </p:sp>
    </p:spTree>
    <p:extLst>
      <p:ext uri="{BB962C8B-B14F-4D97-AF65-F5344CB8AC3E}">
        <p14:creationId xmlns:p14="http://schemas.microsoft.com/office/powerpoint/2010/main" val="3319580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a jak v historii utopie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99492" y="1474838"/>
            <a:ext cx="2901309" cy="4525963"/>
          </a:xfrm>
        </p:spPr>
        <p:txBody>
          <a:bodyPr/>
          <a:lstStyle/>
          <a:p>
            <a:r>
              <a:rPr lang="cs-CZ" dirty="0"/>
              <a:t>Lodí po moři </a:t>
            </a:r>
          </a:p>
          <a:p>
            <a:pPr marL="0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  <p:pic>
        <p:nvPicPr>
          <p:cNvPr id="1026" name="Picture 2" descr="Y:\fil\sci-fi\obr\plachetni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484784"/>
            <a:ext cx="5533971" cy="3977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Y:\fil\sci-fi\obr\gulliv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394" y="242253"/>
            <a:ext cx="4229100" cy="614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I:\Texty\Sci-fi\cestadopraveku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214005"/>
            <a:ext cx="457678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I:\Texty\Sci-fi\zarenadatlantikem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76672"/>
            <a:ext cx="5328592" cy="4116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I:\Texty\Sci-fi\Nimitz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433" y="1484784"/>
            <a:ext cx="3474480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I:\Texty\Sci-fi\finalcountdown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836712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68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7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EPR paradox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Vlnová funkce</a:t>
            </a:r>
          </a:p>
          <a:p>
            <a:r>
              <a:rPr lang="cs-CZ" dirty="0"/>
              <a:t>Princip neurčitost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hlinkClick r:id="rId2"/>
              </a:rPr>
              <a:t>Kvantové tunelování </a:t>
            </a:r>
            <a:endParaRPr lang="cs-CZ" dirty="0"/>
          </a:p>
          <a:p>
            <a:r>
              <a:rPr lang="cs-CZ" dirty="0"/>
              <a:t>Kvantová teleportace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Přenos informace či energie.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611560" y="3068960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058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a jak v historii utopie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2901309" cy="4525963"/>
          </a:xfrm>
        </p:spPr>
        <p:txBody>
          <a:bodyPr/>
          <a:lstStyle/>
          <a:p>
            <a:r>
              <a:rPr lang="cs-CZ" dirty="0"/>
              <a:t>Lodí po moři </a:t>
            </a:r>
          </a:p>
          <a:p>
            <a:endParaRPr lang="cs-CZ" dirty="0"/>
          </a:p>
          <a:p>
            <a:r>
              <a:rPr lang="cs-CZ" dirty="0"/>
              <a:t>Vzduchem</a:t>
            </a:r>
          </a:p>
          <a:p>
            <a:pPr lvl="1"/>
            <a:r>
              <a:rPr lang="cs-CZ" dirty="0"/>
              <a:t>Balón</a:t>
            </a:r>
          </a:p>
          <a:p>
            <a:pPr lvl="1"/>
            <a:r>
              <a:rPr lang="cs-CZ" dirty="0"/>
              <a:t>Letadlo</a:t>
            </a:r>
          </a:p>
          <a:p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  <p:pic>
        <p:nvPicPr>
          <p:cNvPr id="1028" name="Picture 4" descr="Y:\fil\sci-fi\obr\bal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60647"/>
            <a:ext cx="3810000" cy="637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Y:\fil\sci-fi\obr\oldpla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844" y="274638"/>
            <a:ext cx="4792853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4142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a jak v historii utopie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2901309" cy="4525963"/>
          </a:xfrm>
        </p:spPr>
        <p:txBody>
          <a:bodyPr/>
          <a:lstStyle/>
          <a:p>
            <a:r>
              <a:rPr lang="cs-CZ" dirty="0"/>
              <a:t>Lodí po moři </a:t>
            </a:r>
            <a:r>
              <a:rPr lang="cs-CZ" sz="1600" dirty="0"/>
              <a:t>(Bacon, </a:t>
            </a:r>
            <a:r>
              <a:rPr lang="cs-CZ" sz="1600" dirty="0" err="1"/>
              <a:t>Campanella</a:t>
            </a:r>
            <a:r>
              <a:rPr lang="cs-CZ" sz="1600" dirty="0"/>
              <a:t>, More, </a:t>
            </a:r>
            <a:r>
              <a:rPr lang="cs-CZ" sz="1600" dirty="0" err="1"/>
              <a:t>Swift</a:t>
            </a:r>
            <a:r>
              <a:rPr lang="cs-CZ" sz="1600" dirty="0"/>
              <a:t>, Zeman)</a:t>
            </a:r>
          </a:p>
          <a:p>
            <a:r>
              <a:rPr lang="cs-CZ" dirty="0"/>
              <a:t>Vzduchem</a:t>
            </a:r>
          </a:p>
          <a:p>
            <a:pPr lvl="1"/>
            <a:r>
              <a:rPr lang="cs-CZ" dirty="0"/>
              <a:t>Balón</a:t>
            </a:r>
          </a:p>
          <a:p>
            <a:pPr lvl="1"/>
            <a:r>
              <a:rPr lang="cs-CZ" dirty="0"/>
              <a:t>Letadlo</a:t>
            </a:r>
          </a:p>
          <a:p>
            <a:r>
              <a:rPr lang="cs-CZ" dirty="0"/>
              <a:t>Kosmos – hlubiny</a:t>
            </a:r>
          </a:p>
          <a:p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  <p:pic>
        <p:nvPicPr>
          <p:cNvPr id="10" name="Picture 7" descr="Y:\fil\sci-fi\obr\di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5143500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Y:\fil\sci-fi\obr\raket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124744"/>
            <a:ext cx="3333750" cy="501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22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Vesmír nebo nitro Země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266928" cy="4525963"/>
          </a:xfrm>
        </p:spPr>
        <p:txBody>
          <a:bodyPr/>
          <a:lstStyle/>
          <a:p>
            <a:r>
              <a:rPr lang="cs-CZ" dirty="0"/>
              <a:t>Fyzikální a prostorová omezení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Vzdálenosti a neznámé fyzikální podmínky</a:t>
            </a:r>
          </a:p>
          <a:p>
            <a:pPr lvl="1"/>
            <a:r>
              <a:rPr lang="cs-CZ" dirty="0"/>
              <a:t>STR jako špatná zpráva</a:t>
            </a:r>
          </a:p>
        </p:txBody>
      </p:sp>
      <p:pic>
        <p:nvPicPr>
          <p:cNvPr id="2050" name="Picture 2" descr="Y:\fil\sci-fi\obr\del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683" y="4077072"/>
            <a:ext cx="2943225" cy="221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Y:\fil\sci-fi\obr\sacht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124" y="1340768"/>
            <a:ext cx="3072341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0154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Teleportace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 identity</a:t>
            </a:r>
          </a:p>
          <a:p>
            <a:pPr lvl="1"/>
            <a:r>
              <a:rPr lang="cs-CZ" dirty="0"/>
              <a:t>smrt originálu, kontinuita kopie</a:t>
            </a:r>
          </a:p>
          <a:p>
            <a:pPr lvl="1"/>
            <a:r>
              <a:rPr lang="cs-CZ" dirty="0"/>
              <a:t>riziko chyby v přenosu</a:t>
            </a:r>
          </a:p>
          <a:p>
            <a:pPr marL="457200" lvl="1" indent="0">
              <a:buNone/>
            </a:pPr>
            <a:endParaRPr lang="cs-CZ" dirty="0"/>
          </a:p>
          <a:p>
            <a:pPr lvl="1">
              <a:buFont typeface="Wingdings"/>
              <a:buChar char="Ø"/>
            </a:pPr>
            <a:r>
              <a:rPr lang="cs-CZ" dirty="0"/>
              <a:t>Nutnost zachovat </a:t>
            </a:r>
            <a:r>
              <a:rPr lang="cs-CZ" b="1" dirty="0"/>
              <a:t>jedinou individuální historii</a:t>
            </a:r>
          </a:p>
          <a:p>
            <a:pPr marL="914400" lvl="2" indent="0">
              <a:buNone/>
            </a:pPr>
            <a:r>
              <a:rPr lang="cs-CZ" dirty="0"/>
              <a:t>(E. Mach: individuum jako komplex počitků=vzpomínek)</a:t>
            </a:r>
          </a:p>
        </p:txBody>
      </p:sp>
    </p:spTree>
    <p:extLst>
      <p:ext uri="{BB962C8B-B14F-4D97-AF65-F5344CB8AC3E}">
        <p14:creationId xmlns:p14="http://schemas.microsoft.com/office/powerpoint/2010/main" val="3299688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Cestování v čase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Časové paradoxy </a:t>
            </a:r>
          </a:p>
          <a:p>
            <a:pPr lvl="1"/>
            <a:r>
              <a:rPr lang="cs-CZ" dirty="0"/>
              <a:t>zabití dědečka</a:t>
            </a:r>
          </a:p>
          <a:p>
            <a:pPr lvl="1"/>
            <a:r>
              <a:rPr lang="cs-CZ" dirty="0"/>
              <a:t>paradox dvojčat </a:t>
            </a:r>
          </a:p>
          <a:p>
            <a:pPr lvl="1"/>
            <a:r>
              <a:rPr lang="cs-CZ" dirty="0"/>
              <a:t>paralelní vesmíry jako řešení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277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Záměna souřadnic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Realizace cesty záměnou souřadnic: Problém nevratnosti</a:t>
            </a:r>
          </a:p>
          <a:p>
            <a:pPr lvl="1"/>
            <a:r>
              <a:rPr lang="cs-CZ" dirty="0"/>
              <a:t>Teoreticky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1403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Záměna souřadnic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1547664" y="2276872"/>
            <a:ext cx="0" cy="3384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1547664" y="5661248"/>
            <a:ext cx="30963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1243170" y="1727519"/>
            <a:ext cx="686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sever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860032" y="5476582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východ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06421" y="4881102"/>
            <a:ext cx="1513792" cy="720081"/>
          </a:xfrm>
          <a:prstGeom prst="rect">
            <a:avLst/>
          </a:prstGeom>
        </p:spPr>
      </p:pic>
      <p:cxnSp>
        <p:nvCxnSpPr>
          <p:cNvPr id="12" name="Přímá spojnice se šipkou 11"/>
          <p:cNvCxnSpPr/>
          <p:nvPr/>
        </p:nvCxnSpPr>
        <p:spPr>
          <a:xfrm flipV="1">
            <a:off x="2026935" y="5170040"/>
            <a:ext cx="4492859" cy="3600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1773633" y="2899491"/>
            <a:ext cx="3764395" cy="26042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683827" y="2016458"/>
            <a:ext cx="1100099" cy="34047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4914565" y="5459974"/>
            <a:ext cx="82373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 čas  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1113346" y="1740707"/>
            <a:ext cx="8686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prostor</a:t>
            </a:r>
          </a:p>
        </p:txBody>
      </p:sp>
    </p:spTree>
    <p:extLst>
      <p:ext uri="{BB962C8B-B14F-4D97-AF65-F5344CB8AC3E}">
        <p14:creationId xmlns:p14="http://schemas.microsoft.com/office/powerpoint/2010/main" val="2386662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07407E-6 L 8.33333E-7 0.00023 C 0.01875 0.00277 0.00486 0.00162 0.03055 4.07407E-6 L 0.06371 -0.00139 L 0.12396 -0.00301 C 0.12691 -0.00348 0.12969 -0.00394 0.13264 -0.0044 C 0.13455 -0.00487 0.13663 -0.00556 0.13889 -0.00579 C 0.15017 -0.00672 0.1618 -0.00695 0.17309 -0.00741 C 0.17465 -0.00787 0.17656 -0.00834 0.17812 -0.0088 C 0.18055 -0.00973 0.18299 -0.01112 0.18542 -0.01181 L 0.19028 -0.0132 C 0.19149 -0.01436 0.19271 -0.01551 0.19392 -0.01621 C 0.19514 -0.0169 0.19687 -0.01667 0.19792 -0.0176 C 0.19983 -0.02037 0.20104 -0.02385 0.20278 -0.02686 L 0.20764 -0.03565 C 0.20833 -0.03704 0.20903 -0.03889 0.21007 -0.04005 C 0.21493 -0.04607 0.21233 -0.04352 0.21753 -0.04769 C 0.2184 -0.04931 0.2191 -0.0507 0.21996 -0.05209 C 0.22083 -0.05417 0.22118 -0.05625 0.2224 -0.05811 C 0.22326 -0.05949 0.22483 -0.05996 0.22604 -0.06112 C 0.23559 -0.07061 0.2243 -0.06135 0.23333 -0.06875 C 0.2349 -0.07408 0.2349 -0.07385 0.23594 -0.08056 C 0.23733 -0.09237 0.23611 -0.08959 0.23837 -0.09838 C 0.23854 -0.1 0.23924 -0.10139 0.23958 -0.10278 C 0.2401 -0.10487 0.23976 -0.10741 0.2408 -0.1088 C 0.24167 -0.10996 0.24323 -0.10973 0.24444 -0.11019 C 0.24496 -0.11181 0.24566 -0.1132 0.24566 -0.11505 C 0.24566 -0.13565 0.24635 -0.13218 0.24323 -0.14329 C 0.24375 -0.14908 0.24392 -0.1551 0.24444 -0.16135 C 0.24479 -0.16274 0.24531 -0.16412 0.24566 -0.16574 C 0.25781 -0.20463 0.25295 -0.19237 0.26059 -0.21042 C 0.26094 -0.21227 0.26215 -0.21852 0.26302 -0.22084 C 0.26354 -0.22246 0.26476 -0.22362 0.26545 -0.22524 C 0.26684 -0.22963 0.26788 -0.23426 0.2691 -0.23889 L 0.27031 -0.24329 C 0.27066 -0.24468 0.27031 -0.24723 0.27153 -0.24769 C 0.27708 -0.24977 0.27396 -0.24885 0.28142 -0.2507 C 0.28733 -0.27199 0.28142 -0.24977 0.28507 -0.26551 C 0.28542 -0.26713 0.28542 -0.26899 0.28628 -0.27014 C 0.28976 -0.27431 0.29305 -0.27593 0.2974 -0.27755 C 0.2993 -0.27824 0.30399 -0.2794 0.3059 -0.28056 C 0.30729 -0.28149 0.30833 -0.28287 0.30955 -0.28357 C 0.31198 -0.28473 0.31476 -0.28565 0.31719 -0.28658 C 0.32361 -0.28912 0.31858 -0.28727 0.32812 -0.28959 C 0.33003 -0.29005 0.33212 -0.29051 0.33437 -0.29098 C 0.3368 -0.29144 0.33924 -0.2919 0.34167 -0.29237 C 0.34566 -0.29352 0.35 -0.29399 0.35399 -0.29537 C 0.35521 -0.29584 0.35625 -0.29699 0.35764 -0.29699 C 0.36736 -0.29792 0.37743 -0.29792 0.38715 -0.29838 C 0.39045 -0.29885 0.39913 -0.29977 0.40312 -0.30139 C 0.40521 -0.30232 0.40712 -0.30348 0.4092 -0.30463 C 0.41076 -0.3051 0.41267 -0.30533 0.41424 -0.30602 C 0.41545 -0.30625 0.41667 -0.30695 0.41788 -0.30741 C 0.42604 -0.30973 0.43385 -0.30973 0.44253 -0.31042 C 0.45156 -0.3132 0.44392 -0.31088 0.45729 -0.31343 C 0.45972 -0.31389 0.46215 -0.31459 0.46458 -0.31482 C 0.48003 -0.3169 0.50069 -0.31737 0.5151 -0.31783 C 0.52187 -0.32014 0.52378 -0.31899 0.52847 -0.32362 C 0.52986 -0.32524 0.53108 -0.32662 0.53229 -0.32848 C 0.53385 -0.33056 0.53507 -0.33357 0.53715 -0.33588 C 0.53819 -0.33681 0.53958 -0.33681 0.5408 -0.33727 C 0.54236 -0.33866 0.5441 -0.34028 0.54566 -0.34167 C 0.54809 -0.34375 0.55104 -0.34514 0.55312 -0.34769 C 0.55625 -0.35162 0.55972 -0.35649 0.56406 -0.35811 C 0.56875 -0.35996 0.57101 -0.36042 0.57535 -0.36551 C 0.57778 -0.36852 0.57934 -0.37315 0.58264 -0.37477 C 0.58385 -0.37524 0.58524 -0.37547 0.58628 -0.37616 C 0.59583 -0.38172 0.58437 -0.37686 0.59375 -0.38056 C 0.59462 -0.38218 0.59566 -0.38334 0.59618 -0.38496 C 0.59757 -0.38936 0.59826 -0.40301 0.59861 -0.40602 C 0.59896 -0.4088 0.60052 -0.41181 0.60104 -0.41482 C 0.60191 -0.41875 0.60243 -0.42292 0.60347 -0.42686 C 0.60434 -0.42987 0.60555 -0.43287 0.6059 -0.43565 C 0.60746 -0.44514 0.60608 -0.44121 0.60972 -0.44769 C 0.61024 -0.44931 0.61024 -0.4507 0.61094 -0.45232 C 0.61285 -0.45579 0.61562 -0.45741 0.61823 -0.45973 L 0.62066 -0.46852 C 0.62118 -0.47014 0.6217 -0.47153 0.62187 -0.47315 C 0.62274 -0.47801 0.62101 -0.48519 0.6243 -0.48797 C 0.62674 -0.48982 0.62969 -0.49144 0.63194 -0.49399 C 0.63507 -0.49792 0.63854 -0.50324 0.64288 -0.50579 C 0.6441 -0.50672 0.64531 -0.50695 0.64653 -0.50741 C 0.64774 -0.50834 0.64896 -0.50949 0.65035 -0.51042 C 0.65642 -0.51412 0.67187 -0.5132 0.67361 -0.5132 C 0.67535 -0.51389 0.67691 -0.51459 0.67847 -0.51482 C 0.68055 -0.51551 0.68264 -0.51574 0.68455 -0.51621 C 0.68733 -0.51713 0.68976 -0.51852 0.69219 -0.51945 L 0.69583 -0.52084 C 0.70555 -0.52871 0.69375 -0.51852 0.70191 -0.52824 C 0.70278 -0.52963 0.70434 -0.53033 0.70555 -0.53125 C 0.70851 -0.54005 0.7066 -0.53704 0.71059 -0.5419 L 0.74757 -0.56389 " pathEditMode="relative" rAng="0" ptsTypes="AAAAAAAAAAAAAAAAAAAAAAAAAAAAAAAAAAAAAAAAAAAAAAAAAAAAAAAAAAAAAAAAAAAAAAAAAAAAAAAAAAAAAAAAAAAA">
                                      <p:cBhvr>
                                        <p:cTn id="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378" y="-28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248</Words>
  <Application>Microsoft Office PowerPoint</Application>
  <PresentationFormat>Předvádění na obrazovce (4:3)</PresentationFormat>
  <Paragraphs>95</Paragraphs>
  <Slides>20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Motiv systému Office</vt:lpstr>
      <vt:lpstr>Cestování</vt:lpstr>
      <vt:lpstr>Proč a jak v historii utopie</vt:lpstr>
      <vt:lpstr>Proč a jak v historii utopie</vt:lpstr>
      <vt:lpstr>Proč a jak v historii utopie</vt:lpstr>
      <vt:lpstr>Vesmír nebo nitro Země</vt:lpstr>
      <vt:lpstr>Teleportace</vt:lpstr>
      <vt:lpstr>Cestování v čase</vt:lpstr>
      <vt:lpstr>Záměna souřadnic</vt:lpstr>
      <vt:lpstr>Záměna souřadnic</vt:lpstr>
      <vt:lpstr>Záměna souřadnic</vt:lpstr>
      <vt:lpstr>Záměna souřadnic</vt:lpstr>
      <vt:lpstr>Záměna souřadnic</vt:lpstr>
      <vt:lpstr>Záměna souřadnic</vt:lpstr>
      <vt:lpstr>N-rozměrný prostor</vt:lpstr>
      <vt:lpstr>Cestování v prostoru</vt:lpstr>
      <vt:lpstr>Cestování v prostoru</vt:lpstr>
      <vt:lpstr>Zdroje energie pro cestování</vt:lpstr>
      <vt:lpstr>Water Wave Analog  of the Casimir Effect</vt:lpstr>
      <vt:lpstr>Zdroje energie pro cestování</vt:lpstr>
      <vt:lpstr>EPR paradox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Cestování</dc:title>
  <dc:creator>jokr</dc:creator>
  <cp:lastModifiedBy>Josef Krob</cp:lastModifiedBy>
  <cp:revision>50</cp:revision>
  <dcterms:created xsi:type="dcterms:W3CDTF">2012-04-11T19:45:12Z</dcterms:created>
  <dcterms:modified xsi:type="dcterms:W3CDTF">2017-04-03T08:24:18Z</dcterms:modified>
</cp:coreProperties>
</file>