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71" r:id="rId3"/>
    <p:sldId id="273" r:id="rId4"/>
    <p:sldId id="272" r:id="rId5"/>
    <p:sldId id="258" r:id="rId6"/>
    <p:sldId id="257" r:id="rId7"/>
    <p:sldId id="259" r:id="rId8"/>
    <p:sldId id="268" r:id="rId9"/>
    <p:sldId id="260" r:id="rId10"/>
    <p:sldId id="261" r:id="rId11"/>
    <p:sldId id="262" r:id="rId12"/>
    <p:sldId id="263" r:id="rId13"/>
    <p:sldId id="264" r:id="rId14"/>
    <p:sldId id="265" r:id="rId15"/>
    <p:sldId id="266" r:id="rId16"/>
    <p:sldId id="267" r:id="rId17"/>
    <p:sldId id="270" r:id="rId18"/>
    <p:sldId id="26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61" d="100"/>
          <a:sy n="61" d="100"/>
        </p:scale>
        <p:origin x="72" y="18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CFD1F-8611-48C2-A41D-B25A32C9E4A7}" type="datetimeFigureOut">
              <a:rPr lang="cs-CZ" smtClean="0"/>
              <a:t>25. 4. 2017</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4A5B7-C731-491B-8645-A735FF16EFD2}" type="slidenum">
              <a:rPr lang="cs-CZ" smtClean="0"/>
              <a:t>‹#›</a:t>
            </a:fld>
            <a:endParaRPr lang="cs-CZ"/>
          </a:p>
        </p:txBody>
      </p:sp>
    </p:spTree>
    <p:extLst>
      <p:ext uri="{BB962C8B-B14F-4D97-AF65-F5344CB8AC3E}">
        <p14:creationId xmlns:p14="http://schemas.microsoft.com/office/powerpoint/2010/main" val="1952373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vesmir.cz/author/houdek/"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vesmir.cz/rubrika/tema/chyby-a-omyl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tooltip="By František Houdek"/>
              </a:rPr>
              <a:t>František Houdek</a:t>
            </a:r>
            <a:r>
              <a:rPr lang="cs-CZ" dirty="0"/>
              <a:t>, 24. 9. 2015 , </a:t>
            </a:r>
            <a:r>
              <a:rPr lang="cs-CZ" dirty="0">
                <a:hlinkClick r:id="rId4"/>
              </a:rPr>
              <a:t>Chyby a omyly</a:t>
            </a:r>
            <a:r>
              <a:rPr lang="cs-CZ" dirty="0"/>
              <a:t>, http://vesmir.cz/2015/09/24/veda-plna-omylu-nejvetsi-voloviny/ </a:t>
            </a:r>
          </a:p>
          <a:p>
            <a:endParaRPr lang="cs-CZ" dirty="0"/>
          </a:p>
        </p:txBody>
      </p:sp>
      <p:sp>
        <p:nvSpPr>
          <p:cNvPr id="4" name="Zástupný symbol pro číslo snímku 3"/>
          <p:cNvSpPr>
            <a:spLocks noGrp="1"/>
          </p:cNvSpPr>
          <p:nvPr>
            <p:ph type="sldNum" sz="quarter" idx="10"/>
          </p:nvPr>
        </p:nvSpPr>
        <p:spPr/>
        <p:txBody>
          <a:bodyPr/>
          <a:lstStyle/>
          <a:p>
            <a:fld id="{6AB8A83C-37C2-4694-92DF-7B280394AB9F}" type="slidenum">
              <a:rPr lang="cs-CZ" smtClean="0"/>
              <a:t>11</a:t>
            </a:fld>
            <a:endParaRPr lang="cs-CZ"/>
          </a:p>
        </p:txBody>
      </p:sp>
    </p:spTree>
    <p:extLst>
      <p:ext uri="{BB962C8B-B14F-4D97-AF65-F5344CB8AC3E}">
        <p14:creationId xmlns:p14="http://schemas.microsoft.com/office/powerpoint/2010/main" val="34018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cs-CZ"/>
              <a:t>Kliknutím lze upravit styl.</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Kliknutím lze upravit styly předlohy textu.</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cs-CZ"/>
              <a:t>Kliknutím lze upravit styly předlohy textu.</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cs-CZ"/>
              <a:t>Kliknutím lze upravit styl.</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cs-CZ"/>
              <a:t>Kliknutím lze upravit styly předlohy textu.</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nchor="ct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cs-CZ"/>
              <a:t>Kliknutím lze upravit styl.</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cs-CZ"/>
              <a:t>Kliknutím lze upravit styl.</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cs-CZ"/>
              <a:t>Kliknutím lze upravit styl.</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4/25/2017</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err="1"/>
              <a:t>Erratologie</a:t>
            </a:r>
            <a:endParaRPr lang="cs-CZ" b="1" dirty="0"/>
          </a:p>
        </p:txBody>
      </p:sp>
      <p:sp>
        <p:nvSpPr>
          <p:cNvPr id="3" name="Podnadpis 2"/>
          <p:cNvSpPr>
            <a:spLocks noGrp="1"/>
          </p:cNvSpPr>
          <p:nvPr>
            <p:ph type="subTitle" idx="1"/>
          </p:nvPr>
        </p:nvSpPr>
        <p:spPr/>
        <p:txBody>
          <a:bodyPr/>
          <a:lstStyle/>
          <a:p>
            <a:r>
              <a:rPr lang="cs-CZ" dirty="0"/>
              <a:t>Chyba, klam, omyl jako lidská přirozenost</a:t>
            </a:r>
          </a:p>
        </p:txBody>
      </p:sp>
    </p:spTree>
    <p:extLst>
      <p:ext uri="{BB962C8B-B14F-4D97-AF65-F5344CB8AC3E}">
        <p14:creationId xmlns:p14="http://schemas.microsoft.com/office/powerpoint/2010/main" val="3252532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81200" y="332657"/>
            <a:ext cx="8229600" cy="5793507"/>
          </a:xfrm>
        </p:spPr>
        <p:txBody>
          <a:bodyPr>
            <a:normAutofit fontScale="92500" lnSpcReduction="20000"/>
          </a:bodyPr>
          <a:lstStyle/>
          <a:p>
            <a:r>
              <a:rPr lang="cs-CZ" dirty="0"/>
              <a:t>Potřebujeme jiné hledisko! Podívej se na vývoj života. Před miliardami let vznikly </a:t>
            </a:r>
            <a:r>
              <a:rPr lang="cs-CZ" dirty="0" err="1"/>
              <a:t>praaméby</a:t>
            </a:r>
            <a:r>
              <a:rPr lang="cs-CZ" dirty="0"/>
              <a:t>, že? A co uměly? Opakovat se. Jak? Díky trvalosti dědičných vlastností. Kdyby dědičnost byla skutečně dokonalá, neexistoval by dnes na téhle zeměkouli nikdo jiný než améby. Ale co se stalo? Došlo prostě k omylům, no. Biologové tomu říkají mutace. Ale co je to mutace, ne-li slepý omyl? Nedorozumění mezi rodičem-odesílatelem a potomkem-adresátem. K obrazu svému, to ano, ale jak nepořádně! Jak nepřesně! A protože se podobnost kazila víc a víc, vznikli trilobiti, </a:t>
            </a:r>
            <a:r>
              <a:rPr lang="cs-CZ" dirty="0" err="1"/>
              <a:t>gigantosauři</a:t>
            </a:r>
            <a:r>
              <a:rPr lang="cs-CZ" dirty="0"/>
              <a:t>, sekvoje, kamzíci, opice a my. Z koncentrace nedbalostí a chyb. Ale s mým životem to přece bylo zrovna tak! Vznikl jsem nedopatřením, náhodou jsem se dostal do Turecka, odtamtud zas náhodou do Afriky, pořád jsem sice zápasil s příbojem jako plavec, ale nesl mě ten příboj, já ho přece neřídil! Už chápeš? Můj milý, nedocenili jsme dějinnou úlohu chyby jakožto základní kategorie existence. Neuvažuj po </a:t>
            </a:r>
            <a:r>
              <a:rPr lang="cs-CZ" dirty="0" err="1"/>
              <a:t>manichejsku</a:t>
            </a:r>
            <a:r>
              <a:rPr lang="cs-CZ" dirty="0"/>
              <a:t>! Podle té školy tvoří bůh řád, jemuž satan stále nastavuje nohu. Tak to není! Jestliže seženu tabák, dopíši ke knize filozofických druhů chybějící poslední kapitolu – antologii </a:t>
            </a:r>
            <a:r>
              <a:rPr lang="cs-CZ" dirty="0" err="1"/>
              <a:t>apostázie</a:t>
            </a:r>
            <a:r>
              <a:rPr lang="cs-CZ" dirty="0"/>
              <a:t> čili teorie bytí, které je založeno na chybě, neboť chyba plodí chybu, chybou hýbá, chybu vytváří, až se nakonec osudovost mění v osud světa."</a:t>
            </a:r>
          </a:p>
        </p:txBody>
      </p:sp>
    </p:spTree>
    <p:extLst>
      <p:ext uri="{BB962C8B-B14F-4D97-AF65-F5344CB8AC3E}">
        <p14:creationId xmlns:p14="http://schemas.microsoft.com/office/powerpoint/2010/main" val="18976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Doplňování typologie chyb</a:t>
            </a:r>
          </a:p>
        </p:txBody>
      </p:sp>
      <p:sp>
        <p:nvSpPr>
          <p:cNvPr id="3" name="Zástupný symbol pro obsah 2"/>
          <p:cNvSpPr>
            <a:spLocks noGrp="1"/>
          </p:cNvSpPr>
          <p:nvPr>
            <p:ph idx="1"/>
          </p:nvPr>
        </p:nvSpPr>
        <p:spPr/>
        <p:txBody>
          <a:bodyPr/>
          <a:lstStyle/>
          <a:p>
            <a:r>
              <a:rPr lang="cs-CZ" dirty="0"/>
              <a:t>Omyly z opatrnosti, nadužívání </a:t>
            </a:r>
            <a:r>
              <a:rPr lang="cs-CZ" dirty="0" err="1"/>
              <a:t>Ockhamovy</a:t>
            </a:r>
            <a:r>
              <a:rPr lang="cs-CZ" dirty="0"/>
              <a:t> břitvy</a:t>
            </a:r>
          </a:p>
          <a:p>
            <a:r>
              <a:rPr lang="cs-CZ" dirty="0"/>
              <a:t>Omyly dogmatické (autorita, paradigma…)</a:t>
            </a:r>
          </a:p>
          <a:p>
            <a:r>
              <a:rPr lang="cs-CZ" dirty="0"/>
              <a:t>Omyly z ideologie</a:t>
            </a:r>
          </a:p>
          <a:p>
            <a:r>
              <a:rPr lang="cs-CZ" dirty="0"/>
              <a:t>…</a:t>
            </a:r>
          </a:p>
          <a:p>
            <a:pPr marL="0" indent="0">
              <a:buNone/>
            </a:pPr>
            <a:endParaRPr lang="cs-CZ" dirty="0"/>
          </a:p>
          <a:p>
            <a:endParaRPr lang="cs-CZ" dirty="0"/>
          </a:p>
        </p:txBody>
      </p:sp>
    </p:spTree>
    <p:extLst>
      <p:ext uri="{BB962C8B-B14F-4D97-AF65-F5344CB8AC3E}">
        <p14:creationId xmlns:p14="http://schemas.microsoft.com/office/powerpoint/2010/main" val="401143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extLst/>
          </p:nvPr>
        </p:nvGraphicFramePr>
        <p:xfrm>
          <a:off x="1981200" y="1844823"/>
          <a:ext cx="8229600" cy="393347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692346">
                <a:tc>
                  <a:txBody>
                    <a:bodyPr/>
                    <a:lstStyle/>
                    <a:p>
                      <a:pPr algn="ctr"/>
                      <a:r>
                        <a:rPr lang="cs-CZ" sz="3600" dirty="0"/>
                        <a:t>A</a:t>
                      </a:r>
                    </a:p>
                    <a:p>
                      <a:pPr marL="0" marR="0" indent="0" algn="ctr" defTabSz="914400" rtl="0" eaLnBrk="1" fontAlgn="auto" latinLnBrk="0" hangingPunct="1">
                        <a:lnSpc>
                          <a:spcPct val="100000"/>
                        </a:lnSpc>
                        <a:spcBef>
                          <a:spcPts val="0"/>
                        </a:spcBef>
                        <a:spcAft>
                          <a:spcPts val="0"/>
                        </a:spcAft>
                        <a:buClrTx/>
                        <a:buSzTx/>
                        <a:buFontTx/>
                        <a:buNone/>
                        <a:tabLst/>
                        <a:defRPr/>
                      </a:pPr>
                      <a:r>
                        <a:rPr lang="cs-CZ" sz="2400" dirty="0"/>
                        <a:t>Dotaz na „správný stav“</a:t>
                      </a:r>
                    </a:p>
                    <a:p>
                      <a:pPr algn="ctr"/>
                      <a:endParaRPr lang="cs-CZ" sz="2400" dirty="0"/>
                    </a:p>
                  </a:txBody>
                  <a:tcPr/>
                </a:tc>
                <a:tc>
                  <a:txBody>
                    <a:bodyPr/>
                    <a:lstStyle/>
                    <a:p>
                      <a:pPr algn="ctr"/>
                      <a:r>
                        <a:rPr lang="cs-CZ" sz="4000" dirty="0"/>
                        <a:t>B</a:t>
                      </a:r>
                    </a:p>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a:t>Chybné řešení, odpověď, nesoulad s </a:t>
                      </a:r>
                      <a:r>
                        <a:rPr lang="cs-CZ" sz="2000" dirty="0" err="1"/>
                        <a:t>emprickými</a:t>
                      </a:r>
                      <a:r>
                        <a:rPr lang="cs-CZ" sz="2000" dirty="0"/>
                        <a:t> daty nebo s přijatými pravidly</a:t>
                      </a:r>
                    </a:p>
                  </a:txBody>
                  <a:tcPr/>
                </a:tc>
                <a:extLst>
                  <a:ext uri="{0D108BD9-81ED-4DB2-BD59-A6C34878D82A}">
                    <a16:rowId xmlns:a16="http://schemas.microsoft.com/office/drawing/2014/main" val="10000"/>
                  </a:ext>
                </a:extLst>
              </a:tr>
              <a:tr h="747044">
                <a:tc>
                  <a:txBody>
                    <a:bodyPr/>
                    <a:lstStyle/>
                    <a:p>
                      <a:r>
                        <a:rPr lang="cs-CZ" dirty="0"/>
                        <a:t>Je chyba, že teplota vesmírného pozadí je 3 K?	</a:t>
                      </a:r>
                    </a:p>
                  </a:txBody>
                  <a:tcPr/>
                </a:tc>
                <a:tc>
                  <a:txBody>
                    <a:bodyPr/>
                    <a:lstStyle/>
                    <a:p>
                      <a:r>
                        <a:rPr lang="cs-CZ" dirty="0"/>
                        <a:t>Reliktní záření nemá teplotu 3 K</a:t>
                      </a:r>
                    </a:p>
                  </a:txBody>
                  <a:tcPr/>
                </a:tc>
                <a:extLst>
                  <a:ext uri="{0D108BD9-81ED-4DB2-BD59-A6C34878D82A}">
                    <a16:rowId xmlns:a16="http://schemas.microsoft.com/office/drawing/2014/main" val="10001"/>
                  </a:ext>
                </a:extLst>
              </a:tr>
              <a:tr h="747044">
                <a:tc>
                  <a:txBody>
                    <a:bodyPr/>
                    <a:lstStyle/>
                    <a:p>
                      <a:r>
                        <a:rPr lang="fr-FR" dirty="0"/>
                        <a:t>Je </a:t>
                      </a:r>
                      <a:r>
                        <a:rPr lang="fr-FR" dirty="0" err="1"/>
                        <a:t>chyba</a:t>
                      </a:r>
                      <a:r>
                        <a:rPr lang="fr-FR" dirty="0"/>
                        <a:t>, </a:t>
                      </a:r>
                      <a:r>
                        <a:rPr lang="fr-FR" dirty="0" err="1"/>
                        <a:t>že</a:t>
                      </a:r>
                      <a:r>
                        <a:rPr lang="fr-FR" dirty="0"/>
                        <a:t> se </a:t>
                      </a:r>
                      <a:r>
                        <a:rPr lang="fr-FR" dirty="0" err="1"/>
                        <a:t>narodí</a:t>
                      </a:r>
                      <a:r>
                        <a:rPr lang="fr-FR" dirty="0"/>
                        <a:t> </a:t>
                      </a:r>
                      <a:r>
                        <a:rPr lang="fr-FR" dirty="0" err="1"/>
                        <a:t>slon</a:t>
                      </a:r>
                      <a:r>
                        <a:rPr lang="fr-FR" dirty="0"/>
                        <a:t> se </a:t>
                      </a:r>
                      <a:r>
                        <a:rPr lang="fr-FR" dirty="0" err="1"/>
                        <a:t>dvěma</a:t>
                      </a:r>
                      <a:r>
                        <a:rPr lang="fr-FR" dirty="0"/>
                        <a:t> </a:t>
                      </a:r>
                      <a:r>
                        <a:rPr lang="fr-FR" dirty="0" err="1"/>
                        <a:t>choboty</a:t>
                      </a:r>
                      <a:r>
                        <a:rPr lang="fr-FR" dirty="0"/>
                        <a:t>?</a:t>
                      </a:r>
                      <a:endParaRPr lang="cs-CZ" dirty="0"/>
                    </a:p>
                  </a:txBody>
                  <a:tcPr/>
                </a:tc>
                <a:tc>
                  <a:txBody>
                    <a:bodyPr/>
                    <a:lstStyle/>
                    <a:p>
                      <a:r>
                        <a:rPr lang="cs-CZ" dirty="0"/>
                        <a:t>Slon má dva choboty</a:t>
                      </a:r>
                    </a:p>
                  </a:txBody>
                  <a:tcPr/>
                </a:tc>
                <a:extLst>
                  <a:ext uri="{0D108BD9-81ED-4DB2-BD59-A6C34878D82A}">
                    <a16:rowId xmlns:a16="http://schemas.microsoft.com/office/drawing/2014/main" val="10002"/>
                  </a:ext>
                </a:extLst>
              </a:tr>
              <a:tr h="747044">
                <a:tc>
                  <a:txBody>
                    <a:bodyPr/>
                    <a:lstStyle/>
                    <a:p>
                      <a:r>
                        <a:rPr lang="cs-CZ" dirty="0"/>
                        <a:t>Je chyba, že „2+3=7“?	</a:t>
                      </a:r>
                    </a:p>
                  </a:txBody>
                  <a:tcPr/>
                </a:tc>
                <a:tc>
                  <a:txBody>
                    <a:bodyPr/>
                    <a:lstStyle/>
                    <a:p>
                      <a:r>
                        <a:rPr lang="cs-CZ" dirty="0"/>
                        <a:t>2+3=7 </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12658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Chyba jako…</a:t>
            </a:r>
          </a:p>
        </p:txBody>
      </p:sp>
      <p:sp>
        <p:nvSpPr>
          <p:cNvPr id="3" name="Zástupný symbol pro obsah 2"/>
          <p:cNvSpPr>
            <a:spLocks noGrp="1"/>
          </p:cNvSpPr>
          <p:nvPr>
            <p:ph idx="1"/>
          </p:nvPr>
        </p:nvSpPr>
        <p:spPr/>
        <p:txBody>
          <a:bodyPr/>
          <a:lstStyle/>
          <a:p>
            <a:r>
              <a:rPr lang="pl-PL" dirty="0"/>
              <a:t>...</a:t>
            </a:r>
            <a:r>
              <a:rPr lang="pl-PL" b="1" dirty="0"/>
              <a:t>výsledek hodnocení</a:t>
            </a:r>
            <a:r>
              <a:rPr lang="pl-PL" dirty="0"/>
              <a:t>, vzešlé z komparace typu </a:t>
            </a:r>
            <a:r>
              <a:rPr lang="pl-PL" b="1" dirty="0"/>
              <a:t>jak to má být (co býti má) </a:t>
            </a:r>
            <a:r>
              <a:rPr lang="cs-CZ" dirty="0"/>
              <a:t>–</a:t>
            </a:r>
            <a:r>
              <a:rPr lang="pl-PL" b="1" dirty="0"/>
              <a:t>  jak to je (co je)</a:t>
            </a:r>
          </a:p>
          <a:p>
            <a:r>
              <a:rPr lang="cs-CZ" dirty="0"/>
              <a:t>…</a:t>
            </a:r>
            <a:r>
              <a:rPr lang="cs-CZ" b="1" dirty="0"/>
              <a:t>nepravda</a:t>
            </a:r>
            <a:r>
              <a:rPr lang="cs-CZ" dirty="0"/>
              <a:t> – </a:t>
            </a:r>
            <a:r>
              <a:rPr lang="cs-CZ" b="1" dirty="0"/>
              <a:t>formální pravidla, data</a:t>
            </a:r>
          </a:p>
          <a:p>
            <a:r>
              <a:rPr lang="cs-CZ" b="1" dirty="0"/>
              <a:t>…objektivní stav</a:t>
            </a:r>
            <a:r>
              <a:rPr lang="cs-CZ" dirty="0"/>
              <a:t> – přenos informace (sémantická, strukturní) </a:t>
            </a:r>
          </a:p>
          <a:p>
            <a:r>
              <a:rPr lang="cs-CZ" b="1" dirty="0"/>
              <a:t>…jako porušení Řádu</a:t>
            </a:r>
          </a:p>
        </p:txBody>
      </p:sp>
    </p:spTree>
    <p:extLst>
      <p:ext uri="{BB962C8B-B14F-4D97-AF65-F5344CB8AC3E}">
        <p14:creationId xmlns:p14="http://schemas.microsoft.com/office/powerpoint/2010/main" val="41841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Kosmogeneze</a:t>
            </a:r>
            <a:endParaRPr lang="cs-CZ" b="1" dirty="0"/>
          </a:p>
        </p:txBody>
      </p:sp>
      <p:sp>
        <p:nvSpPr>
          <p:cNvPr id="3" name="Zástupný symbol pro obsah 2"/>
          <p:cNvSpPr>
            <a:spLocks noGrp="1"/>
          </p:cNvSpPr>
          <p:nvPr>
            <p:ph idx="1"/>
          </p:nvPr>
        </p:nvSpPr>
        <p:spPr/>
        <p:txBody>
          <a:bodyPr/>
          <a:lstStyle/>
          <a:p>
            <a:r>
              <a:rPr lang="cs-CZ" dirty="0"/>
              <a:t>obsahové složení vesmírů (75 % H, 23 % He, zbytek ostatní prvky)</a:t>
            </a:r>
          </a:p>
          <a:p>
            <a:pPr lvl="1"/>
            <a:r>
              <a:rPr lang="cs-CZ" dirty="0"/>
              <a:t>23 % temné hmoty, 73 % temné energie, 4 % „obyčejné“ látky</a:t>
            </a:r>
          </a:p>
          <a:p>
            <a:r>
              <a:rPr lang="cs-CZ" dirty="0"/>
              <a:t>fyzikální vlastnosti</a:t>
            </a:r>
          </a:p>
          <a:p>
            <a:endParaRPr lang="cs-CZ" dirty="0"/>
          </a:p>
          <a:p>
            <a:pPr marL="0" indent="0">
              <a:buNone/>
            </a:pPr>
            <a:r>
              <a:rPr lang="cs-CZ" dirty="0">
                <a:sym typeface="Wingdings" pitchFamily="2" charset="2"/>
              </a:rPr>
              <a:t> </a:t>
            </a:r>
            <a:r>
              <a:rPr lang="cs-CZ" dirty="0"/>
              <a:t>Antropický princip</a:t>
            </a:r>
          </a:p>
        </p:txBody>
      </p:sp>
      <p:pic>
        <p:nvPicPr>
          <p:cNvPr id="4" name="Picture 2" descr="http://www.phil.muni.cz/%7Ejokr/fak/gif/pasm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945" y="20173"/>
            <a:ext cx="9916510" cy="4898756"/>
          </a:xfrm>
          <a:prstGeom prst="rect">
            <a:avLst/>
          </a:prstGeom>
          <a:noFill/>
          <a:extLst>
            <a:ext uri="{909E8E84-426E-40DD-AFC4-6F175D3DCCD1}">
              <a14:hiddenFill xmlns:a14="http://schemas.microsoft.com/office/drawing/2010/main">
                <a:solidFill>
                  <a:srgbClr val="FFFFFF"/>
                </a:solidFill>
              </a14:hiddenFill>
            </a:ext>
          </a:extLst>
        </p:spPr>
      </p:pic>
      <p:pic>
        <p:nvPicPr>
          <p:cNvPr id="5" name="Zástupný symbol pro obsah 3"/>
          <p:cNvPicPr>
            <a:picLocks noChangeAspect="1"/>
          </p:cNvPicPr>
          <p:nvPr/>
        </p:nvPicPr>
        <p:blipFill>
          <a:blip r:embed="rId3"/>
          <a:stretch>
            <a:fillRect/>
          </a:stretch>
        </p:blipFill>
        <p:spPr>
          <a:xfrm>
            <a:off x="358327" y="0"/>
            <a:ext cx="11627745" cy="4195435"/>
          </a:xfrm>
          <a:prstGeom prst="rect">
            <a:avLst/>
          </a:prstGeom>
        </p:spPr>
      </p:pic>
    </p:spTree>
    <p:extLst>
      <p:ext uri="{BB962C8B-B14F-4D97-AF65-F5344CB8AC3E}">
        <p14:creationId xmlns:p14="http://schemas.microsoft.com/office/powerpoint/2010/main" val="17277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685800"/>
            <a:ext cx="5389455" cy="1752599"/>
          </a:xfrm>
        </p:spPr>
        <p:txBody>
          <a:bodyPr/>
          <a:lstStyle/>
          <a:p>
            <a:r>
              <a:rPr lang="cs-CZ" b="1" dirty="0"/>
              <a:t>Biogeneze</a:t>
            </a:r>
          </a:p>
        </p:txBody>
      </p:sp>
      <p:sp>
        <p:nvSpPr>
          <p:cNvPr id="3" name="Zástupný symbol pro obsah 2"/>
          <p:cNvSpPr>
            <a:spLocks noGrp="1"/>
          </p:cNvSpPr>
          <p:nvPr>
            <p:ph idx="1"/>
          </p:nvPr>
        </p:nvSpPr>
        <p:spPr>
          <a:xfrm>
            <a:off x="1484311" y="2666999"/>
            <a:ext cx="4254338" cy="3124201"/>
          </a:xfrm>
        </p:spPr>
        <p:txBody>
          <a:bodyPr/>
          <a:lstStyle/>
          <a:p>
            <a:r>
              <a:rPr lang="cs-CZ" dirty="0"/>
              <a:t>Replikační chyba</a:t>
            </a:r>
          </a:p>
          <a:p>
            <a:r>
              <a:rPr lang="cs-CZ" dirty="0"/>
              <a:t>Mutace</a:t>
            </a:r>
          </a:p>
          <a:p>
            <a:endParaRPr lang="cs-CZ" dirty="0"/>
          </a:p>
          <a:p>
            <a:pPr marL="0" indent="0">
              <a:buNone/>
            </a:pPr>
            <a:r>
              <a:rPr lang="cs-CZ" dirty="0">
                <a:sym typeface="Wingdings" pitchFamily="2" charset="2"/>
              </a:rPr>
              <a:t></a:t>
            </a:r>
            <a:r>
              <a:rPr lang="cs-CZ" dirty="0"/>
              <a:t>Dokonalost (bezchybnost) </a:t>
            </a:r>
          </a:p>
          <a:p>
            <a:pPr marL="0" indent="0">
              <a:buNone/>
            </a:pPr>
            <a:r>
              <a:rPr lang="cs-CZ" dirty="0"/>
              <a:t>	= stabilita a smrt</a:t>
            </a:r>
          </a:p>
        </p:txBody>
      </p:sp>
      <p:sp>
        <p:nvSpPr>
          <p:cNvPr id="4" name="TextovéPole 3"/>
          <p:cNvSpPr txBox="1"/>
          <p:nvPr/>
        </p:nvSpPr>
        <p:spPr>
          <a:xfrm>
            <a:off x="5912070" y="820339"/>
            <a:ext cx="5590954" cy="5539978"/>
          </a:xfrm>
          <a:prstGeom prst="rect">
            <a:avLst/>
          </a:prstGeom>
          <a:noFill/>
        </p:spPr>
        <p:txBody>
          <a:bodyPr wrap="square" rtlCol="0">
            <a:spAutoFit/>
          </a:bodyPr>
          <a:lstStyle/>
          <a:p>
            <a:pPr algn="just"/>
            <a:r>
              <a:rPr lang="cs-CZ" sz="2800" dirty="0"/>
              <a:t>Dokonalé v evoluci bylo řečeno na samém začátku, veškerý ostatní postup byl již jen kažením původního řešení a neustálým záplatováním a nastavováním vršících se chyb na trase od organismu, který zvládal přímé zpracování sluneční energie až k myslícímu masu, které pro udržení své vlastní existence konzumuje jiná masa, která konzumují organismy, které zvládají přímé zpracování sluneční energie.</a:t>
            </a:r>
          </a:p>
          <a:p>
            <a:endParaRPr lang="cs-CZ" dirty="0"/>
          </a:p>
        </p:txBody>
      </p:sp>
    </p:spTree>
    <p:extLst>
      <p:ext uri="{BB962C8B-B14F-4D97-AF65-F5344CB8AC3E}">
        <p14:creationId xmlns:p14="http://schemas.microsoft.com/office/powerpoint/2010/main" val="26013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8"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30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30000" fill="hold"/>
                                        <p:tgtEl>
                                          <p:spTgt spid="4">
                                            <p:txEl>
                                              <p:pRg st="0" end="0"/>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Sociogeneze</a:t>
            </a:r>
            <a:endParaRPr lang="cs-CZ" b="1" dirty="0"/>
          </a:p>
        </p:txBody>
      </p:sp>
      <p:sp>
        <p:nvSpPr>
          <p:cNvPr id="3" name="Zástupný symbol pro obsah 2"/>
          <p:cNvSpPr>
            <a:spLocks noGrp="1"/>
          </p:cNvSpPr>
          <p:nvPr>
            <p:ph idx="1"/>
          </p:nvPr>
        </p:nvSpPr>
        <p:spPr/>
        <p:txBody>
          <a:bodyPr/>
          <a:lstStyle/>
          <a:p>
            <a:r>
              <a:rPr lang="cs-CZ" dirty="0"/>
              <a:t>Sartre – střetávání nezávislých svobodných vůlí</a:t>
            </a:r>
          </a:p>
          <a:p>
            <a:r>
              <a:rPr lang="cs-CZ" dirty="0"/>
              <a:t>Nechtěné důsledky naší činnosti</a:t>
            </a:r>
          </a:p>
          <a:p>
            <a:r>
              <a:rPr lang="cs-CZ" dirty="0"/>
              <a:t>Výhody a nevýhody plánování a spontánnosti</a:t>
            </a:r>
          </a:p>
          <a:p>
            <a:endParaRPr lang="cs-CZ" dirty="0"/>
          </a:p>
          <a:p>
            <a:pPr marL="0" indent="0">
              <a:buNone/>
            </a:pPr>
            <a:r>
              <a:rPr lang="cs-CZ" dirty="0">
                <a:sym typeface="Wingdings" pitchFamily="2" charset="2"/>
              </a:rPr>
              <a:t> </a:t>
            </a:r>
            <a:r>
              <a:rPr lang="cs-CZ" dirty="0"/>
              <a:t>Řád a plán jako útěcha </a:t>
            </a:r>
            <a:br>
              <a:rPr lang="cs-CZ" dirty="0"/>
            </a:br>
            <a:r>
              <a:rPr lang="cs-CZ" dirty="0"/>
              <a:t>(směřování, naděje, znalost správné cesty…)</a:t>
            </a:r>
          </a:p>
        </p:txBody>
      </p:sp>
    </p:spTree>
    <p:extLst>
      <p:ext uri="{BB962C8B-B14F-4D97-AF65-F5344CB8AC3E}">
        <p14:creationId xmlns:p14="http://schemas.microsoft.com/office/powerpoint/2010/main" val="318162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017986" y="1"/>
            <a:ext cx="9217023" cy="6858000"/>
          </a:xfrm>
        </p:spPr>
        <p:txBody>
          <a:bodyPr>
            <a:normAutofit/>
          </a:bodyPr>
          <a:lstStyle/>
          <a:p>
            <a:pPr marL="0" indent="0">
              <a:buNone/>
            </a:pPr>
            <a:r>
              <a:rPr lang="cs-CZ" sz="2800" dirty="0"/>
              <a:t>„Vše, co se dosud empiricky zjistilo o evoluci obecně, a zvláště pak o myšlenkových pochodech, svědčí o tom, že mozek je stroj sestrojený za účelem přežití, ne porozumění sobě samému. Protože tyto dva cíle jsou od svého základu odlišné, bez pomocí faktických poznatků získaných vědou vnímá lidská mysl svět pouze ve fragmentech. Bodově osvětluje jen ty části světa, které musí znát pro to, aby dožila zítřka, a zbytek ponechává v temnotě. Po tisíce generací lidé žili a rozmnožovali se bez toho, že by potřebovali vědět, jak funguje soukolí mozku. Mýtus a sebeklam, příslušnost ke kmeni a rituálu jim byly lepšími prostředky adaptace než objektivní pravda.“ (americký biolog Edward O. Wilson)</a:t>
            </a:r>
          </a:p>
        </p:txBody>
      </p:sp>
    </p:spTree>
    <p:extLst>
      <p:ext uri="{BB962C8B-B14F-4D97-AF65-F5344CB8AC3E}">
        <p14:creationId xmlns:p14="http://schemas.microsoft.com/office/powerpoint/2010/main" val="3690792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Epistemické chyby, iluze a simplifikace</a:t>
            </a:r>
          </a:p>
        </p:txBody>
      </p:sp>
      <p:sp>
        <p:nvSpPr>
          <p:cNvPr id="3" name="Zástupný symbol pro obsah 2"/>
          <p:cNvSpPr>
            <a:spLocks noGrp="1"/>
          </p:cNvSpPr>
          <p:nvPr>
            <p:ph idx="1"/>
          </p:nvPr>
        </p:nvSpPr>
        <p:spPr/>
        <p:txBody>
          <a:bodyPr>
            <a:normAutofit fontScale="92500" lnSpcReduction="10000"/>
          </a:bodyPr>
          <a:lstStyle/>
          <a:p>
            <a:pPr lvl="0"/>
            <a:r>
              <a:rPr lang="cs-CZ" dirty="0"/>
              <a:t>Jednoduchá kauzalita</a:t>
            </a:r>
          </a:p>
          <a:p>
            <a:pPr lvl="0"/>
            <a:r>
              <a:rPr lang="cs-CZ" dirty="0"/>
              <a:t>Redukcionismus</a:t>
            </a:r>
          </a:p>
          <a:p>
            <a:pPr lvl="0"/>
            <a:r>
              <a:rPr lang="cs-CZ" dirty="0"/>
              <a:t>Antropomorfismus (přenesené a zapomenuté metafory)</a:t>
            </a:r>
          </a:p>
          <a:p>
            <a:pPr lvl="0"/>
            <a:r>
              <a:rPr lang="cs-CZ" dirty="0"/>
              <a:t>Polarizace a dichotomie (od pohádek k dialektice)</a:t>
            </a:r>
          </a:p>
          <a:p>
            <a:pPr lvl="0"/>
            <a:r>
              <a:rPr lang="cs-CZ" dirty="0"/>
              <a:t>Teleologie (od Aristotela k </a:t>
            </a:r>
            <a:r>
              <a:rPr lang="cs-CZ" dirty="0" err="1"/>
              <a:t>chemtrails</a:t>
            </a:r>
            <a:r>
              <a:rPr lang="cs-CZ" dirty="0"/>
              <a:t>)</a:t>
            </a:r>
          </a:p>
          <a:p>
            <a:pPr lvl="0"/>
            <a:r>
              <a:rPr lang="cs-CZ" dirty="0"/>
              <a:t>Idealizace (zjednodušování, modelování)</a:t>
            </a:r>
          </a:p>
          <a:p>
            <a:pPr lvl="0"/>
            <a:r>
              <a:rPr lang="cs-CZ" dirty="0"/>
              <a:t>Generalizace (na základě mála případů, neúplná indukce)</a:t>
            </a:r>
          </a:p>
        </p:txBody>
      </p:sp>
    </p:spTree>
    <p:extLst>
      <p:ext uri="{BB962C8B-B14F-4D97-AF65-F5344CB8AC3E}">
        <p14:creationId xmlns:p14="http://schemas.microsoft.com/office/powerpoint/2010/main" val="8822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ál 11"/>
          <p:cNvSpPr/>
          <p:nvPr/>
        </p:nvSpPr>
        <p:spPr>
          <a:xfrm>
            <a:off x="6322040" y="97219"/>
            <a:ext cx="5473569" cy="6461236"/>
          </a:xfrm>
          <a:prstGeom prst="ellipse">
            <a:avLst/>
          </a:prstGeom>
          <a:solidFill>
            <a:schemeClr val="accent1">
              <a:lumMod val="40000"/>
              <a:lumOff val="6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1072055" y="346841"/>
            <a:ext cx="5234152" cy="4682359"/>
          </a:xfrm>
          <a:prstGeom prst="ellipse">
            <a:avLst/>
          </a:prstGeom>
          <a:solidFill>
            <a:schemeClr val="accent4">
              <a:lumMod val="40000"/>
              <a:lumOff val="60000"/>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b="1" dirty="0"/>
              <a:t>Pravda vs. nepravda</a:t>
            </a:r>
          </a:p>
        </p:txBody>
      </p:sp>
      <p:sp>
        <p:nvSpPr>
          <p:cNvPr id="3" name="Zástupný symbol pro obsah 2"/>
          <p:cNvSpPr>
            <a:spLocks noGrp="1"/>
          </p:cNvSpPr>
          <p:nvPr>
            <p:ph idx="1"/>
          </p:nvPr>
        </p:nvSpPr>
        <p:spPr>
          <a:xfrm rot="806429">
            <a:off x="1800606" y="3321019"/>
            <a:ext cx="2693550" cy="1387364"/>
          </a:xfrm>
        </p:spPr>
        <p:txBody>
          <a:bodyPr>
            <a:noAutofit/>
          </a:bodyPr>
          <a:lstStyle/>
          <a:p>
            <a:pPr marL="0" indent="0">
              <a:buNone/>
            </a:pPr>
            <a:r>
              <a:rPr lang="cs-CZ" sz="6000" dirty="0">
                <a:solidFill>
                  <a:schemeClr val="bg1">
                    <a:lumMod val="50000"/>
                  </a:schemeClr>
                </a:solidFill>
              </a:rPr>
              <a:t>Znalost</a:t>
            </a:r>
          </a:p>
        </p:txBody>
      </p:sp>
      <p:sp>
        <p:nvSpPr>
          <p:cNvPr id="4" name="Zástupný symbol pro obsah 2"/>
          <p:cNvSpPr txBox="1">
            <a:spLocks/>
          </p:cNvSpPr>
          <p:nvPr/>
        </p:nvSpPr>
        <p:spPr>
          <a:xfrm rot="19506065">
            <a:off x="1638986" y="1335297"/>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Vědění</a:t>
            </a:r>
          </a:p>
        </p:txBody>
      </p:sp>
      <p:sp>
        <p:nvSpPr>
          <p:cNvPr id="5" name="Zástupný symbol pro obsah 2"/>
          <p:cNvSpPr txBox="1">
            <a:spLocks/>
          </p:cNvSpPr>
          <p:nvPr/>
        </p:nvSpPr>
        <p:spPr>
          <a:xfrm rot="19506065">
            <a:off x="9049407" y="2294417"/>
            <a:ext cx="2693550" cy="1030719"/>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Lež</a:t>
            </a:r>
          </a:p>
        </p:txBody>
      </p:sp>
      <p:sp>
        <p:nvSpPr>
          <p:cNvPr id="6" name="Zástupný symbol pro obsah 2"/>
          <p:cNvSpPr txBox="1">
            <a:spLocks/>
          </p:cNvSpPr>
          <p:nvPr/>
        </p:nvSpPr>
        <p:spPr>
          <a:xfrm rot="19506065">
            <a:off x="6759131" y="3750047"/>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Klam</a:t>
            </a:r>
          </a:p>
        </p:txBody>
      </p:sp>
      <p:sp>
        <p:nvSpPr>
          <p:cNvPr id="7" name="Zástupný symbol pro obsah 2"/>
          <p:cNvSpPr txBox="1">
            <a:spLocks/>
          </p:cNvSpPr>
          <p:nvPr/>
        </p:nvSpPr>
        <p:spPr>
          <a:xfrm rot="19506065">
            <a:off x="8841045" y="645780"/>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Omyl</a:t>
            </a:r>
          </a:p>
        </p:txBody>
      </p:sp>
      <p:sp>
        <p:nvSpPr>
          <p:cNvPr id="8" name="Zástupný symbol pro obsah 2"/>
          <p:cNvSpPr txBox="1">
            <a:spLocks/>
          </p:cNvSpPr>
          <p:nvPr/>
        </p:nvSpPr>
        <p:spPr>
          <a:xfrm rot="707103">
            <a:off x="8500623" y="3750047"/>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Mam</a:t>
            </a:r>
          </a:p>
        </p:txBody>
      </p:sp>
      <p:sp>
        <p:nvSpPr>
          <p:cNvPr id="9" name="Zástupný symbol pro obsah 2"/>
          <p:cNvSpPr txBox="1">
            <a:spLocks/>
          </p:cNvSpPr>
          <p:nvPr/>
        </p:nvSpPr>
        <p:spPr>
          <a:xfrm rot="1565675">
            <a:off x="7012336" y="2208018"/>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Šalba</a:t>
            </a:r>
          </a:p>
        </p:txBody>
      </p:sp>
      <p:sp>
        <p:nvSpPr>
          <p:cNvPr id="10" name="Zástupný symbol pro obsah 2"/>
          <p:cNvSpPr txBox="1">
            <a:spLocks/>
          </p:cNvSpPr>
          <p:nvPr/>
        </p:nvSpPr>
        <p:spPr>
          <a:xfrm rot="19506065">
            <a:off x="7986443" y="4648039"/>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Chyba</a:t>
            </a:r>
          </a:p>
        </p:txBody>
      </p:sp>
      <p:sp>
        <p:nvSpPr>
          <p:cNvPr id="25" name="Zástupný symbol pro obsah 2"/>
          <p:cNvSpPr txBox="1">
            <a:spLocks/>
          </p:cNvSpPr>
          <p:nvPr/>
        </p:nvSpPr>
        <p:spPr>
          <a:xfrm rot="21186419">
            <a:off x="2256414" y="2357346"/>
            <a:ext cx="4129931" cy="113271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Dokonalost</a:t>
            </a:r>
          </a:p>
        </p:txBody>
      </p:sp>
    </p:spTree>
    <p:extLst>
      <p:ext uri="{BB962C8B-B14F-4D97-AF65-F5344CB8AC3E}">
        <p14:creationId xmlns:p14="http://schemas.microsoft.com/office/powerpoint/2010/main" val="406011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fade">
                                      <p:cBhvr>
                                        <p:cTn id="4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 grpId="0" build="p"/>
      <p:bldP spid="4" grpId="0"/>
      <p:bldP spid="5" grpId="0"/>
      <p:bldP spid="6" grpId="0"/>
      <p:bldP spid="7" grpId="0"/>
      <p:bldP spid="8" grpId="0"/>
      <p:bldP spid="9" grpId="0"/>
      <p:bldP spid="10" grpId="0"/>
      <p:bldP spid="2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5270" y="243840"/>
            <a:ext cx="10018713" cy="6177279"/>
          </a:xfrm>
        </p:spPr>
        <p:txBody>
          <a:bodyPr/>
          <a:lstStyle/>
          <a:p>
            <a:r>
              <a:rPr lang="cs-CZ" dirty="0" err="1"/>
              <a:t>Hegel</a:t>
            </a:r>
            <a:r>
              <a:rPr lang="cs-CZ" dirty="0"/>
              <a:t> (Fenomenologie ducha): Pravda je na straně předmětu (onticky), jistota je na straně vědomí. Jejich shoda je výsledkem práce vědomí.</a:t>
            </a:r>
          </a:p>
        </p:txBody>
      </p:sp>
      <p:pic>
        <p:nvPicPr>
          <p:cNvPr id="4" name="Obrázek 3"/>
          <p:cNvPicPr>
            <a:picLocks noChangeAspect="1"/>
          </p:cNvPicPr>
          <p:nvPr/>
        </p:nvPicPr>
        <p:blipFill>
          <a:blip r:embed="rId2"/>
          <a:stretch>
            <a:fillRect/>
          </a:stretch>
        </p:blipFill>
        <p:spPr>
          <a:xfrm>
            <a:off x="3125626" y="0"/>
            <a:ext cx="6858000" cy="6858000"/>
          </a:xfrm>
          <a:prstGeom prst="rect">
            <a:avLst/>
          </a:prstGeom>
        </p:spPr>
      </p:pic>
      <p:pic>
        <p:nvPicPr>
          <p:cNvPr id="5" name="Obrázek 4"/>
          <p:cNvPicPr>
            <a:picLocks noChangeAspect="1"/>
          </p:cNvPicPr>
          <p:nvPr/>
        </p:nvPicPr>
        <p:blipFill>
          <a:blip r:embed="rId3"/>
          <a:stretch>
            <a:fillRect/>
          </a:stretch>
        </p:blipFill>
        <p:spPr>
          <a:xfrm>
            <a:off x="3125626" y="0"/>
            <a:ext cx="6858000" cy="6858000"/>
          </a:xfrm>
          <a:prstGeom prst="rect">
            <a:avLst/>
          </a:prstGeom>
        </p:spPr>
      </p:pic>
    </p:spTree>
    <p:extLst>
      <p:ext uri="{BB962C8B-B14F-4D97-AF65-F5344CB8AC3E}">
        <p14:creationId xmlns:p14="http://schemas.microsoft.com/office/powerpoint/2010/main" val="162588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Rekapitulace</a:t>
            </a:r>
          </a:p>
        </p:txBody>
      </p:sp>
      <p:sp>
        <p:nvSpPr>
          <p:cNvPr id="3" name="Zástupný symbol pro obsah 2"/>
          <p:cNvSpPr>
            <a:spLocks noGrp="1"/>
          </p:cNvSpPr>
          <p:nvPr>
            <p:ph idx="1"/>
          </p:nvPr>
        </p:nvSpPr>
        <p:spPr>
          <a:xfrm>
            <a:off x="1484310" y="2092961"/>
            <a:ext cx="10018713" cy="3698240"/>
          </a:xfrm>
        </p:spPr>
        <p:txBody>
          <a:bodyPr>
            <a:normAutofit/>
          </a:bodyPr>
          <a:lstStyle/>
          <a:p>
            <a:r>
              <a:rPr lang="cs-CZ" sz="3200" dirty="0"/>
              <a:t>Golem XIV: Evoluce je proces s negativním gradientem. To nejlepší bylo řečeno na začátku.</a:t>
            </a:r>
          </a:p>
          <a:p>
            <a:r>
              <a:rPr lang="cs-CZ" sz="3200" dirty="0"/>
              <a:t>Chyba jako nezamýšlený důsledek, ve finále pozitivní.</a:t>
            </a:r>
          </a:p>
          <a:p>
            <a:r>
              <a:rPr lang="cs-CZ" sz="3200" dirty="0"/>
              <a:t>Chyba jak šance odhalit simulaci.</a:t>
            </a:r>
          </a:p>
          <a:p>
            <a:r>
              <a:rPr lang="cs-CZ" sz="3200" dirty="0"/>
              <a:t>Chyba jako projev lidství.</a:t>
            </a:r>
          </a:p>
        </p:txBody>
      </p:sp>
    </p:spTree>
    <p:extLst>
      <p:ext uri="{BB962C8B-B14F-4D97-AF65-F5344CB8AC3E}">
        <p14:creationId xmlns:p14="http://schemas.microsoft.com/office/powerpoint/2010/main" val="90457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Errare</a:t>
            </a:r>
            <a:r>
              <a:rPr lang="cs-CZ" b="1" dirty="0"/>
              <a:t> </a:t>
            </a:r>
            <a:r>
              <a:rPr lang="cs-CZ" b="1" dirty="0" err="1"/>
              <a:t>humanum</a:t>
            </a:r>
            <a:r>
              <a:rPr lang="cs-CZ" b="1" dirty="0"/>
              <a:t> </a:t>
            </a:r>
            <a:r>
              <a:rPr lang="cs-CZ" b="1" dirty="0" err="1"/>
              <a:t>est</a:t>
            </a:r>
            <a:r>
              <a:rPr lang="cs-CZ" b="1" dirty="0"/>
              <a:t> (Cicero)</a:t>
            </a:r>
          </a:p>
        </p:txBody>
      </p:sp>
      <p:sp>
        <p:nvSpPr>
          <p:cNvPr id="3" name="Zástupný symbol pro obsah 2"/>
          <p:cNvSpPr>
            <a:spLocks noGrp="1"/>
          </p:cNvSpPr>
          <p:nvPr>
            <p:ph idx="1"/>
          </p:nvPr>
        </p:nvSpPr>
        <p:spPr/>
        <p:txBody>
          <a:bodyPr/>
          <a:lstStyle/>
          <a:p>
            <a:pPr marL="0" indent="0">
              <a:buNone/>
            </a:pPr>
            <a:r>
              <a:rPr lang="cs-CZ" dirty="0"/>
              <a:t>Díky omylům máme</a:t>
            </a:r>
          </a:p>
          <a:p>
            <a:r>
              <a:rPr lang="cs-CZ" dirty="0"/>
              <a:t>Ameriku</a:t>
            </a:r>
          </a:p>
          <a:p>
            <a:r>
              <a:rPr lang="cs-CZ" dirty="0"/>
              <a:t>Penicilín</a:t>
            </a:r>
          </a:p>
          <a:p>
            <a:r>
              <a:rPr lang="cs-CZ" dirty="0"/>
              <a:t>Radioaktivita </a:t>
            </a:r>
          </a:p>
          <a:p>
            <a:r>
              <a:rPr lang="cs-CZ" dirty="0"/>
              <a:t>Dynamit</a:t>
            </a:r>
          </a:p>
          <a:p>
            <a:r>
              <a:rPr lang="cs-CZ" dirty="0"/>
              <a:t>Teflon </a:t>
            </a:r>
          </a:p>
        </p:txBody>
      </p:sp>
    </p:spTree>
    <p:extLst>
      <p:ext uri="{BB962C8B-B14F-4D97-AF65-F5344CB8AC3E}">
        <p14:creationId xmlns:p14="http://schemas.microsoft.com/office/powerpoint/2010/main" val="2830168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Platón</a:t>
            </a:r>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184783" y="-16994"/>
            <a:ext cx="10718800" cy="6874994"/>
          </a:xfrm>
          <a:prstGeom prst="rect">
            <a:avLst/>
          </a:prstGeom>
        </p:spPr>
      </p:pic>
      <p:pic>
        <p:nvPicPr>
          <p:cNvPr id="5" name="Obrázek 4"/>
          <p:cNvPicPr>
            <a:picLocks noChangeAspect="1"/>
          </p:cNvPicPr>
          <p:nvPr/>
        </p:nvPicPr>
        <p:blipFill>
          <a:blip r:embed="rId3"/>
          <a:stretch>
            <a:fillRect/>
          </a:stretch>
        </p:blipFill>
        <p:spPr>
          <a:xfrm>
            <a:off x="0" y="94613"/>
            <a:ext cx="10719377" cy="6085840"/>
          </a:xfrm>
          <a:prstGeom prst="rect">
            <a:avLst/>
          </a:prstGeom>
        </p:spPr>
      </p:pic>
      <p:pic>
        <p:nvPicPr>
          <p:cNvPr id="8" name="Obrázek 7"/>
          <p:cNvPicPr>
            <a:picLocks noChangeAspect="1"/>
          </p:cNvPicPr>
          <p:nvPr/>
        </p:nvPicPr>
        <p:blipFill>
          <a:blip r:embed="rId4"/>
          <a:stretch>
            <a:fillRect/>
          </a:stretch>
        </p:blipFill>
        <p:spPr>
          <a:xfrm>
            <a:off x="499080" y="-286566"/>
            <a:ext cx="10312400" cy="6848198"/>
          </a:xfrm>
          <a:prstGeom prst="rect">
            <a:avLst/>
          </a:prstGeom>
        </p:spPr>
      </p:pic>
    </p:spTree>
    <p:extLst>
      <p:ext uri="{BB962C8B-B14F-4D97-AF65-F5344CB8AC3E}">
        <p14:creationId xmlns:p14="http://schemas.microsoft.com/office/powerpoint/2010/main" val="837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Francis Bacon</a:t>
            </a:r>
          </a:p>
        </p:txBody>
      </p:sp>
      <p:sp>
        <p:nvSpPr>
          <p:cNvPr id="3" name="Zástupný symbol pro obsah 2"/>
          <p:cNvSpPr>
            <a:spLocks noGrp="1"/>
          </p:cNvSpPr>
          <p:nvPr>
            <p:ph idx="1"/>
          </p:nvPr>
        </p:nvSpPr>
        <p:spPr/>
        <p:txBody>
          <a:bodyPr/>
          <a:lstStyle/>
          <a:p>
            <a:pPr marL="0" indent="0">
              <a:buNone/>
            </a:pPr>
            <a:r>
              <a:rPr lang="cs-CZ" dirty="0"/>
              <a:t>Idoly</a:t>
            </a:r>
          </a:p>
          <a:p>
            <a:r>
              <a:rPr lang="cs-CZ" dirty="0"/>
              <a:t>Rodu (klamavé a selhávající smysly)</a:t>
            </a:r>
          </a:p>
          <a:p>
            <a:r>
              <a:rPr lang="cs-CZ" dirty="0"/>
              <a:t>Jeskyně (individualita, subjektivita)</a:t>
            </a:r>
          </a:p>
          <a:p>
            <a:r>
              <a:rPr lang="cs-CZ" dirty="0"/>
              <a:t>Tržiště (jazyk a komunikace)</a:t>
            </a:r>
          </a:p>
          <a:p>
            <a:r>
              <a:rPr lang="cs-CZ" dirty="0"/>
              <a:t>Divadla (autority, učení, paradigmata)</a:t>
            </a:r>
          </a:p>
          <a:p>
            <a:pPr marL="0" indent="0">
              <a:buNone/>
            </a:pPr>
            <a:endParaRPr lang="cs-CZ" dirty="0"/>
          </a:p>
        </p:txBody>
      </p:sp>
    </p:spTree>
    <p:extLst>
      <p:ext uri="{BB962C8B-B14F-4D97-AF65-F5344CB8AC3E}">
        <p14:creationId xmlns:p14="http://schemas.microsoft.com/office/powerpoint/2010/main" val="3519678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Mýlím se, tedy jsem</a:t>
            </a:r>
            <a:br>
              <a:rPr lang="cs-CZ" b="1" dirty="0"/>
            </a:br>
            <a:r>
              <a:rPr lang="cs-CZ" dirty="0"/>
              <a:t>(sociální psychologie)</a:t>
            </a:r>
          </a:p>
        </p:txBody>
      </p:sp>
      <p:sp>
        <p:nvSpPr>
          <p:cNvPr id="3" name="Zástupný symbol pro obsah 2"/>
          <p:cNvSpPr>
            <a:spLocks noGrp="1"/>
          </p:cNvSpPr>
          <p:nvPr>
            <p:ph idx="1"/>
          </p:nvPr>
        </p:nvSpPr>
        <p:spPr/>
        <p:txBody>
          <a:bodyPr/>
          <a:lstStyle/>
          <a:p>
            <a:r>
              <a:rPr lang="cs-CZ" dirty="0" err="1"/>
              <a:t>Dunning-Krugerův</a:t>
            </a:r>
            <a:r>
              <a:rPr lang="cs-CZ" dirty="0"/>
              <a:t> efekt</a:t>
            </a:r>
          </a:p>
          <a:p>
            <a:r>
              <a:rPr lang="cs-CZ" dirty="0"/>
              <a:t>Čím méně informací, tím silnější přesvědčení</a:t>
            </a:r>
          </a:p>
        </p:txBody>
      </p:sp>
    </p:spTree>
    <p:extLst>
      <p:ext uri="{BB962C8B-B14F-4D97-AF65-F5344CB8AC3E}">
        <p14:creationId xmlns:p14="http://schemas.microsoft.com/office/powerpoint/2010/main" val="102692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Dějinná úloha chyby</a:t>
            </a:r>
          </a:p>
        </p:txBody>
      </p:sp>
      <p:sp>
        <p:nvSpPr>
          <p:cNvPr id="3" name="Podnadpis 2"/>
          <p:cNvSpPr>
            <a:spLocks noGrp="1"/>
          </p:cNvSpPr>
          <p:nvPr>
            <p:ph type="subTitle" idx="1"/>
          </p:nvPr>
        </p:nvSpPr>
        <p:spPr/>
        <p:txBody>
          <a:bodyPr/>
          <a:lstStyle/>
          <a:p>
            <a:r>
              <a:rPr lang="cs-CZ" dirty="0"/>
              <a:t>Chyba hraje v dějinách člověka rozhodující úlohu</a:t>
            </a:r>
          </a:p>
        </p:txBody>
      </p:sp>
    </p:spTree>
    <p:extLst>
      <p:ext uri="{BB962C8B-B14F-4D97-AF65-F5344CB8AC3E}">
        <p14:creationId xmlns:p14="http://schemas.microsoft.com/office/powerpoint/2010/main" val="28051373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xa">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TM03457496[[fn=Paralaxa]]</Template>
  <TotalTime>510</TotalTime>
  <Words>802</Words>
  <Application>Microsoft Office PowerPoint</Application>
  <PresentationFormat>Širokoúhlá obrazovka</PresentationFormat>
  <Paragraphs>88</Paragraphs>
  <Slides>18</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18</vt:i4>
      </vt:variant>
    </vt:vector>
  </HeadingPairs>
  <TitlesOfParts>
    <vt:vector size="23" baseType="lpstr">
      <vt:lpstr>Arial</vt:lpstr>
      <vt:lpstr>Calibri</vt:lpstr>
      <vt:lpstr>Corbel</vt:lpstr>
      <vt:lpstr>Wingdings</vt:lpstr>
      <vt:lpstr>Paralaxa</vt:lpstr>
      <vt:lpstr>Erratologie</vt:lpstr>
      <vt:lpstr>Pravda vs. nepravda</vt:lpstr>
      <vt:lpstr>Prezentace aplikace PowerPoint</vt:lpstr>
      <vt:lpstr>Rekapitulace</vt:lpstr>
      <vt:lpstr>Errare humanum est (Cicero)</vt:lpstr>
      <vt:lpstr>Platón</vt:lpstr>
      <vt:lpstr>Francis Bacon</vt:lpstr>
      <vt:lpstr>Mýlím se, tedy jsem (sociální psychologie)</vt:lpstr>
      <vt:lpstr>Dějinná úloha chyby</vt:lpstr>
      <vt:lpstr>Prezentace aplikace PowerPoint</vt:lpstr>
      <vt:lpstr>Doplňování typologie chyb</vt:lpstr>
      <vt:lpstr>Prezentace aplikace PowerPoint</vt:lpstr>
      <vt:lpstr>Chyba jako…</vt:lpstr>
      <vt:lpstr>Kosmogeneze</vt:lpstr>
      <vt:lpstr>Biogeneze</vt:lpstr>
      <vt:lpstr>Sociogeneze</vt:lpstr>
      <vt:lpstr>Prezentace aplikace PowerPoint</vt:lpstr>
      <vt:lpstr>Epistemické chyby, iluze a simplifikace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Erratologie</dc:title>
  <dc:creator>Josef Krob</dc:creator>
  <cp:lastModifiedBy>Josef Krob</cp:lastModifiedBy>
  <cp:revision>35</cp:revision>
  <dcterms:created xsi:type="dcterms:W3CDTF">2016-04-21T18:19:49Z</dcterms:created>
  <dcterms:modified xsi:type="dcterms:W3CDTF">2017-04-25T14:59:07Z</dcterms:modified>
</cp:coreProperties>
</file>