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4"/>
  </p:notesMasterIdLst>
  <p:handoutMasterIdLst>
    <p:handoutMasterId r:id="rId135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368" r:id="rId26"/>
    <p:sldId id="369" r:id="rId27"/>
    <p:sldId id="370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3" r:id="rId46"/>
    <p:sldId id="314" r:id="rId47"/>
    <p:sldId id="312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7" r:id="rId80"/>
    <p:sldId id="348" r:id="rId81"/>
    <p:sldId id="349" r:id="rId82"/>
    <p:sldId id="350" r:id="rId83"/>
    <p:sldId id="351" r:id="rId84"/>
    <p:sldId id="352" r:id="rId85"/>
    <p:sldId id="375" r:id="rId86"/>
    <p:sldId id="374" r:id="rId87"/>
    <p:sldId id="376" r:id="rId88"/>
    <p:sldId id="377" r:id="rId89"/>
    <p:sldId id="378" r:id="rId90"/>
    <p:sldId id="379" r:id="rId91"/>
    <p:sldId id="380" r:id="rId92"/>
    <p:sldId id="381" r:id="rId93"/>
    <p:sldId id="382" r:id="rId94"/>
    <p:sldId id="383" r:id="rId95"/>
    <p:sldId id="384" r:id="rId96"/>
    <p:sldId id="385" r:id="rId97"/>
    <p:sldId id="386" r:id="rId98"/>
    <p:sldId id="387" r:id="rId99"/>
    <p:sldId id="388" r:id="rId100"/>
    <p:sldId id="389" r:id="rId101"/>
    <p:sldId id="390" r:id="rId102"/>
    <p:sldId id="391" r:id="rId103"/>
    <p:sldId id="392" r:id="rId104"/>
    <p:sldId id="393" r:id="rId105"/>
    <p:sldId id="394" r:id="rId106"/>
    <p:sldId id="395" r:id="rId107"/>
    <p:sldId id="396" r:id="rId108"/>
    <p:sldId id="397" r:id="rId109"/>
    <p:sldId id="398" r:id="rId110"/>
    <p:sldId id="399" r:id="rId111"/>
    <p:sldId id="400" r:id="rId112"/>
    <p:sldId id="401" r:id="rId113"/>
    <p:sldId id="402" r:id="rId114"/>
    <p:sldId id="403" r:id="rId115"/>
    <p:sldId id="371" r:id="rId116"/>
    <p:sldId id="372" r:id="rId117"/>
    <p:sldId id="373" r:id="rId118"/>
    <p:sldId id="353" r:id="rId119"/>
    <p:sldId id="354" r:id="rId120"/>
    <p:sldId id="355" r:id="rId121"/>
    <p:sldId id="356" r:id="rId122"/>
    <p:sldId id="357" r:id="rId123"/>
    <p:sldId id="358" r:id="rId124"/>
    <p:sldId id="359" r:id="rId125"/>
    <p:sldId id="360" r:id="rId126"/>
    <p:sldId id="361" r:id="rId127"/>
    <p:sldId id="362" r:id="rId128"/>
    <p:sldId id="363" r:id="rId129"/>
    <p:sldId id="364" r:id="rId130"/>
    <p:sldId id="365" r:id="rId131"/>
    <p:sldId id="366" r:id="rId132"/>
    <p:sldId id="367" r:id="rId133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9104" autoAdjust="0"/>
    <p:restoredTop sz="94660"/>
  </p:normalViewPr>
  <p:slideViewPr>
    <p:cSldViewPr>
      <p:cViewPr varScale="1">
        <p:scale>
          <a:sx n="101" d="100"/>
          <a:sy n="101" d="100"/>
        </p:scale>
        <p:origin x="1542" y="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44BD4CD-C473-4655-95A7-73C4E904CBA4}" type="slidenum">
              <a:t>‹#›</a:t>
            </a:fld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33000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9F520D6-A056-4088-BF9D-3FD5A902765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87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cs-CZ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9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456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875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631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cs-CZ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nadpis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cs-CZ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cs-CZ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cs-CZ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cs-CZ" sz="440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tabLst/>
        <a:defRPr lang="cs-CZ" sz="320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51680" y="1980000"/>
            <a:ext cx="8608320" cy="270000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Normativní etika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zdůvodnění v etice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jak probíhá zdůvodnění ve vědě?</a:t>
            </a:r>
          </a:p>
          <a:p>
            <a:pPr lvl="0"/>
            <a:r>
              <a:rPr lang="cs-CZ" sz="2400"/>
              <a:t>lze podobný proces aplikovat v etice?</a:t>
            </a:r>
          </a:p>
          <a:p>
            <a:pPr lvl="0"/>
            <a:r>
              <a:rPr lang="cs-CZ" sz="2400"/>
              <a:t>co je evidencí v etice?</a:t>
            </a:r>
          </a:p>
          <a:p>
            <a:pPr lvl="1" rtl="0" hangingPunct="0">
              <a:buNone/>
            </a:pPr>
            <a:r>
              <a:rPr lang="cs-CZ" sz="2400"/>
              <a:t>- Rawls: reflective equilibrium (reflektovaná vyváženost)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otroctví samo o sobě nemorální?</a:t>
            </a:r>
          </a:p>
          <a:p>
            <a:r>
              <a:rPr lang="cs-CZ" dirty="0" smtClean="0"/>
              <a:t>R. M. </a:t>
            </a:r>
            <a:r>
              <a:rPr lang="cs-CZ" dirty="0" err="1" smtClean="0"/>
              <a:t>Hare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wrong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slavery</a:t>
            </a:r>
            <a:endParaRPr lang="cs-CZ" dirty="0" smtClean="0"/>
          </a:p>
          <a:p>
            <a:pPr lvl="1"/>
            <a:r>
              <a:rPr lang="cs-CZ" dirty="0" smtClean="0"/>
              <a:t>Záleží na celkovém užitku</a:t>
            </a:r>
          </a:p>
          <a:p>
            <a:pPr lvl="1"/>
            <a:r>
              <a:rPr lang="cs-CZ" dirty="0" smtClean="0"/>
              <a:t>Pro mnohé nepřijatelný názor, porušuje autonomii</a:t>
            </a:r>
          </a:p>
          <a:p>
            <a:r>
              <a:rPr lang="cs-CZ" dirty="0" smtClean="0"/>
              <a:t>Kant – musíme respektovat lidskou důstojnost, která jim inherentně náleží.</a:t>
            </a:r>
          </a:p>
          <a:p>
            <a:r>
              <a:rPr lang="cs-CZ" dirty="0" smtClean="0"/>
              <a:t>Co je respekt a důstojnost?</a:t>
            </a:r>
          </a:p>
          <a:p>
            <a:r>
              <a:rPr lang="cs-CZ" dirty="0" smtClean="0"/>
              <a:t>Kant formuloval několik principů.</a:t>
            </a:r>
          </a:p>
          <a:p>
            <a:pPr lvl="1"/>
            <a:r>
              <a:rPr lang="cs-CZ" dirty="0" err="1" smtClean="0"/>
              <a:t>Zobecnitelnost</a:t>
            </a:r>
            <a:r>
              <a:rPr lang="cs-CZ" dirty="0" smtClean="0"/>
              <a:t> (spravedlnost)</a:t>
            </a:r>
          </a:p>
          <a:p>
            <a:pPr lvl="1"/>
            <a:r>
              <a:rPr lang="cs-CZ" dirty="0" smtClean="0"/>
              <a:t>Princip lidskosti (respekt a důstojnost)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3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lidskosti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Vždy se chovej ke druhé osobě také jako k cíli a nikdy jen jako k prostředku. </a:t>
            </a:r>
          </a:p>
          <a:p>
            <a:r>
              <a:rPr lang="cs-CZ" dirty="0" smtClean="0"/>
              <a:t>Lidskost – ne druhová příslušnost, racionalita a autonomie</a:t>
            </a:r>
          </a:p>
          <a:p>
            <a:r>
              <a:rPr lang="cs-CZ" dirty="0" smtClean="0"/>
              <a:t>Prostředek – ignorování vlastních zájmů</a:t>
            </a:r>
          </a:p>
          <a:p>
            <a:r>
              <a:rPr lang="cs-CZ" dirty="0" smtClean="0"/>
              <a:t>Cíl – uznání svéprávnosti</a:t>
            </a:r>
          </a:p>
          <a:p>
            <a:r>
              <a:rPr lang="cs-CZ" dirty="0" smtClean="0"/>
              <a:t>Kant má za to, že lidskost nám dává důstojnost a vyžaduje respekt. Máme nekonečně vyšší hodnotu.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9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Důležitost racionality a autonomie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Hodnotu a důstojnost nám propůjčuje racionalita a autonomie</a:t>
            </a:r>
          </a:p>
          <a:p>
            <a:r>
              <a:rPr lang="cs-CZ" dirty="0" smtClean="0"/>
              <a:t>Racionalita – zvažování zájmů, formulace maxim, zobecnění, konzistence, zvážení morálností – velké intelektuální úsilí</a:t>
            </a:r>
          </a:p>
          <a:p>
            <a:r>
              <a:rPr lang="cs-CZ" dirty="0" smtClean="0"/>
              <a:t>Autonomie – zákonodárcem sám sobě, stanovení maxim, zodpovědnost, potlačení vášní, odolání pokušení. Nejsme věci.</a:t>
            </a:r>
          </a:p>
          <a:p>
            <a:r>
              <a:rPr lang="cs-CZ" dirty="0" smtClean="0"/>
              <a:t>Máme nekonečnou hodnotu, vyšší než jiné věci.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7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Důležitost racionality a autonomie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Vysvětluje řadu přesvědčení</a:t>
            </a:r>
          </a:p>
          <a:p>
            <a:pPr lvl="1"/>
            <a:r>
              <a:rPr lang="cs-CZ" dirty="0" smtClean="0"/>
              <a:t>Nemorálnost fanatikových činů</a:t>
            </a:r>
          </a:p>
          <a:p>
            <a:pPr lvl="1"/>
            <a:r>
              <a:rPr lang="cs-CZ" dirty="0" smtClean="0"/>
              <a:t>Nemorálnost otroctví</a:t>
            </a:r>
          </a:p>
          <a:p>
            <a:pPr lvl="1"/>
            <a:r>
              <a:rPr lang="cs-CZ" dirty="0" smtClean="0"/>
              <a:t>Odmítání paternalismu</a:t>
            </a:r>
          </a:p>
          <a:p>
            <a:pPr lvl="1"/>
            <a:r>
              <a:rPr lang="cs-CZ" dirty="0" smtClean="0"/>
              <a:t>Důvěru v lidská práva</a:t>
            </a:r>
          </a:p>
          <a:p>
            <a:pPr lvl="1"/>
            <a:r>
              <a:rPr lang="cs-CZ" dirty="0" smtClean="0"/>
              <a:t>Přisuzování zodpovědnosti</a:t>
            </a:r>
          </a:p>
          <a:p>
            <a:pPr lvl="1"/>
            <a:r>
              <a:rPr lang="cs-CZ" dirty="0" smtClean="0"/>
              <a:t>Legitimita trestu (x podmiňování)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2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Dobrá vůle a morální hodnota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Kant odmítal utilitaristické hodnoty.</a:t>
            </a:r>
          </a:p>
          <a:p>
            <a:r>
              <a:rPr lang="cs-CZ" dirty="0" smtClean="0"/>
              <a:t>Jediná hodnota – dobrá vůle</a:t>
            </a:r>
          </a:p>
          <a:p>
            <a:r>
              <a:rPr lang="cs-CZ" dirty="0" smtClean="0"/>
              <a:t>Dvě složky</a:t>
            </a:r>
          </a:p>
          <a:p>
            <a:pPr lvl="1"/>
            <a:r>
              <a:rPr lang="cs-CZ" dirty="0" smtClean="0"/>
              <a:t>Rozpoznání povinnosti</a:t>
            </a:r>
          </a:p>
          <a:p>
            <a:pPr lvl="1"/>
            <a:r>
              <a:rPr lang="cs-CZ" dirty="0" smtClean="0"/>
              <a:t>Odhodlání vykonat povinnost pro ni samou.</a:t>
            </a:r>
          </a:p>
          <a:p>
            <a:r>
              <a:rPr lang="cs-CZ" dirty="0" smtClean="0"/>
              <a:t>Pouze takové jednání si zaslouží chválu a má morální hodnotu. </a:t>
            </a:r>
          </a:p>
          <a:p>
            <a:r>
              <a:rPr lang="cs-CZ" dirty="0" smtClean="0"/>
              <a:t>Příklad. Dva obchodníci, kteří nekradou.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1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Dobrá vůle a morální hodnota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Morální jednání je čistý produkt rozumu. </a:t>
            </a:r>
          </a:p>
          <a:p>
            <a:r>
              <a:rPr lang="cs-CZ" dirty="0" smtClean="0"/>
              <a:t>Kant odmítá emocemi motivované činy.</a:t>
            </a:r>
          </a:p>
          <a:p>
            <a:pPr lvl="1"/>
            <a:r>
              <a:rPr lang="cs-CZ" dirty="0" smtClean="0"/>
              <a:t>Emoce jsou nespolehlivé</a:t>
            </a:r>
          </a:p>
          <a:p>
            <a:pPr lvl="1"/>
            <a:r>
              <a:rPr lang="cs-CZ" dirty="0" smtClean="0"/>
              <a:t>Koncepce elitářská, popírá rovnost</a:t>
            </a:r>
          </a:p>
          <a:p>
            <a:r>
              <a:rPr lang="cs-CZ" dirty="0" err="1" smtClean="0"/>
              <a:t>Hume</a:t>
            </a:r>
            <a:r>
              <a:rPr lang="cs-CZ" dirty="0" smtClean="0"/>
              <a:t> – rozum bez emocí nic nezmůže</a:t>
            </a:r>
          </a:p>
          <a:p>
            <a:pPr lvl="1"/>
            <a:r>
              <a:rPr lang="cs-CZ" dirty="0" smtClean="0"/>
              <a:t>Motivace = přesvědčení + přání</a:t>
            </a:r>
          </a:p>
          <a:p>
            <a:r>
              <a:rPr lang="cs-CZ" dirty="0" smtClean="0"/>
              <a:t>Kant – motivovat může i čistý rozum</a:t>
            </a:r>
          </a:p>
          <a:p>
            <a:pPr lvl="1"/>
            <a:r>
              <a:rPr lang="cs-CZ" dirty="0" smtClean="0"/>
              <a:t>Můžeme konat navzdory přáním.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1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principu lidskosti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Vágnost</a:t>
            </a:r>
          </a:p>
          <a:p>
            <a:r>
              <a:rPr lang="cs-CZ" dirty="0" smtClean="0"/>
              <a:t>Jak určit, co si lidé zaslouží</a:t>
            </a:r>
          </a:p>
          <a:p>
            <a:r>
              <a:rPr lang="cs-CZ" dirty="0" smtClean="0"/>
              <a:t>Autonomie</a:t>
            </a:r>
          </a:p>
          <a:p>
            <a:r>
              <a:rPr lang="cs-CZ" dirty="0" smtClean="0"/>
              <a:t>Role náhody</a:t>
            </a:r>
          </a:p>
          <a:p>
            <a:r>
              <a:rPr lang="cs-CZ" dirty="0" smtClean="0"/>
              <a:t>Rozsah morální komunity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32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Vágnost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 přesně porušujeme respekt?</a:t>
            </a:r>
          </a:p>
          <a:p>
            <a:pPr lvl="1"/>
            <a:r>
              <a:rPr lang="cs-CZ" dirty="0" smtClean="0"/>
              <a:t>Když člověk pronajímá své tělo jako kapesník, židli?</a:t>
            </a:r>
          </a:p>
          <a:p>
            <a:pPr lvl="1"/>
            <a:r>
              <a:rPr lang="cs-CZ" dirty="0" smtClean="0"/>
              <a:t>Když člověk nedává na charitu?</a:t>
            </a:r>
          </a:p>
          <a:p>
            <a:pPr lvl="1"/>
            <a:r>
              <a:rPr lang="cs-CZ" dirty="0" smtClean="0"/>
              <a:t>Závisí na přesné definice prostředku a cíle.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9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si lidé zaslouží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Kant předkládá princip, který ukazuje, co si zaslouží lidé, kteří páchají zlo.</a:t>
            </a:r>
          </a:p>
          <a:p>
            <a:r>
              <a:rPr lang="cs-CZ" dirty="0" smtClean="0"/>
              <a:t>Lex </a:t>
            </a:r>
            <a:r>
              <a:rPr lang="cs-CZ" dirty="0" err="1" smtClean="0"/>
              <a:t>talionis</a:t>
            </a:r>
            <a:r>
              <a:rPr lang="cs-CZ" dirty="0" smtClean="0"/>
              <a:t> (oko za oko) – ke zločincům se máme chovat tak, jak se chovali oni ke své oběti. </a:t>
            </a:r>
          </a:p>
        </p:txBody>
      </p:sp>
    </p:spTree>
    <p:extLst>
      <p:ext uri="{BB962C8B-B14F-4D97-AF65-F5344CB8AC3E}">
        <p14:creationId xmlns:p14="http://schemas.microsoft.com/office/powerpoint/2010/main" val="40238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si lidé zaslouží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Výhody principu lex </a:t>
            </a:r>
            <a:r>
              <a:rPr lang="cs-CZ" dirty="0" err="1" smtClean="0"/>
              <a:t>talionis</a:t>
            </a:r>
            <a:endParaRPr lang="cs-CZ" dirty="0" smtClean="0"/>
          </a:p>
          <a:p>
            <a:pPr lvl="1"/>
            <a:r>
              <a:rPr lang="cs-CZ" dirty="0" smtClean="0"/>
              <a:t>Respektuje racionalitu a autonomii zločince</a:t>
            </a:r>
          </a:p>
          <a:p>
            <a:pPr lvl="1"/>
            <a:r>
              <a:rPr lang="cs-CZ" dirty="0" smtClean="0"/>
              <a:t>Umožňuje mu zaujmout perspektivu druhého</a:t>
            </a:r>
          </a:p>
          <a:p>
            <a:pPr lvl="1"/>
            <a:r>
              <a:rPr lang="cs-CZ" dirty="0" smtClean="0"/>
              <a:t>Je spravedlivý</a:t>
            </a:r>
          </a:p>
          <a:p>
            <a:pPr lvl="1"/>
            <a:r>
              <a:rPr lang="cs-CZ" dirty="0" smtClean="0"/>
              <a:t>Jasně vymezuje podobu trestu</a:t>
            </a:r>
          </a:p>
          <a:p>
            <a:r>
              <a:rPr lang="cs-CZ" dirty="0" smtClean="0"/>
              <a:t>Problémy principu lex </a:t>
            </a:r>
            <a:r>
              <a:rPr lang="cs-CZ" dirty="0" err="1" smtClean="0"/>
              <a:t>talionis</a:t>
            </a:r>
            <a:endParaRPr lang="cs-CZ" dirty="0" smtClean="0"/>
          </a:p>
          <a:p>
            <a:pPr lvl="1"/>
            <a:r>
              <a:rPr lang="cs-CZ" dirty="0" smtClean="0"/>
              <a:t>Nezáměrné jednání stejné jako záměrné</a:t>
            </a:r>
          </a:p>
          <a:p>
            <a:pPr lvl="1"/>
            <a:r>
              <a:rPr lang="cs-CZ" dirty="0" smtClean="0"/>
              <a:t>Zločiny bez obětí</a:t>
            </a:r>
          </a:p>
          <a:p>
            <a:pPr lvl="1"/>
            <a:r>
              <a:rPr lang="cs-CZ" dirty="0" smtClean="0"/>
              <a:t>Nemorální odplata</a:t>
            </a:r>
          </a:p>
          <a:p>
            <a:pPr lvl="1"/>
            <a:r>
              <a:rPr lang="cs-CZ" dirty="0" smtClean="0"/>
              <a:t>Nezločinné případy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9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morální faktory</a:t>
            </a:r>
          </a:p>
        </p:txBody>
      </p:sp>
      <p:sp>
        <p:nvSpPr>
          <p:cNvPr id="3" name="Volný tvar 2"/>
          <p:cNvSpPr/>
          <p:nvPr/>
        </p:nvSpPr>
        <p:spPr>
          <a:xfrm>
            <a:off x="1980000" y="3960000"/>
            <a:ext cx="6300000" cy="198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B3B3B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2340000" y="4680000"/>
            <a:ext cx="1440000" cy="54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Volný tvar 4"/>
          <p:cNvSpPr/>
          <p:nvPr/>
        </p:nvSpPr>
        <p:spPr>
          <a:xfrm>
            <a:off x="4320000" y="4680000"/>
            <a:ext cx="1440000" cy="54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6300000" y="4680000"/>
            <a:ext cx="1440000" cy="54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00280" y="4746960"/>
            <a:ext cx="966960" cy="36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1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činitel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41560" y="4719960"/>
            <a:ext cx="555480" cy="36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1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čin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90720" y="4719960"/>
            <a:ext cx="1335960" cy="36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1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důsledek</a:t>
            </a:r>
          </a:p>
        </p:txBody>
      </p:sp>
      <p:sp>
        <p:nvSpPr>
          <p:cNvPr id="10" name="Přímá spojnice 9"/>
          <p:cNvSpPr/>
          <p:nvPr/>
        </p:nvSpPr>
        <p:spPr>
          <a:xfrm>
            <a:off x="3793319" y="4973040"/>
            <a:ext cx="5400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Přímá spojnice 10"/>
          <p:cNvSpPr/>
          <p:nvPr/>
        </p:nvSpPr>
        <p:spPr>
          <a:xfrm>
            <a:off x="5746680" y="4973040"/>
            <a:ext cx="5399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320000" y="5393880"/>
            <a:ext cx="1363320" cy="36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1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okolnosti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780000" y="2340000"/>
            <a:ext cx="2586960" cy="72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1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je čin z morálního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1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hlediska správný?</a:t>
            </a:r>
          </a:p>
        </p:txBody>
      </p:sp>
      <p:sp>
        <p:nvSpPr>
          <p:cNvPr id="14" name="Přímá spojnice 13"/>
          <p:cNvSpPr/>
          <p:nvPr/>
        </p:nvSpPr>
        <p:spPr>
          <a:xfrm>
            <a:off x="5040000" y="3240000"/>
            <a:ext cx="0" cy="144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Autonomie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cs-CZ" dirty="0" smtClean="0"/>
              <a:t>1. Buď jsou naše činy determinovány, nebo ne. </a:t>
            </a:r>
          </a:p>
          <a:p>
            <a:pPr marL="108000" indent="0">
              <a:buNone/>
            </a:pPr>
            <a:r>
              <a:rPr lang="cs-CZ" dirty="0" smtClean="0"/>
              <a:t>2. Pokud ano, nemáme nad nimi kontrolu a nejsme autonomní.</a:t>
            </a:r>
          </a:p>
          <a:p>
            <a:pPr marL="108000" indent="0">
              <a:buNone/>
            </a:pPr>
            <a:r>
              <a:rPr lang="cs-CZ" dirty="0" smtClean="0"/>
              <a:t>3. Pokud ne, jsou nahodilé a nejsme autonomní. </a:t>
            </a:r>
          </a:p>
          <a:p>
            <a:pPr marL="108000" indent="0">
              <a:buNone/>
            </a:pPr>
            <a:r>
              <a:rPr lang="cs-CZ" dirty="0" smtClean="0"/>
              <a:t>Tedy nejsme nikdy autonomní. </a:t>
            </a:r>
          </a:p>
          <a:p>
            <a:pPr marL="108000" indent="0">
              <a:buNone/>
            </a:pPr>
            <a:r>
              <a:rPr lang="cs-CZ" dirty="0" smtClean="0"/>
              <a:t>Ad 2 – geny, výchova, sociální vlivy</a:t>
            </a:r>
          </a:p>
          <a:p>
            <a:pPr marL="108000" indent="0">
              <a:buNone/>
            </a:pPr>
            <a:r>
              <a:rPr lang="cs-CZ" dirty="0" smtClean="0"/>
              <a:t>Ad 3 – nevysvětlitelné, bezdůvodné jednání.</a:t>
            </a:r>
          </a:p>
          <a:p>
            <a:pPr marL="108000" indent="0">
              <a:buNone/>
            </a:pPr>
            <a:r>
              <a:rPr lang="cs-CZ" dirty="0" smtClean="0"/>
              <a:t>Argument není zcela průkazný, ale vyžaduje dobrou odpověď.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Náhoda v morálce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 kdybychom byli autonomní, morální hodnocení našich činů nezáleží jen na naší volbě. Ovlivňují ji nahodilé faktory.</a:t>
            </a:r>
          </a:p>
          <a:p>
            <a:r>
              <a:rPr lang="cs-CZ" dirty="0" smtClean="0"/>
              <a:t>Kant odmítá důsledky pro jejich nekontrolovatelnost. </a:t>
            </a:r>
          </a:p>
          <a:p>
            <a:r>
              <a:rPr lang="cs-CZ" dirty="0" smtClean="0"/>
              <a:t>Protipříklady</a:t>
            </a:r>
          </a:p>
          <a:p>
            <a:pPr lvl="1"/>
            <a:r>
              <a:rPr lang="cs-CZ" dirty="0" smtClean="0"/>
              <a:t>Vystresovaný rodič nechtěně usmrtí dítě.</a:t>
            </a:r>
          </a:p>
          <a:p>
            <a:pPr lvl="1"/>
            <a:r>
              <a:rPr lang="cs-CZ" dirty="0" smtClean="0"/>
              <a:t>Pedantický člověk se nestane masovým vrahem.</a:t>
            </a:r>
          </a:p>
          <a:p>
            <a:pPr lvl="1"/>
            <a:r>
              <a:rPr lang="cs-CZ" dirty="0" smtClean="0"/>
              <a:t>Rozhodují náhodné okolnosti, nejen intence člověka.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8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Rozsah morální komunity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Kant – pouze racionální bytosti si zaslouží ohled.</a:t>
            </a:r>
          </a:p>
          <a:p>
            <a:r>
              <a:rPr lang="cs-CZ" dirty="0" smtClean="0"/>
              <a:t>Co děti, postižení, zvířata, rostliny, ekosystémy? Lze zneužívat?</a:t>
            </a:r>
          </a:p>
          <a:p>
            <a:r>
              <a:rPr lang="cs-CZ" dirty="0" smtClean="0"/>
              <a:t>2 důvody pro ohled</a:t>
            </a:r>
          </a:p>
          <a:p>
            <a:pPr lvl="1"/>
            <a:r>
              <a:rPr lang="cs-CZ" dirty="0" smtClean="0"/>
              <a:t>Kultivace charakteru kvůli interakcím s jinými racionálními bytostmi</a:t>
            </a:r>
          </a:p>
          <a:p>
            <a:pPr lvl="1"/>
            <a:r>
              <a:rPr lang="cs-CZ" dirty="0" smtClean="0"/>
              <a:t>Respekt vůči majitelům.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9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Kantovy teorie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rozdíly vůči konsekvencialismu</a:t>
            </a:r>
          </a:p>
          <a:p>
            <a:pPr lvl="1"/>
            <a:r>
              <a:rPr lang="cs-CZ" dirty="0" smtClean="0"/>
              <a:t>Dobročinnost není ctnost, jen spravedlnost a integrita</a:t>
            </a:r>
          </a:p>
          <a:p>
            <a:pPr lvl="1"/>
            <a:r>
              <a:rPr lang="cs-CZ" dirty="0" smtClean="0"/>
              <a:t>Absolutní platnost morálních pravidel</a:t>
            </a:r>
          </a:p>
          <a:p>
            <a:pPr lvl="1"/>
            <a:r>
              <a:rPr lang="cs-CZ" dirty="0" smtClean="0"/>
              <a:t>Moralita nemůže záviset na faktorech mimo aktérovu kontrolu</a:t>
            </a:r>
          </a:p>
          <a:p>
            <a:pPr lvl="1"/>
            <a:r>
              <a:rPr lang="cs-CZ" dirty="0" smtClean="0"/>
              <a:t>Členství v morální komunitě garantuje jen racionalita, ne schopnost trpět.</a:t>
            </a:r>
          </a:p>
          <a:p>
            <a:pPr lvl="1"/>
            <a:r>
              <a:rPr lang="cs-CZ" dirty="0" smtClean="0"/>
              <a:t>Štěstí nemá hodnotu o sobě. Pouze dobrá vůle.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6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William David </a:t>
            </a:r>
            <a:r>
              <a:rPr lang="cs-CZ" dirty="0" err="1" smtClean="0"/>
              <a:t>Ross</a:t>
            </a:r>
            <a:endParaRPr lang="en-GB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Pluralistická deontologická teorie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5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Prima facie povinnosti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Prima facie povinnost – charakteristika, kterou má nějaký čin, protože jde o čin morálně signifikantního typu (např. dodržení slibu), a kvůli které by tento čin byl povinností, pokud by zároveň nebyl činem jiného morálně signifikantního typu (např. lež, krádež)</a:t>
            </a:r>
          </a:p>
          <a:p>
            <a:pPr lvl="1"/>
            <a:r>
              <a:rPr lang="cs-CZ" dirty="0" smtClean="0"/>
              <a:t>Akt dodržení slibu může být zároveň aktem lži, nebo může vyžadovat akt krádeže.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9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povinnosti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Založené na:</a:t>
            </a:r>
          </a:p>
          <a:p>
            <a:r>
              <a:rPr lang="cs-CZ" sz="2000" dirty="0" smtClean="0"/>
              <a:t>1. předchozích činech</a:t>
            </a:r>
          </a:p>
          <a:p>
            <a:pPr lvl="1"/>
            <a:r>
              <a:rPr lang="cs-CZ" sz="2000" b="1" dirty="0"/>
              <a:t>d</a:t>
            </a:r>
            <a:r>
              <a:rPr lang="cs-CZ" sz="2000" b="1" dirty="0" smtClean="0"/>
              <a:t>ůvěryhodnost</a:t>
            </a:r>
            <a:r>
              <a:rPr lang="cs-CZ" sz="2000" dirty="0" smtClean="0"/>
              <a:t> – založena na slibu</a:t>
            </a:r>
          </a:p>
          <a:p>
            <a:pPr lvl="1"/>
            <a:r>
              <a:rPr lang="cs-CZ" sz="2000" b="1" dirty="0"/>
              <a:t>n</a:t>
            </a:r>
            <a:r>
              <a:rPr lang="cs-CZ" sz="2000" b="1" dirty="0" smtClean="0"/>
              <a:t>áprava</a:t>
            </a:r>
            <a:r>
              <a:rPr lang="cs-CZ" sz="2000" dirty="0" smtClean="0"/>
              <a:t> – založena na vykonané újmě</a:t>
            </a:r>
          </a:p>
          <a:p>
            <a:r>
              <a:rPr lang="cs-CZ" sz="2000" dirty="0" smtClean="0"/>
              <a:t>2. předchozích činech jiných</a:t>
            </a:r>
          </a:p>
          <a:p>
            <a:pPr lvl="1"/>
            <a:r>
              <a:rPr lang="cs-CZ" sz="2000" b="1" dirty="0"/>
              <a:t>v</a:t>
            </a:r>
            <a:r>
              <a:rPr lang="cs-CZ" sz="2000" b="1" dirty="0" smtClean="0"/>
              <a:t>děčnost</a:t>
            </a:r>
          </a:p>
          <a:p>
            <a:r>
              <a:rPr lang="cs-CZ" sz="2000" dirty="0" smtClean="0"/>
              <a:t>3. možnosti distribuce užitků nehledě na nároky</a:t>
            </a:r>
          </a:p>
          <a:p>
            <a:pPr lvl="1"/>
            <a:r>
              <a:rPr lang="cs-CZ" sz="2000" b="1" dirty="0"/>
              <a:t>s</a:t>
            </a:r>
            <a:r>
              <a:rPr lang="cs-CZ" sz="2000" b="1" dirty="0" smtClean="0"/>
              <a:t>pravedlnost</a:t>
            </a:r>
          </a:p>
          <a:p>
            <a:r>
              <a:rPr lang="cs-CZ" sz="2000" dirty="0" smtClean="0"/>
              <a:t>4. existenci jiných bytostí a naší schopnosti zlepšit jejich stav</a:t>
            </a:r>
          </a:p>
          <a:p>
            <a:pPr lvl="1"/>
            <a:r>
              <a:rPr lang="cs-CZ" sz="2000" b="1" dirty="0"/>
              <a:t>d</a:t>
            </a:r>
            <a:r>
              <a:rPr lang="cs-CZ" sz="2000" b="1" dirty="0" smtClean="0"/>
              <a:t>obročinnost</a:t>
            </a:r>
          </a:p>
          <a:p>
            <a:r>
              <a:rPr lang="cs-CZ" sz="2000" dirty="0" smtClean="0"/>
              <a:t>5. naší schopnosti zlepšit vlastní stav</a:t>
            </a:r>
          </a:p>
          <a:p>
            <a:pPr lvl="1"/>
            <a:r>
              <a:rPr lang="cs-CZ" sz="2000" b="1" dirty="0"/>
              <a:t>s</a:t>
            </a:r>
            <a:r>
              <a:rPr lang="cs-CZ" sz="2000" b="1" dirty="0" smtClean="0"/>
              <a:t>ebezdokonalování</a:t>
            </a:r>
          </a:p>
          <a:p>
            <a:r>
              <a:rPr lang="cs-CZ" sz="2000" dirty="0" smtClean="0"/>
              <a:t>6. naší schopnosti druhým uškodit</a:t>
            </a:r>
          </a:p>
          <a:p>
            <a:pPr lvl="1"/>
            <a:r>
              <a:rPr lang="cs-CZ" sz="2000" b="1" dirty="0"/>
              <a:t>n</a:t>
            </a:r>
            <a:r>
              <a:rPr lang="cs-CZ" sz="2000" b="1" dirty="0" smtClean="0"/>
              <a:t>eubližování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8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Prima facie vs. aktuální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Někdy je správné porušit slib</a:t>
            </a:r>
          </a:p>
          <a:p>
            <a:pPr lvl="1"/>
            <a:r>
              <a:rPr lang="cs-CZ" dirty="0" smtClean="0"/>
              <a:t>Prima facie povinnosti nemusí být aktuální</a:t>
            </a:r>
          </a:p>
          <a:p>
            <a:r>
              <a:rPr lang="cs-CZ" dirty="0" smtClean="0"/>
              <a:t>Když porušíme pf povinnost, stále ji vnímáme jako povinnost (špatné svědomí, nutnost nápravy)</a:t>
            </a:r>
          </a:p>
          <a:p>
            <a:r>
              <a:rPr lang="cs-CZ" dirty="0" smtClean="0"/>
              <a:t>Aktuální povinnosti závisí na celkové charakteristice činu (morálních kategorií, do kterých spadá).</a:t>
            </a:r>
          </a:p>
        </p:txBody>
      </p:sp>
    </p:spTree>
    <p:extLst>
      <p:ext uri="{BB962C8B-B14F-4D97-AF65-F5344CB8AC3E}">
        <p14:creationId xmlns:p14="http://schemas.microsoft.com/office/powerpoint/2010/main" val="26412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 txBox="1">
            <a:spLocks noGrp="1"/>
          </p:cNvSpPr>
          <p:nvPr>
            <p:ph type="subTitle" idx="4294967295"/>
          </p:nvPr>
        </p:nvSpPr>
        <p:spPr>
          <a:xfrm>
            <a:off x="740879" y="3340648"/>
            <a:ext cx="8608320" cy="738664"/>
          </a:xfrm>
        </p:spPr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cs-CZ" sz="4800" b="1" dirty="0">
                <a:latin typeface="Albany"/>
              </a:rPr>
              <a:t>Etika ctnosti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konsekvencialismus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85200" y="1919880"/>
            <a:ext cx="9034560" cy="5026680"/>
            <a:chOff x="385200" y="1919880"/>
            <a:chExt cx="9034560" cy="5026680"/>
          </a:xfrm>
        </p:grpSpPr>
        <p:sp>
          <p:nvSpPr>
            <p:cNvPr id="4" name="Obdélník 3"/>
            <p:cNvSpPr/>
            <p:nvPr/>
          </p:nvSpPr>
          <p:spPr>
            <a:xfrm>
              <a:off x="3625200" y="3539880"/>
              <a:ext cx="2160000" cy="2700000"/>
            </a:xfrm>
            <a:prstGeom prst="rect">
              <a:avLst/>
            </a:prstGeom>
            <a:solidFill>
              <a:srgbClr val="94BD5E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5" name="Volný tvar 4"/>
            <p:cNvSpPr/>
            <p:nvPr/>
          </p:nvSpPr>
          <p:spPr>
            <a:xfrm>
              <a:off x="7585200" y="551988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7585200" y="425988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7619760" y="3072239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7585200" y="191988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805200" y="443988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805200" y="353988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805200" y="263988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385200" y="389988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745200" y="4016880"/>
              <a:ext cx="1092240" cy="603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kvalita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důsledků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328280" y="2819880"/>
              <a:ext cx="736920" cy="346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blaho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165200" y="3719880"/>
              <a:ext cx="929160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rovnost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4466880" y="4619880"/>
              <a:ext cx="598320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vina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7992360" y="2113200"/>
              <a:ext cx="852839" cy="346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rozkoš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975800" y="3086640"/>
              <a:ext cx="1130040" cy="859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hodnotné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mentální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stavy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765200" y="4619880"/>
              <a:ext cx="1270440" cy="346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preference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970760" y="5699880"/>
              <a:ext cx="1207799" cy="603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objektivní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hodnoty</a:t>
              </a:r>
            </a:p>
          </p:txBody>
        </p:sp>
        <p:sp>
          <p:nvSpPr>
            <p:cNvPr id="21" name="Přímá spojnice 20"/>
            <p:cNvSpPr/>
            <p:nvPr/>
          </p:nvSpPr>
          <p:spPr>
            <a:xfrm flipH="1">
              <a:off x="2185200" y="3179880"/>
              <a:ext cx="1620000" cy="108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Přímá spojnice 21"/>
            <p:cNvSpPr/>
            <p:nvPr/>
          </p:nvSpPr>
          <p:spPr>
            <a:xfrm flipH="1">
              <a:off x="2185200" y="4079880"/>
              <a:ext cx="1620000" cy="36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3" name="Přímá spojnice 22"/>
            <p:cNvSpPr/>
            <p:nvPr/>
          </p:nvSpPr>
          <p:spPr>
            <a:xfrm flipH="1" flipV="1">
              <a:off x="2185200" y="4619880"/>
              <a:ext cx="1620000" cy="18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4" name="Přímá spojnice 23"/>
            <p:cNvSpPr/>
            <p:nvPr/>
          </p:nvSpPr>
          <p:spPr>
            <a:xfrm flipH="1">
              <a:off x="5605200" y="2459880"/>
              <a:ext cx="1980000" cy="54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5" name="Přímá spojnice 24"/>
            <p:cNvSpPr/>
            <p:nvPr/>
          </p:nvSpPr>
          <p:spPr>
            <a:xfrm flipH="1" flipV="1">
              <a:off x="5605200" y="2999880"/>
              <a:ext cx="1980000" cy="54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6" name="Přímá spojnice 25"/>
            <p:cNvSpPr/>
            <p:nvPr/>
          </p:nvSpPr>
          <p:spPr>
            <a:xfrm flipH="1" flipV="1">
              <a:off x="5605200" y="2999880"/>
              <a:ext cx="1980000" cy="162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7" name="Přímá spojnice 26"/>
            <p:cNvSpPr/>
            <p:nvPr/>
          </p:nvSpPr>
          <p:spPr>
            <a:xfrm flipH="1" flipV="1">
              <a:off x="5605200" y="2999880"/>
              <a:ext cx="1980000" cy="306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3805200" y="533988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4224239" y="5560200"/>
              <a:ext cx="9504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zásluhy</a:t>
              </a:r>
            </a:p>
          </p:txBody>
        </p:sp>
        <p:sp>
          <p:nvSpPr>
            <p:cNvPr id="30" name="Přímá spojnice 29"/>
            <p:cNvSpPr/>
            <p:nvPr/>
          </p:nvSpPr>
          <p:spPr>
            <a:xfrm flipH="1" flipV="1">
              <a:off x="2005200" y="4619880"/>
              <a:ext cx="1800000" cy="108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1645200" y="6599880"/>
              <a:ext cx="2905560" cy="346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distributivní morální faktory</a:t>
              </a:r>
            </a:p>
          </p:txBody>
        </p:sp>
        <p:sp>
          <p:nvSpPr>
            <p:cNvPr id="32" name="Přímá spojnice 31"/>
            <p:cNvSpPr/>
            <p:nvPr/>
          </p:nvSpPr>
          <p:spPr>
            <a:xfrm flipV="1">
              <a:off x="2545200" y="6059880"/>
              <a:ext cx="1080000" cy="54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morální faktory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286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morální charakter činu (povinnost, možnost, zákaz) závisí na řadě různých podmínek, tzv. morálních faktorů: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topící se žena, jen já ji mohu zachránit, mám to učinit?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dobrý důsledek – zachráněný život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musím ukrást loď – porušení práva na vlastnictví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je to má žena – zvláštní povinnost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riskuji život</a:t>
            </a:r>
          </a:p>
          <a:p>
            <a:pPr lvl="0"/>
            <a:r>
              <a:rPr lang="cs-CZ" sz="2400"/>
              <a:t>epistemologické a metafyzické pojetí faktorů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39000" y="2984759"/>
            <a:ext cx="8760600" cy="3466081"/>
            <a:chOff x="639000" y="2984759"/>
            <a:chExt cx="8760600" cy="3466081"/>
          </a:xfrm>
        </p:grpSpPr>
        <p:sp>
          <p:nvSpPr>
            <p:cNvPr id="3" name="Obdélník 2"/>
            <p:cNvSpPr/>
            <p:nvPr/>
          </p:nvSpPr>
          <p:spPr>
            <a:xfrm>
              <a:off x="639000" y="4328640"/>
              <a:ext cx="8692920" cy="65088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4" name="Volný tvar 3"/>
            <p:cNvSpPr/>
            <p:nvPr/>
          </p:nvSpPr>
          <p:spPr>
            <a:xfrm>
              <a:off x="735119" y="2984759"/>
              <a:ext cx="2140920" cy="97884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000" b="0" i="0" u="none" strike="noStrike" kern="1200">
                  <a:ln>
                    <a:noFill/>
                  </a:ln>
                  <a:latin typeface="Verdana" pitchFamily="34"/>
                  <a:ea typeface="Lucida Sans Unicode" pitchFamily="2"/>
                  <a:cs typeface="Tahoma" pitchFamily="2"/>
                </a:rPr>
                <a:t>činitel</a:t>
              </a:r>
            </a:p>
          </p:txBody>
        </p:sp>
        <p:sp>
          <p:nvSpPr>
            <p:cNvPr id="5" name="Přímá spojnice 4"/>
            <p:cNvSpPr/>
            <p:nvPr/>
          </p:nvSpPr>
          <p:spPr>
            <a:xfrm>
              <a:off x="2881800" y="3484440"/>
              <a:ext cx="132624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4244040" y="2985120"/>
              <a:ext cx="2140920" cy="97884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000" b="0" i="0" u="none" strike="noStrike" kern="1200">
                  <a:ln>
                    <a:noFill/>
                  </a:ln>
                  <a:latin typeface="Verdana" pitchFamily="34"/>
                  <a:ea typeface="Lucida Sans Unicode" pitchFamily="2"/>
                  <a:cs typeface="Tahoma" pitchFamily="2"/>
                </a:rPr>
                <a:t>čin</a:t>
              </a:r>
            </a:p>
          </p:txBody>
        </p:sp>
        <p:sp>
          <p:nvSpPr>
            <p:cNvPr id="7" name="Přímá spojnice 6"/>
            <p:cNvSpPr/>
            <p:nvPr/>
          </p:nvSpPr>
          <p:spPr>
            <a:xfrm flipV="1">
              <a:off x="3484440" y="3423959"/>
              <a:ext cx="0" cy="10011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568240" y="4436640"/>
              <a:ext cx="1992600" cy="3859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způsob provedení</a:t>
              </a: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7258680" y="2997360"/>
              <a:ext cx="2140920" cy="97884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000" b="0" i="0" u="none" strike="noStrike" kern="1200">
                  <a:ln>
                    <a:noFill/>
                  </a:ln>
                  <a:latin typeface="Verdana" pitchFamily="34"/>
                  <a:ea typeface="Lucida Sans Unicode" pitchFamily="2"/>
                  <a:cs typeface="Tahoma" pitchFamily="2"/>
                </a:rPr>
                <a:t>objekt</a:t>
              </a:r>
            </a:p>
          </p:txBody>
        </p:sp>
        <p:sp>
          <p:nvSpPr>
            <p:cNvPr id="10" name="Přímá spojnice 9"/>
            <p:cNvSpPr/>
            <p:nvPr/>
          </p:nvSpPr>
          <p:spPr>
            <a:xfrm>
              <a:off x="6402240" y="3472559"/>
              <a:ext cx="880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916559" y="4449240"/>
              <a:ext cx="1603440" cy="3859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záměr uškodit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463160" y="4485240"/>
              <a:ext cx="1603440" cy="3859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práva objektu</a:t>
              </a:r>
            </a:p>
          </p:txBody>
        </p:sp>
        <p:sp>
          <p:nvSpPr>
            <p:cNvPr id="13" name="Přímá spojnice 12"/>
            <p:cNvSpPr/>
            <p:nvPr/>
          </p:nvSpPr>
          <p:spPr>
            <a:xfrm flipV="1">
              <a:off x="8355240" y="3978360"/>
              <a:ext cx="360" cy="4708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4" name="Přímá spojnice 13"/>
            <p:cNvSpPr/>
            <p:nvPr/>
          </p:nvSpPr>
          <p:spPr>
            <a:xfrm flipV="1">
              <a:off x="1796400" y="3966479"/>
              <a:ext cx="360" cy="4708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5" name="Přímá spojnice 14"/>
            <p:cNvSpPr/>
            <p:nvPr/>
          </p:nvSpPr>
          <p:spPr>
            <a:xfrm flipH="1" flipV="1">
              <a:off x="5979960" y="4979520"/>
              <a:ext cx="723600" cy="84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5763240" y="5847840"/>
              <a:ext cx="2172600" cy="603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DEONTOLOGICKÉ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SUB-FAKTORY</a:t>
              </a:r>
            </a:p>
          </p:txBody>
        </p:sp>
      </p:grpSp>
      <p:sp>
        <p:nvSpPr>
          <p:cNvPr id="17" name="Nadpis 16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deontologie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etika ctnosti</a:t>
            </a:r>
          </a:p>
        </p:txBody>
      </p:sp>
      <p:sp>
        <p:nvSpPr>
          <p:cNvPr id="3" name="Volný tvar 2"/>
          <p:cNvSpPr/>
          <p:nvPr/>
        </p:nvSpPr>
        <p:spPr>
          <a:xfrm>
            <a:off x="2833200" y="3689639"/>
            <a:ext cx="4002840" cy="25318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35680" y="4629960"/>
            <a:ext cx="1374479" cy="614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činitel</a:t>
            </a:r>
          </a:p>
        </p:txBody>
      </p:sp>
      <p:sp>
        <p:nvSpPr>
          <p:cNvPr id="5" name="Přímá spojnice 4"/>
          <p:cNvSpPr/>
          <p:nvPr/>
        </p:nvSpPr>
        <p:spPr>
          <a:xfrm>
            <a:off x="2845440" y="3364200"/>
            <a:ext cx="807839" cy="5785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45160" y="2773080"/>
            <a:ext cx="373932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600" b="0" i="0" u="none" strike="noStrike" kern="1200">
                <a:ln>
                  <a:noFill/>
                </a:ln>
                <a:solidFill>
                  <a:srgbClr val="DC2300"/>
                </a:solidFill>
                <a:latin typeface="Arial" pitchFamily="18"/>
                <a:ea typeface="Lucida Sans Unicode" pitchFamily="2"/>
                <a:cs typeface="Tahoma" pitchFamily="2"/>
              </a:rPr>
              <a:t>morální charakter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0879" y="856079"/>
            <a:ext cx="8608320" cy="6461279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Proč bych měl pomoci </a:t>
            </a:r>
            <a:r>
              <a:rPr lang="cs-CZ" sz="2400" dirty="0" smtClean="0"/>
              <a:t>příteli?</a:t>
            </a:r>
            <a:endParaRPr lang="cs-CZ" sz="2400" dirty="0"/>
          </a:p>
          <a:p>
            <a:pPr lvl="0"/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Konsekvencialismus – důsledky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Deontologie – povinnost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Etika ctnosti – pomoc je šlechetná, dobročinná</a:t>
            </a:r>
          </a:p>
          <a:p>
            <a:pPr lvl="0">
              <a:buNone/>
            </a:pPr>
            <a:endParaRPr lang="cs-CZ" sz="2400" dirty="0"/>
          </a:p>
          <a:p>
            <a:pPr lvl="0"/>
            <a:r>
              <a:rPr lang="cs-CZ" sz="2400" dirty="0"/>
              <a:t>Alternativní definice morálního problému</a:t>
            </a:r>
          </a:p>
          <a:p>
            <a:pPr lvl="0"/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K a D – jak mám jednat v situaci S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EC:</a:t>
            </a:r>
          </a:p>
          <a:p>
            <a:pPr lvl="2" rtl="0" hangingPunct="0">
              <a:buSzPct val="75000"/>
              <a:buChar char="–"/>
            </a:pPr>
            <a:r>
              <a:rPr lang="cs-CZ" dirty="0"/>
              <a:t>Jak mám žít?</a:t>
            </a:r>
          </a:p>
          <a:p>
            <a:pPr lvl="2" rtl="0" hangingPunct="0">
              <a:buSzPct val="75000"/>
              <a:buChar char="–"/>
            </a:pPr>
            <a:r>
              <a:rPr lang="cs-CZ" dirty="0"/>
              <a:t>Jaký život je dobrý?</a:t>
            </a:r>
          </a:p>
          <a:p>
            <a:pPr lvl="2" rtl="0" hangingPunct="0">
              <a:buSzPct val="75000"/>
              <a:buChar char="–"/>
            </a:pPr>
            <a:r>
              <a:rPr lang="cs-CZ" dirty="0"/>
              <a:t>Jaké jsou správné rodinné a sociální vztahy</a:t>
            </a:r>
            <a:r>
              <a:rPr lang="cs-CZ" dirty="0" smtClean="0"/>
              <a:t>?</a:t>
            </a:r>
          </a:p>
          <a:p>
            <a:pPr lvl="2" rtl="0" hangingPunct="0">
              <a:buSzPct val="75000"/>
              <a:buChar char="–"/>
            </a:pPr>
            <a:r>
              <a:rPr lang="cs-CZ" dirty="0" smtClean="0"/>
              <a:t>Moralita bytí, nejen jednání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Nástin vývoje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3323987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Čínská filozofie (taoismus, konfucianismus)</a:t>
            </a:r>
          </a:p>
          <a:p>
            <a:pPr lvl="0"/>
            <a:r>
              <a:rPr lang="cs-CZ" sz="2400" dirty="0"/>
              <a:t>Platón</a:t>
            </a:r>
          </a:p>
          <a:p>
            <a:pPr lvl="0"/>
            <a:r>
              <a:rPr lang="cs-CZ" sz="2400" dirty="0"/>
              <a:t>Aristoteles (ctnost, praktická moudrost, hluboké štěstí)</a:t>
            </a:r>
          </a:p>
          <a:p>
            <a:pPr lvl="0"/>
            <a:r>
              <a:rPr lang="cs-CZ" sz="2400" dirty="0"/>
              <a:t>d</a:t>
            </a:r>
            <a:r>
              <a:rPr lang="cs-CZ" sz="2400" dirty="0" smtClean="0"/>
              <a:t>o osvícenství, pak útlum</a:t>
            </a:r>
            <a:endParaRPr lang="cs-CZ" sz="2400" dirty="0"/>
          </a:p>
          <a:p>
            <a:pPr lvl="0"/>
            <a:r>
              <a:rPr lang="cs-CZ" sz="2400" dirty="0"/>
              <a:t>50. léta 20. století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 err="1"/>
              <a:t>Anscombová</a:t>
            </a: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 err="1"/>
              <a:t>MacIntyre</a:t>
            </a: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 err="1"/>
              <a:t>Williams</a:t>
            </a: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 err="1"/>
              <a:t>Footová</a:t>
            </a:r>
            <a:r>
              <a:rPr lang="cs-CZ" sz="2400" dirty="0"/>
              <a:t>, Slote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současnost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3 hlavní proudy: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Eudaimonismus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Teorie založené na morálním činiteli (agent-based)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Etika péče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Proč návrat EC?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6070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Potřeba změny v moderní morální filozofii</a:t>
            </a:r>
          </a:p>
          <a:p>
            <a:pPr lvl="0"/>
            <a:endParaRPr lang="cs-CZ" sz="2400"/>
          </a:p>
          <a:p>
            <a:pPr lvl="0"/>
            <a:r>
              <a:rPr lang="cs-CZ" sz="2400"/>
              <a:t>Anscombová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„Moderní morální filozofie – 1958“</a:t>
            </a:r>
          </a:p>
          <a:p>
            <a:pPr lvl="1" rtl="0" hangingPunct="0">
              <a:buSzPct val="45000"/>
              <a:buChar char="●"/>
            </a:pPr>
            <a:endParaRPr lang="cs-CZ" sz="2400"/>
          </a:p>
          <a:p>
            <a:pPr lvl="1" rtl="0" hangingPunct="0">
              <a:buSzPct val="45000"/>
              <a:buChar char="●"/>
            </a:pPr>
            <a:r>
              <a:rPr lang="cs-CZ" sz="2400"/>
              <a:t>Kritika etiky povinností</a:t>
            </a:r>
          </a:p>
          <a:p>
            <a:pPr lvl="1" rtl="0" hangingPunct="0">
              <a:buSzPct val="45000"/>
              <a:buChar char="●"/>
            </a:pPr>
            <a:endParaRPr lang="cs-CZ" sz="2400"/>
          </a:p>
          <a:p>
            <a:pPr lvl="1" rtl="0" hangingPunct="0">
              <a:buSzPct val="45000"/>
              <a:buChar char="●"/>
            </a:pPr>
            <a:r>
              <a:rPr lang="cs-CZ" sz="2400"/>
              <a:t>Kritika hledání univerzálních pravidel</a:t>
            </a:r>
          </a:p>
          <a:p>
            <a:pPr lvl="1" rtl="0" hangingPunct="0">
              <a:buSzPct val="45000"/>
              <a:buChar char="●"/>
            </a:pPr>
            <a:endParaRPr lang="cs-CZ" sz="2400"/>
          </a:p>
          <a:p>
            <a:pPr lvl="1" rtl="0" hangingPunct="0">
              <a:buSzPct val="45000"/>
              <a:buChar char="●"/>
            </a:pPr>
            <a:r>
              <a:rPr lang="cs-CZ" sz="2400"/>
              <a:t>Kritika opomíjení role charakteru, emocí, ctnosti, motivů jednání...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0879" y="735480"/>
            <a:ext cx="8608320" cy="5539978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 err="1"/>
              <a:t>Williams</a:t>
            </a:r>
            <a:endParaRPr lang="cs-CZ" sz="2400" dirty="0"/>
          </a:p>
          <a:p>
            <a:pPr lvl="0"/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Morálka vs. </a:t>
            </a:r>
            <a:r>
              <a:rPr lang="cs-CZ" sz="2400" dirty="0" smtClean="0"/>
              <a:t>etika</a:t>
            </a:r>
            <a:endParaRPr lang="cs-CZ" sz="2400" dirty="0"/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Morálka jako deontologie – povinnost a vina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Morálka vylučuje aspekt </a:t>
            </a:r>
            <a:r>
              <a:rPr lang="cs-CZ" sz="2400" dirty="0" smtClean="0"/>
              <a:t>náhody </a:t>
            </a:r>
            <a:r>
              <a:rPr lang="cs-CZ" sz="2400" dirty="0"/>
              <a:t>(</a:t>
            </a:r>
            <a:r>
              <a:rPr lang="cs-CZ" sz="2400" dirty="0" err="1"/>
              <a:t>luck</a:t>
            </a:r>
            <a:r>
              <a:rPr lang="cs-CZ" sz="2400" dirty="0"/>
              <a:t>)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Etika zahrnuje morálku + emoce, přátele, rodinu, společnost, spravedlnost – návrat k Aristotelovi a Platónovi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0"/>
            <a:r>
              <a:rPr lang="cs-CZ" sz="2400" dirty="0" err="1"/>
              <a:t>MacIntyre</a:t>
            </a:r>
            <a:endParaRPr lang="cs-CZ" sz="2400" dirty="0"/>
          </a:p>
          <a:p>
            <a:pPr lvl="0"/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Koncepce ctnosti založená na sociálních praktikách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667839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Jaký čin je správný x jak mám žít?</a:t>
            </a:r>
          </a:p>
          <a:p>
            <a:pPr lvl="0"/>
            <a:r>
              <a:rPr lang="cs-CZ" sz="2400"/>
              <a:t>Zaměření na život jako celek</a:t>
            </a:r>
          </a:p>
          <a:p>
            <a:pPr lvl="0"/>
            <a:r>
              <a:rPr lang="cs-CZ" sz="2400"/>
              <a:t>Zásadní role charakteru a ctnosti</a:t>
            </a:r>
          </a:p>
          <a:p>
            <a:pPr lvl="0"/>
            <a:r>
              <a:rPr lang="cs-CZ" sz="2400"/>
              <a:t>Ctnost: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Stav bytí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Vnitřní stav a způsob jednání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Stabilita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Částečná vrozenost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Nutnost rozvíjet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Ctnost x zvyk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Ctnost x síla vůle</a:t>
            </a:r>
          </a:p>
        </p:txBody>
      </p:sp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Vymezení EC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0879" y="771840"/>
            <a:ext cx="8608320" cy="600264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1" rtl="0" hangingPunct="0">
              <a:buSzPct val="45000"/>
              <a:buChar char="●"/>
            </a:pPr>
            <a:r>
              <a:rPr lang="cs-CZ" sz="2400"/>
              <a:t>Ctnost otázkou stupně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Aplikace správných motivů vyžaduje moudrost – phronesis</a:t>
            </a:r>
          </a:p>
          <a:p>
            <a:pPr lvl="1" rtl="0" hangingPunct="0">
              <a:buSzPct val="45000"/>
              <a:buChar char="●"/>
            </a:pPr>
            <a:endParaRPr lang="cs-CZ" sz="2400"/>
          </a:p>
          <a:p>
            <a:pPr lvl="0"/>
            <a:r>
              <a:rPr lang="cs-CZ" sz="2400"/>
              <a:t>Antiteoretičnost etiky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Morální rozhodování není možné redukovat na jediný princip.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Teorie EC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4270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cs-CZ" sz="2400"/>
              <a:t>EUDAIMONISMUS</a:t>
            </a:r>
          </a:p>
          <a:p>
            <a:pPr lvl="0"/>
            <a:r>
              <a:rPr lang="cs-CZ" sz="2400"/>
              <a:t>Eudaimonia – štěstí? vzkvétání? prosperita?</a:t>
            </a:r>
          </a:p>
          <a:p>
            <a:pPr lvl="0"/>
            <a:r>
              <a:rPr lang="cs-CZ" sz="2400"/>
              <a:t>Vychází z Aristotela – argument z funkce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Věci mají své funkce, činy své účely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Funkcím odpovídají kvality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Člověk má sociální funkce a přirozené funkce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Kvality spojené s těmito funkcemi jsou ctnosti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Přirozeným cílem člověka je eudaimonia – spojena s naplněním sociálních funkcí i přirozené funkce – rozumnosti.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Podmínka vyhýbání se extrémům.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morální faktory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20000" y="216000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je nutná analýza faktorů pro každý daný čin?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jen u složitých mravních otázek</a:t>
            </a:r>
          </a:p>
          <a:p>
            <a:pPr lvl="0"/>
            <a:r>
              <a:rPr lang="cs-CZ" sz="2400"/>
              <a:t>role normativní etiky: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nalézt relevantní normativní faktory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specifikovat přesně jejich obsah (např. dobrý důsledek)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vysvětlit, proč je daný faktor vůbec v dané otázce relevantní.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0879" y="795960"/>
            <a:ext cx="8608320" cy="780012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Poznámky: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Ctnost v </a:t>
            </a:r>
            <a:r>
              <a:rPr lang="cs-CZ" sz="2400" dirty="0" smtClean="0"/>
              <a:t>konsekvencialismu</a:t>
            </a: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Racionalita a moralita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Představitelé</a:t>
            </a:r>
          </a:p>
          <a:p>
            <a:pPr lvl="2" rtl="0" hangingPunct="0">
              <a:buSzPct val="75000"/>
              <a:buChar char="–"/>
            </a:pPr>
            <a:r>
              <a:rPr lang="cs-CZ" dirty="0"/>
              <a:t>Thomas </a:t>
            </a:r>
            <a:r>
              <a:rPr lang="cs-CZ" dirty="0" err="1"/>
              <a:t>Hurka</a:t>
            </a:r>
            <a:endParaRPr lang="cs-CZ" dirty="0"/>
          </a:p>
          <a:p>
            <a:pPr lvl="2" rtl="0" hangingPunct="0">
              <a:buSzPct val="75000"/>
              <a:buChar char="–"/>
            </a:pPr>
            <a:r>
              <a:rPr lang="cs-CZ" dirty="0"/>
              <a:t>Philippa </a:t>
            </a:r>
            <a:r>
              <a:rPr lang="cs-CZ" dirty="0" err="1"/>
              <a:t>Footová</a:t>
            </a:r>
            <a:endParaRPr lang="cs-CZ" dirty="0"/>
          </a:p>
          <a:p>
            <a:pPr lvl="2" rtl="0" hangingPunct="0">
              <a:buSzPct val="75000"/>
              <a:buChar char="–"/>
            </a:pPr>
            <a:r>
              <a:rPr lang="cs-CZ" dirty="0"/>
              <a:t>Rosalind </a:t>
            </a:r>
            <a:r>
              <a:rPr lang="cs-CZ" dirty="0" err="1"/>
              <a:t>Hursthouse</a:t>
            </a:r>
            <a:endParaRPr lang="cs-CZ" dirty="0"/>
          </a:p>
          <a:p>
            <a:pPr lvl="0"/>
            <a:r>
              <a:rPr lang="cs-CZ" sz="2400" dirty="0"/>
              <a:t>TEORIE ZALOŽENÉ NA ČINITELI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Michael Slote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Teorie zaměřené na činitele (eudaimonismus)</a:t>
            </a:r>
          </a:p>
          <a:p>
            <a:pPr lvl="2" rtl="0" hangingPunct="0">
              <a:buSzPct val="75000"/>
              <a:buChar char="–"/>
            </a:pPr>
            <a:r>
              <a:rPr lang="cs-CZ" dirty="0"/>
              <a:t>Snaha definovat dobrý život</a:t>
            </a:r>
          </a:p>
          <a:p>
            <a:pPr lvl="2" rtl="0" hangingPunct="0">
              <a:buSzPct val="75000"/>
              <a:buChar char="–"/>
            </a:pPr>
            <a:r>
              <a:rPr lang="cs-CZ" dirty="0"/>
              <a:t>Správnost činu dána směřováním k hlubokému štěstí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Teorie založené na činiteli</a:t>
            </a:r>
          </a:p>
          <a:p>
            <a:pPr lvl="2" rtl="0" hangingPunct="0">
              <a:buSzPct val="75000"/>
              <a:buChar char="–"/>
            </a:pPr>
            <a:r>
              <a:rPr lang="cs-CZ" dirty="0"/>
              <a:t>Správnost činu dána výhradně vnitřním životem morálních činitelů – čin musí vycházet ze správných motivů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0879" y="699480"/>
            <a:ext cx="8608320" cy="639144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ETIKA PÉČE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Annette Baier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Muži smýšlí maskulinně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Povinnost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Spravedlnost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Autonomie</a:t>
            </a:r>
          </a:p>
          <a:p>
            <a:pPr lvl="2" rtl="0" hangingPunct="0">
              <a:buSzPct val="75000"/>
              <a:buChar char="–"/>
            </a:pPr>
            <a:endParaRPr lang="cs-CZ"/>
          </a:p>
          <a:p>
            <a:pPr lvl="1" rtl="0" hangingPunct="0">
              <a:buSzPct val="45000"/>
              <a:buChar char="●"/>
            </a:pPr>
            <a:r>
              <a:rPr lang="cs-CZ" sz="2400"/>
              <a:t>Ženy kladou důraz na: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Péči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Trpělivost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Schopnost vychovávat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Sebeobětování</a:t>
            </a:r>
          </a:p>
          <a:p>
            <a:pPr lvl="2" rtl="0" hangingPunct="0">
              <a:buSzPct val="75000"/>
              <a:buChar char="–"/>
            </a:pPr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Kritika EC z pozic D a K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5884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SOBECKOST TEORIE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Morálka je primárně o zájmech jiných osob, nikoli vlastních.</a:t>
            </a:r>
          </a:p>
          <a:p>
            <a:pPr lvl="0"/>
            <a:r>
              <a:rPr lang="cs-CZ" sz="2400" dirty="0"/>
              <a:t>EC NENÍ NÁVOD K JEDNÁNÍ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Etické teorie mají</a:t>
            </a:r>
          </a:p>
          <a:p>
            <a:pPr lvl="2" rtl="0" hangingPunct="0">
              <a:buSzPct val="75000"/>
              <a:buChar char="–"/>
            </a:pPr>
            <a:r>
              <a:rPr lang="cs-CZ" dirty="0"/>
              <a:t>Poskytnout rozhodovací proceduru</a:t>
            </a:r>
          </a:p>
          <a:p>
            <a:pPr lvl="2" rtl="0" hangingPunct="0">
              <a:buSzPct val="75000"/>
              <a:buChar char="–"/>
            </a:pPr>
            <a:r>
              <a:rPr lang="cs-CZ" dirty="0"/>
              <a:t>Být srozumitelné a aplikovatelné pro všechny</a:t>
            </a:r>
          </a:p>
          <a:p>
            <a:pPr lvl="2" rtl="0" hangingPunct="0">
              <a:buSzPct val="75000"/>
              <a:buChar char="–"/>
            </a:pPr>
            <a:endParaRPr lang="cs-CZ" dirty="0"/>
          </a:p>
          <a:p>
            <a:pPr lvl="0"/>
            <a:r>
              <a:rPr lang="cs-CZ" sz="2400" smtClean="0"/>
              <a:t>PŘÍLIŠ VELKÁ ROLE NÁHODY</a:t>
            </a: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V EC nelze aplikovat vinu a chválu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 txBox="1">
            <a:spLocks noGrp="1"/>
          </p:cNvSpPr>
          <p:nvPr>
            <p:ph type="subTitle" idx="4294967295"/>
          </p:nvPr>
        </p:nvSpPr>
        <p:spPr>
          <a:xfrm>
            <a:off x="740879" y="600480"/>
            <a:ext cx="8608320" cy="621864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cs-CZ">
                <a:latin typeface="Thorndale" pitchFamily="18"/>
              </a:rPr>
              <a:t>Faktor 1</a:t>
            </a:r>
          </a:p>
          <a:p>
            <a:pPr marL="0" lvl="0" indent="-216000" algn="ctr">
              <a:buNone/>
            </a:pPr>
            <a:r>
              <a:rPr lang="cs-CZ">
                <a:latin typeface="Thorndale" pitchFamily="18"/>
              </a:rPr>
              <a:t>důsledky činu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hodnota důsledků činu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čin je správný, pokud (a jen pokud) jeho dobré důsledky převažují nad špatnými</a:t>
            </a:r>
          </a:p>
          <a:p>
            <a:pPr lvl="0"/>
            <a:r>
              <a:rPr lang="cs-CZ" sz="2400"/>
              <a:t>norma: jednej tak, aby důsledky tvého jednání byly co nejlepší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jaké důsledky?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3159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dlouhodobé i krátkodobé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Obamova reforma zdravotnictví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reforma penzijního systému v ČR</a:t>
            </a:r>
          </a:p>
          <a:p>
            <a:pPr lvl="1" rtl="0" hangingPunct="0">
              <a:buSzPct val="45000"/>
              <a:buChar char="●"/>
            </a:pPr>
            <a:endParaRPr lang="cs-CZ" sz="2400"/>
          </a:p>
          <a:p>
            <a:pPr lvl="0"/>
            <a:r>
              <a:rPr lang="cs-CZ" sz="2400"/>
              <a:t>přímé i nepřímé</a:t>
            </a:r>
          </a:p>
          <a:p>
            <a:pPr lvl="0"/>
            <a:endParaRPr lang="cs-CZ" sz="2000" i="1"/>
          </a:p>
          <a:p>
            <a:pPr lvl="0"/>
            <a:r>
              <a:rPr lang="cs-CZ" sz="2000" i="1"/>
              <a:t>topí se pět lidí, já mohu zachránit pouze jednoho, kamarád je zdatnější plavec, může zachránit všechny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nekonáním nepřímo zachráním pět lidí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jaké dobro?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dobro o sobě, nebo instrumentální?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0000" y="2552760"/>
            <a:ext cx="6081840" cy="464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0879" y="1980000"/>
            <a:ext cx="8608320" cy="513036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Příklad: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mám darovat jeden automobil sociálně chudé rodině, nebo deset automobilů miliardáři, který už jich má čtyřicet?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0"/>
            <a:r>
              <a:rPr lang="cs-CZ" sz="2400" dirty="0"/>
              <a:t>jaký je v jednotlivých alternativách poměr instrumentálního dobra k dobru o sobě?</a:t>
            </a:r>
          </a:p>
          <a:p>
            <a:pPr lvl="0"/>
            <a:r>
              <a:rPr lang="cs-CZ" sz="2400" dirty="0"/>
              <a:t>norma: jednej tak, aby tvé činy produkovaly </a:t>
            </a:r>
            <a:r>
              <a:rPr lang="cs-CZ" sz="2400" dirty="0" smtClean="0"/>
              <a:t>maximum dobra </a:t>
            </a:r>
            <a:r>
              <a:rPr lang="cs-CZ" sz="2400" dirty="0"/>
              <a:t>o sobě</a:t>
            </a:r>
          </a:p>
          <a:p>
            <a:pPr lvl="0"/>
            <a:r>
              <a:rPr lang="cs-CZ" sz="2400" dirty="0"/>
              <a:t>pozn.: míra instrumentálního dobra může být evidencí pro vyšší míru dobra o sobě.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teorie dobra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co jsou dobré důsledky?</a:t>
            </a:r>
          </a:p>
        </p:txBody>
      </p:sp>
      <p:sp>
        <p:nvSpPr>
          <p:cNvPr id="4" name="Volný tvar 3"/>
          <p:cNvSpPr/>
          <p:nvPr/>
        </p:nvSpPr>
        <p:spPr>
          <a:xfrm>
            <a:off x="1620000" y="3600000"/>
            <a:ext cx="3060000" cy="16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dobré důsledky</a:t>
            </a:r>
          </a:p>
        </p:txBody>
      </p:sp>
      <p:sp>
        <p:nvSpPr>
          <p:cNvPr id="5" name="Přímá spojnice 4"/>
          <p:cNvSpPr/>
          <p:nvPr/>
        </p:nvSpPr>
        <p:spPr>
          <a:xfrm flipH="1">
            <a:off x="4500000" y="3060000"/>
            <a:ext cx="1800000" cy="90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Přímá spojnice 5"/>
          <p:cNvSpPr/>
          <p:nvPr/>
        </p:nvSpPr>
        <p:spPr>
          <a:xfrm flipH="1">
            <a:off x="4680000" y="4140000"/>
            <a:ext cx="1980000" cy="18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Přímá spojnice 6"/>
          <p:cNvSpPr/>
          <p:nvPr/>
        </p:nvSpPr>
        <p:spPr>
          <a:xfrm flipH="1" flipV="1">
            <a:off x="4500000" y="4860000"/>
            <a:ext cx="1980000" cy="54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07800" y="2576880"/>
            <a:ext cx="432359" cy="584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67640" y="5175720"/>
            <a:ext cx="432359" cy="584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840000" y="3780000"/>
            <a:ext cx="432359" cy="584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vymezení NE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vytvořte seznam etických otázek</a:t>
            </a:r>
          </a:p>
          <a:p>
            <a:pPr lvl="0"/>
            <a:r>
              <a:rPr lang="cs-CZ" sz="2400"/>
              <a:t>která otázka vymezuje předmět normativní etiky?</a:t>
            </a:r>
          </a:p>
          <a:p>
            <a:pPr lvl="0"/>
            <a:endParaRPr lang="cs-CZ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teorie dobra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co jsou dobré důsledky?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620000" y="2576880"/>
            <a:ext cx="6431760" cy="3183120"/>
            <a:chOff x="1620000" y="2576880"/>
            <a:chExt cx="6431760" cy="3183120"/>
          </a:xfrm>
        </p:grpSpPr>
        <p:sp>
          <p:nvSpPr>
            <p:cNvPr id="5" name="Volný tvar 4"/>
            <p:cNvSpPr/>
            <p:nvPr/>
          </p:nvSpPr>
          <p:spPr>
            <a:xfrm>
              <a:off x="1620000" y="3600000"/>
              <a:ext cx="3060000" cy="162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0" i="0" u="none" strike="noStrike" kern="1200">
                  <a:ln>
                    <a:noFill/>
                  </a:ln>
                  <a:latin typeface="Verdana" pitchFamily="34"/>
                  <a:ea typeface="Lucida Sans Unicode" pitchFamily="2"/>
                  <a:cs typeface="Tahoma" pitchFamily="2"/>
                </a:rPr>
                <a:t>dobré důsledky</a:t>
              </a:r>
            </a:p>
          </p:txBody>
        </p:sp>
        <p:sp>
          <p:nvSpPr>
            <p:cNvPr id="6" name="Přímá spojnice 5"/>
            <p:cNvSpPr/>
            <p:nvPr/>
          </p:nvSpPr>
          <p:spPr>
            <a:xfrm flipH="1">
              <a:off x="4500000" y="3060000"/>
              <a:ext cx="1800000" cy="90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Přímá spojnice 6"/>
            <p:cNvSpPr/>
            <p:nvPr/>
          </p:nvSpPr>
          <p:spPr>
            <a:xfrm flipH="1">
              <a:off x="4680000" y="4140000"/>
              <a:ext cx="1980000" cy="18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nice 7"/>
            <p:cNvSpPr/>
            <p:nvPr/>
          </p:nvSpPr>
          <p:spPr>
            <a:xfrm flipH="1" flipV="1">
              <a:off x="4500000" y="4860000"/>
              <a:ext cx="1980000" cy="54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607800" y="2576880"/>
              <a:ext cx="1443960" cy="584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3200" b="1" i="0" u="none" strike="noStrike" kern="1200">
                  <a:ln>
                    <a:noFill/>
                  </a:ln>
                  <a:latin typeface="Verdana" pitchFamily="34"/>
                  <a:ea typeface="Lucida Sans Unicode" pitchFamily="2"/>
                  <a:cs typeface="Tahoma" pitchFamily="2"/>
                </a:rPr>
                <a:t>blaho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767640" y="5175720"/>
              <a:ext cx="432359" cy="584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3200" b="1" i="0" u="none" strike="noStrike" kern="1200">
                  <a:ln>
                    <a:noFill/>
                  </a:ln>
                  <a:latin typeface="Verdana" pitchFamily="34"/>
                  <a:ea typeface="Lucida Sans Unicode" pitchFamily="2"/>
                  <a:cs typeface="Tahoma" pitchFamily="2"/>
                </a:rPr>
                <a:t>?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840000" y="3780000"/>
              <a:ext cx="432359" cy="584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3200" b="1" i="0" u="none" strike="noStrike" kern="1200">
                  <a:ln>
                    <a:noFill/>
                  </a:ln>
                  <a:latin typeface="Verdana" pitchFamily="34"/>
                  <a:ea typeface="Lucida Sans Unicode" pitchFamily="2"/>
                  <a:cs typeface="Tahoma" pitchFamily="2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 dirty="0" smtClean="0"/>
              <a:t>hédonismus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0346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blaho je </a:t>
            </a:r>
            <a:r>
              <a:rPr lang="cs-CZ" sz="2400" i="1" dirty="0"/>
              <a:t>jediným</a:t>
            </a:r>
            <a:r>
              <a:rPr lang="cs-CZ" sz="2400" dirty="0"/>
              <a:t> faktorem určujícím kvalitu důsledků.</a:t>
            </a:r>
          </a:p>
          <a:p>
            <a:pPr lvl="0"/>
            <a:r>
              <a:rPr lang="cs-CZ" sz="2400" i="1" dirty="0"/>
              <a:t>jediným</a:t>
            </a:r>
            <a:r>
              <a:rPr lang="cs-CZ" sz="2400" dirty="0"/>
              <a:t> faktorem určujícím míru blaha je míra fyzické rozkoše</a:t>
            </a:r>
          </a:p>
          <a:p>
            <a:pPr lvl="0"/>
            <a:r>
              <a:rPr lang="cs-CZ" sz="2400" dirty="0"/>
              <a:t>formy: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psychologický h.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etický h</a:t>
            </a:r>
            <a:r>
              <a:rPr lang="cs-CZ" sz="2400" dirty="0" smtClean="0"/>
              <a:t>.</a:t>
            </a:r>
            <a:endParaRPr lang="cs-CZ" sz="2400" dirty="0"/>
          </a:p>
          <a:p>
            <a:pPr lvl="0">
              <a:buNone/>
            </a:pPr>
            <a:endParaRPr lang="cs-CZ" sz="2400" dirty="0"/>
          </a:p>
        </p:txBody>
      </p:sp>
      <p:sp>
        <p:nvSpPr>
          <p:cNvPr id="4" name="Volný tvar 3"/>
          <p:cNvSpPr/>
          <p:nvPr/>
        </p:nvSpPr>
        <p:spPr>
          <a:xfrm>
            <a:off x="1655936" y="4903740"/>
            <a:ext cx="2140920" cy="97884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000" b="0" i="0" u="none" strike="noStrike" kern="1200" dirty="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blaho</a:t>
            </a:r>
          </a:p>
        </p:txBody>
      </p:sp>
      <p:sp>
        <p:nvSpPr>
          <p:cNvPr id="5" name="Přímá spojnice 4"/>
          <p:cNvSpPr/>
          <p:nvPr/>
        </p:nvSpPr>
        <p:spPr>
          <a:xfrm flipH="1">
            <a:off x="4320232" y="5393160"/>
            <a:ext cx="144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20432" y="5191876"/>
            <a:ext cx="1020257" cy="40256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000" i="0" u="none" strike="noStrike" kern="1200" dirty="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rozkoš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jak určit míru blaha?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kvantitativní </a:t>
            </a:r>
            <a:r>
              <a:rPr lang="cs-CZ" sz="2400" dirty="0" smtClean="0"/>
              <a:t>hédonismus </a:t>
            </a:r>
            <a:r>
              <a:rPr lang="cs-CZ" sz="2400" dirty="0"/>
              <a:t>(</a:t>
            </a:r>
            <a:r>
              <a:rPr lang="cs-CZ" sz="2400" dirty="0" err="1"/>
              <a:t>Bentham</a:t>
            </a:r>
            <a:r>
              <a:rPr lang="cs-CZ" sz="2400" dirty="0"/>
              <a:t>)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délka krát míra rozkoše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rozkoš mínus bolest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všechny formy rozkoše jsou stejně hodnotné: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34360" y="4140000"/>
            <a:ext cx="2285640" cy="171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0000" y="4140000"/>
            <a:ext cx="2285640" cy="171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námitka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spokojená želva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existují kvalitativní rozdíly</a:t>
            </a:r>
          </a:p>
          <a:p>
            <a:pPr marL="108000" lvl="0" indent="0">
              <a:buNone/>
            </a:pPr>
            <a:r>
              <a:rPr lang="cs-CZ" sz="2400" dirty="0" smtClean="0"/>
              <a:t>	mezi </a:t>
            </a:r>
            <a:r>
              <a:rPr lang="cs-CZ" sz="2400" dirty="0"/>
              <a:t>rozkošemi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 err="1"/>
              <a:t>Benthamův</a:t>
            </a:r>
            <a:r>
              <a:rPr lang="cs-CZ" sz="2400" dirty="0"/>
              <a:t> </a:t>
            </a:r>
            <a:r>
              <a:rPr lang="cs-CZ" sz="2400" dirty="0" smtClean="0"/>
              <a:t>hédonismus</a:t>
            </a:r>
            <a:endParaRPr lang="cs-CZ" sz="2400" dirty="0"/>
          </a:p>
          <a:p>
            <a:pPr marL="108000" lvl="0" indent="0">
              <a:buNone/>
            </a:pPr>
            <a:r>
              <a:rPr lang="cs-CZ" sz="2400" dirty="0" smtClean="0"/>
              <a:t>	je </a:t>
            </a:r>
            <a:r>
              <a:rPr lang="cs-CZ" sz="2400" dirty="0"/>
              <a:t>prasečí filozofie</a:t>
            </a:r>
          </a:p>
          <a:p>
            <a:pPr lvl="0"/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20000" y="2507760"/>
            <a:ext cx="3060000" cy="397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 dirty="0"/>
              <a:t>jak určit míru blaha?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15376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kvalitativní </a:t>
            </a:r>
            <a:r>
              <a:rPr lang="cs-CZ" sz="2400" dirty="0" smtClean="0"/>
              <a:t>hédonismus </a:t>
            </a:r>
            <a:r>
              <a:rPr lang="cs-CZ" sz="2400" dirty="0"/>
              <a:t>(</a:t>
            </a:r>
            <a:r>
              <a:rPr lang="cs-CZ" sz="2400" dirty="0" err="1"/>
              <a:t>Mill</a:t>
            </a:r>
            <a:r>
              <a:rPr lang="cs-CZ" sz="2400" dirty="0"/>
              <a:t>)</a:t>
            </a:r>
          </a:p>
          <a:p>
            <a:pPr lvl="0"/>
            <a:r>
              <a:rPr lang="cs-CZ" sz="2400" dirty="0"/>
              <a:t>některé rozkoše jsou hodnotnější - kvalita</a:t>
            </a:r>
          </a:p>
          <a:p>
            <a:pPr lvl="0"/>
            <a:r>
              <a:rPr lang="cs-CZ" sz="2400" dirty="0"/>
              <a:t>rozkoše těla x rozkoše intelektu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přátelství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láska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umění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objevy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kreativita</a:t>
            </a:r>
          </a:p>
          <a:p>
            <a:pPr lvl="0"/>
            <a:r>
              <a:rPr lang="cs-CZ" sz="2400" dirty="0"/>
              <a:t>kdo posoudí míru</a:t>
            </a:r>
            <a:r>
              <a:rPr lang="cs-CZ" sz="2400" dirty="0" smtClean="0"/>
              <a:t>?</a:t>
            </a:r>
            <a:endParaRPr lang="cs-CZ" sz="2400" dirty="0"/>
          </a:p>
          <a:p>
            <a:pPr lvl="0"/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 dirty="0" smtClean="0"/>
              <a:t>Výhody hédonismu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15376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 smtClean="0"/>
              <a:t>Demokratická koncepce – mnoho způsobů, jak být šťastný</a:t>
            </a:r>
          </a:p>
          <a:p>
            <a:pPr lvl="1"/>
            <a:r>
              <a:rPr lang="cs-CZ" sz="2000" dirty="0" smtClean="0"/>
              <a:t>Srov. Elitářské koncepce Platóna a Aristotela</a:t>
            </a:r>
          </a:p>
          <a:p>
            <a:pPr lvl="0"/>
            <a:r>
              <a:rPr lang="cs-CZ" sz="2400" dirty="0" smtClean="0"/>
              <a:t>Osobní volba, individuální autorita, nevměšování</a:t>
            </a:r>
          </a:p>
          <a:p>
            <a:pPr lvl="0"/>
            <a:r>
              <a:rPr lang="cs-CZ" sz="2400" dirty="0" smtClean="0"/>
              <a:t>Vnitřní hodnota blahobytu je evidentní – základní přesvědčení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70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 dirty="0" smtClean="0"/>
              <a:t>Problémy hédonismu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15376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 smtClean="0"/>
              <a:t>Paradox hédonismu</a:t>
            </a:r>
          </a:p>
          <a:p>
            <a:pPr lvl="1"/>
            <a:r>
              <a:rPr lang="cs-CZ" sz="2000" dirty="0" smtClean="0"/>
              <a:t>Pokud štěstí je jediným vnitřním dobrem, pak bychom se měli usilovně snažit štěstí získat</a:t>
            </a:r>
          </a:p>
          <a:p>
            <a:pPr lvl="1"/>
            <a:r>
              <a:rPr lang="cs-CZ" sz="2000" dirty="0" smtClean="0"/>
              <a:t>Problém: ti, kteří se o to snaží, zřídka uspějí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 smtClean="0"/>
              <a:t>Snaha přímo nalézt štěstí je iracionální a marná. Štěstí obvykle spočívá v seriózním a autentickém naplňování jiných cílů.</a:t>
            </a:r>
          </a:p>
          <a:p>
            <a:pPr lvl="1"/>
            <a:r>
              <a:rPr lang="cs-CZ" sz="2000" dirty="0" smtClean="0"/>
              <a:t>Hédonismus musí reformulovat cíle lidského jednání. </a:t>
            </a:r>
          </a:p>
          <a:p>
            <a:r>
              <a:rPr lang="cs-CZ" sz="2400" dirty="0" smtClean="0"/>
              <a:t>Zlovolná potěšení</a:t>
            </a:r>
          </a:p>
          <a:p>
            <a:pPr lvl="1"/>
            <a:r>
              <a:rPr lang="cs-CZ" sz="2000" dirty="0" smtClean="0"/>
              <a:t>Některým lidem dělá dobře způsobovat jiným utrpení. Když štěstí pochází ze zlé vůle, jistě nezvyšuje hodnotu života</a:t>
            </a:r>
          </a:p>
          <a:p>
            <a:pPr lvl="1"/>
            <a:r>
              <a:rPr lang="cs-CZ" sz="2000" dirty="0" smtClean="0"/>
              <a:t>Odpověď: nesmíme si plést morální hodnocení činu s hodnocením užitku pro činitele.</a:t>
            </a:r>
          </a:p>
          <a:p>
            <a:pPr lvl="2"/>
            <a:r>
              <a:rPr lang="cs-CZ" sz="1600" dirty="0" smtClean="0"/>
              <a:t>Zlovolné potěšení je nemorální, ale činiteli zjevně prospívá</a:t>
            </a:r>
          </a:p>
          <a:p>
            <a:pPr lvl="2"/>
            <a:r>
              <a:rPr lang="cs-CZ" sz="1600" dirty="0" smtClean="0"/>
              <a:t>Potěšení zlých jedinců nám vadí právě proto, že chápeme, že jim prospívá na úkor jiných.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484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 dirty="0" smtClean="0"/>
              <a:t>Problémy hédonismu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15376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 smtClean="0"/>
              <a:t>Přehlížení důležitosti autonomie</a:t>
            </a:r>
          </a:p>
          <a:p>
            <a:pPr lvl="1"/>
            <a:r>
              <a:rPr lang="cs-CZ" sz="2000" dirty="0" smtClean="0"/>
              <a:t>Chceme svobodně rozhodovat o vlastním životě, odmítáme manipulaci</a:t>
            </a:r>
          </a:p>
          <a:p>
            <a:pPr lvl="1"/>
            <a:r>
              <a:rPr lang="cs-CZ" sz="2000" dirty="0" smtClean="0"/>
              <a:t>Život bez autonomie nemůže být dobrý</a:t>
            </a:r>
          </a:p>
          <a:p>
            <a:pPr lvl="2"/>
            <a:r>
              <a:rPr lang="cs-CZ" sz="1600" dirty="0" err="1" smtClean="0"/>
              <a:t>Aldoux</a:t>
            </a:r>
            <a:r>
              <a:rPr lang="cs-CZ" sz="1600" dirty="0" smtClean="0"/>
              <a:t> Huxley – </a:t>
            </a:r>
            <a:r>
              <a:rPr lang="cs-CZ" sz="1600" dirty="0" err="1" smtClean="0"/>
              <a:t>The</a:t>
            </a:r>
            <a:r>
              <a:rPr lang="cs-CZ" sz="1600" dirty="0" smtClean="0"/>
              <a:t> Brave New </a:t>
            </a:r>
            <a:r>
              <a:rPr lang="cs-CZ" sz="1600" dirty="0" err="1" smtClean="0"/>
              <a:t>World</a:t>
            </a:r>
            <a:r>
              <a:rPr lang="cs-CZ" sz="1600" dirty="0" smtClean="0"/>
              <a:t> - svět bez válek, chudoby a strasti za cenu ztráty autonomie. Občané redukováni na spokojené živočichy, kteří slepě následují svou vládu.</a:t>
            </a:r>
          </a:p>
          <a:p>
            <a:pPr lvl="2"/>
            <a:r>
              <a:rPr lang="cs-CZ" sz="1600" dirty="0" smtClean="0"/>
              <a:t>Od lékařů požadujeme pravdu, i když je krutá; odmítáme tišící léky navzdory bolesti</a:t>
            </a:r>
          </a:p>
          <a:p>
            <a:pPr lvl="2"/>
            <a:r>
              <a:rPr lang="cs-CZ" sz="1600" dirty="0" smtClean="0"/>
              <a:t>Přelet nad kukaččím hnízdem - lobotomie</a:t>
            </a:r>
          </a:p>
          <a:p>
            <a:r>
              <a:rPr lang="cs-CZ" sz="2400" dirty="0" smtClean="0"/>
              <a:t>Trajektorie života</a:t>
            </a:r>
          </a:p>
          <a:p>
            <a:pPr lvl="1"/>
            <a:r>
              <a:rPr lang="cs-CZ" sz="2000" dirty="0" smtClean="0"/>
              <a:t>Srovnejme životy, které začínají štěstím a úspěchem a končí strastí a samotou (</a:t>
            </a:r>
            <a:r>
              <a:rPr lang="cs-CZ" sz="2000" dirty="0" err="1" smtClean="0"/>
              <a:t>Delmore</a:t>
            </a:r>
            <a:r>
              <a:rPr lang="cs-CZ" sz="2000" dirty="0" smtClean="0"/>
              <a:t> </a:t>
            </a:r>
            <a:r>
              <a:rPr lang="cs-CZ" sz="2000" dirty="0" err="1" smtClean="0"/>
              <a:t>Schwartz</a:t>
            </a:r>
            <a:r>
              <a:rPr lang="cs-CZ" sz="2000" dirty="0" smtClean="0"/>
              <a:t>, Georg </a:t>
            </a:r>
            <a:r>
              <a:rPr lang="cs-CZ" sz="2000" dirty="0" err="1" smtClean="0"/>
              <a:t>Cantor</a:t>
            </a:r>
            <a:r>
              <a:rPr lang="cs-CZ" sz="2000" dirty="0" smtClean="0"/>
              <a:t>) a životy opačné (Jane </a:t>
            </a:r>
            <a:r>
              <a:rPr lang="cs-CZ" sz="2000" dirty="0" err="1" smtClean="0"/>
              <a:t>Eyre</a:t>
            </a:r>
            <a:r>
              <a:rPr lang="cs-CZ" sz="2000" dirty="0" smtClean="0"/>
              <a:t>, Oliver Twist)</a:t>
            </a:r>
          </a:p>
          <a:p>
            <a:pPr lvl="1"/>
            <a:r>
              <a:rPr lang="cs-CZ" sz="2000" dirty="0" smtClean="0"/>
              <a:t>Životy druhého typu jsou lepší</a:t>
            </a:r>
          </a:p>
          <a:p>
            <a:pPr lvl="1"/>
            <a:r>
              <a:rPr lang="cs-CZ" sz="2000" dirty="0" smtClean="0"/>
              <a:t>Kromě množství štěstí záleží také na jeho trajektorii</a:t>
            </a:r>
          </a:p>
        </p:txBody>
      </p:sp>
    </p:spTree>
    <p:extLst>
      <p:ext uri="{BB962C8B-B14F-4D97-AF65-F5344CB8AC3E}">
        <p14:creationId xmlns:p14="http://schemas.microsoft.com/office/powerpoint/2010/main" val="34797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teorie mentálních stavů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pokud jsou různé druhy rozkoše s různou hodnotou, nelze blaho definovat obecněji pomocí hodnotných mentálních stavů?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Teorie mentálních stavů</a:t>
            </a:r>
          </a:p>
        </p:txBody>
      </p:sp>
      <p:sp>
        <p:nvSpPr>
          <p:cNvPr id="5" name="Volný tvar 4"/>
          <p:cNvSpPr/>
          <p:nvPr/>
        </p:nvSpPr>
        <p:spPr>
          <a:xfrm>
            <a:off x="1978560" y="4485360"/>
            <a:ext cx="2140920" cy="97884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00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blaho</a:t>
            </a:r>
          </a:p>
        </p:txBody>
      </p:sp>
      <p:sp>
        <p:nvSpPr>
          <p:cNvPr id="6" name="Přímá spojnice 5"/>
          <p:cNvSpPr/>
          <p:nvPr/>
        </p:nvSpPr>
        <p:spPr>
          <a:xfrm flipH="1">
            <a:off x="4145039" y="4947240"/>
            <a:ext cx="144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85039" y="4567800"/>
            <a:ext cx="2084908" cy="71425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000" i="0" u="none" strike="noStrike" kern="1200" dirty="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hodnotné </a:t>
            </a:r>
            <a:endParaRPr lang="cs-CZ" sz="2000" i="0" u="none" strike="noStrike" kern="1200" dirty="0" smtClean="0">
              <a:ln>
                <a:noFill/>
              </a:ln>
              <a:latin typeface="Verdana" pitchFamily="34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000" i="0" u="none" strike="noStrike" kern="1200" dirty="0" smtClean="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mentální </a:t>
            </a:r>
            <a:r>
              <a:rPr lang="cs-CZ" sz="2000" i="0" u="none" strike="noStrike" kern="1200" dirty="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stavy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80000" y="6627600"/>
            <a:ext cx="3312808" cy="5038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„Co nevíš, to tě nebolí</a:t>
            </a:r>
            <a:r>
              <a:rPr lang="cs-CZ" sz="28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námitky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1.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případ podváděného manžela a podnikatele, který se to nikdy nedozví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„Může tě bolet i to, co nevíš</a:t>
            </a:r>
            <a:r>
              <a:rPr lang="cs-CZ" sz="2400" dirty="0" smtClean="0"/>
              <a:t>“ – objektivita blaha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0"/>
            <a:r>
              <a:rPr lang="cs-CZ" sz="2400" dirty="0" smtClean="0"/>
              <a:t>2</a:t>
            </a:r>
            <a:r>
              <a:rPr lang="cs-CZ" sz="2400" dirty="0"/>
              <a:t>.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s</a:t>
            </a:r>
            <a:r>
              <a:rPr lang="cs-CZ" sz="2400" dirty="0" smtClean="0"/>
              <a:t>troj na zážitky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40000" y="4546867"/>
            <a:ext cx="1456920" cy="173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28344" y="4546866"/>
            <a:ext cx="1456920" cy="1733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7740000" y="6313320"/>
            <a:ext cx="16131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Robert Nozick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vymezení NE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vytvořte seznam etických otázek</a:t>
            </a:r>
          </a:p>
          <a:p>
            <a:pPr lvl="0"/>
            <a:r>
              <a:rPr lang="cs-CZ" sz="2400"/>
              <a:t>která otázka vymezuje předmět normativní etiky?</a:t>
            </a:r>
          </a:p>
          <a:p>
            <a:pPr lvl="0"/>
            <a:endParaRPr lang="cs-CZ" sz="2400"/>
          </a:p>
          <a:p>
            <a:pPr lvl="0" algn="ctr"/>
            <a:r>
              <a:rPr lang="cs-CZ" sz="2400">
                <a:solidFill>
                  <a:srgbClr val="2323DC"/>
                </a:solidFill>
              </a:rPr>
              <a:t>JAK MÁM ŽÍT?</a:t>
            </a:r>
          </a:p>
          <a:p>
            <a:pPr lvl="0"/>
            <a:endParaRPr lang="cs-CZ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Preferenční teorie blaha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blaho znamená dosáhnout toho, co od života očekávám</a:t>
            </a:r>
          </a:p>
          <a:p>
            <a:pPr lvl="0"/>
            <a:r>
              <a:rPr lang="cs-CZ" sz="2400" dirty="0"/>
              <a:t>člověk si nemusí být vědom, že jeho preference jsou uspokojeny (x teorie mentálních stavů)</a:t>
            </a:r>
          </a:p>
        </p:txBody>
      </p:sp>
      <p:sp>
        <p:nvSpPr>
          <p:cNvPr id="5" name="Volný tvar 4"/>
          <p:cNvSpPr/>
          <p:nvPr/>
        </p:nvSpPr>
        <p:spPr>
          <a:xfrm>
            <a:off x="1943968" y="4150820"/>
            <a:ext cx="2140920" cy="97884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00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blaho</a:t>
            </a:r>
          </a:p>
        </p:txBody>
      </p:sp>
      <p:sp>
        <p:nvSpPr>
          <p:cNvPr id="6" name="Přímá spojnice 5"/>
          <p:cNvSpPr/>
          <p:nvPr/>
        </p:nvSpPr>
        <p:spPr>
          <a:xfrm flipH="1">
            <a:off x="4248224" y="4612700"/>
            <a:ext cx="144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04408" y="4351160"/>
            <a:ext cx="1571882" cy="71425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000" i="0" u="none" strike="noStrike" kern="1200" dirty="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uspokojení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000" i="0" u="none" strike="noStrike" kern="1200" dirty="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preferencí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které preference?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řada mých preferencí je založena na chybných závěrech či hodnotách</a:t>
            </a:r>
          </a:p>
          <a:p>
            <a:pPr lvl="1" rtl="0" hangingPunct="0">
              <a:buNone/>
            </a:pPr>
            <a:endParaRPr lang="cs-CZ" sz="2400" dirty="0"/>
          </a:p>
          <a:p>
            <a:pPr lvl="1" rtl="0" hangingPunct="0">
              <a:buNone/>
            </a:pPr>
            <a:r>
              <a:rPr lang="cs-CZ" sz="2400" dirty="0"/>
              <a:t>          „Chci </a:t>
            </a:r>
            <a:r>
              <a:rPr lang="cs-CZ" sz="2400" dirty="0" smtClean="0"/>
              <a:t>mít miliardu </a:t>
            </a:r>
            <a:r>
              <a:rPr lang="cs-CZ" sz="2400" dirty="0" err="1" smtClean="0"/>
              <a:t>facebookových</a:t>
            </a:r>
            <a:r>
              <a:rPr lang="cs-CZ" sz="2400" dirty="0" smtClean="0"/>
              <a:t> přátel.“</a:t>
            </a:r>
          </a:p>
          <a:p>
            <a:pPr lvl="1" rtl="0" hangingPunct="0">
              <a:buNone/>
            </a:pPr>
            <a:endParaRPr lang="cs-CZ" sz="2400" dirty="0"/>
          </a:p>
          <a:p>
            <a:pPr lvl="0"/>
            <a:r>
              <a:rPr lang="cs-CZ" sz="2400" dirty="0"/>
              <a:t>aktuální x ideální preference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ty, které by člověk měl, kdyby byl plně racionální, informovaný a </a:t>
            </a:r>
            <a:r>
              <a:rPr lang="cs-CZ" sz="2400" dirty="0" smtClean="0"/>
              <a:t>nepředpojatý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0"/>
            <a:r>
              <a:rPr lang="cs-CZ" sz="2400" dirty="0"/>
              <a:t>proč omezovat preference na ideální?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ideální preference odhalují skutečné hodnoty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objektivní teorie blaha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blaho = dosažení objektivních hodnot</a:t>
            </a:r>
          </a:p>
          <a:p>
            <a:pPr lvl="0"/>
            <a:r>
              <a:rPr lang="cs-CZ" sz="2400"/>
              <a:t>preference, mentální stavy a rozkoš jsou irelevantní</a:t>
            </a:r>
          </a:p>
          <a:p>
            <a:pPr lvl="0"/>
            <a:r>
              <a:rPr lang="cs-CZ" sz="2400"/>
              <a:t>(uznání, kreativita, zdraví, vědomosti, přátelství, svoboda, respekt)</a:t>
            </a:r>
          </a:p>
          <a:p>
            <a:pPr lvl="0"/>
            <a:r>
              <a:rPr lang="cs-CZ" sz="2400"/>
              <a:t>proč jsou hodnotné zrovna tyto jevy?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dokonalosti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námitka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Dobrý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Hunting</a:t>
            </a: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můj život by mohl být hodnotnější, kdyby obsahoval něco, o co osobně vůbec nestojím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jsou hodnoty, o které nikdo nestojí, které nejsou nikým preferovány</a:t>
            </a:r>
            <a:r>
              <a:rPr lang="cs-CZ" sz="2400" dirty="0" smtClean="0"/>
              <a:t>?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souběžnost hodnot a preferencí lze zaručit jen tak, že do pojmu hodnot preference zabudujeme.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7380000" y="5580000"/>
            <a:ext cx="1800000" cy="9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7380000" y="4320000"/>
            <a:ext cx="1800000" cy="9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7414560" y="3132359"/>
            <a:ext cx="1800000" cy="9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Volný tvar 4"/>
          <p:cNvSpPr/>
          <p:nvPr/>
        </p:nvSpPr>
        <p:spPr>
          <a:xfrm>
            <a:off x="7380000" y="1980000"/>
            <a:ext cx="1800000" cy="9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3600000" y="5220000"/>
            <a:ext cx="1800000" cy="9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Volný tvar 6"/>
          <p:cNvSpPr/>
          <p:nvPr/>
        </p:nvSpPr>
        <p:spPr>
          <a:xfrm>
            <a:off x="3600000" y="4140000"/>
            <a:ext cx="1800000" cy="9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3600000" y="2700000"/>
            <a:ext cx="1800000" cy="9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180000" y="3960000"/>
            <a:ext cx="1800000" cy="9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0" name="Nadpis 9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shrnutí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40000" y="4077000"/>
            <a:ext cx="1092240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kvalita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důsledků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123080" y="2880000"/>
            <a:ext cx="7369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blaho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320000" y="4320000"/>
            <a:ext cx="30708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?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320000" y="5400000"/>
            <a:ext cx="307080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?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787160" y="2173320"/>
            <a:ext cx="852839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rozkoš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770599" y="3146759"/>
            <a:ext cx="1130040" cy="85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hodnotné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mentální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stavy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560000" y="4680000"/>
            <a:ext cx="12704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preference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765560" y="5760000"/>
            <a:ext cx="1207799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objektivní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hodnoty</a:t>
            </a:r>
          </a:p>
        </p:txBody>
      </p:sp>
      <p:sp>
        <p:nvSpPr>
          <p:cNvPr id="19" name="Přímá spojnice 18"/>
          <p:cNvSpPr/>
          <p:nvPr/>
        </p:nvSpPr>
        <p:spPr>
          <a:xfrm flipH="1">
            <a:off x="1980000" y="3240000"/>
            <a:ext cx="1620000" cy="108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0" name="Přímá spojnice 19"/>
          <p:cNvSpPr/>
          <p:nvPr/>
        </p:nvSpPr>
        <p:spPr>
          <a:xfrm flipH="1" flipV="1">
            <a:off x="1980000" y="4500000"/>
            <a:ext cx="1620000" cy="18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1" name="Přímá spojnice 20"/>
          <p:cNvSpPr/>
          <p:nvPr/>
        </p:nvSpPr>
        <p:spPr>
          <a:xfrm flipH="1" flipV="1">
            <a:off x="1980000" y="4680000"/>
            <a:ext cx="1620000" cy="90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2" name="Přímá spojnice 21"/>
          <p:cNvSpPr/>
          <p:nvPr/>
        </p:nvSpPr>
        <p:spPr>
          <a:xfrm flipH="1">
            <a:off x="5400000" y="2520000"/>
            <a:ext cx="1980000" cy="54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3" name="Přímá spojnice 22"/>
          <p:cNvSpPr/>
          <p:nvPr/>
        </p:nvSpPr>
        <p:spPr>
          <a:xfrm flipH="1" flipV="1">
            <a:off x="5400000" y="3060000"/>
            <a:ext cx="1980000" cy="54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4" name="Přímá spojnice 23"/>
          <p:cNvSpPr/>
          <p:nvPr/>
        </p:nvSpPr>
        <p:spPr>
          <a:xfrm flipH="1" flipV="1">
            <a:off x="5400000" y="3060000"/>
            <a:ext cx="1980000" cy="16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5" name="Přímá spojnice 24"/>
          <p:cNvSpPr/>
          <p:nvPr/>
        </p:nvSpPr>
        <p:spPr>
          <a:xfrm flipH="1" flipV="1">
            <a:off x="5400000" y="3060000"/>
            <a:ext cx="1980000" cy="30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celkový pohled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33279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čí míru blaha máme brát v potaz?</a:t>
            </a:r>
          </a:p>
          <a:p>
            <a:pPr lvl="1" rtl="0" hangingPunct="0"/>
            <a:r>
              <a:rPr lang="cs-CZ" sz="2400" dirty="0" smtClean="0"/>
              <a:t>jen vlastní</a:t>
            </a:r>
          </a:p>
          <a:p>
            <a:pPr lvl="2" rtl="0" hangingPunct="0"/>
            <a:r>
              <a:rPr lang="cs-CZ" sz="2000" dirty="0"/>
              <a:t>n</a:t>
            </a:r>
            <a:r>
              <a:rPr lang="cs-CZ" sz="2000" dirty="0" smtClean="0"/>
              <a:t>evylučuje </a:t>
            </a:r>
            <a:r>
              <a:rPr lang="cs-CZ" sz="2000" dirty="0" err="1" smtClean="0"/>
              <a:t>alutruistické</a:t>
            </a:r>
            <a:r>
              <a:rPr lang="cs-CZ" sz="2000" dirty="0" smtClean="0"/>
              <a:t> činy</a:t>
            </a:r>
            <a:endParaRPr lang="cs-CZ" sz="2000" dirty="0"/>
          </a:p>
          <a:p>
            <a:pPr lvl="1" rtl="0" hangingPunct="0"/>
            <a:r>
              <a:rPr lang="cs-CZ" sz="2400" dirty="0"/>
              <a:t>všech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0"/>
            <a:r>
              <a:rPr lang="cs-CZ" sz="2400" dirty="0"/>
              <a:t>jsou všechny osoby stejně důležité</a:t>
            </a:r>
            <a:r>
              <a:rPr lang="cs-CZ" sz="2400" dirty="0" smtClean="0"/>
              <a:t>?</a:t>
            </a:r>
          </a:p>
          <a:p>
            <a:pPr lvl="1"/>
            <a:r>
              <a:rPr lang="cs-CZ" sz="2000" dirty="0" smtClean="0"/>
              <a:t>Jak se liší morální hledisko od racionálního?</a:t>
            </a:r>
            <a:endParaRPr lang="cs-CZ" sz="2000" dirty="0"/>
          </a:p>
          <a:p>
            <a:pPr lvl="0"/>
            <a:endParaRPr lang="cs-CZ" sz="2400" dirty="0"/>
          </a:p>
          <a:p>
            <a:pPr lvl="0"/>
            <a:r>
              <a:rPr lang="cs-CZ" sz="2400" dirty="0">
                <a:solidFill>
                  <a:srgbClr val="0000FF"/>
                </a:solidFill>
              </a:rPr>
              <a:t>NORMA – maximalizace dobrých důsledků z nestranného, objektivního, neosobního hlediska.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interpersonální sčítání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blahobyt lze sčítat</a:t>
            </a:r>
            <a:r>
              <a:rPr lang="cs-CZ" sz="2400" dirty="0" smtClean="0"/>
              <a:t>:</a:t>
            </a:r>
            <a:endParaRPr lang="cs-CZ" sz="2400" dirty="0"/>
          </a:p>
          <a:p>
            <a:pPr lvl="0"/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čin A – lepší pro Janu (10 PH)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čin B – lepší pro Petru (8 PH) a pro Lucii (8PH</a:t>
            </a:r>
            <a:r>
              <a:rPr lang="cs-CZ" sz="2400" dirty="0" smtClean="0"/>
              <a:t>)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1" rtl="0" hangingPunct="0">
              <a:buSzPct val="45000"/>
              <a:buChar char="●"/>
            </a:pPr>
            <a:endParaRPr lang="cs-CZ" sz="2400" dirty="0" smtClean="0"/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1" rtl="0" hangingPunct="0">
              <a:buSzPct val="45000"/>
              <a:buChar char="●"/>
            </a:pPr>
            <a:endParaRPr lang="cs-CZ" sz="2400" dirty="0" smtClean="0"/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1" rtl="0" hangingPunct="0">
              <a:buSzPct val="45000"/>
              <a:buChar char="●"/>
            </a:pPr>
            <a:endParaRPr lang="cs-CZ" sz="2400" dirty="0" smtClean="0"/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 smtClean="0"/>
              <a:t>T. </a:t>
            </a:r>
            <a:r>
              <a:rPr lang="cs-CZ" sz="2400" dirty="0" err="1" smtClean="0"/>
              <a:t>Scanlon</a:t>
            </a:r>
            <a:r>
              <a:rPr lang="cs-CZ" sz="2400" dirty="0" smtClean="0"/>
              <a:t> – blahobyt bychom </a:t>
            </a:r>
            <a:r>
              <a:rPr lang="cs-CZ" sz="2400" smtClean="0"/>
              <a:t>neměli sčítat.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2701800" y="3909060"/>
            <a:ext cx="631800" cy="197316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55360" y="4035420"/>
            <a:ext cx="631800" cy="172044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212649" y="4013050"/>
            <a:ext cx="631800" cy="172044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80380" y="3562380"/>
            <a:ext cx="6746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Jana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08020" y="3688740"/>
            <a:ext cx="726479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Petra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66209" y="3642729"/>
            <a:ext cx="72468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Lucie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problémy celkového pohledu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interpersonální srovnání blaha</a:t>
            </a:r>
          </a:p>
          <a:p>
            <a:pPr lvl="0"/>
            <a:endParaRPr lang="cs-CZ" sz="2400"/>
          </a:p>
          <a:p>
            <a:pPr lvl="1" rtl="0" hangingPunct="0">
              <a:buSzPct val="45000"/>
              <a:buChar char="●"/>
            </a:pPr>
            <a:r>
              <a:rPr lang="cs-CZ" sz="2400"/>
              <a:t>kolik je jeden hedon?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kolik steaků by se vyrovnalo jedné opeře?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lze srovnávat bolesti? mentální stavy? preference?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problémy celkového pohledu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Odpudivý závěr (D. Parfit)</a:t>
            </a:r>
          </a:p>
          <a:p>
            <a:pPr lvl="0"/>
            <a:endParaRPr lang="cs-CZ" sz="2400"/>
          </a:p>
        </p:txBody>
      </p:sp>
      <p:sp>
        <p:nvSpPr>
          <p:cNvPr id="4" name="Obdélník 3"/>
          <p:cNvSpPr/>
          <p:nvPr/>
        </p:nvSpPr>
        <p:spPr>
          <a:xfrm>
            <a:off x="1584360" y="2799000"/>
            <a:ext cx="748080" cy="243000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773080" y="4494600"/>
            <a:ext cx="6074640" cy="72900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36560" y="2818440"/>
            <a:ext cx="1331640" cy="466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populace 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19760" y="5355360"/>
            <a:ext cx="13208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populace B</a:t>
            </a:r>
          </a:p>
        </p:txBody>
      </p:sp>
      <p:sp>
        <p:nvSpPr>
          <p:cNvPr id="8" name="Přímá spojnice 7"/>
          <p:cNvSpPr/>
          <p:nvPr/>
        </p:nvSpPr>
        <p:spPr>
          <a:xfrm>
            <a:off x="1107359" y="5226840"/>
            <a:ext cx="817956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8760" y="5048280"/>
            <a:ext cx="5616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0 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problémy celkového pohledu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teorie průměrné míry blaha</a:t>
            </a:r>
          </a:p>
        </p:txBody>
      </p:sp>
      <p:sp>
        <p:nvSpPr>
          <p:cNvPr id="4" name="Přímá spojnice 3"/>
          <p:cNvSpPr/>
          <p:nvPr/>
        </p:nvSpPr>
        <p:spPr>
          <a:xfrm>
            <a:off x="1535760" y="3537720"/>
            <a:ext cx="70851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604600" y="3537720"/>
            <a:ext cx="417960" cy="261468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94720" y="3537720"/>
            <a:ext cx="4781880" cy="230364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62120" y="3381480"/>
            <a:ext cx="5616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0 h.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55960" y="5842440"/>
            <a:ext cx="1331640" cy="466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populace 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85240" y="4461480"/>
            <a:ext cx="1331640" cy="466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populace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relativismus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naznačte možné odpovědi na tuto otázku</a:t>
            </a:r>
          </a:p>
          <a:p>
            <a:pPr lvl="0"/>
            <a:r>
              <a:rPr lang="cs-CZ" sz="2400"/>
              <a:t>posuďte jejich vzájemnou slučitelnost</a:t>
            </a:r>
          </a:p>
          <a:p>
            <a:pPr lvl="0"/>
            <a:r>
              <a:rPr lang="cs-CZ" sz="2400"/>
              <a:t>existují neslučitelné normativní požadavky?</a:t>
            </a:r>
          </a:p>
          <a:p>
            <a:pPr lvl="0"/>
            <a:r>
              <a:rPr lang="cs-CZ" sz="2400"/>
              <a:t>je jejich neslučitelnost fatální?</a:t>
            </a:r>
          </a:p>
          <a:p>
            <a:pPr lvl="0"/>
            <a:r>
              <a:rPr lang="cs-CZ" sz="2400"/>
              <a:t>existují nějaké jasné a nezpochybnitelné příklady morálního a nemorálního jednání?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 txBox="1">
            <a:spLocks noGrp="1"/>
          </p:cNvSpPr>
          <p:nvPr>
            <p:ph type="subTitle" idx="4294967295"/>
          </p:nvPr>
        </p:nvSpPr>
        <p:spPr>
          <a:xfrm>
            <a:off x="740879" y="600480"/>
            <a:ext cx="8608320" cy="621864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cs-CZ" b="1">
                <a:latin typeface="Arial" pitchFamily="34"/>
              </a:rPr>
              <a:t>Distributivní morální faktory</a:t>
            </a:r>
          </a:p>
          <a:p>
            <a:pPr marL="0" lvl="0" indent="-216000" algn="ctr">
              <a:buNone/>
            </a:pPr>
            <a:r>
              <a:rPr lang="cs-CZ" b="1">
                <a:latin typeface="Arial" pitchFamily="34"/>
              </a:rPr>
              <a:t>rovnost, vina, zásluhy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954719" y="2102040"/>
            <a:ext cx="7950599" cy="523224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Je blaho jediným relevantním faktorem?</a:t>
            </a:r>
          </a:p>
          <a:p>
            <a:pPr lvl="0"/>
            <a:r>
              <a:rPr lang="cs-CZ" sz="2400" dirty="0"/>
              <a:t> </a:t>
            </a:r>
          </a:p>
          <a:p>
            <a:pPr lvl="1" rtl="0" hangingPunct="0">
              <a:buSzPct val="45000"/>
              <a:buChar char="●"/>
            </a:pPr>
            <a:r>
              <a:rPr lang="cs-CZ" sz="2400" b="1" dirty="0" err="1"/>
              <a:t>Welfarismus</a:t>
            </a:r>
            <a:r>
              <a:rPr lang="cs-CZ" sz="2400" dirty="0"/>
              <a:t> – ano</a:t>
            </a:r>
          </a:p>
          <a:p>
            <a:pPr lvl="1" rtl="0" hangingPunct="0">
              <a:buSzPct val="45000"/>
              <a:buChar char="●"/>
            </a:pPr>
            <a:r>
              <a:rPr lang="cs-CZ" sz="2400" b="1" dirty="0" err="1"/>
              <a:t>Egalitarianismus</a:t>
            </a:r>
            <a:r>
              <a:rPr lang="cs-CZ" sz="2400" dirty="0"/>
              <a:t> – ne – záleží také na distribuci blaha</a:t>
            </a:r>
          </a:p>
          <a:p>
            <a:pPr lvl="3" rtl="0" hangingPunct="0">
              <a:buNone/>
            </a:pPr>
            <a:r>
              <a:rPr lang="cs-CZ" sz="2400" dirty="0"/>
              <a:t>A dostane 90 </a:t>
            </a:r>
            <a:r>
              <a:rPr lang="cs-CZ" sz="2400" dirty="0" err="1"/>
              <a:t>hedonů</a:t>
            </a:r>
            <a:endParaRPr lang="cs-CZ" sz="2400" dirty="0"/>
          </a:p>
          <a:p>
            <a:pPr lvl="3" rtl="0" hangingPunct="0">
              <a:buNone/>
            </a:pPr>
            <a:r>
              <a:rPr lang="cs-CZ" sz="2400" dirty="0"/>
              <a:t>B dostane 10 </a:t>
            </a:r>
            <a:r>
              <a:rPr lang="cs-CZ" sz="2400" dirty="0" err="1"/>
              <a:t>hedonů</a:t>
            </a:r>
            <a:endParaRPr lang="cs-CZ" sz="2400" dirty="0"/>
          </a:p>
          <a:p>
            <a:pPr lvl="3" rtl="0" hangingPunct="0">
              <a:buNone/>
            </a:pPr>
            <a:r>
              <a:rPr lang="cs-CZ" sz="2400" dirty="0"/>
              <a:t>x</a:t>
            </a:r>
          </a:p>
          <a:p>
            <a:pPr lvl="3" rtl="0" hangingPunct="0">
              <a:buNone/>
            </a:pPr>
            <a:r>
              <a:rPr lang="cs-CZ" sz="2400" dirty="0"/>
              <a:t>A dostane 50 </a:t>
            </a:r>
            <a:r>
              <a:rPr lang="cs-CZ" sz="2400" dirty="0" err="1"/>
              <a:t>hedonů</a:t>
            </a:r>
            <a:endParaRPr lang="cs-CZ" sz="2400" dirty="0"/>
          </a:p>
          <a:p>
            <a:pPr lvl="3" rtl="0" hangingPunct="0">
              <a:buNone/>
            </a:pPr>
            <a:r>
              <a:rPr lang="cs-CZ" sz="2400" dirty="0"/>
              <a:t>B dostane 50 </a:t>
            </a:r>
            <a:r>
              <a:rPr lang="cs-CZ" sz="2400" dirty="0" err="1"/>
              <a:t>hedonů</a:t>
            </a:r>
            <a:r>
              <a:rPr lang="cs-CZ" sz="2400" dirty="0"/>
              <a:t>			</a:t>
            </a:r>
          </a:p>
          <a:p>
            <a:pPr lvl="3" rtl="0" hangingPunct="0">
              <a:buNone/>
            </a:pPr>
            <a:endParaRPr lang="cs-CZ" sz="2400" dirty="0"/>
          </a:p>
          <a:p>
            <a:pPr lvl="1" rtl="0" hangingPunct="0">
              <a:buSzPct val="45000"/>
              <a:buChar char="●"/>
            </a:pPr>
            <a:endParaRPr lang="cs-CZ" sz="2400" dirty="0"/>
          </a:p>
        </p:txBody>
      </p:sp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Rovnost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5800905" y="4067869"/>
            <a:ext cx="592920" cy="1603801"/>
            <a:chOff x="5492880" y="4661279"/>
            <a:chExt cx="592920" cy="1603801"/>
          </a:xfrm>
        </p:grpSpPr>
        <p:sp>
          <p:nvSpPr>
            <p:cNvPr id="5" name="Obdélník 4"/>
            <p:cNvSpPr/>
            <p:nvPr/>
          </p:nvSpPr>
          <p:spPr>
            <a:xfrm>
              <a:off x="5492880" y="4661279"/>
              <a:ext cx="213840" cy="787320"/>
            </a:xfrm>
            <a:prstGeom prst="rect">
              <a:avLst/>
            </a:pr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5794200" y="5361120"/>
              <a:ext cx="291600" cy="97200"/>
            </a:xfrm>
            <a:prstGeom prst="rect">
              <a:avLst/>
            </a:pr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5512320" y="5876280"/>
              <a:ext cx="213840" cy="388800"/>
            </a:xfrm>
            <a:prstGeom prst="rect">
              <a:avLst/>
            </a:pr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5833080" y="5876280"/>
              <a:ext cx="213840" cy="388800"/>
            </a:xfrm>
            <a:prstGeom prst="rect">
              <a:avLst/>
            </a:pr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instrumentalita rovnosti</a:t>
            </a:r>
          </a:p>
        </p:txBody>
      </p:sp>
      <p:sp>
        <p:nvSpPr>
          <p:cNvPr id="3" name="Přímá spojnice 2"/>
          <p:cNvSpPr/>
          <p:nvPr/>
        </p:nvSpPr>
        <p:spPr>
          <a:xfrm flipV="1">
            <a:off x="1484639" y="2624400"/>
            <a:ext cx="2521" cy="37346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Přímá spojnice 3"/>
          <p:cNvSpPr/>
          <p:nvPr/>
        </p:nvSpPr>
        <p:spPr>
          <a:xfrm>
            <a:off x="1487160" y="6346800"/>
            <a:ext cx="69393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745320" y="6405119"/>
            <a:ext cx="1462319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mezní užitek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25240" y="2245320"/>
            <a:ext cx="177948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množství zdrojů</a:t>
            </a:r>
          </a:p>
        </p:txBody>
      </p:sp>
      <p:sp>
        <p:nvSpPr>
          <p:cNvPr id="7" name="Přímá spojnice 6"/>
          <p:cNvSpPr/>
          <p:nvPr/>
        </p:nvSpPr>
        <p:spPr>
          <a:xfrm>
            <a:off x="1496879" y="3071159"/>
            <a:ext cx="6375600" cy="3256201"/>
          </a:xfrm>
          <a:prstGeom prst="line">
            <a:avLst/>
          </a:prstGeom>
          <a:noFill/>
          <a:ln w="36000">
            <a:solidFill>
              <a:srgbClr val="008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487160" y="3800160"/>
            <a:ext cx="1447919" cy="254664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487160" y="4431960"/>
            <a:ext cx="2624040" cy="191484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487160" y="4937400"/>
            <a:ext cx="3644639" cy="140939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487160" y="5559480"/>
            <a:ext cx="4859640" cy="78732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2280" y="3819240"/>
            <a:ext cx="2523600" cy="18093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Volný tvar 12"/>
          <p:cNvSpPr/>
          <p:nvPr/>
        </p:nvSpPr>
        <p:spPr>
          <a:xfrm>
            <a:off x="7736399" y="3440880"/>
            <a:ext cx="262440" cy="1944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4" name="Volný tvar 13"/>
          <p:cNvSpPr/>
          <p:nvPr/>
        </p:nvSpPr>
        <p:spPr>
          <a:xfrm>
            <a:off x="7231320" y="3139559"/>
            <a:ext cx="446759" cy="21384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5141520" y="1905120"/>
            <a:ext cx="2964239" cy="12927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05079" y="2064240"/>
            <a:ext cx="1365120" cy="93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problémy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23480" y="3994920"/>
            <a:ext cx="1530720" cy="19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3693319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Srovnání relativní hodnoty množství blaha a rovnosti jeho distribuce</a:t>
            </a:r>
          </a:p>
          <a:p>
            <a:pPr lvl="0"/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co když rovnost znamená snížení celkové míry blaha?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2" rtl="0" hangingPunct="0">
              <a:buSzPct val="75000"/>
              <a:buChar char="–"/>
            </a:pPr>
            <a:r>
              <a:rPr lang="cs-CZ" dirty="0"/>
              <a:t>Sedm rodin pobírá soc. dávky 5000,</a:t>
            </a:r>
          </a:p>
          <a:p>
            <a:pPr marL="1080000" lvl="2" indent="0" rtl="0" hangingPunct="0">
              <a:buSzPct val="75000"/>
              <a:buNone/>
            </a:pPr>
            <a:r>
              <a:rPr lang="cs-CZ" dirty="0"/>
              <a:t>tři rodiny 10000. Kvůli rovnosti je</a:t>
            </a:r>
          </a:p>
          <a:p>
            <a:pPr marL="1080000" lvl="2" indent="0" rtl="0" hangingPunct="0">
              <a:buSzPct val="75000"/>
              <a:buNone/>
            </a:pPr>
            <a:r>
              <a:rPr lang="cs-CZ" dirty="0"/>
              <a:t>třem bohatším rodinám odebráno 5000.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1" rtl="0" hangingPunct="0">
              <a:buSzPct val="45000"/>
              <a:buChar char="●"/>
            </a:pPr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0879" y="1953719"/>
            <a:ext cx="8608320" cy="5084640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Status ekonomicky nejslabších</a:t>
            </a:r>
          </a:p>
          <a:p>
            <a:pPr lvl="0"/>
            <a:endParaRPr lang="cs-CZ" sz="2400"/>
          </a:p>
          <a:p>
            <a:pPr lvl="1" rtl="0" hangingPunct="0">
              <a:buNone/>
            </a:pPr>
            <a:r>
              <a:rPr lang="cs-CZ" sz="2400"/>
              <a:t>Parfit: princip rovnosti </a:t>
            </a:r>
            <a:r>
              <a:rPr lang="cs-CZ" sz="2400">
                <a:latin typeface="Symbol"/>
              </a:rPr>
              <a:t></a:t>
            </a:r>
            <a:r>
              <a:rPr lang="cs-CZ" sz="2400"/>
              <a:t> princip vážené dobročinnosti</a:t>
            </a:r>
          </a:p>
          <a:p>
            <a:pPr lvl="1" rtl="0" hangingPunct="0">
              <a:buNone/>
            </a:pPr>
            <a:endParaRPr lang="cs-CZ" sz="2400"/>
          </a:p>
          <a:p>
            <a:pPr lvl="2" rtl="0" hangingPunct="0">
              <a:buSzPct val="75000"/>
              <a:buChar char="–"/>
            </a:pPr>
            <a:r>
              <a:rPr lang="cs-CZ"/>
              <a:t>čím nižší ekonomický status lidé mají, tím větší hodnotu bude mít skutek, který zvýší jejich blaho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distribuce nikoli rovná, ale s akcentem na nejchudší vrstvy</a:t>
            </a:r>
          </a:p>
          <a:p>
            <a:pPr lvl="2" rtl="0" hangingPunct="0">
              <a:buSzPct val="75000"/>
              <a:buChar char="–"/>
            </a:pPr>
            <a:endParaRPr lang="cs-CZ"/>
          </a:p>
          <a:p>
            <a:pPr lvl="0">
              <a:buNone/>
            </a:pPr>
            <a:endParaRPr lang="cs-CZ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0879" y="631800"/>
            <a:ext cx="8608320" cy="614268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cs-CZ" sz="2400" dirty="0"/>
              <a:t>Libertarianismus (R. </a:t>
            </a:r>
            <a:r>
              <a:rPr lang="cs-CZ" sz="2400" dirty="0" err="1"/>
              <a:t>Nozick</a:t>
            </a:r>
            <a:r>
              <a:rPr lang="cs-CZ" sz="2400" dirty="0"/>
              <a:t>)</a:t>
            </a:r>
          </a:p>
          <a:p>
            <a:pPr lvl="0">
              <a:buNone/>
            </a:pP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redistribuce bohatství je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v rozporu s lidskou svobodou a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inherentně nespravedlivá</a:t>
            </a:r>
            <a:r>
              <a:rPr lang="cs-CZ" sz="2400" dirty="0" smtClean="0"/>
              <a:t>.</a:t>
            </a: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/>
              <a:t>rovnost se musí týkat příležitosti!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2" rtl="0" hangingPunct="0">
              <a:buSzPct val="75000"/>
              <a:buChar char="–"/>
            </a:pPr>
            <a:r>
              <a:rPr lang="cs-CZ" dirty="0"/>
              <a:t>princip rovnosti při získávání zdrojů</a:t>
            </a:r>
          </a:p>
          <a:p>
            <a:pPr lvl="2" rtl="0" hangingPunct="0">
              <a:buSzPct val="75000"/>
              <a:buChar char="–"/>
            </a:pPr>
            <a:r>
              <a:rPr lang="cs-CZ" dirty="0"/>
              <a:t>princip rovnosti při převodu vlastnictví</a:t>
            </a:r>
          </a:p>
          <a:p>
            <a:pPr lvl="2" rtl="0" hangingPunct="0">
              <a:buSzPct val="75000"/>
              <a:buChar char="–"/>
            </a:pPr>
            <a:r>
              <a:rPr lang="cs-CZ" dirty="0"/>
              <a:t>princip rovnosti při nápravě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36960" y="1154520"/>
            <a:ext cx="2723760" cy="167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46800" y="5238720"/>
            <a:ext cx="2021039" cy="1526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2089439" y="6871679"/>
            <a:ext cx="1570679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daně=otroctví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0879" y="1059480"/>
            <a:ext cx="8608320" cy="57150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Principy spravedlnosti – J. </a:t>
            </a:r>
            <a:r>
              <a:rPr lang="cs-CZ" sz="2400" dirty="0" err="1"/>
              <a:t>Rawls</a:t>
            </a:r>
            <a:endParaRPr lang="cs-CZ" sz="2400" dirty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Problémy pro </a:t>
            </a:r>
            <a:r>
              <a:rPr lang="cs-CZ" sz="2400" dirty="0" err="1"/>
              <a:t>Nozicka</a:t>
            </a:r>
            <a:endParaRPr lang="cs-CZ" sz="2400" dirty="0"/>
          </a:p>
          <a:p>
            <a:pPr lvl="1" rtl="0" hangingPunct="0">
              <a:buSzPct val="45000"/>
              <a:buChar char="●"/>
            </a:pPr>
            <a:r>
              <a:rPr lang="cs-CZ" sz="2400" dirty="0" smtClean="0"/>
              <a:t>nezohledňuje </a:t>
            </a:r>
            <a:r>
              <a:rPr lang="cs-CZ" sz="2400" dirty="0"/>
              <a:t>štěstí a nahodilost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charita a pomoc chudým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lvl="0"/>
            <a:r>
              <a:rPr lang="cs-CZ" sz="2400" dirty="0"/>
              <a:t>práva založena na racionální dohodě</a:t>
            </a:r>
          </a:p>
          <a:p>
            <a:pPr lvl="0"/>
            <a:r>
              <a:rPr lang="cs-CZ" sz="2400" dirty="0"/>
              <a:t>princip rovnosti</a:t>
            </a:r>
          </a:p>
          <a:p>
            <a:pPr lvl="0"/>
            <a:r>
              <a:rPr lang="cs-CZ" sz="2400" dirty="0"/>
              <a:t>princip rozdílu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47320" y="4764239"/>
            <a:ext cx="1888920" cy="197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rovnost mezi generacemi?</a:t>
            </a:r>
          </a:p>
          <a:p>
            <a:pPr lvl="0"/>
            <a:r>
              <a:rPr lang="cs-CZ" sz="2400" dirty="0"/>
              <a:t>Parfit – non-identity </a:t>
            </a:r>
            <a:r>
              <a:rPr lang="cs-CZ" sz="2400" dirty="0" err="1"/>
              <a:t>problem</a:t>
            </a:r>
            <a:endParaRPr lang="cs-CZ" sz="2400"/>
          </a:p>
          <a:p>
            <a:pPr lvl="0"/>
            <a:endParaRPr lang="cs-CZ" sz="2400"/>
          </a:p>
        </p:txBody>
      </p:sp>
      <p:sp>
        <p:nvSpPr>
          <p:cNvPr id="4" name="Přímá spojnice 3"/>
          <p:cNvSpPr/>
          <p:nvPr/>
        </p:nvSpPr>
        <p:spPr>
          <a:xfrm flipV="1">
            <a:off x="2653200" y="3936600"/>
            <a:ext cx="5160960" cy="1068840"/>
          </a:xfrm>
          <a:prstGeom prst="line">
            <a:avLst/>
          </a:prstGeom>
          <a:noFill/>
          <a:ln w="36000">
            <a:solidFill>
              <a:srgbClr val="008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Přímá spojnice 4"/>
          <p:cNvSpPr/>
          <p:nvPr/>
        </p:nvSpPr>
        <p:spPr>
          <a:xfrm>
            <a:off x="2643480" y="5015160"/>
            <a:ext cx="5190480" cy="962280"/>
          </a:xfrm>
          <a:prstGeom prst="line">
            <a:avLst/>
          </a:prstGeom>
          <a:noFill/>
          <a:ln w="36000">
            <a:solidFill>
              <a:srgbClr val="8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05949" y="4827272"/>
            <a:ext cx="1747251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dirty="0" smtClean="0">
                <a:latin typeface="Arial" pitchFamily="18"/>
                <a:ea typeface="Lucida Sans Unicode" pitchFamily="2"/>
                <a:cs typeface="Tahoma" pitchFamily="2"/>
              </a:rPr>
              <a:t>Naše generace</a:t>
            </a:r>
            <a:endParaRPr lang="cs-CZ" sz="1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16960" y="5346000"/>
            <a:ext cx="694912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čin </a:t>
            </a:r>
            <a:r>
              <a:rPr lang="cs-CZ" sz="1800" b="0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B</a:t>
            </a:r>
            <a:endParaRPr lang="cs-CZ" sz="1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6760" y="4286880"/>
            <a:ext cx="682151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čin </a:t>
            </a:r>
            <a:r>
              <a:rPr lang="cs-CZ" sz="1800" b="0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A</a:t>
            </a:r>
            <a:endParaRPr lang="cs-CZ" sz="1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23600" y="3470399"/>
            <a:ext cx="1387922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generace </a:t>
            </a:r>
            <a:r>
              <a:rPr lang="cs-CZ" sz="1800" b="0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G</a:t>
            </a:r>
            <a:endParaRPr lang="cs-CZ" sz="1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191640" y="6065280"/>
            <a:ext cx="1529691" cy="44559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generace </a:t>
            </a:r>
            <a:r>
              <a:rPr lang="cs-CZ" sz="1800" b="0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G´</a:t>
            </a:r>
            <a:endParaRPr lang="cs-CZ" sz="1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415640" y="4791600"/>
            <a:ext cx="852839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M ≠ 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Vina a zásluhy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613840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2" rtl="0" hangingPunct="0">
              <a:buSzPct val="75000"/>
              <a:buChar char="–"/>
            </a:pPr>
            <a:r>
              <a:rPr lang="cs-CZ"/>
              <a:t>Příklad: exploze, Alena a Petr těžce zranění, můžeme pomoci jen jednomu. Komu máme pomoci?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Dodatek: Petr explozi způsobil.</a:t>
            </a:r>
          </a:p>
          <a:p>
            <a:pPr lvl="2" rtl="0" hangingPunct="0">
              <a:buSzPct val="75000"/>
              <a:buChar char="–"/>
            </a:pPr>
            <a:endParaRPr lang="cs-CZ"/>
          </a:p>
          <a:p>
            <a:pPr lvl="1" rtl="0" hangingPunct="0">
              <a:buSzPct val="45000"/>
              <a:buChar char="●"/>
            </a:pPr>
            <a:r>
              <a:rPr lang="cs-CZ" sz="2400"/>
              <a:t>Je z morálního hlediska jedno komu pomůžeme?</a:t>
            </a:r>
          </a:p>
          <a:p>
            <a:pPr lvl="1" rtl="0" hangingPunct="0">
              <a:buSzPct val="45000"/>
              <a:buChar char="●"/>
            </a:pPr>
            <a:endParaRPr lang="cs-CZ" sz="2400"/>
          </a:p>
          <a:p>
            <a:pPr lvl="2" rtl="0" hangingPunct="0">
              <a:buSzPct val="75000"/>
              <a:buChar char="–"/>
            </a:pPr>
            <a:r>
              <a:rPr lang="cs-CZ"/>
              <a:t>Alternativa: můžeme pomoci oběma stejně. Máme to učinit?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 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Welfarismus: ano – zvýšení celkového blaha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Retributivismus: ne - pomoc Petrovi by byla nemorální – zaslouží si trpět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Spravedlnost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Čin je spravedlivý, pokud odráží přítomnost či absenci morálně relevantních rozdílů (zájmů, viny, zásluh) mezi jedinci, kterých se dotýká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vymezení NE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odpověď na otázku, jak žít</a:t>
            </a:r>
          </a:p>
          <a:p>
            <a:pPr lvl="0"/>
            <a:r>
              <a:rPr lang="cs-CZ" sz="2400"/>
              <a:t>nalezení a zdůvodnění obecného principu nebo obecných principů, které zdůvodňují naše činy a rozhodnutí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proč je nemorální zapálit dítě pro potěšení?</a:t>
            </a:r>
          </a:p>
          <a:p>
            <a:pPr lvl="0"/>
            <a:r>
              <a:rPr lang="cs-CZ" sz="2400"/>
              <a:t>pokud je principů více, snaha setřídit, systematizovat, posoudit slučitelnost případně redukovat a zdůvodnit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shrnutí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80000" y="1980000"/>
            <a:ext cx="9034560" cy="5026680"/>
            <a:chOff x="180000" y="1980000"/>
            <a:chExt cx="9034560" cy="5026680"/>
          </a:xfrm>
        </p:grpSpPr>
        <p:sp>
          <p:nvSpPr>
            <p:cNvPr id="4" name="Obdélník 3"/>
            <p:cNvSpPr/>
            <p:nvPr/>
          </p:nvSpPr>
          <p:spPr>
            <a:xfrm>
              <a:off x="3420000" y="3600000"/>
              <a:ext cx="2160000" cy="2700000"/>
            </a:xfrm>
            <a:prstGeom prst="rect">
              <a:avLst/>
            </a:prstGeom>
            <a:solidFill>
              <a:srgbClr val="94BD5E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5" name="Volný tvar 4"/>
            <p:cNvSpPr/>
            <p:nvPr/>
          </p:nvSpPr>
          <p:spPr>
            <a:xfrm>
              <a:off x="7380000" y="558000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7380000" y="432000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7414560" y="3132359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7380000" y="198000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600000" y="450000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600000" y="360000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600000" y="270000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180000" y="396000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0000" y="4077000"/>
              <a:ext cx="1092240" cy="603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kvalita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důsledků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123080" y="2880000"/>
              <a:ext cx="736920" cy="346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blaho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960000" y="3780000"/>
              <a:ext cx="929160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rovnost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4261680" y="4680000"/>
              <a:ext cx="598320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vina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7787160" y="2173320"/>
              <a:ext cx="852839" cy="346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rozkoš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770599" y="3146759"/>
              <a:ext cx="1130040" cy="859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hodnotné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mentální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stavy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560000" y="4680000"/>
              <a:ext cx="1270440" cy="346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preference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765560" y="5760000"/>
              <a:ext cx="1207799" cy="603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objektivní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hodnoty</a:t>
              </a:r>
            </a:p>
          </p:txBody>
        </p:sp>
        <p:sp>
          <p:nvSpPr>
            <p:cNvPr id="21" name="Přímá spojnice 20"/>
            <p:cNvSpPr/>
            <p:nvPr/>
          </p:nvSpPr>
          <p:spPr>
            <a:xfrm flipH="1">
              <a:off x="1980000" y="3240000"/>
              <a:ext cx="1620000" cy="108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Přímá spojnice 21"/>
            <p:cNvSpPr/>
            <p:nvPr/>
          </p:nvSpPr>
          <p:spPr>
            <a:xfrm flipH="1">
              <a:off x="1980000" y="4140000"/>
              <a:ext cx="1620000" cy="36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3" name="Přímá spojnice 22"/>
            <p:cNvSpPr/>
            <p:nvPr/>
          </p:nvSpPr>
          <p:spPr>
            <a:xfrm flipH="1" flipV="1">
              <a:off x="1980000" y="4680000"/>
              <a:ext cx="1620000" cy="18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4" name="Přímá spojnice 23"/>
            <p:cNvSpPr/>
            <p:nvPr/>
          </p:nvSpPr>
          <p:spPr>
            <a:xfrm flipH="1">
              <a:off x="5400000" y="2520000"/>
              <a:ext cx="1980000" cy="54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5" name="Přímá spojnice 24"/>
            <p:cNvSpPr/>
            <p:nvPr/>
          </p:nvSpPr>
          <p:spPr>
            <a:xfrm flipH="1" flipV="1">
              <a:off x="5400000" y="3060000"/>
              <a:ext cx="1980000" cy="54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6" name="Přímá spojnice 25"/>
            <p:cNvSpPr/>
            <p:nvPr/>
          </p:nvSpPr>
          <p:spPr>
            <a:xfrm flipH="1" flipV="1">
              <a:off x="5400000" y="3060000"/>
              <a:ext cx="1980000" cy="162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7" name="Přímá spojnice 26"/>
            <p:cNvSpPr/>
            <p:nvPr/>
          </p:nvSpPr>
          <p:spPr>
            <a:xfrm flipH="1" flipV="1">
              <a:off x="5400000" y="3060000"/>
              <a:ext cx="1980000" cy="306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3600000" y="540000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4019040" y="5620320"/>
              <a:ext cx="9504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zásluhy</a:t>
              </a:r>
            </a:p>
          </p:txBody>
        </p:sp>
        <p:sp>
          <p:nvSpPr>
            <p:cNvPr id="30" name="Přímá spojnice 29"/>
            <p:cNvSpPr/>
            <p:nvPr/>
          </p:nvSpPr>
          <p:spPr>
            <a:xfrm flipH="1" flipV="1">
              <a:off x="1800000" y="4680000"/>
              <a:ext cx="1800000" cy="108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1440000" y="6660000"/>
              <a:ext cx="2905560" cy="346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distributivní morální faktory</a:t>
              </a:r>
            </a:p>
          </p:txBody>
        </p:sp>
        <p:sp>
          <p:nvSpPr>
            <p:cNvPr id="32" name="Přímá spojnice 31"/>
            <p:cNvSpPr/>
            <p:nvPr/>
          </p:nvSpPr>
          <p:spPr>
            <a:xfrm flipV="1">
              <a:off x="2340000" y="6120000"/>
              <a:ext cx="1080000" cy="54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 txBox="1">
            <a:spLocks noGrp="1"/>
          </p:cNvSpPr>
          <p:nvPr>
            <p:ph type="subTitle" idx="4294967295"/>
          </p:nvPr>
        </p:nvSpPr>
        <p:spPr>
          <a:xfrm>
            <a:off x="740879" y="600480"/>
            <a:ext cx="8608320" cy="621864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cs-CZ">
                <a:latin typeface="Thorndale" pitchFamily="18"/>
              </a:rPr>
              <a:t>Konsekvencialismus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Morální povaha činu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Důsledky činu jsou relevantním morálním faktorem.</a:t>
            </a:r>
          </a:p>
          <a:p>
            <a:pPr lvl="0"/>
            <a:r>
              <a:rPr lang="cs-CZ" sz="2400"/>
              <a:t>Teorie dobra/hodnot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900000" y="2700000"/>
            <a:ext cx="7740000" cy="3600360"/>
            <a:chOff x="900000" y="2700000"/>
            <a:chExt cx="7740000" cy="3600360"/>
          </a:xfrm>
        </p:grpSpPr>
        <p:sp>
          <p:nvSpPr>
            <p:cNvPr id="5" name="Volný tvar 4"/>
            <p:cNvSpPr/>
            <p:nvPr/>
          </p:nvSpPr>
          <p:spPr>
            <a:xfrm>
              <a:off x="3240000" y="396000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grpSp>
          <p:nvGrpSpPr>
            <p:cNvPr id="6" name="Skupina 5"/>
            <p:cNvGrpSpPr/>
            <p:nvPr/>
          </p:nvGrpSpPr>
          <p:grpSpPr>
            <a:xfrm>
              <a:off x="3600000" y="2700000"/>
              <a:ext cx="5040000" cy="3600360"/>
              <a:chOff x="3600000" y="2700000"/>
              <a:chExt cx="5040000" cy="3600360"/>
            </a:xfrm>
          </p:grpSpPr>
          <p:sp>
            <p:nvSpPr>
              <p:cNvPr id="7" name="Obdélník 6"/>
              <p:cNvSpPr/>
              <p:nvPr/>
            </p:nvSpPr>
            <p:spPr>
              <a:xfrm>
                <a:off x="6480000" y="2700000"/>
                <a:ext cx="2160000" cy="3600360"/>
              </a:xfrm>
              <a:prstGeom prst="rect">
                <a:avLst/>
              </a:prstGeom>
              <a:solidFill>
                <a:srgbClr val="94BD5E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  <p:sp>
            <p:nvSpPr>
              <p:cNvPr id="8" name="Volný tvar 7"/>
              <p:cNvSpPr/>
              <p:nvPr/>
            </p:nvSpPr>
            <p:spPr>
              <a:xfrm>
                <a:off x="6660000" y="4500360"/>
                <a:ext cx="1800000" cy="9000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9999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6660000" y="3600360"/>
                <a:ext cx="1800000" cy="9000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9999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  <p:sp>
            <p:nvSpPr>
              <p:cNvPr id="10" name="Volný tvar 9"/>
              <p:cNvSpPr/>
              <p:nvPr/>
            </p:nvSpPr>
            <p:spPr>
              <a:xfrm>
                <a:off x="6660000" y="2700360"/>
                <a:ext cx="1800000" cy="9000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9999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3600000" y="4077360"/>
                <a:ext cx="1092240" cy="60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cs-CZ" sz="1800" b="0" i="0" u="none" strike="noStrike" kern="120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kvalita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cs-CZ" sz="1800" b="0" i="0" u="none" strike="noStrike" kern="120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důsledků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7183080" y="2880360"/>
                <a:ext cx="736920" cy="346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cs-CZ" sz="1800" b="0" i="0" u="none" strike="noStrike" kern="120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blaho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7020000" y="3780360"/>
                <a:ext cx="929160" cy="3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cs-CZ" sz="1800" b="0" i="0" u="none" strike="noStrike" kern="120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rovnost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7321680" y="4680360"/>
                <a:ext cx="598320" cy="3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cs-CZ" sz="1800" b="0" i="0" u="none" strike="noStrike" kern="120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vina</a:t>
                </a:r>
              </a:p>
            </p:txBody>
          </p:sp>
          <p:sp>
            <p:nvSpPr>
              <p:cNvPr id="15" name="Přímá spojnice 14"/>
              <p:cNvSpPr/>
              <p:nvPr/>
            </p:nvSpPr>
            <p:spPr>
              <a:xfrm flipH="1">
                <a:off x="5040000" y="3240360"/>
                <a:ext cx="1620000" cy="10800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  <p:sp>
            <p:nvSpPr>
              <p:cNvPr id="16" name="Přímá spojnice 15"/>
              <p:cNvSpPr/>
              <p:nvPr/>
            </p:nvSpPr>
            <p:spPr>
              <a:xfrm flipH="1">
                <a:off x="5040000" y="4140360"/>
                <a:ext cx="1620000" cy="3600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  <p:sp>
            <p:nvSpPr>
              <p:cNvPr id="17" name="Přímá spojnice 16"/>
              <p:cNvSpPr/>
              <p:nvPr/>
            </p:nvSpPr>
            <p:spPr>
              <a:xfrm flipH="1" flipV="1">
                <a:off x="5040000" y="4680360"/>
                <a:ext cx="1620000" cy="1800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  <p:sp>
            <p:nvSpPr>
              <p:cNvPr id="18" name="Volný tvar 17"/>
              <p:cNvSpPr/>
              <p:nvPr/>
            </p:nvSpPr>
            <p:spPr>
              <a:xfrm>
                <a:off x="6660000" y="5400360"/>
                <a:ext cx="1800000" cy="9000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9999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7079040" y="5620680"/>
                <a:ext cx="950400" cy="3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cs-CZ" sz="1800" b="0" i="0" u="none" strike="noStrike" kern="120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zásluhy</a:t>
                </a:r>
              </a:p>
            </p:txBody>
          </p:sp>
          <p:sp>
            <p:nvSpPr>
              <p:cNvPr id="20" name="Přímá spojnice 19"/>
              <p:cNvSpPr/>
              <p:nvPr/>
            </p:nvSpPr>
            <p:spPr>
              <a:xfrm flipH="1" flipV="1">
                <a:off x="4860000" y="4680360"/>
                <a:ext cx="1800000" cy="10800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</p:grpSp>
        <p:sp>
          <p:nvSpPr>
            <p:cNvPr id="21" name="Volný tvar 20"/>
            <p:cNvSpPr/>
            <p:nvPr/>
          </p:nvSpPr>
          <p:spPr>
            <a:xfrm>
              <a:off x="900000" y="396000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1260000" y="4140000"/>
              <a:ext cx="1119600" cy="782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mravnost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činu</a:t>
              </a:r>
            </a:p>
          </p:txBody>
        </p:sp>
        <p:sp>
          <p:nvSpPr>
            <p:cNvPr id="23" name="Přímá spojnice 22"/>
            <p:cNvSpPr/>
            <p:nvPr/>
          </p:nvSpPr>
          <p:spPr>
            <a:xfrm flipH="1">
              <a:off x="2700000" y="4500000"/>
              <a:ext cx="5400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Konsekvencialismus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Morální povaha činu je dána JEN kvalitou jeho důsledků</a:t>
            </a:r>
          </a:p>
          <a:p>
            <a:pPr lvl="0"/>
            <a:endParaRPr lang="cs-CZ" sz="2400"/>
          </a:p>
          <a:p>
            <a:pPr lvl="1" rtl="0" hangingPunct="0">
              <a:buSzPct val="45000"/>
              <a:buChar char="●"/>
            </a:pPr>
            <a:r>
              <a:rPr lang="cs-CZ" sz="2400"/>
              <a:t>Jedinec má </a:t>
            </a:r>
            <a:r>
              <a:rPr lang="cs-CZ" sz="2400" b="1"/>
              <a:t>povinnost</a:t>
            </a:r>
            <a:r>
              <a:rPr lang="cs-CZ" sz="2400"/>
              <a:t> vykonat ten a jedině ten skutek, který má z možných alternativ </a:t>
            </a:r>
            <a:r>
              <a:rPr lang="cs-CZ" sz="2400" b="1"/>
              <a:t>nejlepší</a:t>
            </a:r>
            <a:r>
              <a:rPr lang="cs-CZ" sz="2400"/>
              <a:t> důsledky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Utilitarismus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různé druhy konsekvencialismu</a:t>
            </a:r>
          </a:p>
          <a:p>
            <a:pPr lvl="0"/>
            <a:r>
              <a:rPr lang="cs-CZ" sz="2400"/>
              <a:t>U = kons + welfarismus</a:t>
            </a:r>
          </a:p>
          <a:p>
            <a:pPr lvl="0"/>
            <a:r>
              <a:rPr lang="cs-CZ" sz="2400"/>
              <a:t>různé druhy utilitarismu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900000" y="2700720"/>
            <a:ext cx="7560000" cy="3600000"/>
            <a:chOff x="900000" y="2700720"/>
            <a:chExt cx="7560000" cy="3600000"/>
          </a:xfrm>
        </p:grpSpPr>
        <p:sp>
          <p:nvSpPr>
            <p:cNvPr id="5" name="Volný tvar 4"/>
            <p:cNvSpPr/>
            <p:nvPr/>
          </p:nvSpPr>
          <p:spPr>
            <a:xfrm>
              <a:off x="3240000" y="396036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B847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6660000" y="450072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6660000" y="360072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6660000" y="270072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B847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3600000" y="4077720"/>
              <a:ext cx="1092240" cy="603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kvalita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důsledků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7183080" y="2880720"/>
              <a:ext cx="736920" cy="346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blaho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7020000" y="3780720"/>
              <a:ext cx="929160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rovnost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321680" y="4680720"/>
              <a:ext cx="598320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vina</a:t>
              </a:r>
            </a:p>
          </p:txBody>
        </p:sp>
        <p:sp>
          <p:nvSpPr>
            <p:cNvPr id="13" name="Přímá spojnice 12"/>
            <p:cNvSpPr/>
            <p:nvPr/>
          </p:nvSpPr>
          <p:spPr>
            <a:xfrm flipH="1">
              <a:off x="5040000" y="3240720"/>
              <a:ext cx="1620000" cy="108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4" name="Přímá spojnice 13"/>
            <p:cNvSpPr/>
            <p:nvPr/>
          </p:nvSpPr>
          <p:spPr>
            <a:xfrm flipH="1">
              <a:off x="5040000" y="4140720"/>
              <a:ext cx="1620000" cy="36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5" name="Přímá spojnice 14"/>
            <p:cNvSpPr/>
            <p:nvPr/>
          </p:nvSpPr>
          <p:spPr>
            <a:xfrm flipH="1" flipV="1">
              <a:off x="5040000" y="4680720"/>
              <a:ext cx="1620000" cy="18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6660000" y="540072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7079040" y="5621040"/>
              <a:ext cx="9504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zásluhy</a:t>
              </a:r>
            </a:p>
          </p:txBody>
        </p:sp>
        <p:sp>
          <p:nvSpPr>
            <p:cNvPr id="18" name="Přímá spojnice 17"/>
            <p:cNvSpPr/>
            <p:nvPr/>
          </p:nvSpPr>
          <p:spPr>
            <a:xfrm flipH="1" flipV="1">
              <a:off x="4860000" y="4680720"/>
              <a:ext cx="1800000" cy="1080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900000" y="3960360"/>
              <a:ext cx="1800000" cy="90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B847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260000" y="4140360"/>
              <a:ext cx="1119600" cy="782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mravnost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rPr>
                <a:t>činu</a:t>
              </a:r>
            </a:p>
          </p:txBody>
        </p:sp>
        <p:sp>
          <p:nvSpPr>
            <p:cNvPr id="21" name="Přímá spojnice 20"/>
            <p:cNvSpPr/>
            <p:nvPr/>
          </p:nvSpPr>
          <p:spPr>
            <a:xfrm flipH="1">
              <a:off x="2700000" y="4500360"/>
              <a:ext cx="5400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Kritika utilitarismu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cs-CZ" sz="2400">
                <a:solidFill>
                  <a:srgbClr val="0084D1"/>
                </a:solidFill>
              </a:rPr>
              <a:t>1. Neadekvátnost welfarismu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nezohledňuje distributivní principy</a:t>
            </a:r>
          </a:p>
          <a:p>
            <a:pPr lvl="0">
              <a:buNone/>
            </a:pPr>
            <a:r>
              <a:rPr lang="cs-CZ" sz="2400">
                <a:solidFill>
                  <a:srgbClr val="0084D1"/>
                </a:solidFill>
              </a:rPr>
              <a:t>2. Neznáme budoucnost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vedlejší důsledky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dlouhodobé důsledky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nekonečný řetězec důsledků</a:t>
            </a:r>
          </a:p>
          <a:p>
            <a:pPr lvl="2" rtl="0" hangingPunct="0">
              <a:buSzPct val="75000"/>
              <a:buChar char="–"/>
            </a:pPr>
            <a:endParaRPr lang="cs-CZ"/>
          </a:p>
          <a:p>
            <a:pPr lvl="2" rtl="0" hangingPunct="0">
              <a:buSzPct val="75000"/>
              <a:buChar char="–"/>
            </a:pPr>
            <a:r>
              <a:rPr lang="cs-CZ"/>
              <a:t>NELZE POZNAT DŮSLEDKY NAŠICH ČINŮ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odpověď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problém pro všechny přijatelné koncepce</a:t>
            </a:r>
          </a:p>
          <a:p>
            <a:pPr lvl="0"/>
            <a:r>
              <a:rPr lang="cs-CZ" sz="2400"/>
              <a:t>není paralyzující</a:t>
            </a:r>
          </a:p>
          <a:p>
            <a:pPr lvl="0"/>
            <a:r>
              <a:rPr lang="cs-CZ" sz="2400" b="1"/>
              <a:t>subjektivní</a:t>
            </a:r>
            <a:r>
              <a:rPr lang="cs-CZ" sz="2400"/>
              <a:t> a </a:t>
            </a:r>
            <a:r>
              <a:rPr lang="cs-CZ" sz="2400" b="1"/>
              <a:t>objektivní</a:t>
            </a:r>
            <a:r>
              <a:rPr lang="cs-CZ" sz="2400"/>
              <a:t> teorie správnosti důsledků</a:t>
            </a:r>
          </a:p>
          <a:p>
            <a:pPr lvl="0"/>
            <a:endParaRPr lang="cs-CZ" sz="2400"/>
          </a:p>
          <a:p>
            <a:pPr lvl="2" rtl="0" hangingPunct="0">
              <a:buSzPct val="75000"/>
              <a:buChar char="–"/>
            </a:pPr>
            <a:r>
              <a:rPr lang="cs-CZ"/>
              <a:t>Petr, motivován soucitem, dal žebrákovi 50 Kč na polévku. Žebrák má v úmyslu si koupit polévku, ale pak podlehne pokušení, koupí si alkohol a po jeho požití zemře.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0879" y="720000"/>
            <a:ext cx="8608320" cy="6144840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endParaRPr lang="cs-CZ" sz="2400"/>
          </a:p>
          <a:p>
            <a:pPr lvl="0">
              <a:buNone/>
            </a:pPr>
            <a:endParaRPr lang="cs-CZ" sz="2400"/>
          </a:p>
          <a:p>
            <a:pPr lvl="0">
              <a:buNone/>
            </a:pPr>
            <a:endParaRPr lang="cs-CZ" sz="2400"/>
          </a:p>
          <a:p>
            <a:pPr lvl="0">
              <a:buNone/>
            </a:pPr>
            <a:r>
              <a:rPr lang="cs-CZ" sz="2400">
                <a:solidFill>
                  <a:srgbClr val="0084D1"/>
                </a:solidFill>
              </a:rPr>
              <a:t>3. kalkulace důsledků</a:t>
            </a:r>
          </a:p>
          <a:p>
            <a:pPr lvl="0">
              <a:buNone/>
            </a:pPr>
            <a:endParaRPr lang="cs-CZ" sz="2400"/>
          </a:p>
          <a:p>
            <a:pPr lvl="2" rtl="0" hangingPunct="0">
              <a:buSzPct val="75000"/>
              <a:buChar char="–"/>
            </a:pPr>
            <a:r>
              <a:rPr lang="cs-CZ"/>
              <a:t>kalkulace důsledků v každém jednotlivém případě vede k nemožnosti konat</a:t>
            </a:r>
          </a:p>
          <a:p>
            <a:pPr lvl="0">
              <a:buNone/>
            </a:pPr>
            <a:endParaRPr lang="cs-CZ" sz="2400"/>
          </a:p>
          <a:p>
            <a:pPr lvl="0">
              <a:buNone/>
            </a:pPr>
            <a:r>
              <a:rPr lang="cs-CZ" sz="2400"/>
              <a:t>odpověď:</a:t>
            </a:r>
          </a:p>
          <a:p>
            <a:pPr lvl="0">
              <a:buNone/>
            </a:pPr>
            <a:endParaRPr lang="cs-CZ" sz="2400"/>
          </a:p>
          <a:p>
            <a:pPr lvl="2" rtl="0" hangingPunct="0">
              <a:buSzPct val="75000"/>
              <a:buChar char="–"/>
            </a:pPr>
            <a:r>
              <a:rPr lang="cs-CZ"/>
              <a:t>odkaz na běžná pravidla morality odvoditelná z konsekvencialismu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odkaz na typy skutků: </a:t>
            </a:r>
            <a:r>
              <a:rPr lang="cs-CZ" b="1"/>
              <a:t>utilitarismus pravidel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0879" y="720000"/>
            <a:ext cx="8608320" cy="6144840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cs-CZ" sz="2400" dirty="0"/>
              <a:t>4. Jsou důsledky skutečně jediným relevantním faktorem?</a:t>
            </a:r>
          </a:p>
          <a:p>
            <a:pPr lvl="0">
              <a:buNone/>
            </a:pPr>
            <a:endParaRPr lang="cs-CZ" sz="2400" dirty="0"/>
          </a:p>
          <a:p>
            <a:pPr lvl="0">
              <a:buNone/>
            </a:pPr>
            <a:endParaRPr lang="cs-CZ" sz="2400" dirty="0"/>
          </a:p>
          <a:p>
            <a:pPr lvl="0">
              <a:buNone/>
            </a:pPr>
            <a:endParaRPr lang="cs-CZ" sz="2400" dirty="0"/>
          </a:p>
          <a:p>
            <a:pPr lvl="0">
              <a:buNone/>
            </a:pPr>
            <a:endParaRPr lang="cs-CZ" sz="2400" dirty="0"/>
          </a:p>
          <a:p>
            <a:pPr lvl="0">
              <a:buNone/>
            </a:pPr>
            <a:r>
              <a:rPr lang="cs-CZ" sz="2400" dirty="0"/>
              <a:t>DEONTOLOGIE</a:t>
            </a:r>
          </a:p>
        </p:txBody>
      </p:sp>
      <p:sp>
        <p:nvSpPr>
          <p:cNvPr id="3" name="Přímá spojnice 2"/>
          <p:cNvSpPr/>
          <p:nvPr/>
        </p:nvSpPr>
        <p:spPr>
          <a:xfrm>
            <a:off x="1799952" y="1979636"/>
            <a:ext cx="0" cy="5403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 txBox="1">
            <a:spLocks noGrp="1"/>
          </p:cNvSpPr>
          <p:nvPr>
            <p:ph type="subTitle" idx="4294967295"/>
          </p:nvPr>
        </p:nvSpPr>
        <p:spPr>
          <a:xfrm>
            <a:off x="759959" y="581760"/>
            <a:ext cx="8608320" cy="621864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cs-CZ">
                <a:latin typeface="Arial Black" pitchFamily="34"/>
              </a:rPr>
              <a:t>DEONTOLOGIE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aplikovaná etika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5836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aplikace normativních principů na konkrétní skutky</a:t>
            </a:r>
          </a:p>
          <a:p>
            <a:pPr lvl="0"/>
            <a:r>
              <a:rPr lang="cs-CZ" sz="2400"/>
              <a:t>neexistuje ostrá hranice mezi aplikovanou a normativní etikou – otázka stupně obecnosti pravidel:</a:t>
            </a:r>
          </a:p>
          <a:p>
            <a:pPr lvl="1" rtl="0" hangingPunct="0">
              <a:buSzPct val="45000"/>
              <a:buChar char="●"/>
            </a:pPr>
            <a:r>
              <a:rPr lang="cs-CZ" sz="1600"/>
              <a:t>Proč by Alena neměla jít na interupci?</a:t>
            </a:r>
          </a:p>
          <a:p>
            <a:pPr lvl="1" rtl="0" hangingPunct="0">
              <a:buSzPct val="45000"/>
              <a:buChar char="●"/>
            </a:pPr>
            <a:r>
              <a:rPr lang="cs-CZ" sz="1600"/>
              <a:t>Protože interupce způsobuje smrt lidské bytosti a Alena k tomu nemá žádné vážné důvody.</a:t>
            </a:r>
          </a:p>
          <a:p>
            <a:pPr lvl="1" rtl="0" hangingPunct="0">
              <a:buSzPct val="45000"/>
              <a:buChar char="●"/>
            </a:pPr>
            <a:r>
              <a:rPr lang="cs-CZ" sz="1600"/>
              <a:t>Proč by to měl být problém?</a:t>
            </a:r>
          </a:p>
          <a:p>
            <a:pPr lvl="1" rtl="0" hangingPunct="0">
              <a:buSzPct val="45000"/>
              <a:buChar char="●"/>
            </a:pPr>
            <a:r>
              <a:rPr lang="cs-CZ" sz="1600"/>
              <a:t>Protože zabít nevinnou bytost je nemorální.</a:t>
            </a:r>
          </a:p>
          <a:p>
            <a:pPr lvl="1" rtl="0" hangingPunct="0">
              <a:buSzPct val="45000"/>
              <a:buChar char="●"/>
            </a:pPr>
            <a:r>
              <a:rPr lang="cs-CZ" sz="1600"/>
              <a:t>Proč je to nemorální?</a:t>
            </a:r>
          </a:p>
          <a:p>
            <a:pPr lvl="1" rtl="0" hangingPunct="0">
              <a:buSzPct val="45000"/>
              <a:buChar char="●"/>
            </a:pPr>
            <a:r>
              <a:rPr lang="cs-CZ" sz="1600"/>
              <a:t>Protože tím připravíme tuto bytost o velké množství blaha, které by jinak mohla zažít.</a:t>
            </a:r>
          </a:p>
          <a:p>
            <a:pPr lvl="1" rtl="0" hangingPunct="0">
              <a:buSzPct val="45000"/>
              <a:buChar char="●"/>
            </a:pPr>
            <a:r>
              <a:rPr lang="cs-CZ" sz="1600"/>
              <a:t>No a?</a:t>
            </a:r>
          </a:p>
          <a:p>
            <a:pPr lvl="1" rtl="0" hangingPunct="0">
              <a:buSzPct val="45000"/>
              <a:buChar char="●"/>
            </a:pPr>
            <a:r>
              <a:rPr lang="cs-CZ" sz="1600"/>
              <a:t>No přece snižovat množství blaha a zvyšovat množství utrpení na světě je nemorální!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Kritika konsekvencialismu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091960"/>
            <a:ext cx="517824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Přílišná permisivnost – umožňuje činy v rozporu s intuitivní morálkou</a:t>
            </a:r>
          </a:p>
          <a:p>
            <a:pPr lvl="0"/>
            <a:endParaRPr lang="cs-CZ" sz="2400"/>
          </a:p>
          <a:p>
            <a:pPr lvl="1" rtl="0" hangingPunct="0">
              <a:buSzPct val="45000"/>
              <a:buChar char="●"/>
            </a:pPr>
            <a:r>
              <a:rPr lang="cs-CZ" sz="2400"/>
              <a:t>Transplantační dilema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Konsekvencialismus – ANO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Intuitivní morálka – NE</a:t>
            </a:r>
          </a:p>
          <a:p>
            <a:pPr lvl="2" rtl="0" hangingPunct="0">
              <a:buSzPct val="75000"/>
              <a:buChar char="–"/>
            </a:pPr>
            <a:endParaRPr lang="cs-CZ"/>
          </a:p>
          <a:p>
            <a:pPr lvl="1" rtl="0" hangingPunct="0">
              <a:buSzPct val="45000"/>
              <a:buChar char="●"/>
            </a:pPr>
            <a:r>
              <a:rPr lang="cs-CZ" sz="2400"/>
              <a:t>Některé činy jsou nepřípustné, i když mají celkově lepší důsledky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27000" y="2175480"/>
            <a:ext cx="2857320" cy="363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Újma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Kromě kvality důsledků existuje druhý normativní faktor – ÚJMA</a:t>
            </a:r>
          </a:p>
          <a:p>
            <a:pPr lvl="0"/>
            <a:r>
              <a:rPr lang="cs-CZ" sz="2400"/>
              <a:t>Nejde o alternativní nebo sekundární faktor</a:t>
            </a:r>
          </a:p>
          <a:p>
            <a:pPr lvl="0"/>
            <a:r>
              <a:rPr lang="cs-CZ" sz="2400"/>
              <a:t>Vznik újmy je </a:t>
            </a:r>
            <a:r>
              <a:rPr lang="cs-CZ" sz="2400" b="1"/>
              <a:t>omezením</a:t>
            </a:r>
            <a:r>
              <a:rPr lang="cs-CZ" sz="2400"/>
              <a:t> maximalizace dobrých důsledků</a:t>
            </a:r>
          </a:p>
          <a:p>
            <a:pPr lvl="0"/>
            <a:r>
              <a:rPr lang="cs-CZ" sz="2400"/>
              <a:t>DEONTOLOGIE – teorie, která přijímá, že maximalizace dobrých důsledků má jistá </a:t>
            </a:r>
            <a:r>
              <a:rPr lang="cs-CZ" sz="2400" b="1"/>
              <a:t>omezení.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694439" y="3926160"/>
            <a:ext cx="1800000" cy="9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4114440" y="4466520"/>
            <a:ext cx="1800000" cy="9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4114440" y="3566520"/>
            <a:ext cx="1800000" cy="9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Volný tvar 4"/>
          <p:cNvSpPr/>
          <p:nvPr/>
        </p:nvSpPr>
        <p:spPr>
          <a:xfrm>
            <a:off x="4114440" y="2666520"/>
            <a:ext cx="1800000" cy="9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DC23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19040" y="4188239"/>
            <a:ext cx="4719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čin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37520" y="2943000"/>
            <a:ext cx="6746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újma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67400" y="3854879"/>
            <a:ext cx="736920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blaho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55520" y="4767120"/>
            <a:ext cx="736920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blaho</a:t>
            </a:r>
          </a:p>
        </p:txBody>
      </p:sp>
      <p:sp>
        <p:nvSpPr>
          <p:cNvPr id="10" name="Přímá spojnice 9"/>
          <p:cNvSpPr/>
          <p:nvPr/>
        </p:nvSpPr>
        <p:spPr>
          <a:xfrm flipV="1">
            <a:off x="2423520" y="3255479"/>
            <a:ext cx="1688040" cy="952201"/>
          </a:xfrm>
          <a:prstGeom prst="line">
            <a:avLst/>
          </a:prstGeom>
          <a:noFill/>
          <a:ln w="0">
            <a:solidFill>
              <a:srgbClr val="DC23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Přímá spojnice 10"/>
          <p:cNvSpPr/>
          <p:nvPr/>
        </p:nvSpPr>
        <p:spPr>
          <a:xfrm flipV="1">
            <a:off x="2495880" y="4026960"/>
            <a:ext cx="1567439" cy="3254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2" name="Přímá spojnice 11"/>
          <p:cNvSpPr/>
          <p:nvPr/>
        </p:nvSpPr>
        <p:spPr>
          <a:xfrm>
            <a:off x="2471760" y="4521240"/>
            <a:ext cx="1627560" cy="3618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3" name="Volný tvar 12"/>
          <p:cNvSpPr/>
          <p:nvPr/>
        </p:nvSpPr>
        <p:spPr>
          <a:xfrm>
            <a:off x="4114440" y="5366520"/>
            <a:ext cx="1800000" cy="9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53720" y="5598720"/>
            <a:ext cx="736920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blaho</a:t>
            </a:r>
          </a:p>
        </p:txBody>
      </p:sp>
      <p:sp>
        <p:nvSpPr>
          <p:cNvPr id="15" name="Přímá spojnice 14"/>
          <p:cNvSpPr/>
          <p:nvPr/>
        </p:nvSpPr>
        <p:spPr>
          <a:xfrm>
            <a:off x="2302920" y="4665960"/>
            <a:ext cx="1808640" cy="10731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089480" y="3834000"/>
            <a:ext cx="1814400" cy="1224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0" i="0" u="none" strike="noStrike" kern="1200">
                <a:ln>
                  <a:noFill/>
                </a:ln>
                <a:solidFill>
                  <a:srgbClr val="DC2300"/>
                </a:solidFill>
                <a:latin typeface="Arial" pitchFamily="18"/>
                <a:ea typeface="Lucida Sans Unicode" pitchFamily="2"/>
                <a:cs typeface="Tahoma" pitchFamily="2"/>
              </a:rPr>
              <a:t>ZÁKAZ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0" i="0" u="none" strike="noStrike" kern="1200">
                <a:ln>
                  <a:noFill/>
                </a:ln>
                <a:solidFill>
                  <a:srgbClr val="DC2300"/>
                </a:solidFill>
                <a:latin typeface="Arial" pitchFamily="18"/>
                <a:ea typeface="Lucida Sans Unicode" pitchFamily="2"/>
                <a:cs typeface="Tahoma" pitchFamily="2"/>
              </a:rPr>
              <a:t>!!!!!!!!!!!</a:t>
            </a:r>
          </a:p>
        </p:txBody>
      </p:sp>
      <p:sp>
        <p:nvSpPr>
          <p:cNvPr id="17" name="Přímá spojnice 16"/>
          <p:cNvSpPr/>
          <p:nvPr/>
        </p:nvSpPr>
        <p:spPr>
          <a:xfrm>
            <a:off x="5932440" y="3098879"/>
            <a:ext cx="1132920" cy="939961"/>
          </a:xfrm>
          <a:prstGeom prst="line">
            <a:avLst/>
          </a:prstGeom>
          <a:noFill/>
          <a:ln w="0">
            <a:solidFill>
              <a:srgbClr val="DC23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8" name="Nadpis 17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Zákaz ubližovat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Normy v konsekvencialismu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K může obsahovat jisté normy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Pomáhat, nekrást, nezabíjet, </a:t>
            </a:r>
            <a:r>
              <a:rPr lang="cs-CZ" sz="2400" b="1"/>
              <a:t>neubližovat</a:t>
            </a:r>
          </a:p>
          <a:p>
            <a:pPr lvl="1" rtl="0" hangingPunct="0">
              <a:buSzPct val="45000"/>
              <a:buChar char="●"/>
            </a:pPr>
            <a:endParaRPr lang="cs-CZ" sz="2400" b="1"/>
          </a:p>
          <a:p>
            <a:pPr lvl="0"/>
            <a:r>
              <a:rPr lang="cs-CZ" sz="2400"/>
              <a:t>Normy mají jen instrumentální charakter</a:t>
            </a:r>
          </a:p>
          <a:p>
            <a:pPr lvl="0"/>
            <a:endParaRPr lang="cs-CZ" sz="2400"/>
          </a:p>
          <a:p>
            <a:pPr lvl="0"/>
            <a:r>
              <a:rPr lang="cs-CZ" sz="2400"/>
              <a:t>Konsekvencialismus tedy umožňuje činy, které jsou intuitivně nepřijatelné</a:t>
            </a:r>
          </a:p>
          <a:p>
            <a:pPr lvl="0"/>
            <a:endParaRPr lang="cs-CZ" sz="2400"/>
          </a:p>
          <a:p>
            <a:pPr lvl="0"/>
            <a:r>
              <a:rPr lang="cs-CZ" sz="2400"/>
              <a:t>Naše morální intuice jsou deontologické.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Odpověď konsekvencialismu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cs-CZ" sz="2400"/>
              <a:t>1. realistický popis situace</a:t>
            </a:r>
          </a:p>
          <a:p>
            <a:pPr lvl="0">
              <a:buNone/>
            </a:pPr>
            <a:endParaRPr lang="cs-CZ" sz="2400"/>
          </a:p>
          <a:p>
            <a:pPr lvl="1" rtl="0" hangingPunct="0">
              <a:buSzPct val="45000"/>
              <a:buChar char="●"/>
            </a:pPr>
            <a:r>
              <a:rPr lang="cs-CZ" sz="2400"/>
              <a:t>jaké jsou všechny realistické důsledky transplantace?</a:t>
            </a:r>
          </a:p>
          <a:p>
            <a:pPr lvl="2" rtl="0" hangingPunct="0">
              <a:buSzPct val="75000"/>
              <a:buChar char="–"/>
            </a:pPr>
            <a:endParaRPr lang="cs-CZ"/>
          </a:p>
          <a:p>
            <a:pPr lvl="2" rtl="0" hangingPunct="0">
              <a:buSzPct val="75000"/>
              <a:buChar char="–"/>
            </a:pPr>
            <a:endParaRPr lang="cs-CZ"/>
          </a:p>
          <a:p>
            <a:pPr lvl="2" rtl="0" hangingPunct="0">
              <a:buSzPct val="75000"/>
              <a:buChar char="–"/>
            </a:pPr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Odpověď konsekvencialismu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Příklad transplantace lze upravit, aby skutečně bylo zřejmé, že nejlepší rozhodnutí je orgány transplantovat</a:t>
            </a:r>
          </a:p>
          <a:p>
            <a:pPr lvl="0"/>
            <a:endParaRPr lang="cs-CZ" sz="2400"/>
          </a:p>
          <a:p>
            <a:pPr lvl="0"/>
            <a:r>
              <a:rPr lang="cs-CZ" sz="2400"/>
              <a:t>ALE</a:t>
            </a:r>
          </a:p>
          <a:p>
            <a:pPr lvl="0"/>
            <a:r>
              <a:rPr lang="cs-CZ" sz="2400"/>
              <a:t>v nerealistických scénářích naše intuice selhávají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Naše intuice jsou málo spolehlivé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Není již v rozporu s intuicí, že nejlepší volba je Pepu obětovat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Další aspekty deontologie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3159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pravidla</a:t>
            </a:r>
          </a:p>
          <a:p>
            <a:pPr lvl="0"/>
            <a:r>
              <a:rPr lang="cs-CZ" sz="2400"/>
              <a:t>některé činy jsou inherentně správné/nesprávné</a:t>
            </a:r>
          </a:p>
          <a:p>
            <a:pPr lvl="0"/>
            <a:r>
              <a:rPr lang="cs-CZ" sz="2400"/>
              <a:t>akcent na prohibice – prostor pro vlastní projekty</a:t>
            </a:r>
          </a:p>
          <a:p>
            <a:pPr lvl="0"/>
            <a:r>
              <a:rPr lang="cs-CZ" sz="2400"/>
              <a:t>relativita povinností vůči subjektu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Vyvážení morálních faktorů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3159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Deontologie musí specifikovat relativní hodnotu </a:t>
            </a:r>
            <a:r>
              <a:rPr lang="cs-CZ" sz="2400" b="1"/>
              <a:t>zákazu ubližování</a:t>
            </a:r>
            <a:r>
              <a:rPr lang="cs-CZ" sz="2400"/>
              <a:t> a </a:t>
            </a:r>
            <a:r>
              <a:rPr lang="cs-CZ" sz="2400" b="1"/>
              <a:t>maximalizace důsledků</a:t>
            </a:r>
            <a:r>
              <a:rPr lang="cs-CZ" sz="2400"/>
              <a:t>.</a:t>
            </a:r>
          </a:p>
          <a:p>
            <a:pPr lvl="0"/>
            <a:r>
              <a:rPr lang="cs-CZ" sz="2400"/>
              <a:t>Je sebemenší újma důvodem k odmítnutí jakkoli jinak dobrého skutku?</a:t>
            </a:r>
          </a:p>
          <a:p>
            <a:pPr lvl="1" rtl="0" hangingPunct="0">
              <a:buNone/>
            </a:pPr>
            <a:endParaRPr lang="cs-CZ" sz="2400"/>
          </a:p>
          <a:p>
            <a:pPr lvl="1" rtl="0" hangingPunct="0">
              <a:buNone/>
            </a:pPr>
            <a:r>
              <a:rPr lang="cs-CZ" sz="2400"/>
              <a:t>Příklad: mučením teroristy mohu předejít milionům obětí jaderné války. Je mučení skutečně nepřípustné?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Umírněná a absolutní 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3159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Absolutní deontologie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Jakákoli újma vždy převažuje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Je těžké žít morálně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Nemorálnost nemusí vést k vině</a:t>
            </a:r>
          </a:p>
          <a:p>
            <a:pPr lvl="1" rtl="0" hangingPunct="0">
              <a:buSzPct val="45000"/>
              <a:buChar char="●"/>
            </a:pPr>
            <a:endParaRPr lang="cs-CZ" sz="2400"/>
          </a:p>
          <a:p>
            <a:pPr lvl="0"/>
            <a:r>
              <a:rPr lang="cs-CZ" sz="2400"/>
              <a:t>Umírněná deontologie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Existuje omezení zákazu ubližovat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Někdy kladné důsledky převažují nad zákazem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Obtížné specifikovat, kde existuje bod zlomu.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Deontologické teorie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Deontologie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omezení maximalizace blaha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zákaz páchání újmy</a:t>
            </a:r>
          </a:p>
          <a:p>
            <a:pPr lvl="1" rtl="0" hangingPunct="0">
              <a:buSzPct val="45000"/>
              <a:buChar char="●"/>
            </a:pPr>
            <a:endParaRPr lang="cs-CZ" sz="2400"/>
          </a:p>
          <a:p>
            <a:pPr lvl="0"/>
            <a:r>
              <a:rPr lang="cs-CZ" sz="2400"/>
              <a:t>Problém: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Každý čin v posledku vede k nějaké újmě!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Mnoho dobrých skutků má špatné vedlejší účinky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meta-etika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1" rtl="0" hangingPunct="0">
              <a:buSzPct val="45000"/>
              <a:buChar char="●"/>
            </a:pPr>
            <a:r>
              <a:rPr lang="cs-CZ" sz="2400">
                <a:solidFill>
                  <a:srgbClr val="00AE00"/>
                </a:solidFill>
              </a:rPr>
              <a:t>Bylo správné zveřejňovat karikatury Mohameda v novinách?</a:t>
            </a:r>
          </a:p>
          <a:p>
            <a:pPr lvl="1" rtl="0" hangingPunct="0">
              <a:buSzPct val="45000"/>
              <a:buChar char="●"/>
            </a:pPr>
            <a:r>
              <a:rPr lang="cs-CZ" sz="2400">
                <a:solidFill>
                  <a:srgbClr val="00AE00"/>
                </a:solidFill>
              </a:rPr>
              <a:t>Myslím, že každý má právo vyjadřovat svůj názor, tak proč by to nebylo správné?</a:t>
            </a:r>
          </a:p>
          <a:p>
            <a:pPr lvl="1" rtl="0" hangingPunct="0">
              <a:buSzPct val="45000"/>
              <a:buChar char="●"/>
            </a:pPr>
            <a:r>
              <a:rPr lang="cs-CZ" sz="2400">
                <a:solidFill>
                  <a:srgbClr val="00AE00"/>
                </a:solidFill>
              </a:rPr>
              <a:t>To ano, ale je to tak i v případě, že se tím dotýkáš náboženského cítění věřících?</a:t>
            </a:r>
          </a:p>
          <a:p>
            <a:pPr lvl="1" rtl="0" hangingPunct="0">
              <a:buSzPct val="45000"/>
              <a:buChar char="●"/>
            </a:pPr>
            <a:r>
              <a:rPr lang="cs-CZ" sz="2400">
                <a:solidFill>
                  <a:srgbClr val="0066CC"/>
                </a:solidFill>
              </a:rPr>
              <a:t>Hm, možná ne, ale stejně, co to znamená „správné“? Pro někoho je správný trest smrti, pro jiného ne. Stejně je to všechno relativní a my nikomu náš názor nemůžeme nutit.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2 teorie – 2 řešení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cs-CZ" sz="2400"/>
              <a:t>1. Teorie zaměřené na činitele (povinnosti)</a:t>
            </a:r>
          </a:p>
          <a:p>
            <a:pPr lvl="0">
              <a:buNone/>
            </a:pPr>
            <a:endParaRPr lang="cs-CZ" sz="2400"/>
          </a:p>
          <a:p>
            <a:pPr lvl="0">
              <a:buNone/>
            </a:pPr>
            <a:r>
              <a:rPr lang="cs-CZ" sz="2400"/>
              <a:t>2. Teorie zaměřené na oběť (práva)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Teorie zaměřená na činitele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cs-CZ" sz="2400"/>
              <a:t>Existují normy (povinnosti a dovolení), které nám poskytují jedinečné (subjekt-relativní) důvody konat.</a:t>
            </a:r>
          </a:p>
          <a:p>
            <a:pPr lvl="0">
              <a:buNone/>
            </a:pPr>
            <a:endParaRPr lang="cs-CZ" sz="2400"/>
          </a:p>
          <a:p>
            <a:pPr lvl="0">
              <a:buNone/>
            </a:pPr>
            <a:endParaRPr lang="cs-CZ" sz="2400"/>
          </a:p>
          <a:p>
            <a:pPr lvl="0">
              <a:buNone/>
            </a:pPr>
            <a:r>
              <a:rPr lang="cs-CZ" sz="2400"/>
              <a:t>Moralita je v podstatě osobní záležitost – podstatné je mít čisté svědomí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61600"/>
            <a:ext cx="8608320" cy="125028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Varianta A – důraz na způsob vykonání činu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04828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cs-CZ" sz="2400" dirty="0"/>
              <a:t>Mravnost skutku je dána povahou vykonaného činu.</a:t>
            </a:r>
          </a:p>
          <a:p>
            <a:pPr lvl="0">
              <a:buNone/>
            </a:pPr>
            <a:endParaRPr lang="cs-CZ" sz="2400" dirty="0"/>
          </a:p>
          <a:p>
            <a:pPr lvl="0">
              <a:buNone/>
            </a:pPr>
            <a:r>
              <a:rPr lang="cs-CZ" sz="2400" dirty="0"/>
              <a:t>Kategorický zákaz </a:t>
            </a:r>
            <a:r>
              <a:rPr lang="cs-CZ" sz="2400" u="sng" dirty="0"/>
              <a:t>vykonávat</a:t>
            </a:r>
            <a:r>
              <a:rPr lang="cs-CZ" sz="2400" dirty="0"/>
              <a:t> určité skutky – způsobit smrt.</a:t>
            </a:r>
          </a:p>
          <a:p>
            <a:pPr lvl="0">
              <a:buNone/>
            </a:pPr>
            <a:endParaRPr lang="cs-CZ" sz="24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2311200" y="4101121"/>
            <a:ext cx="5649840" cy="1488239"/>
            <a:chOff x="2386800" y="5589360"/>
            <a:chExt cx="5649840" cy="1488239"/>
          </a:xfrm>
        </p:grpSpPr>
        <p:sp>
          <p:nvSpPr>
            <p:cNvPr id="5" name="Volný tvar 4"/>
            <p:cNvSpPr/>
            <p:nvPr/>
          </p:nvSpPr>
          <p:spPr>
            <a:xfrm>
              <a:off x="2386800" y="5589360"/>
              <a:ext cx="2140920" cy="97884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000" b="0" i="0" u="none" strike="noStrike" kern="1200">
                  <a:ln>
                    <a:noFill/>
                  </a:ln>
                  <a:latin typeface="Verdana" pitchFamily="34"/>
                  <a:ea typeface="Lucida Sans Unicode" pitchFamily="2"/>
                  <a:cs typeface="Tahoma" pitchFamily="2"/>
                </a:rPr>
                <a:t>činitel</a:t>
              </a:r>
            </a:p>
          </p:txBody>
        </p:sp>
        <p:sp>
          <p:nvSpPr>
            <p:cNvPr id="6" name="Přímá spojnice 5"/>
            <p:cNvSpPr/>
            <p:nvPr/>
          </p:nvSpPr>
          <p:spPr>
            <a:xfrm>
              <a:off x="4533480" y="6089040"/>
              <a:ext cx="132624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895720" y="5589720"/>
              <a:ext cx="2140920" cy="97884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000" b="0" i="0" u="none" strike="noStrike" kern="1200">
                  <a:ln>
                    <a:noFill/>
                  </a:ln>
                  <a:latin typeface="Verdana" pitchFamily="34"/>
                  <a:ea typeface="Lucida Sans Unicode" pitchFamily="2"/>
                  <a:cs typeface="Tahoma" pitchFamily="2"/>
                </a:rPr>
                <a:t>čin</a:t>
              </a:r>
            </a:p>
          </p:txBody>
        </p:sp>
        <p:sp>
          <p:nvSpPr>
            <p:cNvPr id="8" name="Přímá spojnice 7"/>
            <p:cNvSpPr/>
            <p:nvPr/>
          </p:nvSpPr>
          <p:spPr>
            <a:xfrm flipV="1">
              <a:off x="5136120" y="6028559"/>
              <a:ext cx="0" cy="6753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231800" y="6691679"/>
              <a:ext cx="1992600" cy="3859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8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způsob provedení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Specifikace kauzálního vztahu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19912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Způsobení x zanedbání (omission)</a:t>
            </a:r>
          </a:p>
          <a:p>
            <a:pPr lvl="0"/>
            <a:r>
              <a:rPr lang="cs-CZ" sz="2400"/>
              <a:t>Způsobení x umožnění (allowing)</a:t>
            </a:r>
          </a:p>
          <a:p>
            <a:pPr lvl="0"/>
            <a:r>
              <a:rPr lang="cs-CZ" sz="2400"/>
              <a:t>Způsobení x urychlení nevyhnutného</a:t>
            </a:r>
          </a:p>
          <a:p>
            <a:pPr lvl="0"/>
            <a:endParaRPr lang="cs-CZ" sz="2400"/>
          </a:p>
          <a:p>
            <a:pPr lvl="0"/>
            <a:r>
              <a:rPr lang="cs-CZ" sz="2400"/>
              <a:t>Tradiční katolická distinkce:</a:t>
            </a:r>
          </a:p>
          <a:p>
            <a:pPr lvl="1" rtl="0" hangingPunct="0">
              <a:buNone/>
            </a:pPr>
            <a:endParaRPr lang="cs-CZ" sz="2400"/>
          </a:p>
          <a:p>
            <a:pPr lvl="1" rtl="0" hangingPunct="0">
              <a:buNone/>
            </a:pPr>
            <a:r>
              <a:rPr lang="cs-CZ" sz="2400" b="1"/>
              <a:t>Konání zla x dovolení zla</a:t>
            </a:r>
          </a:p>
          <a:p>
            <a:pPr lvl="1" rtl="0" hangingPunct="0">
              <a:buNone/>
            </a:pPr>
            <a:endParaRPr lang="cs-CZ" sz="2400"/>
          </a:p>
          <a:p>
            <a:pPr lvl="1" rtl="0" hangingPunct="0">
              <a:buNone/>
            </a:pPr>
            <a:r>
              <a:rPr lang="cs-CZ" sz="2400"/>
              <a:t>Je kategoricky zakázáno konat zlo, ale dovolit zlo je možné zdůvodnit, pokud tím lze předejít ještě horším důsledkům.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740879" y="783720"/>
            <a:ext cx="8608320" cy="599076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cs-CZ" sz="2400"/>
              <a:t>Vysvětlení transplantace:</a:t>
            </a:r>
          </a:p>
          <a:p>
            <a:pPr lvl="0">
              <a:buNone/>
            </a:pPr>
            <a:r>
              <a:rPr lang="cs-CZ" sz="2400"/>
              <a:t> 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Pepovy orgány je nepřípustné použít – transplantace je příkladem způsobení zla. Smrt pěti pacientů je příkladem umožnění zla.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21080" y="3128040"/>
            <a:ext cx="2857320" cy="363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Problémy distinkce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cs-CZ" sz="2400"/>
              <a:t>Rachels: distinkce v podstatě morálně irelevantní.</a:t>
            </a:r>
          </a:p>
          <a:p>
            <a:pPr lvl="0">
              <a:buNone/>
            </a:pPr>
            <a:r>
              <a:rPr lang="cs-CZ" sz="2400"/>
              <a:t>Neintuitivní v případě problému tramvaje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nepřehodit – umožnění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přehodit - způsobení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88320" y="4381560"/>
            <a:ext cx="5300639" cy="242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Varianta B – důraz na záměr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cs-CZ" sz="2400" dirty="0"/>
              <a:t>Pro mravnost činu je důležitý </a:t>
            </a:r>
            <a:r>
              <a:rPr lang="cs-CZ" sz="2400" b="1" dirty="0"/>
              <a:t>záměr</a:t>
            </a:r>
            <a:r>
              <a:rPr lang="cs-CZ" sz="2400" dirty="0"/>
              <a:t> činitele.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Záměr uškodit – nepřípustné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Záměr neuškodit – v pořádku</a:t>
            </a:r>
          </a:p>
          <a:p>
            <a:pPr lvl="1" rtl="0" hangingPunct="0">
              <a:buSzPct val="45000"/>
              <a:buChar char="●"/>
            </a:pPr>
            <a:endParaRPr lang="cs-CZ" sz="2400" dirty="0"/>
          </a:p>
          <a:p>
            <a:pPr marL="576000" lvl="1" indent="0" rtl="0" hangingPunct="0">
              <a:buSzPct val="45000"/>
              <a:buNone/>
            </a:pP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4" name="Volný tvar 3"/>
          <p:cNvSpPr/>
          <p:nvPr/>
        </p:nvSpPr>
        <p:spPr>
          <a:xfrm>
            <a:off x="2362680" y="3756600"/>
            <a:ext cx="2140920" cy="97884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00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činitel</a:t>
            </a:r>
          </a:p>
        </p:txBody>
      </p:sp>
      <p:sp>
        <p:nvSpPr>
          <p:cNvPr id="5" name="Přímá spojnice 4"/>
          <p:cNvSpPr/>
          <p:nvPr/>
        </p:nvSpPr>
        <p:spPr>
          <a:xfrm>
            <a:off x="4509360" y="4256280"/>
            <a:ext cx="132624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5871600" y="3756960"/>
            <a:ext cx="2140920" cy="97884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00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čin</a:t>
            </a:r>
          </a:p>
        </p:txBody>
      </p:sp>
      <p:sp>
        <p:nvSpPr>
          <p:cNvPr id="7" name="Přímá spojnice 6"/>
          <p:cNvSpPr/>
          <p:nvPr/>
        </p:nvSpPr>
        <p:spPr>
          <a:xfrm flipV="1">
            <a:off x="3423959" y="4726079"/>
            <a:ext cx="0" cy="67536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83640" y="5437800"/>
            <a:ext cx="1603440" cy="385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>
                <a:ln>
                  <a:noFill/>
                </a:ln>
                <a:solidFill>
                  <a:srgbClr val="DC2300"/>
                </a:solidFill>
                <a:latin typeface="Arial" pitchFamily="18"/>
                <a:ea typeface="Lucida Sans Unicode" pitchFamily="2"/>
                <a:cs typeface="Tahoma" pitchFamily="2"/>
              </a:rPr>
              <a:t>záměr uškodit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Specifikace záměru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Záměr x přesvědčení</a:t>
            </a:r>
          </a:p>
          <a:p>
            <a:pPr lvl="0"/>
            <a:r>
              <a:rPr lang="cs-CZ" sz="2400"/>
              <a:t>Záměr x přijetí rizika</a:t>
            </a:r>
          </a:p>
          <a:p>
            <a:pPr lvl="0"/>
            <a:r>
              <a:rPr lang="cs-CZ" sz="2400"/>
              <a:t>Záměr x způsobení škody</a:t>
            </a:r>
          </a:p>
          <a:p>
            <a:pPr lvl="0"/>
            <a:endParaRPr lang="cs-CZ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princip dvojího účinku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možnost zdůvodnit čin, který způsobuje vážnou újmu</a:t>
            </a:r>
          </a:p>
          <a:p>
            <a:pPr lvl="0"/>
            <a:r>
              <a:rPr lang="cs-CZ" sz="2400" dirty="0"/>
              <a:t>„Je možné </a:t>
            </a:r>
            <a:r>
              <a:rPr lang="cs-CZ" sz="2400" dirty="0">
                <a:solidFill>
                  <a:srgbClr val="FF950E"/>
                </a:solidFill>
              </a:rPr>
              <a:t>přivodit předvídatelný negativní</a:t>
            </a:r>
            <a:r>
              <a:rPr lang="cs-CZ" sz="2400" dirty="0"/>
              <a:t> vedlejší účinek, který by nebylo dovoleno </a:t>
            </a:r>
            <a:r>
              <a:rPr lang="cs-CZ" sz="2400" dirty="0">
                <a:solidFill>
                  <a:srgbClr val="FF950E"/>
                </a:solidFill>
              </a:rPr>
              <a:t>způsobit záměrně, </a:t>
            </a:r>
            <a:r>
              <a:rPr lang="cs-CZ" sz="2400" dirty="0">
                <a:solidFill>
                  <a:schemeClr val="tx1"/>
                </a:solidFill>
              </a:rPr>
              <a:t>ani jako prostředek</a:t>
            </a:r>
            <a:r>
              <a:rPr lang="cs-CZ" sz="2400" dirty="0">
                <a:solidFill>
                  <a:srgbClr val="FF950E"/>
                </a:solidFill>
              </a:rPr>
              <a:t> </a:t>
            </a:r>
            <a:r>
              <a:rPr lang="cs-CZ" sz="2400" dirty="0"/>
              <a:t>dosažení dobrého cíle.“</a:t>
            </a:r>
          </a:p>
          <a:p>
            <a:pPr lvl="0"/>
            <a:r>
              <a:rPr lang="cs-CZ" sz="2400" dirty="0"/>
              <a:t>Akvinský – Suma teologická – o sebeobraně.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aplikace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62" y="2070421"/>
            <a:ext cx="4320480" cy="227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2987749"/>
            <a:ext cx="2852738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88" y="4378792"/>
            <a:ext cx="4392489" cy="233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meta-etika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31576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dvě skupiny otázek:</a:t>
            </a:r>
          </a:p>
          <a:p>
            <a:pPr lvl="1" rtl="0" hangingPunct="0">
              <a:buSzPct val="45000"/>
              <a:buChar char="●"/>
            </a:pPr>
            <a:r>
              <a:rPr lang="cs-CZ" sz="2400">
                <a:solidFill>
                  <a:srgbClr val="00AE00"/>
                </a:solidFill>
              </a:rPr>
              <a:t>svoboda projevu: koho se týká? všech? mužů? žen? dětí? černochů? nacistů? komunistů? co když povede ke třetí světové válce? lze svobodu projevu redukovat na obecnější princip?</a:t>
            </a:r>
          </a:p>
          <a:p>
            <a:pPr lvl="1" rtl="0" hangingPunct="0">
              <a:buSzPct val="45000"/>
              <a:buChar char="●"/>
            </a:pPr>
            <a:r>
              <a:rPr lang="cs-CZ" sz="2400">
                <a:solidFill>
                  <a:srgbClr val="0066CC"/>
                </a:solidFill>
              </a:rPr>
              <a:t>„správnost“ - vlastnost činů? empirická? jak poznáváme? lze to vědět s jistotou? existují morální fakta a pravdy?</a:t>
            </a:r>
          </a:p>
          <a:p>
            <a:pPr lvl="2" rtl="0" hangingPunct="0">
              <a:buSzPct val="75000"/>
              <a:buChar char="–"/>
            </a:pPr>
            <a:r>
              <a:rPr lang="cs-CZ"/>
              <a:t>sémantické, logické, epistemologické a metafyzické otázky na téma moralita</a:t>
            </a:r>
          </a:p>
          <a:p>
            <a:pPr lvl="0"/>
            <a:r>
              <a:rPr lang="cs-CZ" sz="2400"/>
              <a:t>možnost shody na jedné úrovni a rozdílu na jiné </a:t>
            </a:r>
            <a:r>
              <a:rPr lang="cs-CZ" sz="2400">
                <a:latin typeface="Arial" pitchFamily="32"/>
                <a:cs typeface="Arial" pitchFamily="34"/>
              </a:rPr>
              <a:t>→</a:t>
            </a:r>
            <a:r>
              <a:rPr lang="cs-CZ" sz="2400">
                <a:cs typeface="Arial" pitchFamily="34"/>
              </a:rPr>
              <a:t> nezávislost sfér zájmu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kritika principu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z </a:t>
            </a:r>
            <a:r>
              <a:rPr lang="cs-CZ" sz="2400" dirty="0" err="1"/>
              <a:t>konsekvencialistických</a:t>
            </a:r>
            <a:r>
              <a:rPr lang="cs-CZ" sz="2400" dirty="0"/>
              <a:t> pozic</a:t>
            </a:r>
          </a:p>
          <a:p>
            <a:pPr marL="108000" lvl="0" indent="0">
              <a:buNone/>
            </a:pPr>
            <a:endParaRPr lang="cs-CZ" sz="2400" dirty="0"/>
          </a:p>
          <a:p>
            <a:pPr lvl="0"/>
            <a:r>
              <a:rPr lang="cs-CZ" sz="2400" dirty="0" err="1"/>
              <a:t>Kagan</a:t>
            </a:r>
            <a:r>
              <a:rPr lang="cs-CZ" sz="2400" dirty="0"/>
              <a:t>: i voják, který se vrhne na granát s cílem zabít sám sebe, aby ochránil ostatní, jedná zdůvodnitelně.</a:t>
            </a:r>
          </a:p>
          <a:p>
            <a:pPr marL="108000" lvl="0" indent="0">
              <a:buNone/>
            </a:pPr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Teorie zaměřené na oběť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Norma specifikována v pojmech práva objektu:</a:t>
            </a:r>
          </a:p>
          <a:p>
            <a:pPr lvl="0"/>
            <a:endParaRPr lang="cs-CZ" sz="2400"/>
          </a:p>
          <a:p>
            <a:pPr lvl="1" rtl="0" hangingPunct="0">
              <a:buNone/>
            </a:pPr>
            <a:r>
              <a:rPr lang="cs-CZ" sz="2400"/>
              <a:t>Každý má právo </a:t>
            </a:r>
            <a:r>
              <a:rPr lang="cs-CZ" sz="2400" b="1"/>
              <a:t>nebýt používán jako pouhý prostředek</a:t>
            </a:r>
            <a:r>
              <a:rPr lang="cs-CZ" sz="2400"/>
              <a:t> k maximalizaci dobrých důsledků bez vlastního souhlasu.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Vysvětlení intuic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Transplantace – Pepa byl použit jako prostředek – nepřípustné.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Výhybka – Dělník nebyl použit jako prostředek.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Srov. důraz na záměr: i kdybych chtěl dělníka zabít, bylo by mé přehození výhybky zdůvodnitelné – dělník nebyl prostředkem</a:t>
            </a:r>
            <a:r>
              <a:rPr lang="cs-CZ" sz="2400" dirty="0" smtClean="0"/>
              <a:t>.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err="1" smtClean="0"/>
              <a:t>Loop</a:t>
            </a:r>
            <a:r>
              <a:rPr lang="cs-CZ" sz="2400" dirty="0" smtClean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65" y="4821546"/>
            <a:ext cx="3528392" cy="235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Paradox omezení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Je kategoricky zakázáno vykonávat zlé činy, i když by jejich vykonáním došlo k zamezení většího množství činů téhož typu.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1 vražda zamezí 50 vraždám: Nemohu porušit omezení nezabíjet, i když tím předejdu 50 porušením omezení nezabíjet.</a:t>
            </a:r>
          </a:p>
          <a:p>
            <a:pPr lvl="1" rtl="0" hangingPunct="0">
              <a:buSzPct val="45000"/>
              <a:buChar char="●"/>
            </a:pPr>
            <a:endParaRPr lang="cs-CZ" sz="2400"/>
          </a:p>
          <a:p>
            <a:pPr lvl="1" rtl="0" hangingPunct="0">
              <a:buSzPct val="45000"/>
              <a:buChar char="●"/>
            </a:pPr>
            <a:r>
              <a:rPr lang="cs-CZ" sz="2400"/>
              <a:t>JSME OMEZENI V OMEZOVÁNÍ ZLA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61600"/>
            <a:ext cx="8608320" cy="125028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Konsekvencialismus, nebo deontologie?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 dirty="0"/>
              <a:t>Konsekvencialismus absolutizuje roli důsledků – umožňuje „intuitivně“ nepřijatelné činy, pokud maximalizují dobré důsledky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Deontologie absolutizuje roli povinností/práv – neumožňuje „intuitivně“ přijatelné skutky, pokud porušují práva či povinnosti</a:t>
            </a:r>
          </a:p>
          <a:p>
            <a:pPr lvl="1" rtl="0" hangingPunct="0">
              <a:buSzPct val="45000"/>
              <a:buChar char="●"/>
            </a:pPr>
            <a:r>
              <a:rPr lang="cs-CZ" sz="2400" dirty="0"/>
              <a:t>Kant: „Ať raději vymře celé lidstvo, než aby bylo spácháno bezpráví“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Kantova deontologická teorie</a:t>
            </a:r>
            <a:endParaRPr lang="en-GB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I. Férovost a spravedlnost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6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Příklad free-</a:t>
            </a:r>
            <a:r>
              <a:rPr lang="cs-CZ" dirty="0" err="1" smtClean="0"/>
              <a:t>ridingu</a:t>
            </a:r>
            <a:r>
              <a:rPr lang="cs-CZ" dirty="0" smtClean="0"/>
              <a:t> – černý pasažér, neplatič daní.</a:t>
            </a:r>
          </a:p>
          <a:p>
            <a:r>
              <a:rPr lang="cs-CZ" dirty="0" smtClean="0"/>
              <a:t>Je nemorální, i když nikomu neublíží a sobě pomůže?</a:t>
            </a:r>
          </a:p>
          <a:p>
            <a:r>
              <a:rPr lang="cs-CZ" dirty="0" smtClean="0"/>
              <a:t>Kant – free-</a:t>
            </a:r>
            <a:r>
              <a:rPr lang="cs-CZ" dirty="0" err="1" smtClean="0"/>
              <a:t>rider</a:t>
            </a:r>
            <a:r>
              <a:rPr lang="cs-CZ" dirty="0" smtClean="0"/>
              <a:t> porušuje pravidla, která jsou užitečná všem. Jedná nespravedlivě a neférově.</a:t>
            </a:r>
          </a:p>
          <a:p>
            <a:r>
              <a:rPr lang="cs-CZ" dirty="0" smtClean="0"/>
              <a:t>Nejzazším cílem morálky není maximalizace štěstí, ale nastolení spravedlnosti.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8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spravedlnosti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Free-</a:t>
            </a:r>
            <a:r>
              <a:rPr lang="cs-CZ" dirty="0" err="1" smtClean="0"/>
              <a:t>riding</a:t>
            </a:r>
            <a:r>
              <a:rPr lang="cs-CZ" dirty="0" smtClean="0"/>
              <a:t> je formou nekonzistence.</a:t>
            </a:r>
          </a:p>
          <a:p>
            <a:pPr lvl="1"/>
            <a:r>
              <a:rPr lang="cs-CZ" dirty="0" smtClean="0"/>
              <a:t>Aktér jako výjimka z pravidel.</a:t>
            </a:r>
          </a:p>
          <a:p>
            <a:pPr lvl="1"/>
            <a:r>
              <a:rPr lang="cs-CZ" dirty="0" smtClean="0"/>
              <a:t>Jiná pravidla pro aktéra, jiná pro ostatní</a:t>
            </a:r>
          </a:p>
          <a:p>
            <a:pPr lvl="1"/>
            <a:endParaRPr lang="cs-CZ" dirty="0"/>
          </a:p>
          <a:p>
            <a:r>
              <a:rPr lang="cs-CZ" dirty="0" smtClean="0"/>
              <a:t>Dva populární testy spravedlnosti</a:t>
            </a:r>
          </a:p>
          <a:p>
            <a:pPr lvl="1"/>
            <a:r>
              <a:rPr lang="cs-CZ" dirty="0" smtClean="0"/>
              <a:t>Vyžadují zaujetí perspektivy druhého</a:t>
            </a:r>
          </a:p>
          <a:p>
            <a:pPr lvl="1"/>
            <a:r>
              <a:rPr lang="cs-CZ" dirty="0" smtClean="0"/>
              <a:t>1. Co kdyby se tak choval každý?</a:t>
            </a:r>
          </a:p>
          <a:p>
            <a:pPr lvl="1"/>
            <a:r>
              <a:rPr lang="cs-CZ" dirty="0" smtClean="0"/>
              <a:t>2. Zlaté pravidlo.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7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kdyby se tak choval každý?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Celý princip – kdyby každý jednal jako daný aktér, mělo by to katastrofální následky, a proto je čin nemorální</a:t>
            </a:r>
          </a:p>
          <a:p>
            <a:r>
              <a:rPr lang="cs-CZ" dirty="0" smtClean="0"/>
              <a:t>Princip nefunguje vždy:</a:t>
            </a:r>
          </a:p>
          <a:p>
            <a:pPr lvl="1"/>
            <a:r>
              <a:rPr lang="cs-CZ" dirty="0" smtClean="0"/>
              <a:t>Krácení daní, porušování pravidel provozu – OK</a:t>
            </a:r>
          </a:p>
          <a:p>
            <a:pPr lvl="1"/>
            <a:r>
              <a:rPr lang="cs-CZ" dirty="0" smtClean="0"/>
              <a:t>Argument proti homosexualitě – KO</a:t>
            </a:r>
          </a:p>
          <a:p>
            <a:pPr lvl="2"/>
            <a:r>
              <a:rPr lang="cs-CZ" dirty="0" smtClean="0"/>
              <a:t>Lidstvo by vymřelo, i kdyby všichni byli kněží a dodržovali celibát. </a:t>
            </a:r>
          </a:p>
          <a:p>
            <a:pPr lvl="1"/>
            <a:r>
              <a:rPr lang="cs-CZ" dirty="0" smtClean="0"/>
              <a:t>Aplikace záleží na popisu činu</a:t>
            </a:r>
          </a:p>
          <a:p>
            <a:pPr lvl="2"/>
            <a:r>
              <a:rPr lang="cs-CZ" dirty="0" smtClean="0"/>
              <a:t>Kontradiktorické hodnocení.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65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Zlaté pravidlo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by ses cítil, kdyby to někdo provedl tobě?</a:t>
            </a:r>
          </a:p>
          <a:p>
            <a:pPr lvl="1"/>
            <a:r>
              <a:rPr lang="cs-CZ" dirty="0" smtClean="0"/>
              <a:t>Apel na konzistenci jednání</a:t>
            </a:r>
          </a:p>
          <a:p>
            <a:r>
              <a:rPr lang="cs-CZ" dirty="0" smtClean="0"/>
              <a:t>Problém – motivace závisí na preferencích</a:t>
            </a:r>
          </a:p>
          <a:p>
            <a:pPr lvl="1"/>
            <a:r>
              <a:rPr lang="cs-CZ" dirty="0" smtClean="0"/>
              <a:t>Masochisté mohou mučit druhé?</a:t>
            </a:r>
          </a:p>
          <a:p>
            <a:pPr lvl="1"/>
            <a:r>
              <a:rPr lang="cs-CZ" dirty="0" smtClean="0"/>
              <a:t>Mohou fanatici vraždit, zabíjet a zotročovat jen proto, že by se sami těmto principům podvolili?</a:t>
            </a:r>
          </a:p>
          <a:p>
            <a:pPr lvl="1"/>
            <a:r>
              <a:rPr lang="cs-CZ" dirty="0" smtClean="0"/>
              <a:t>Zlaté pravidlo umožňuje extrémismus.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3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00480"/>
            <a:ext cx="8608320" cy="117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normativní etika není: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728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cs-CZ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cs-CZ" sz="2400"/>
              <a:t>deskriptivní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sociologie, právo, historie – nekladou normativní požadavky</a:t>
            </a:r>
          </a:p>
          <a:p>
            <a:pPr lvl="0"/>
            <a:r>
              <a:rPr lang="cs-CZ" sz="2400"/>
              <a:t>právo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má zohledňovat morálku, ne naopak</a:t>
            </a:r>
          </a:p>
          <a:p>
            <a:pPr lvl="0"/>
            <a:r>
              <a:rPr lang="cs-CZ" sz="2400"/>
              <a:t>racionalita</a:t>
            </a:r>
          </a:p>
          <a:p>
            <a:pPr lvl="1" rtl="0" hangingPunct="0">
              <a:buSzPct val="45000"/>
              <a:buChar char="●"/>
            </a:pPr>
            <a:r>
              <a:rPr lang="cs-CZ" sz="2400"/>
              <a:t>je morální jednání zároveň racionální?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</a:t>
            </a:r>
            <a:r>
              <a:rPr lang="cs-CZ" dirty="0" err="1" smtClean="0"/>
              <a:t>zobecnitelnosti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Kant navrhuje jako test spravedlnosti</a:t>
            </a:r>
          </a:p>
          <a:p>
            <a:r>
              <a:rPr lang="cs-CZ" dirty="0" smtClean="0"/>
              <a:t>Čin je morálně zdůvodněný, pokud je jeho maxima zobecnitelná.</a:t>
            </a:r>
          </a:p>
          <a:p>
            <a:r>
              <a:rPr lang="cs-CZ" dirty="0" smtClean="0"/>
              <a:t>Maxima – princip našeho jednání; intence (co chci dělat) + důvod (proč to chci dělat)</a:t>
            </a:r>
          </a:p>
          <a:p>
            <a:pPr lvl="1"/>
            <a:r>
              <a:rPr lang="cs-CZ" dirty="0" smtClean="0"/>
              <a:t>Např. dát 500 Kč na </a:t>
            </a:r>
            <a:r>
              <a:rPr lang="cs-CZ" dirty="0" err="1" smtClean="0"/>
              <a:t>Unicef</a:t>
            </a:r>
            <a:r>
              <a:rPr lang="cs-CZ" dirty="0" smtClean="0"/>
              <a:t>, abych pomohl dětem.</a:t>
            </a:r>
          </a:p>
          <a:p>
            <a:pPr lvl="1"/>
            <a:r>
              <a:rPr lang="cs-CZ" dirty="0" smtClean="0"/>
              <a:t>Každý si stanovuje vlastní maximy</a:t>
            </a:r>
          </a:p>
          <a:p>
            <a:pPr lvl="1"/>
            <a:r>
              <a:rPr lang="cs-CZ" dirty="0" smtClean="0"/>
              <a:t>Morálnost závisí výhradně na maximě v pozadí</a:t>
            </a:r>
          </a:p>
          <a:p>
            <a:pPr lvl="1"/>
            <a:r>
              <a:rPr lang="cs-CZ" dirty="0" smtClean="0"/>
              <a:t>Maximy máme pod kontrolou, důsledky 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3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</a:t>
            </a:r>
            <a:r>
              <a:rPr lang="cs-CZ" dirty="0" err="1" smtClean="0"/>
              <a:t>zobecnitelnosti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Rozlišení dobrých a špatných maxim</a:t>
            </a:r>
          </a:p>
          <a:p>
            <a:pPr lvl="1"/>
            <a:r>
              <a:rPr lang="cs-CZ" dirty="0" smtClean="0"/>
              <a:t>Formuluj maximu jasně.</a:t>
            </a:r>
          </a:p>
          <a:p>
            <a:pPr lvl="1"/>
            <a:r>
              <a:rPr lang="cs-CZ" dirty="0" smtClean="0"/>
              <a:t>Představ si svět, ve kterém se všichni chovají podle tvé maximy.</a:t>
            </a:r>
          </a:p>
          <a:p>
            <a:pPr lvl="1"/>
            <a:r>
              <a:rPr lang="cs-CZ" dirty="0" smtClean="0"/>
              <a:t>Zvaž, zda bys mohl realizovat svůj čin v takovém světě. </a:t>
            </a:r>
          </a:p>
          <a:p>
            <a:r>
              <a:rPr lang="cs-CZ" dirty="0" smtClean="0"/>
              <a:t>Srovnej s utilitarismem pravidel!</a:t>
            </a:r>
          </a:p>
          <a:p>
            <a:r>
              <a:rPr lang="cs-CZ" dirty="0" smtClean="0"/>
              <a:t>Je to test konzistence: mohu konat něco, co by nebylo možné vykonat, kdyby to konali všichni?</a:t>
            </a:r>
          </a:p>
          <a:p>
            <a:pPr lvl="1"/>
            <a:r>
              <a:rPr lang="cs-CZ" dirty="0" smtClean="0"/>
              <a:t>Aplikujme na free-</a:t>
            </a:r>
            <a:r>
              <a:rPr lang="cs-CZ" dirty="0" err="1" smtClean="0"/>
              <a:t>riding</a:t>
            </a:r>
            <a:r>
              <a:rPr lang="cs-CZ" dirty="0" smtClean="0"/>
              <a:t> či falešné sliby.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7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Morálka a racionalita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Když nejednáme podle zobecnitelné maximy, jsme v rozporu sami se sebou.</a:t>
            </a:r>
          </a:p>
          <a:p>
            <a:pPr lvl="1"/>
            <a:r>
              <a:rPr lang="cs-CZ" dirty="0" smtClean="0"/>
              <a:t>Nárokovat si výjimku je žít rozporně.</a:t>
            </a:r>
          </a:p>
          <a:p>
            <a:pPr lvl="1"/>
            <a:r>
              <a:rPr lang="cs-CZ" dirty="0" smtClean="0"/>
              <a:t>Nemorálnost je iracionální.</a:t>
            </a:r>
          </a:p>
          <a:p>
            <a:pPr lvl="2"/>
            <a:r>
              <a:rPr lang="cs-CZ" dirty="0" smtClean="0"/>
              <a:t>Důležité – lze usvědčit nemorální lidi z jednání, které škodí i jim!</a:t>
            </a:r>
          </a:p>
          <a:p>
            <a:r>
              <a:rPr lang="cs-CZ" dirty="0" smtClean="0"/>
              <a:t>Problém – amorální člověk</a:t>
            </a:r>
          </a:p>
          <a:p>
            <a:pPr lvl="1"/>
            <a:r>
              <a:rPr lang="cs-CZ" dirty="0" smtClean="0"/>
              <a:t>Řídí se morálními principy, jen když to je výhodné. </a:t>
            </a:r>
          </a:p>
          <a:p>
            <a:pPr lvl="1"/>
            <a:r>
              <a:rPr lang="cs-CZ" dirty="0" smtClean="0"/>
              <a:t>Nemusí páchat žádný epistemický prohřešek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9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Morálka a racionalita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 formy racionálního jednání</a:t>
            </a:r>
          </a:p>
          <a:p>
            <a:pPr lvl="1"/>
            <a:r>
              <a:rPr lang="cs-CZ" dirty="0" smtClean="0"/>
              <a:t>dle hypotetického imperativu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le kategorického imperativu</a:t>
            </a:r>
          </a:p>
          <a:p>
            <a:r>
              <a:rPr lang="cs-CZ" dirty="0" smtClean="0"/>
              <a:t>HI – podmíněné povinnosti, lze se vyvázat</a:t>
            </a:r>
          </a:p>
          <a:p>
            <a:pPr lvl="1"/>
            <a:r>
              <a:rPr lang="cs-CZ" dirty="0" smtClean="0"/>
              <a:t>Amorální člověk splňuje tuto racionalitu</a:t>
            </a:r>
          </a:p>
          <a:p>
            <a:r>
              <a:rPr lang="cs-CZ" dirty="0" smtClean="0"/>
              <a:t>KI – nezávislé na preferencích; platí pro všechny rozumné bytosti</a:t>
            </a:r>
          </a:p>
          <a:p>
            <a:pPr lvl="1"/>
            <a:r>
              <a:rPr lang="cs-CZ" dirty="0" smtClean="0"/>
              <a:t>Morální normy jsou KI; nejsilnější důvody jednání.</a:t>
            </a:r>
          </a:p>
          <a:p>
            <a:pPr lvl="1"/>
            <a:r>
              <a:rPr lang="cs-CZ" dirty="0" smtClean="0"/>
              <a:t>Nemorální člověk jedná proti nejlepším důvodům.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4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Morálka a racionalita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cs-CZ" dirty="0" smtClean="0"/>
              <a:t>Argument:</a:t>
            </a:r>
          </a:p>
          <a:p>
            <a:pPr marL="108000" indent="0">
              <a:buNone/>
            </a:pPr>
            <a:r>
              <a:rPr lang="cs-CZ" dirty="0"/>
              <a:t>	</a:t>
            </a:r>
            <a:r>
              <a:rPr lang="cs-CZ" dirty="0" smtClean="0"/>
              <a:t>1. racionalita </a:t>
            </a:r>
            <a:r>
              <a:rPr lang="cs-CZ" dirty="0" smtClean="0">
                <a:sym typeface="Symbol"/>
              </a:rPr>
              <a:t> konzistence</a:t>
            </a:r>
          </a:p>
          <a:p>
            <a:pPr marL="108000" indent="0">
              <a:buNone/>
            </a:pPr>
            <a:r>
              <a:rPr lang="cs-CZ" dirty="0">
                <a:sym typeface="Symbol"/>
              </a:rPr>
              <a:t>	</a:t>
            </a:r>
            <a:r>
              <a:rPr lang="cs-CZ" dirty="0" smtClean="0">
                <a:sym typeface="Symbol"/>
              </a:rPr>
              <a:t>2. </a:t>
            </a:r>
            <a:r>
              <a:rPr lang="cs-CZ" dirty="0">
                <a:sym typeface="Symbol"/>
              </a:rPr>
              <a:t>konzistence  </a:t>
            </a:r>
            <a:r>
              <a:rPr lang="cs-CZ" dirty="0" err="1" smtClean="0">
                <a:sym typeface="Symbol"/>
              </a:rPr>
              <a:t>zobecnitelnost</a:t>
            </a:r>
            <a:endParaRPr lang="cs-CZ" dirty="0" smtClean="0">
              <a:sym typeface="Symbol"/>
            </a:endParaRPr>
          </a:p>
          <a:p>
            <a:pPr marL="108000" indent="0">
              <a:buNone/>
            </a:pPr>
            <a:r>
              <a:rPr lang="cs-CZ" dirty="0">
                <a:sym typeface="Symbol"/>
              </a:rPr>
              <a:t>	</a:t>
            </a:r>
            <a:r>
              <a:rPr lang="cs-CZ" dirty="0" smtClean="0">
                <a:sym typeface="Symbol"/>
              </a:rPr>
              <a:t>3. </a:t>
            </a:r>
            <a:r>
              <a:rPr lang="cs-CZ" dirty="0" err="1" smtClean="0">
                <a:sym typeface="Symbol"/>
              </a:rPr>
              <a:t>zobecnitelnosti</a:t>
            </a:r>
            <a:r>
              <a:rPr lang="cs-CZ" dirty="0" smtClean="0">
                <a:sym typeface="Symbol"/>
              </a:rPr>
              <a:t>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moralita</a:t>
            </a:r>
          </a:p>
          <a:p>
            <a:pPr marL="108000" indent="0">
              <a:buNone/>
            </a:pPr>
            <a:r>
              <a:rPr lang="cs-CZ" dirty="0">
                <a:sym typeface="Symbol"/>
              </a:rPr>
              <a:t>	</a:t>
            </a:r>
            <a:r>
              <a:rPr lang="cs-CZ" dirty="0" smtClean="0">
                <a:sym typeface="Symbol"/>
              </a:rPr>
              <a:t>4. racionalita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moralita</a:t>
            </a:r>
          </a:p>
          <a:p>
            <a:pPr marL="108000" indent="0">
              <a:buNone/>
            </a:pPr>
            <a:r>
              <a:rPr lang="cs-CZ" dirty="0">
                <a:sym typeface="Symbol"/>
              </a:rPr>
              <a:t>	</a:t>
            </a:r>
            <a:r>
              <a:rPr lang="cs-CZ" dirty="0" smtClean="0">
                <a:sym typeface="Symbol"/>
              </a:rPr>
              <a:t>5. nemoralita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iracionalita</a:t>
            </a:r>
          </a:p>
          <a:p>
            <a:pPr marL="108000" indent="0">
              <a:buNone/>
            </a:pPr>
            <a:r>
              <a:rPr lang="cs-CZ" dirty="0" smtClean="0">
                <a:sym typeface="Symbol"/>
              </a:rPr>
              <a:t>Platí tento argument? </a:t>
            </a:r>
          </a:p>
          <a:p>
            <a:pPr marL="108000" indent="0">
              <a:buNone/>
            </a:pPr>
            <a:r>
              <a:rPr lang="cs-CZ" dirty="0">
                <a:sym typeface="Symbol"/>
              </a:rPr>
              <a:t>	</a:t>
            </a:r>
            <a:r>
              <a:rPr lang="cs-CZ" dirty="0" smtClean="0">
                <a:sym typeface="Symbol"/>
              </a:rPr>
              <a:t>Klíčová premisa 3.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244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Morálka a racionalita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Platí, že zobecnitelné jednání je morální?</a:t>
            </a:r>
          </a:p>
          <a:p>
            <a:r>
              <a:rPr lang="cs-CZ" dirty="0" smtClean="0"/>
              <a:t>Srovnej:</a:t>
            </a:r>
          </a:p>
          <a:p>
            <a:pPr lvl="1"/>
            <a:r>
              <a:rPr lang="cs-CZ" dirty="0" smtClean="0"/>
              <a:t>Zloděj chce vykrást banku, aby se obohatil.</a:t>
            </a:r>
          </a:p>
          <a:p>
            <a:pPr lvl="1"/>
            <a:r>
              <a:rPr lang="cs-CZ" dirty="0" smtClean="0"/>
              <a:t>Zloděj chce vykrást banku, aby ji zbankrotoval.</a:t>
            </a:r>
          </a:p>
          <a:p>
            <a:pPr lvl="1"/>
            <a:r>
              <a:rPr lang="cs-CZ" dirty="0" smtClean="0"/>
              <a:t>Člověk chce zastřelit pošťáka, aby mu nenajížděl na trávník.</a:t>
            </a:r>
          </a:p>
          <a:p>
            <a:pPr lvl="1"/>
            <a:r>
              <a:rPr lang="cs-CZ" dirty="0" smtClean="0"/>
              <a:t>Člověk chce vyhladit Židy, aby zbavil lidstvo čisté rasy.</a:t>
            </a:r>
          </a:p>
          <a:p>
            <a:r>
              <a:rPr lang="cs-CZ" dirty="0" smtClean="0"/>
              <a:t>Existují zobecnitelné nemorální činy.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4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Integrita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Utilitaristé považují benevolenci za nejvyšší ctnost. </a:t>
            </a:r>
          </a:p>
          <a:p>
            <a:r>
              <a:rPr lang="cs-CZ" dirty="0" smtClean="0"/>
              <a:t>Kant považuje integritu za nejvyšší ctnost.</a:t>
            </a:r>
          </a:p>
          <a:p>
            <a:r>
              <a:rPr lang="cs-CZ" dirty="0" smtClean="0"/>
              <a:t>Integrita je život v souladu s principy, které si člověk sám volí. Forma konzistence. </a:t>
            </a:r>
          </a:p>
          <a:p>
            <a:r>
              <a:rPr lang="cs-CZ" dirty="0" smtClean="0"/>
              <a:t>Problém – konzistentní může být i fanatik. </a:t>
            </a:r>
          </a:p>
          <a:p>
            <a:r>
              <a:rPr lang="cs-CZ" dirty="0" smtClean="0"/>
              <a:t>Integrita nestačí, je nutné ji opřít o pevné morální principy.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95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Absolutní morální povinnosti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Kanta jsou některé činy absolutně zakázány, např. lhaní; příklad šíleného zabijáka.</a:t>
            </a:r>
          </a:p>
          <a:p>
            <a:r>
              <a:rPr lang="cs-CZ" dirty="0" smtClean="0"/>
              <a:t>Kant ale neposkytl argument. </a:t>
            </a:r>
          </a:p>
          <a:p>
            <a:pPr lvl="1"/>
            <a:r>
              <a:rPr lang="cs-CZ" dirty="0" smtClean="0"/>
              <a:t>Morální důvody jsou důležitější než jiné, ale musí být absolutní?</a:t>
            </a:r>
          </a:p>
          <a:p>
            <a:pPr lvl="1"/>
            <a:r>
              <a:rPr lang="cs-CZ" dirty="0" smtClean="0"/>
              <a:t>Morální normy mohou být v konfliktu, je nutné některé opustit.</a:t>
            </a:r>
          </a:p>
        </p:txBody>
      </p:sp>
    </p:spTree>
    <p:extLst>
      <p:ext uri="{BB962C8B-B14F-4D97-AF65-F5344CB8AC3E}">
        <p14:creationId xmlns:p14="http://schemas.microsoft.com/office/powerpoint/2010/main" val="263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Absolutní morální povinnosti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Pro každý čin existuje mnoho maxim. Každá by musela být nezobecnitelná, aby byl čin zakázán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Požadavek bezvýjimečnosti lze v rámci Kantovy teorie rozvolnit </a:t>
            </a:r>
            <a:endParaRPr lang="cs-CZ" dirty="0"/>
          </a:p>
          <a:p>
            <a:pPr lvl="1"/>
            <a:r>
              <a:rPr lang="cs-CZ" dirty="0"/>
              <a:t>Např</a:t>
            </a:r>
            <a:r>
              <a:rPr lang="cs-CZ" dirty="0" smtClean="0"/>
              <a:t>. maxima: </a:t>
            </a:r>
            <a:r>
              <a:rPr lang="cs-CZ" dirty="0"/>
              <a:t>řekni cokoli, co je nutné, abys zabránil svévolnému zabití nevinného člověka.</a:t>
            </a:r>
          </a:p>
          <a:p>
            <a:pPr lvl="2"/>
            <a:r>
              <a:rPr lang="cs-CZ" dirty="0"/>
              <a:t>Zobecnitelná </a:t>
            </a:r>
            <a:r>
              <a:rPr lang="cs-CZ" dirty="0" smtClean="0"/>
              <a:t>maxima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4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Kantova deontologická teorie</a:t>
            </a:r>
            <a:endParaRPr lang="en-GB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II. Autonomie a respekt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67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lyt-coo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4763</Words>
  <Application>Microsoft Office PowerPoint</Application>
  <PresentationFormat>Vlastní</PresentationFormat>
  <Paragraphs>929</Paragraphs>
  <Slides>132</Slides>
  <Notes>99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132</vt:i4>
      </vt:variant>
    </vt:vector>
  </HeadingPairs>
  <TitlesOfParts>
    <vt:vector size="144" baseType="lpstr">
      <vt:lpstr>Albany</vt:lpstr>
      <vt:lpstr>Arial</vt:lpstr>
      <vt:lpstr>Arial Black</vt:lpstr>
      <vt:lpstr>Calibri</vt:lpstr>
      <vt:lpstr>Lucida Sans Unicode</vt:lpstr>
      <vt:lpstr>StarSymbol</vt:lpstr>
      <vt:lpstr>Symbol</vt:lpstr>
      <vt:lpstr>Tahoma</vt:lpstr>
      <vt:lpstr>Thorndale</vt:lpstr>
      <vt:lpstr>Times New Roman</vt:lpstr>
      <vt:lpstr>Verdana</vt:lpstr>
      <vt:lpstr>lyt-cool</vt:lpstr>
      <vt:lpstr>Normativní etika</vt:lpstr>
      <vt:lpstr>vymezení NE</vt:lpstr>
      <vt:lpstr>vymezení NE</vt:lpstr>
      <vt:lpstr>relativismus</vt:lpstr>
      <vt:lpstr>vymezení NE</vt:lpstr>
      <vt:lpstr>aplikovaná etika</vt:lpstr>
      <vt:lpstr>meta-etika</vt:lpstr>
      <vt:lpstr>meta-etika</vt:lpstr>
      <vt:lpstr>normativní etika není:</vt:lpstr>
      <vt:lpstr>zdůvodnění v etice</vt:lpstr>
      <vt:lpstr>morální faktory</vt:lpstr>
      <vt:lpstr>morální faktory</vt:lpstr>
      <vt:lpstr>morální faktory</vt:lpstr>
      <vt:lpstr>Prezentace aplikace PowerPoint</vt:lpstr>
      <vt:lpstr>hodnota důsledků činu</vt:lpstr>
      <vt:lpstr>jaké důsledky?</vt:lpstr>
      <vt:lpstr>jaké dobro?</vt:lpstr>
      <vt:lpstr>Prezentace aplikace PowerPoint</vt:lpstr>
      <vt:lpstr>teorie dobra</vt:lpstr>
      <vt:lpstr>teorie dobra</vt:lpstr>
      <vt:lpstr>hédonismus</vt:lpstr>
      <vt:lpstr>jak určit míru blaha?</vt:lpstr>
      <vt:lpstr>námitka</vt:lpstr>
      <vt:lpstr>jak určit míru blaha?</vt:lpstr>
      <vt:lpstr>Výhody hédonismu</vt:lpstr>
      <vt:lpstr>Problémy hédonismu</vt:lpstr>
      <vt:lpstr>Problémy hédonismu</vt:lpstr>
      <vt:lpstr>teorie mentálních stavů</vt:lpstr>
      <vt:lpstr>námitky</vt:lpstr>
      <vt:lpstr>Preferenční teorie blaha</vt:lpstr>
      <vt:lpstr>které preference?</vt:lpstr>
      <vt:lpstr>objektivní teorie blaha</vt:lpstr>
      <vt:lpstr>námitka</vt:lpstr>
      <vt:lpstr>shrnutí</vt:lpstr>
      <vt:lpstr>celkový pohled</vt:lpstr>
      <vt:lpstr>interpersonální sčítání</vt:lpstr>
      <vt:lpstr>problémy celkového pohledu</vt:lpstr>
      <vt:lpstr>problémy celkového pohledu</vt:lpstr>
      <vt:lpstr>problémy celkového pohledu</vt:lpstr>
      <vt:lpstr>Prezentace aplikace PowerPoint</vt:lpstr>
      <vt:lpstr>Rovnost</vt:lpstr>
      <vt:lpstr>instrumentalita rovnosti</vt:lpstr>
      <vt:lpstr>problémy</vt:lpstr>
      <vt:lpstr>Prezentace aplikace PowerPoint</vt:lpstr>
      <vt:lpstr>Prezentace aplikace PowerPoint</vt:lpstr>
      <vt:lpstr>Prezentace aplikace PowerPoint</vt:lpstr>
      <vt:lpstr>Prezentace aplikace PowerPoint</vt:lpstr>
      <vt:lpstr>Vina a zásluhy</vt:lpstr>
      <vt:lpstr>Spravedlnost</vt:lpstr>
      <vt:lpstr>shrnutí</vt:lpstr>
      <vt:lpstr>Prezentace aplikace PowerPoint</vt:lpstr>
      <vt:lpstr>Morální povaha činu</vt:lpstr>
      <vt:lpstr>Konsekvencialismus</vt:lpstr>
      <vt:lpstr>Utilitarismus</vt:lpstr>
      <vt:lpstr>Kritika utilitarismu</vt:lpstr>
      <vt:lpstr>odpověď</vt:lpstr>
      <vt:lpstr>Prezentace aplikace PowerPoint</vt:lpstr>
      <vt:lpstr>Prezentace aplikace PowerPoint</vt:lpstr>
      <vt:lpstr>Prezentace aplikace PowerPoint</vt:lpstr>
      <vt:lpstr>Kritika konsekvencialismu</vt:lpstr>
      <vt:lpstr>Újma</vt:lpstr>
      <vt:lpstr>Zákaz ubližovat</vt:lpstr>
      <vt:lpstr>Normy v konsekvencialismu</vt:lpstr>
      <vt:lpstr>Odpověď konsekvencialismu</vt:lpstr>
      <vt:lpstr>Odpověď konsekvencialismu</vt:lpstr>
      <vt:lpstr>Další aspekty deontologie</vt:lpstr>
      <vt:lpstr>Vyvážení morálních faktorů</vt:lpstr>
      <vt:lpstr>Umírněná a absolutní D</vt:lpstr>
      <vt:lpstr>Deontologické teorie</vt:lpstr>
      <vt:lpstr>2 teorie – 2 řešení</vt:lpstr>
      <vt:lpstr>Teorie zaměřená na činitele</vt:lpstr>
      <vt:lpstr>Varianta A – důraz na způsob vykonání činu</vt:lpstr>
      <vt:lpstr>Specifikace kauzálního vztahu</vt:lpstr>
      <vt:lpstr>Prezentace aplikace PowerPoint</vt:lpstr>
      <vt:lpstr>Problémy distinkce</vt:lpstr>
      <vt:lpstr>Varianta B – důraz na záměr</vt:lpstr>
      <vt:lpstr>Specifikace záměru</vt:lpstr>
      <vt:lpstr>princip dvojího účinku</vt:lpstr>
      <vt:lpstr>aplikace</vt:lpstr>
      <vt:lpstr>kritika principu</vt:lpstr>
      <vt:lpstr>Teorie zaměřené na oběť</vt:lpstr>
      <vt:lpstr>Vysvětlení intuic</vt:lpstr>
      <vt:lpstr>Paradox omezení</vt:lpstr>
      <vt:lpstr>Konsekvencialismus, nebo deontologie?</vt:lpstr>
      <vt:lpstr>Kantova deontologická teorie</vt:lpstr>
      <vt:lpstr>Úvod</vt:lpstr>
      <vt:lpstr>Principy spravedlnosti</vt:lpstr>
      <vt:lpstr>Co kdyby se tak choval každý?</vt:lpstr>
      <vt:lpstr>Zlaté pravidlo</vt:lpstr>
      <vt:lpstr>Princip zobecnitelnosti</vt:lpstr>
      <vt:lpstr>Princip zobecnitelnosti</vt:lpstr>
      <vt:lpstr>Morálka a racionalita</vt:lpstr>
      <vt:lpstr>Morálka a racionalita</vt:lpstr>
      <vt:lpstr>Morálka a racionalita</vt:lpstr>
      <vt:lpstr>Morálka a racionalita</vt:lpstr>
      <vt:lpstr>Integrita</vt:lpstr>
      <vt:lpstr>Absolutní morální povinnosti</vt:lpstr>
      <vt:lpstr>Absolutní morální povinnosti</vt:lpstr>
      <vt:lpstr>Kantova deontologická teorie</vt:lpstr>
      <vt:lpstr>Úvod</vt:lpstr>
      <vt:lpstr>Princip lidskosti</vt:lpstr>
      <vt:lpstr>Důležitost racionality a autonomie</vt:lpstr>
      <vt:lpstr>Důležitost racionality a autonomie</vt:lpstr>
      <vt:lpstr>Dobrá vůle a morální hodnota</vt:lpstr>
      <vt:lpstr>Dobrá vůle a morální hodnota</vt:lpstr>
      <vt:lpstr>Problémy principu lidskosti</vt:lpstr>
      <vt:lpstr>Vágnost</vt:lpstr>
      <vt:lpstr>Co si lidé zaslouží</vt:lpstr>
      <vt:lpstr>Co si lidé zaslouží</vt:lpstr>
      <vt:lpstr>Autonomie</vt:lpstr>
      <vt:lpstr>Náhoda v morálce</vt:lpstr>
      <vt:lpstr>Rozsah morální komunity</vt:lpstr>
      <vt:lpstr>Hodnocení Kantovy teorie</vt:lpstr>
      <vt:lpstr>William David Ross</vt:lpstr>
      <vt:lpstr>Prima facie povinnosti</vt:lpstr>
      <vt:lpstr>Základní povinnosti</vt:lpstr>
      <vt:lpstr>Prima facie vs. aktuální</vt:lpstr>
      <vt:lpstr>Prezentace aplikace PowerPoint</vt:lpstr>
      <vt:lpstr>konsekvencialismus</vt:lpstr>
      <vt:lpstr>deontologie</vt:lpstr>
      <vt:lpstr>etika ctnosti</vt:lpstr>
      <vt:lpstr>Prezentace aplikace PowerPoint</vt:lpstr>
      <vt:lpstr>Nástin vývoje</vt:lpstr>
      <vt:lpstr>současnost</vt:lpstr>
      <vt:lpstr>Proč návrat EC?</vt:lpstr>
      <vt:lpstr>Prezentace aplikace PowerPoint</vt:lpstr>
      <vt:lpstr>Vymezení EC</vt:lpstr>
      <vt:lpstr>Prezentace aplikace PowerPoint</vt:lpstr>
      <vt:lpstr>Teorie EC</vt:lpstr>
      <vt:lpstr>Prezentace aplikace PowerPoint</vt:lpstr>
      <vt:lpstr>Prezentace aplikace PowerPoint</vt:lpstr>
      <vt:lpstr>Kritika EC z pozic D a 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Argumentace a zdůvodnění  v etice</dc:title>
  <dc:creator>Radim Bělohrad</dc:creator>
  <cp:lastModifiedBy>Radim Bělohrad</cp:lastModifiedBy>
  <cp:revision>78</cp:revision>
  <dcterms:created xsi:type="dcterms:W3CDTF">2010-10-11T20:04:32Z</dcterms:created>
  <dcterms:modified xsi:type="dcterms:W3CDTF">2017-05-05T06:44:07Z</dcterms:modified>
</cp:coreProperties>
</file>