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299" r:id="rId41"/>
    <p:sldId id="300" r:id="rId42"/>
    <p:sldId id="305" r:id="rId43"/>
    <p:sldId id="306" r:id="rId44"/>
    <p:sldId id="307" r:id="rId45"/>
    <p:sldId id="311" r:id="rId46"/>
    <p:sldId id="301" r:id="rId47"/>
    <p:sldId id="294" r:id="rId48"/>
    <p:sldId id="295" r:id="rId49"/>
    <p:sldId id="296" r:id="rId50"/>
    <p:sldId id="297" r:id="rId51"/>
    <p:sldId id="312" r:id="rId52"/>
    <p:sldId id="317" r:id="rId53"/>
    <p:sldId id="313" r:id="rId54"/>
    <p:sldId id="314" r:id="rId55"/>
    <p:sldId id="315" r:id="rId56"/>
    <p:sldId id="316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6" r:id="rId65"/>
    <p:sldId id="325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1" r:id="rId80"/>
    <p:sldId id="342" r:id="rId81"/>
    <p:sldId id="340" r:id="rId82"/>
    <p:sldId id="343" r:id="rId83"/>
    <p:sldId id="344" r:id="rId84"/>
    <p:sldId id="345" r:id="rId85"/>
    <p:sldId id="346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6" r:id="rId9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2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7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51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820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171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111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1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4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99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66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3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6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01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3380-9305-446C-B84E-26AA8A0E16C6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INFINITIVNÍCH VĚT V </a:t>
            </a:r>
            <a:r>
              <a:rPr lang="cs-CZ" b="1" dirty="0" smtClean="0"/>
              <a:t>PORTUGALŠTINĚ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Iva Svobodová /Metoděj Polášek</a:t>
            </a:r>
          </a:p>
          <a:p>
            <a:r>
              <a:rPr lang="cs-CZ" dirty="0" smtClean="0"/>
              <a:t>Syntax </a:t>
            </a:r>
          </a:p>
          <a:p>
            <a:r>
              <a:rPr lang="cs-CZ" dirty="0" smtClean="0"/>
              <a:t>20/3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 u 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U </a:t>
            </a:r>
            <a:r>
              <a:rPr lang="cs-CZ" b="1" dirty="0"/>
              <a:t>infinitivních </a:t>
            </a:r>
            <a:r>
              <a:rPr lang="cs-CZ" b="1" dirty="0" err="1"/>
              <a:t>kompletivních</a:t>
            </a:r>
            <a:r>
              <a:rPr lang="cs-CZ" b="1" dirty="0"/>
              <a:t> </a:t>
            </a:r>
            <a:r>
              <a:rPr lang="cs-CZ" b="1" u="sng" dirty="0"/>
              <a:t>vět s osobním infinitivem</a:t>
            </a:r>
            <a:r>
              <a:rPr lang="cs-CZ" b="1" dirty="0"/>
              <a:t> je </a:t>
            </a:r>
            <a:r>
              <a:rPr lang="cs-CZ" b="1" u="sng" dirty="0"/>
              <a:t>jasně určen podmět</a:t>
            </a:r>
            <a:r>
              <a:rPr lang="cs-CZ" dirty="0"/>
              <a:t>. Ten může být, stejně jako podmět </a:t>
            </a:r>
            <a:r>
              <a:rPr lang="cs-CZ" dirty="0" err="1"/>
              <a:t>finitivních</a:t>
            </a:r>
            <a:r>
              <a:rPr lang="cs-CZ" dirty="0"/>
              <a:t> vět, buďto </a:t>
            </a:r>
            <a:r>
              <a:rPr lang="cs-CZ" b="1" dirty="0"/>
              <a:t>foneticky realizovaný</a:t>
            </a:r>
            <a:r>
              <a:rPr lang="cs-CZ" dirty="0"/>
              <a:t> jako jmenné syntagma (ať už je jeho jádrem substantivum nebo zájmeno), viz příklad (3), či </a:t>
            </a:r>
            <a:r>
              <a:rPr lang="cs-CZ" b="1" dirty="0"/>
              <a:t>explicitně nevyjádřený</a:t>
            </a:r>
            <a:r>
              <a:rPr lang="cs-CZ" dirty="0"/>
              <a:t>, přesto </a:t>
            </a:r>
            <a:r>
              <a:rPr lang="cs-CZ" b="1" dirty="0"/>
              <a:t>jasně určený </a:t>
            </a:r>
            <a:r>
              <a:rPr lang="cs-CZ" b="1" dirty="0" smtClean="0"/>
              <a:t>podmět</a:t>
            </a:r>
            <a:r>
              <a:rPr lang="cs-CZ" dirty="0" smtClean="0"/>
              <a:t>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u neflektivního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000" dirty="0" smtClean="0"/>
              <a:t>Infinitivní </a:t>
            </a:r>
            <a:r>
              <a:rPr lang="cs-CZ" sz="4000" dirty="0" err="1" smtClean="0"/>
              <a:t>kompletivní</a:t>
            </a:r>
            <a:r>
              <a:rPr lang="cs-CZ" sz="4000" dirty="0" smtClean="0"/>
              <a:t> věty </a:t>
            </a:r>
            <a:r>
              <a:rPr lang="cs-CZ" sz="4000" b="1" dirty="0" smtClean="0"/>
              <a:t>s neosobním infinitivem</a:t>
            </a:r>
            <a:r>
              <a:rPr lang="cs-CZ" sz="4000" dirty="0" smtClean="0"/>
              <a:t> mohou mít pouze nekonkrétní, tzv. </a:t>
            </a:r>
            <a:r>
              <a:rPr lang="cs-CZ" sz="4000" b="1" dirty="0" smtClean="0"/>
              <a:t>implicitní podmět (</a:t>
            </a:r>
            <a:r>
              <a:rPr lang="cs-CZ" sz="4000" b="1" dirty="0" err="1" smtClean="0"/>
              <a:t>Sujeito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Implícito</a:t>
            </a:r>
            <a:r>
              <a:rPr lang="cs-CZ" sz="4000" dirty="0" smtClean="0"/>
              <a:t>), povahy </a:t>
            </a:r>
            <a:r>
              <a:rPr lang="cs-CZ" sz="4000" b="1" dirty="0" smtClean="0"/>
              <a:t>neosobního </a:t>
            </a:r>
            <a:r>
              <a:rPr lang="cs-CZ" sz="4000" b="1" dirty="0" err="1" smtClean="0"/>
              <a:t>zájmene</a:t>
            </a:r>
            <a:r>
              <a:rPr lang="cs-CZ" sz="4000" b="1" dirty="0" smtClean="0"/>
              <a:t>.</a:t>
            </a:r>
          </a:p>
          <a:p>
            <a:pPr marL="0" indent="0" algn="just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79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II  neflektivní infinitiv - IMPOSSÍVEL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Přítomnost podmětu a neosobního infinitivu spolu přímo souvisí, jak vyplývá z následujícího pravidla: „Struktury s neflektivním infinitivem nemohou mít foneticky realizovaný podmět</a:t>
            </a:r>
            <a:r>
              <a:rPr lang="cs-CZ" dirty="0" smtClean="0"/>
              <a:t>“.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dirty="0" err="1"/>
              <a:t>pediram</a:t>
            </a:r>
            <a:r>
              <a:rPr lang="cs-CZ" dirty="0"/>
              <a:t> para </a:t>
            </a:r>
            <a:r>
              <a:rPr lang="cs-CZ" b="1" dirty="0"/>
              <a:t>o </a:t>
            </a:r>
            <a:r>
              <a:rPr lang="cs-CZ" b="1" dirty="0" err="1"/>
              <a:t>professor</a:t>
            </a:r>
            <a:r>
              <a:rPr lang="cs-CZ" b="1" dirty="0"/>
              <a:t> </a:t>
            </a:r>
            <a:r>
              <a:rPr lang="cs-CZ" b="1" dirty="0" err="1"/>
              <a:t>mudar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dirty="0" err="1"/>
              <a:t>pediram</a:t>
            </a:r>
            <a:r>
              <a:rPr lang="cs-CZ" dirty="0"/>
              <a:t> </a:t>
            </a:r>
            <a:r>
              <a:rPr lang="cs-CZ" b="1" dirty="0"/>
              <a:t>para </a:t>
            </a:r>
            <a:r>
              <a:rPr lang="cs-CZ" b="1" dirty="0" err="1"/>
              <a:t>mudares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[-] </a:t>
            </a:r>
            <a:r>
              <a:rPr lang="cs-CZ" b="1" dirty="0" err="1"/>
              <a:t>Inscrever</a:t>
            </a:r>
            <a:r>
              <a:rPr lang="cs-CZ" b="1" dirty="0"/>
              <a:t>-se </a:t>
            </a: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curso</a:t>
            </a:r>
            <a:r>
              <a:rPr lang="cs-CZ" dirty="0"/>
              <a:t> de </a:t>
            </a:r>
            <a:r>
              <a:rPr lang="cs-CZ" dirty="0" err="1"/>
              <a:t>arte</a:t>
            </a:r>
            <a:r>
              <a:rPr lang="cs-CZ" dirty="0"/>
              <a:t> é </a:t>
            </a:r>
            <a:r>
              <a:rPr lang="cs-CZ" dirty="0" err="1"/>
              <a:t>condição</a:t>
            </a:r>
            <a:r>
              <a:rPr lang="cs-CZ" dirty="0"/>
              <a:t> </a:t>
            </a:r>
            <a:r>
              <a:rPr lang="cs-CZ" dirty="0" err="1"/>
              <a:t>necessária</a:t>
            </a:r>
            <a:r>
              <a:rPr lang="cs-CZ" dirty="0"/>
              <a:t> para </a:t>
            </a:r>
            <a:r>
              <a:rPr lang="cs-CZ" dirty="0" err="1"/>
              <a:t>frequentar</a:t>
            </a:r>
            <a:r>
              <a:rPr lang="cs-CZ" dirty="0"/>
              <a:t> </a:t>
            </a:r>
            <a:r>
              <a:rPr lang="cs-CZ" dirty="0" err="1"/>
              <a:t>esta</a:t>
            </a:r>
            <a:r>
              <a:rPr lang="cs-CZ" dirty="0"/>
              <a:t> </a:t>
            </a:r>
            <a:r>
              <a:rPr lang="cs-CZ" dirty="0" err="1"/>
              <a:t>escola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*</a:t>
            </a: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dirty="0" err="1"/>
              <a:t>lamento</a:t>
            </a:r>
            <a:r>
              <a:rPr lang="cs-CZ" dirty="0"/>
              <a:t> </a:t>
            </a:r>
            <a:r>
              <a:rPr lang="cs-CZ" b="1" strike="sngStrike" dirty="0"/>
              <a:t>os </a:t>
            </a:r>
            <a:r>
              <a:rPr lang="cs-CZ" b="1" strike="sngStrike" dirty="0" err="1"/>
              <a:t>meus</a:t>
            </a:r>
            <a:r>
              <a:rPr lang="cs-CZ" b="1" strike="sngStrike" dirty="0"/>
              <a:t> </a:t>
            </a:r>
            <a:r>
              <a:rPr lang="cs-CZ" b="1" strike="sngStrike" dirty="0" err="1"/>
              <a:t>pais</a:t>
            </a:r>
            <a:r>
              <a:rPr lang="cs-CZ" b="1" strike="sngStrike" dirty="0"/>
              <a:t> </a:t>
            </a:r>
            <a:r>
              <a:rPr lang="cs-CZ" b="1" strike="sngStrike" dirty="0" err="1"/>
              <a:t>ter</a:t>
            </a:r>
            <a:r>
              <a:rPr lang="cs-CZ" b="1" strike="sngStrike" dirty="0"/>
              <a:t> </a:t>
            </a:r>
            <a:r>
              <a:rPr lang="cs-CZ" b="1" strike="sngStrike" dirty="0" err="1"/>
              <a:t>insultado</a:t>
            </a:r>
            <a:r>
              <a:rPr lang="cs-CZ" b="1" strike="sngStrike" dirty="0"/>
              <a:t> </a:t>
            </a:r>
            <a:r>
              <a:rPr lang="cs-CZ" dirty="0"/>
              <a:t>a </a:t>
            </a:r>
            <a:r>
              <a:rPr lang="cs-CZ" dirty="0" err="1"/>
              <a:t>professora</a:t>
            </a:r>
            <a:r>
              <a:rPr lang="cs-CZ" dirty="0"/>
              <a:t>. </a:t>
            </a:r>
          </a:p>
          <a:p>
            <a:r>
              <a:rPr lang="cs-CZ" i="1" dirty="0"/>
              <a:t>Je mi líto, že moji rodiče napadli profesorku.    </a:t>
            </a:r>
            <a:endParaRPr lang="cs-CZ" dirty="0"/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83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Kompletivní</a:t>
            </a:r>
            <a:r>
              <a:rPr lang="cs-CZ" dirty="0"/>
              <a:t> věty podmětné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endParaRPr lang="cs-CZ" dirty="0" smtClean="0"/>
          </a:p>
          <a:p>
            <a:r>
              <a:rPr lang="cs-CZ" dirty="0" smtClean="0"/>
              <a:t>Slovesa </a:t>
            </a:r>
            <a:r>
              <a:rPr lang="cs-CZ" dirty="0"/>
              <a:t>vyjadřující psychologický </a:t>
            </a:r>
            <a:r>
              <a:rPr lang="cs-CZ" dirty="0" smtClean="0"/>
              <a:t>stav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s kauzativním </a:t>
            </a:r>
            <a:r>
              <a:rPr lang="cs-CZ" dirty="0" smtClean="0"/>
              <a:t>významem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</a:t>
            </a:r>
            <a:r>
              <a:rPr lang="cs-CZ" dirty="0" smtClean="0"/>
              <a:t>odvozovací</a:t>
            </a:r>
          </a:p>
          <a:p>
            <a:r>
              <a:rPr lang="cs-CZ" dirty="0" smtClean="0"/>
              <a:t>Existenční </a:t>
            </a:r>
            <a:r>
              <a:rPr lang="cs-CZ" dirty="0"/>
              <a:t>slovesa </a:t>
            </a:r>
          </a:p>
          <a:p>
            <a:r>
              <a:rPr lang="cs-CZ" dirty="0" smtClean="0"/>
              <a:t>Nominální </a:t>
            </a:r>
            <a:r>
              <a:rPr lang="cs-CZ" dirty="0"/>
              <a:t>a adjektivní predikáty</a:t>
            </a:r>
          </a:p>
        </p:txBody>
      </p:sp>
    </p:spTree>
    <p:extLst>
      <p:ext uri="{BB962C8B-B14F-4D97-AF65-F5344CB8AC3E}">
        <p14:creationId xmlns:p14="http://schemas.microsoft.com/office/powerpoint/2010/main" val="41989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b="1" i="1" dirty="0" smtClean="0"/>
          </a:p>
          <a:p>
            <a:pPr marL="0" indent="0" algn="just">
              <a:buNone/>
            </a:pPr>
            <a:r>
              <a:rPr lang="cs-CZ" i="1" dirty="0" err="1" smtClean="0"/>
              <a:t>aborrecer</a:t>
            </a:r>
            <a:r>
              <a:rPr lang="cs-CZ" i="1" dirty="0"/>
              <a:t>, </a:t>
            </a:r>
            <a:r>
              <a:rPr lang="cs-CZ" i="1" dirty="0" err="1"/>
              <a:t>admirar</a:t>
            </a:r>
            <a:r>
              <a:rPr lang="cs-CZ" i="1" dirty="0"/>
              <a:t>, </a:t>
            </a:r>
            <a:r>
              <a:rPr lang="cs-CZ" i="1" dirty="0" err="1"/>
              <a:t>afligir</a:t>
            </a:r>
            <a:r>
              <a:rPr lang="cs-CZ" i="1" dirty="0"/>
              <a:t>, </a:t>
            </a:r>
            <a:r>
              <a:rPr lang="cs-CZ" i="1" dirty="0" err="1"/>
              <a:t>alegrar</a:t>
            </a:r>
            <a:r>
              <a:rPr lang="cs-CZ" i="1" dirty="0"/>
              <a:t>, </a:t>
            </a:r>
            <a:r>
              <a:rPr lang="cs-CZ" i="1" dirty="0" err="1"/>
              <a:t>assustar</a:t>
            </a:r>
            <a:r>
              <a:rPr lang="cs-CZ" i="1" dirty="0"/>
              <a:t>, </a:t>
            </a:r>
            <a:r>
              <a:rPr lang="cs-CZ" i="1" dirty="0" err="1"/>
              <a:t>aterrorizar</a:t>
            </a:r>
            <a:r>
              <a:rPr lang="cs-CZ" i="1" dirty="0"/>
              <a:t>, </a:t>
            </a:r>
            <a:r>
              <a:rPr lang="cs-CZ" i="1" dirty="0" err="1"/>
              <a:t>cansar</a:t>
            </a:r>
            <a:r>
              <a:rPr lang="cs-CZ" i="1" dirty="0"/>
              <a:t>,  </a:t>
            </a:r>
            <a:r>
              <a:rPr lang="cs-CZ" i="1" dirty="0" err="1"/>
              <a:t>divertir</a:t>
            </a:r>
            <a:r>
              <a:rPr lang="cs-CZ" i="1" dirty="0"/>
              <a:t>, </a:t>
            </a:r>
            <a:r>
              <a:rPr lang="cs-CZ" i="1" dirty="0" err="1"/>
              <a:t>encantar</a:t>
            </a:r>
            <a:r>
              <a:rPr lang="cs-CZ" i="1" dirty="0"/>
              <a:t>, </a:t>
            </a:r>
            <a:r>
              <a:rPr lang="cs-CZ" i="1" dirty="0" err="1"/>
              <a:t>entusiasmar</a:t>
            </a:r>
            <a:r>
              <a:rPr lang="cs-CZ" i="1" dirty="0"/>
              <a:t>, </a:t>
            </a:r>
            <a:r>
              <a:rPr lang="cs-CZ" i="1" dirty="0" err="1"/>
              <a:t>entristecer</a:t>
            </a:r>
            <a:r>
              <a:rPr lang="cs-CZ" i="1" dirty="0"/>
              <a:t>, </a:t>
            </a:r>
            <a:r>
              <a:rPr lang="cs-CZ" i="1" dirty="0" err="1"/>
              <a:t>espantar</a:t>
            </a:r>
            <a:r>
              <a:rPr lang="cs-CZ" i="1" dirty="0"/>
              <a:t>, </a:t>
            </a:r>
            <a:r>
              <a:rPr lang="cs-CZ" i="1" dirty="0" err="1"/>
              <a:t>impressionar</a:t>
            </a:r>
            <a:r>
              <a:rPr lang="cs-CZ" i="1" dirty="0"/>
              <a:t>, </a:t>
            </a:r>
            <a:r>
              <a:rPr lang="cs-CZ" i="1" dirty="0" err="1"/>
              <a:t>incomodar</a:t>
            </a:r>
            <a:r>
              <a:rPr lang="cs-CZ" i="1" dirty="0"/>
              <a:t>, </a:t>
            </a:r>
            <a:r>
              <a:rPr lang="cs-CZ" i="1" dirty="0" err="1"/>
              <a:t>inquietar</a:t>
            </a:r>
            <a:r>
              <a:rPr lang="cs-CZ" i="1" dirty="0"/>
              <a:t>, </a:t>
            </a:r>
            <a:r>
              <a:rPr lang="cs-CZ" i="1" dirty="0" err="1"/>
              <a:t>irritar</a:t>
            </a:r>
            <a:r>
              <a:rPr lang="cs-CZ" i="1" dirty="0"/>
              <a:t>, </a:t>
            </a:r>
            <a:r>
              <a:rPr lang="cs-CZ" i="1" dirty="0" err="1"/>
              <a:t>ofender</a:t>
            </a:r>
            <a:r>
              <a:rPr lang="cs-CZ" i="1" dirty="0"/>
              <a:t>, </a:t>
            </a:r>
            <a:r>
              <a:rPr lang="cs-CZ" i="1" dirty="0" err="1"/>
              <a:t>perturbar</a:t>
            </a:r>
            <a:r>
              <a:rPr lang="cs-CZ" i="1" dirty="0"/>
              <a:t>, </a:t>
            </a:r>
            <a:r>
              <a:rPr lang="cs-CZ" i="1" dirty="0" err="1"/>
              <a:t>preocupar</a:t>
            </a:r>
            <a:r>
              <a:rPr lang="cs-CZ" i="1" dirty="0"/>
              <a:t>, </a:t>
            </a:r>
            <a:r>
              <a:rPr lang="cs-CZ" i="1" dirty="0" err="1"/>
              <a:t>surpreender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8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Pokud podmět infinitivní </a:t>
            </a:r>
            <a:r>
              <a:rPr lang="cs-CZ" b="1" dirty="0" err="1"/>
              <a:t>kompletivní</a:t>
            </a:r>
            <a:r>
              <a:rPr lang="cs-CZ" b="1" dirty="0"/>
              <a:t> věty není foneticky vyjádřen, sdílí referent s argumentem </a:t>
            </a:r>
            <a:r>
              <a:rPr lang="cs-CZ" b="1" dirty="0" err="1"/>
              <a:t>proživatele</a:t>
            </a:r>
            <a:r>
              <a:rPr lang="cs-CZ" dirty="0"/>
              <a:t> (9). V tom případě se </a:t>
            </a:r>
            <a:r>
              <a:rPr lang="cs-CZ" dirty="0" smtClean="0"/>
              <a:t>předpokládá</a:t>
            </a:r>
            <a:r>
              <a:rPr lang="cs-CZ" dirty="0"/>
              <a:t>, že budou mluvčí preferovat </a:t>
            </a:r>
            <a:r>
              <a:rPr lang="cs-CZ" b="1" dirty="0"/>
              <a:t>neflektivní infinitiv</a:t>
            </a:r>
            <a:r>
              <a:rPr lang="cs-CZ" dirty="0"/>
              <a:t> 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</a:t>
            </a:r>
            <a:r>
              <a:rPr lang="cs-CZ" sz="3200" b="1" dirty="0" err="1"/>
              <a:t>Impressionou</a:t>
            </a:r>
            <a:r>
              <a:rPr lang="cs-CZ" sz="3200" b="1" dirty="0"/>
              <a:t>-o [ver</a:t>
            </a:r>
            <a:r>
              <a:rPr lang="cs-CZ" sz="3200" dirty="0"/>
              <a:t> o </a:t>
            </a:r>
            <a:r>
              <a:rPr lang="cs-CZ" sz="3200" dirty="0" err="1"/>
              <a:t>amigo</a:t>
            </a:r>
            <a:r>
              <a:rPr lang="cs-CZ" sz="3200" dirty="0"/>
              <a:t> </a:t>
            </a:r>
            <a:r>
              <a:rPr lang="cs-CZ" sz="3200" dirty="0" err="1"/>
              <a:t>tão</a:t>
            </a:r>
            <a:r>
              <a:rPr lang="cs-CZ" sz="3200" dirty="0"/>
              <a:t> </a:t>
            </a:r>
            <a:r>
              <a:rPr lang="cs-CZ" sz="3200" dirty="0" err="1"/>
              <a:t>deprimido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Udělalo </a:t>
            </a:r>
            <a:r>
              <a:rPr lang="cs-CZ" sz="3200" i="1" dirty="0"/>
              <a:t>na něj dojem vidět příteli v takové </a:t>
            </a:r>
            <a:r>
              <a:rPr lang="cs-CZ" sz="3200" i="1" dirty="0" smtClean="0"/>
              <a:t>depresi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530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je podmět infinitivní věty odlišný od předmětu přímého či nepřímého věty řídící, pak je nezbytné jej foneticky vyjádřit</a:t>
            </a:r>
            <a:r>
              <a:rPr lang="cs-CZ" dirty="0"/>
              <a:t> a ve </a:t>
            </a:r>
            <a:r>
              <a:rPr lang="cs-CZ" dirty="0" smtClean="0"/>
              <a:t>vedlejší větě volit </a:t>
            </a:r>
            <a:r>
              <a:rPr lang="cs-CZ" b="1" dirty="0" smtClean="0"/>
              <a:t>flektivní tvary infinitivu</a:t>
            </a:r>
            <a:r>
              <a:rPr lang="cs-CZ" dirty="0" smtClean="0"/>
              <a:t>, tam kde to je možné (10). </a:t>
            </a:r>
          </a:p>
          <a:p>
            <a:endParaRPr lang="cs-CZ" dirty="0" smtClean="0"/>
          </a:p>
          <a:p>
            <a:pPr marL="457200" lvl="1" indent="0">
              <a:buNone/>
            </a:pPr>
            <a:r>
              <a:rPr lang="cs-CZ" sz="3200" b="1" dirty="0" err="1"/>
              <a:t>Preocupa</a:t>
            </a:r>
            <a:r>
              <a:rPr lang="cs-CZ" sz="3200" b="1" dirty="0"/>
              <a:t>-os [os</a:t>
            </a:r>
            <a:r>
              <a:rPr lang="cs-CZ" sz="3200" dirty="0"/>
              <a:t> </a:t>
            </a:r>
            <a:r>
              <a:rPr lang="cs-CZ" sz="3200" dirty="0" err="1"/>
              <a:t>filhos</a:t>
            </a:r>
            <a:r>
              <a:rPr lang="cs-CZ" sz="3200" dirty="0"/>
              <a:t> </a:t>
            </a:r>
            <a:r>
              <a:rPr lang="cs-CZ" sz="3200" dirty="0" err="1"/>
              <a:t>ainda</a:t>
            </a:r>
            <a:r>
              <a:rPr lang="cs-CZ" sz="3200" dirty="0"/>
              <a:t> </a:t>
            </a:r>
            <a:r>
              <a:rPr lang="cs-CZ" sz="3200" dirty="0" err="1"/>
              <a:t>não</a:t>
            </a:r>
            <a:r>
              <a:rPr lang="cs-CZ" sz="3200" dirty="0"/>
              <a:t> terem </a:t>
            </a:r>
            <a:r>
              <a:rPr lang="cs-CZ" sz="3200" dirty="0" err="1"/>
              <a:t>dado</a:t>
            </a:r>
            <a:r>
              <a:rPr lang="cs-CZ" sz="3200" dirty="0"/>
              <a:t> </a:t>
            </a:r>
            <a:r>
              <a:rPr lang="cs-CZ" sz="3200" dirty="0" err="1"/>
              <a:t>notícias</a:t>
            </a:r>
            <a:r>
              <a:rPr lang="cs-CZ" sz="3200" dirty="0"/>
              <a:t>]. </a:t>
            </a:r>
          </a:p>
          <a:p>
            <a:pPr marL="457200" lvl="1" indent="0">
              <a:buNone/>
            </a:pPr>
            <a:r>
              <a:rPr lang="cs-CZ" sz="3200" i="1" dirty="0"/>
              <a:t>Trápí je, že děti o sobě ještě nedali zprávu</a:t>
            </a:r>
            <a:r>
              <a:rPr lang="cs-CZ" sz="3200" dirty="0" smtClean="0">
                <a:effectLst/>
              </a:rPr>
              <a:t> </a:t>
            </a:r>
            <a:r>
              <a:rPr lang="cs-CZ" sz="3200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7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gramaticky přípustné, aby byl komplement se sémantickou rolí </a:t>
            </a:r>
            <a:r>
              <a:rPr lang="cs-CZ" dirty="0" err="1"/>
              <a:t>proživatele</a:t>
            </a:r>
            <a:r>
              <a:rPr lang="cs-CZ" dirty="0"/>
              <a:t> </a:t>
            </a:r>
            <a:r>
              <a:rPr lang="cs-CZ" b="1" dirty="0"/>
              <a:t>foneticky nerealizován </a:t>
            </a:r>
            <a:r>
              <a:rPr lang="cs-CZ" dirty="0"/>
              <a:t> </a:t>
            </a:r>
            <a:r>
              <a:rPr lang="cs-CZ" dirty="0" smtClean="0"/>
              <a:t>- neosobní infinitiv nebo implicitní (tedy shodný s podmětem VH).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sz="3600" b="1" dirty="0" err="1" smtClean="0"/>
              <a:t>Incomoda</a:t>
            </a:r>
            <a:r>
              <a:rPr lang="cs-CZ" sz="3600" b="1" dirty="0" smtClean="0"/>
              <a:t> </a:t>
            </a:r>
            <a:r>
              <a:rPr lang="cs-CZ" sz="3600" b="1" dirty="0"/>
              <a:t>[</a:t>
            </a:r>
            <a:r>
              <a:rPr lang="cs-CZ" sz="3600" b="1" dirty="0" err="1"/>
              <a:t>ouvir</a:t>
            </a:r>
            <a:r>
              <a:rPr lang="cs-CZ" sz="3600" b="1" dirty="0"/>
              <a:t> </a:t>
            </a:r>
            <a:r>
              <a:rPr lang="cs-CZ" sz="3600" dirty="0" err="1"/>
              <a:t>sons</a:t>
            </a:r>
            <a:r>
              <a:rPr lang="cs-CZ" sz="3600" dirty="0"/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agudos</a:t>
            </a:r>
            <a:r>
              <a:rPr lang="cs-CZ" sz="3600" dirty="0"/>
              <a:t>].</a:t>
            </a:r>
          </a:p>
          <a:p>
            <a:pPr marL="457200" lvl="1" indent="0">
              <a:buNone/>
            </a:pPr>
            <a:r>
              <a:rPr lang="cs-CZ" sz="3600" b="1" i="1" dirty="0"/>
              <a:t>Je nepříjemné </a:t>
            </a:r>
            <a:r>
              <a:rPr lang="cs-CZ" sz="3600" i="1" dirty="0"/>
              <a:t>poslouchat tak vysoké </a:t>
            </a:r>
            <a:r>
              <a:rPr lang="cs-CZ" sz="3600" i="1" dirty="0" smtClean="0"/>
              <a:t>tóny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590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Slovesa </a:t>
            </a:r>
            <a:r>
              <a:rPr lang="cs-CZ" b="1" i="1" dirty="0" err="1"/>
              <a:t>agradar</a:t>
            </a:r>
            <a:r>
              <a:rPr lang="cs-CZ" b="1" i="1" dirty="0"/>
              <a:t>, </a:t>
            </a:r>
            <a:r>
              <a:rPr lang="cs-CZ" b="1" i="1" dirty="0" err="1"/>
              <a:t>apetecer</a:t>
            </a:r>
            <a:r>
              <a:rPr lang="cs-CZ" b="1" i="1" dirty="0"/>
              <a:t>, </a:t>
            </a:r>
            <a:r>
              <a:rPr lang="cs-CZ" b="1" i="1" dirty="0" err="1"/>
              <a:t>custar</a:t>
            </a:r>
            <a:r>
              <a:rPr lang="cs-CZ" b="1" i="1" dirty="0"/>
              <a:t>, </a:t>
            </a:r>
            <a:r>
              <a:rPr lang="cs-CZ" b="1" i="1" dirty="0" err="1"/>
              <a:t>importar</a:t>
            </a:r>
            <a:r>
              <a:rPr lang="cs-CZ" b="1" i="1" dirty="0"/>
              <a:t>, </a:t>
            </a:r>
            <a:r>
              <a:rPr lang="cs-CZ" b="1" i="1" dirty="0" err="1"/>
              <a:t>interessar</a:t>
            </a:r>
            <a:r>
              <a:rPr lang="cs-CZ" dirty="0"/>
              <a:t> </a:t>
            </a:r>
            <a:r>
              <a:rPr lang="cs-CZ" dirty="0" smtClean="0"/>
              <a:t> se </a:t>
            </a:r>
            <a:r>
              <a:rPr lang="cs-CZ" dirty="0"/>
              <a:t>pojí s předmětem nepřímým. 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600" dirty="0" err="1" smtClean="0"/>
              <a:t>Agrada-</a:t>
            </a:r>
            <a:r>
              <a:rPr lang="cs-CZ" sz="3600" b="1" dirty="0" err="1" smtClean="0"/>
              <a:t>lhe</a:t>
            </a:r>
            <a:r>
              <a:rPr lang="cs-CZ" sz="3600" b="1" dirty="0" smtClean="0"/>
              <a:t> </a:t>
            </a:r>
            <a:r>
              <a:rPr lang="cs-CZ" sz="3600" b="1" dirty="0"/>
              <a:t>[a Maria ser</a:t>
            </a:r>
            <a:r>
              <a:rPr lang="cs-CZ" sz="3600" dirty="0"/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simpática</a:t>
            </a:r>
            <a:r>
              <a:rPr lang="cs-CZ" sz="3600" dirty="0"/>
              <a:t>].</a:t>
            </a:r>
          </a:p>
          <a:p>
            <a:pPr marL="914400" lvl="2" indent="0">
              <a:buNone/>
            </a:pPr>
            <a:r>
              <a:rPr lang="cs-CZ" sz="3600" i="1" dirty="0" smtClean="0"/>
              <a:t>Líbí </a:t>
            </a:r>
            <a:r>
              <a:rPr lang="cs-CZ" sz="3600" i="1" dirty="0"/>
              <a:t>se mu, že je Maria tak </a:t>
            </a:r>
            <a:r>
              <a:rPr lang="cs-CZ" sz="3600" i="1" dirty="0" smtClean="0"/>
              <a:t>sympatická</a:t>
            </a:r>
            <a:r>
              <a:rPr lang="cs-CZ" sz="3600" dirty="0" smtClean="0"/>
              <a:t>.</a:t>
            </a:r>
          </a:p>
          <a:p>
            <a:pPr marL="914400" lvl="2" indent="0">
              <a:buNone/>
            </a:pPr>
            <a:r>
              <a:rPr lang="cs-CZ" sz="3600" dirty="0" err="1"/>
              <a:t>Não</a:t>
            </a:r>
            <a:r>
              <a:rPr lang="cs-CZ" sz="3600" dirty="0"/>
              <a:t> </a:t>
            </a:r>
            <a:r>
              <a:rPr lang="cs-CZ" sz="3600" b="1" dirty="0" err="1"/>
              <a:t>lhes</a:t>
            </a:r>
            <a:r>
              <a:rPr lang="cs-CZ" sz="3600" b="1" dirty="0"/>
              <a:t> </a:t>
            </a:r>
            <a:r>
              <a:rPr lang="cs-CZ" sz="3600" b="1" dirty="0" err="1"/>
              <a:t>importa</a:t>
            </a:r>
            <a:r>
              <a:rPr lang="cs-CZ" sz="3600" dirty="0"/>
              <a:t> [</a:t>
            </a:r>
            <a:r>
              <a:rPr lang="cs-CZ" sz="3600" dirty="0" err="1"/>
              <a:t>muito</a:t>
            </a:r>
            <a:r>
              <a:rPr lang="cs-CZ" sz="3600" dirty="0"/>
              <a:t> </a:t>
            </a:r>
            <a:r>
              <a:rPr lang="cs-CZ" sz="3600" b="1" dirty="0" err="1"/>
              <a:t>ter</a:t>
            </a:r>
            <a:r>
              <a:rPr lang="cs-CZ" sz="3600" b="1" dirty="0"/>
              <a:t> </a:t>
            </a:r>
            <a:r>
              <a:rPr lang="cs-CZ" sz="3600" b="1" dirty="0" err="1"/>
              <a:t>más</a:t>
            </a:r>
            <a:r>
              <a:rPr lang="cs-CZ" sz="3600" b="1" dirty="0"/>
              <a:t> </a:t>
            </a:r>
            <a:r>
              <a:rPr lang="cs-CZ" sz="3600" b="1" dirty="0" err="1"/>
              <a:t>notas</a:t>
            </a:r>
            <a:r>
              <a:rPr lang="cs-CZ" sz="3600" dirty="0"/>
              <a:t>]. </a:t>
            </a:r>
          </a:p>
          <a:p>
            <a:pPr marL="914400" lvl="2" indent="0">
              <a:buNone/>
            </a:pPr>
            <a:r>
              <a:rPr lang="cs-CZ" sz="3600" i="1" dirty="0" smtClean="0"/>
              <a:t>Příliš </a:t>
            </a:r>
            <a:r>
              <a:rPr lang="cs-CZ" sz="3600" i="1" dirty="0"/>
              <a:t>je netrápí mít špatné známky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4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Tranzitivní slovesa s kauzativním významem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b="1" dirty="0"/>
              <a:t> </a:t>
            </a:r>
            <a:r>
              <a:rPr lang="cs-CZ" b="1" dirty="0" err="1"/>
              <a:t>causal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 </a:t>
            </a:r>
            <a:r>
              <a:rPr lang="cs-CZ" dirty="0"/>
              <a:t>sémantické stránce se odlišují od sloves vyjadřujících psychologický stav tím, že </a:t>
            </a:r>
            <a:r>
              <a:rPr lang="cs-CZ" b="1" dirty="0"/>
              <a:t>uvozují vedlejší větu podmětnou vyjadřující příčinu</a:t>
            </a:r>
            <a:r>
              <a:rPr lang="cs-CZ" dirty="0"/>
              <a:t>, komplement nemá sémantickou roli </a:t>
            </a:r>
            <a:r>
              <a:rPr lang="cs-CZ" dirty="0" err="1"/>
              <a:t>proživatele</a:t>
            </a:r>
            <a:r>
              <a:rPr lang="cs-CZ" dirty="0"/>
              <a:t>, nýbrž </a:t>
            </a:r>
            <a:r>
              <a:rPr lang="cs-CZ" dirty="0" smtClean="0"/>
              <a:t>patiens.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6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Infinitivní věty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infinitivní vedlejší </a:t>
            </a:r>
            <a:r>
              <a:rPr lang="cs-CZ" dirty="0" smtClean="0"/>
              <a:t>věty </a:t>
            </a:r>
            <a:r>
              <a:rPr lang="cs-CZ" dirty="0"/>
              <a:t>označované také jako redukované (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Reduzidas</a:t>
            </a:r>
            <a:r>
              <a:rPr lang="cs-CZ" dirty="0"/>
              <a:t>) </a:t>
            </a:r>
            <a:r>
              <a:rPr lang="cs-CZ" dirty="0" smtClean="0"/>
              <a:t>x </a:t>
            </a:r>
            <a:r>
              <a:rPr lang="cs-CZ" dirty="0" err="1" smtClean="0"/>
              <a:t>finitivní</a:t>
            </a:r>
            <a:r>
              <a:rPr lang="cs-CZ" dirty="0" smtClean="0"/>
              <a:t> věty</a:t>
            </a:r>
          </a:p>
          <a:p>
            <a:r>
              <a:rPr lang="cs-CZ" dirty="0" smtClean="0"/>
              <a:t> infinitivní vedlejší věty = ne finitní věty</a:t>
            </a:r>
          </a:p>
          <a:p>
            <a:r>
              <a:rPr lang="cs-CZ" dirty="0" smtClean="0"/>
              <a:t>pokud </a:t>
            </a:r>
            <a:r>
              <a:rPr lang="cs-CZ" dirty="0"/>
              <a:t>infinitiv závisí na pomocných či modálních slovesech (1, 2), tvoří s těmito slovesy celek slovesné vazby (</a:t>
            </a:r>
            <a:r>
              <a:rPr lang="cs-CZ" dirty="0" err="1"/>
              <a:t>Perífrase</a:t>
            </a:r>
            <a:r>
              <a:rPr lang="cs-CZ" dirty="0"/>
              <a:t> </a:t>
            </a:r>
            <a:r>
              <a:rPr lang="cs-CZ" dirty="0" err="1" smtClean="0"/>
              <a:t>Verbal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     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O </a:t>
            </a:r>
            <a:r>
              <a:rPr lang="cs-CZ" sz="2400" i="1" dirty="0"/>
              <a:t>poste </a:t>
            </a:r>
            <a:r>
              <a:rPr lang="cs-CZ" sz="2400" i="1" dirty="0" err="1"/>
              <a:t>vai</a:t>
            </a:r>
            <a:r>
              <a:rPr lang="cs-CZ" sz="2400" i="1" dirty="0"/>
              <a:t> </a:t>
            </a:r>
            <a:r>
              <a:rPr lang="cs-CZ" sz="2400" i="1" dirty="0" err="1"/>
              <a:t>cair</a:t>
            </a:r>
            <a:r>
              <a:rPr lang="cs-CZ" sz="2400" i="1" dirty="0"/>
              <a:t> </a:t>
            </a:r>
            <a:r>
              <a:rPr lang="cs-CZ" sz="2400" i="1" dirty="0" err="1"/>
              <a:t>em</a:t>
            </a:r>
            <a:r>
              <a:rPr lang="cs-CZ" sz="2400" i="1" dirty="0"/>
              <a:t> </a:t>
            </a:r>
            <a:r>
              <a:rPr lang="cs-CZ" sz="2400" i="1" dirty="0" err="1"/>
              <a:t>cima</a:t>
            </a:r>
            <a:r>
              <a:rPr lang="cs-CZ" sz="2400" i="1" dirty="0"/>
              <a:t> do </a:t>
            </a:r>
            <a:r>
              <a:rPr lang="cs-CZ" sz="2400" i="1" dirty="0" err="1"/>
              <a:t>passeio</a:t>
            </a:r>
            <a:r>
              <a:rPr lang="cs-CZ" sz="2400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Sloup spadne na </a:t>
            </a:r>
            <a:r>
              <a:rPr lang="cs-CZ" i="1" dirty="0" smtClean="0"/>
              <a:t>chodník.</a:t>
            </a:r>
          </a:p>
          <a:p>
            <a:pPr marL="457200" lvl="1" indent="0">
              <a:buNone/>
            </a:pPr>
            <a:r>
              <a:rPr lang="cs-CZ" i="1" dirty="0" smtClean="0"/>
              <a:t>A </a:t>
            </a:r>
            <a:r>
              <a:rPr lang="cs-CZ" i="1" dirty="0" err="1"/>
              <a:t>casa</a:t>
            </a:r>
            <a:r>
              <a:rPr lang="cs-CZ" i="1" dirty="0"/>
              <a:t> pode </a:t>
            </a:r>
            <a:r>
              <a:rPr lang="cs-CZ" i="1" dirty="0" err="1"/>
              <a:t>desabar</a:t>
            </a:r>
            <a:r>
              <a:rPr lang="cs-CZ" i="1" dirty="0"/>
              <a:t> a </a:t>
            </a:r>
            <a:r>
              <a:rPr lang="cs-CZ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momento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Dům se může každou chvíli zhroutit.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2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skupiny sloves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kauzální slovesa se dvěma argumenty (</a:t>
            </a:r>
            <a:r>
              <a:rPr lang="cs-CZ" b="1" dirty="0" smtClean="0"/>
              <a:t>podmětná věta; předmět přímý</a:t>
            </a:r>
            <a:r>
              <a:rPr lang="cs-CZ" dirty="0" smtClean="0"/>
              <a:t> s významovou rolí patiens), např. </a:t>
            </a:r>
            <a:r>
              <a:rPr lang="cs-CZ" b="1" i="1" dirty="0" err="1" smtClean="0"/>
              <a:t>agravar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aumentar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causar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diminuir</a:t>
            </a:r>
            <a:r>
              <a:rPr lang="cs-CZ" b="1" i="1" dirty="0" smtClean="0"/>
              <a:t>, </a:t>
            </a:r>
            <a:r>
              <a:rPr lang="cs-CZ" b="1" i="1" dirty="0" err="1" smtClean="0"/>
              <a:t>ocasionar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originar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prejudicar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provocar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suscitar</a:t>
            </a:r>
            <a:r>
              <a:rPr lang="cs-CZ" i="1" dirty="0" smtClean="0"/>
              <a:t>, </a:t>
            </a:r>
            <a:r>
              <a:rPr lang="cs-CZ" dirty="0" smtClean="0"/>
              <a:t>apod.  </a:t>
            </a:r>
          </a:p>
          <a:p>
            <a:pPr algn="just"/>
            <a:r>
              <a:rPr lang="cs-CZ" dirty="0" smtClean="0"/>
              <a:t>kauzální slovesa </a:t>
            </a:r>
            <a:r>
              <a:rPr lang="cs-CZ" b="1" dirty="0" smtClean="0"/>
              <a:t>se třemi argumenty</a:t>
            </a:r>
            <a:r>
              <a:rPr lang="cs-CZ" dirty="0" smtClean="0"/>
              <a:t> (podmětná věta; předmět přímý reprezentující osobu postiženou; předmět nepřímý s předložkou </a:t>
            </a:r>
            <a:r>
              <a:rPr lang="cs-CZ" b="1" i="1" dirty="0" smtClean="0"/>
              <a:t>a</a:t>
            </a:r>
            <a:r>
              <a:rPr lang="cs-CZ" b="1" dirty="0" smtClean="0"/>
              <a:t>, </a:t>
            </a:r>
            <a:r>
              <a:rPr lang="cs-CZ" dirty="0" smtClean="0"/>
              <a:t>popisují situaci, s níž je konfrontována ona osoba </a:t>
            </a:r>
            <a:r>
              <a:rPr lang="cs-CZ" dirty="0" err="1" smtClean="0"/>
              <a:t>postižená:</a:t>
            </a:r>
            <a:r>
              <a:rPr lang="cs-CZ" b="1" i="1" dirty="0" err="1" smtClean="0"/>
              <a:t>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animar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conduzir</a:t>
            </a:r>
            <a:r>
              <a:rPr lang="cs-CZ" b="1" i="1" dirty="0" smtClean="0"/>
              <a:t>, </a:t>
            </a:r>
            <a:r>
              <a:rPr lang="cs-CZ" b="1" i="1" dirty="0" err="1" smtClean="0"/>
              <a:t>forçar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impedir</a:t>
            </a:r>
            <a:r>
              <a:rPr lang="cs-CZ" b="1" i="1" dirty="0" smtClean="0"/>
              <a:t>, </a:t>
            </a:r>
            <a:r>
              <a:rPr lang="cs-CZ" b="1" i="1" dirty="0" err="1" smtClean="0"/>
              <a:t>incitar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induzir</a:t>
            </a:r>
            <a:r>
              <a:rPr lang="cs-CZ" b="1" i="1" dirty="0" smtClean="0"/>
              <a:t>, </a:t>
            </a:r>
            <a:r>
              <a:rPr lang="cs-CZ" b="1" i="1" dirty="0" err="1" smtClean="0"/>
              <a:t>levar</a:t>
            </a:r>
            <a:r>
              <a:rPr lang="cs-CZ" b="1" i="1" dirty="0" smtClean="0"/>
              <a:t>, </a:t>
            </a:r>
            <a:r>
              <a:rPr lang="cs-CZ" b="1" i="1" dirty="0" err="1" smtClean="0"/>
              <a:t>obrigar</a:t>
            </a:r>
            <a:r>
              <a:rPr lang="cs-CZ" b="1" i="1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641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prejudica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pessoas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poškozuje zdraví osob.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prejudicou-lhes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jim poškodilo zdraví.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Provocou-lhes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tosse</a:t>
            </a:r>
            <a:r>
              <a:rPr lang="cs-CZ" dirty="0" smtClean="0"/>
              <a:t> </a:t>
            </a:r>
            <a:r>
              <a:rPr lang="cs-CZ" dirty="0" err="1" smtClean="0"/>
              <a:t>crónica</a:t>
            </a:r>
            <a:r>
              <a:rPr lang="cs-CZ" dirty="0" smtClean="0"/>
              <a:t> [</a:t>
            </a: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 smtClean="0"/>
              <a:t>fumarem</a:t>
            </a:r>
            <a:r>
              <a:rPr lang="cs-CZ" dirty="0" smtClean="0"/>
              <a:t> </a:t>
            </a:r>
            <a:r>
              <a:rPr lang="cs-CZ" dirty="0" err="1" smtClean="0"/>
              <a:t>demasiado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To, že příliš kouří, jim způsobilo chronický kašel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[</a:t>
            </a:r>
            <a:r>
              <a:rPr lang="cs-CZ" dirty="0" err="1" smtClean="0"/>
              <a:t>Falar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o </a:t>
            </a:r>
            <a:r>
              <a:rPr lang="cs-CZ" dirty="0" err="1" smtClean="0"/>
              <a:t>psiquiatra</a:t>
            </a:r>
            <a:r>
              <a:rPr lang="cs-CZ" dirty="0" smtClean="0"/>
              <a:t>] </a:t>
            </a:r>
            <a:r>
              <a:rPr lang="cs-CZ" b="1" dirty="0" err="1" smtClean="0"/>
              <a:t>ajuda</a:t>
            </a:r>
            <a:r>
              <a:rPr lang="cs-CZ" b="1" dirty="0" smtClean="0"/>
              <a:t>-os</a:t>
            </a:r>
            <a:r>
              <a:rPr lang="cs-CZ" dirty="0" smtClean="0"/>
              <a:t> </a:t>
            </a:r>
            <a:r>
              <a:rPr lang="cs-CZ" b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compreender</a:t>
            </a:r>
            <a:r>
              <a:rPr lang="cs-CZ" dirty="0" smtClean="0"/>
              <a:t>-se </a:t>
            </a:r>
            <a:r>
              <a:rPr lang="cs-CZ" dirty="0" err="1" smtClean="0"/>
              <a:t>melhor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 Hovořit s psychiatrem jim pomáhá lépe se poznat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9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či neosobní infinitiv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těch, případech, kde se vyskytuje </a:t>
            </a:r>
            <a:r>
              <a:rPr lang="cs-CZ" dirty="0"/>
              <a:t>neflektivní </a:t>
            </a:r>
            <a:r>
              <a:rPr lang="cs-CZ" dirty="0" smtClean="0"/>
              <a:t>infinitiv, není jasné, zda </a:t>
            </a:r>
            <a:r>
              <a:rPr lang="cs-CZ" dirty="0"/>
              <a:t>se jedná </a:t>
            </a:r>
            <a:r>
              <a:rPr lang="cs-CZ" b="1" dirty="0"/>
              <a:t>o osobní či neosobní </a:t>
            </a:r>
            <a:r>
              <a:rPr lang="cs-CZ" b="1" dirty="0" smtClean="0"/>
              <a:t>infinitiv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/>
              <a:t>podmětná věta postrádá vyjádření podmětu, který bývá  interpretován jako osoba, na kterou poukazuje </a:t>
            </a:r>
            <a:r>
              <a:rPr lang="cs-CZ" dirty="0" smtClean="0"/>
              <a:t>1. </a:t>
            </a:r>
            <a:r>
              <a:rPr lang="cs-CZ" b="1" dirty="0" smtClean="0"/>
              <a:t>přivlastňovací </a:t>
            </a:r>
            <a:r>
              <a:rPr lang="cs-CZ" b="1" dirty="0"/>
              <a:t>modifikátor, případně posesivní dativ</a:t>
            </a:r>
            <a:r>
              <a:rPr lang="cs-CZ" dirty="0"/>
              <a:t> (pak by se jednalo o osobní infinitiv). Pokud takové větné konstituenty chybějí, má věta </a:t>
            </a:r>
            <a:r>
              <a:rPr lang="cs-CZ" dirty="0" smtClean="0"/>
              <a:t>2. </a:t>
            </a:r>
            <a:r>
              <a:rPr lang="cs-CZ" b="1" dirty="0" smtClean="0"/>
              <a:t>univerzální </a:t>
            </a:r>
            <a:r>
              <a:rPr lang="cs-CZ" b="1" dirty="0"/>
              <a:t>charakter s neosobním infinitivem.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Ve </a:t>
            </a:r>
            <a:r>
              <a:rPr lang="cs-CZ" dirty="0"/>
              <a:t>větách tohoto typu je rovněž přípustné použití </a:t>
            </a:r>
            <a:r>
              <a:rPr lang="cs-CZ" b="1" dirty="0"/>
              <a:t>flektivního infinitivu, </a:t>
            </a:r>
            <a:r>
              <a:rPr lang="cs-CZ" dirty="0"/>
              <a:t>jehož podmět </a:t>
            </a:r>
            <a:r>
              <a:rPr lang="cs-CZ" b="1" dirty="0"/>
              <a:t>může být shodný s podmětem slovesa </a:t>
            </a:r>
            <a:r>
              <a:rPr lang="cs-CZ" dirty="0"/>
              <a:t>uvozujícího </a:t>
            </a:r>
            <a:r>
              <a:rPr lang="cs-CZ" dirty="0" err="1"/>
              <a:t>kompletivní</a:t>
            </a:r>
            <a:r>
              <a:rPr lang="cs-CZ" dirty="0"/>
              <a:t> větu (20), ale nemusí (21). Flektivní infinitiv umožňuje </a:t>
            </a:r>
            <a:r>
              <a:rPr lang="cs-CZ" b="1" dirty="0" err="1"/>
              <a:t>faktivní</a:t>
            </a:r>
            <a:r>
              <a:rPr lang="cs-CZ" b="1" dirty="0"/>
              <a:t> interpretaci</a:t>
            </a:r>
            <a:r>
              <a:rPr lang="cs-CZ" dirty="0"/>
              <a:t> (</a:t>
            </a:r>
            <a:r>
              <a:rPr lang="cs-CZ" b="1" dirty="0" err="1"/>
              <a:t>Interpretação</a:t>
            </a:r>
            <a:r>
              <a:rPr lang="cs-CZ" b="1" dirty="0"/>
              <a:t> </a:t>
            </a:r>
            <a:r>
              <a:rPr lang="cs-CZ" b="1" dirty="0" err="1"/>
              <a:t>Factiva</a:t>
            </a:r>
            <a:r>
              <a:rPr lang="cs-CZ" dirty="0"/>
              <a:t>), kdy mluvčí </a:t>
            </a:r>
            <a:r>
              <a:rPr lang="cs-CZ" u="sng" dirty="0"/>
              <a:t>předpokládá pravdivost propozice a zdůrazňuje souvislost mezi příčinou a následkem </a:t>
            </a:r>
            <a:r>
              <a:rPr lang="cs-CZ" dirty="0"/>
              <a:t>uvedením infinitivní věty konstituentem </a:t>
            </a:r>
            <a:r>
              <a:rPr lang="cs-CZ" i="1" dirty="0"/>
              <a:t>o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 (22), případně s </a:t>
            </a:r>
            <a:r>
              <a:rPr lang="cs-CZ" dirty="0" err="1"/>
              <a:t>elipsí</a:t>
            </a:r>
            <a:r>
              <a:rPr lang="cs-CZ" dirty="0"/>
              <a:t>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, kdy je infinitivní věta opatřena pouze členem </a:t>
            </a:r>
            <a:r>
              <a:rPr lang="cs-CZ" dirty="0" smtClean="0"/>
              <a:t>určitým.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9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[[-]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příliš kouří, jim způsobilo chronický kašel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 err="1"/>
              <a:t>Chegarmos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sistematicamente</a:t>
            </a:r>
            <a:r>
              <a:rPr lang="cs-CZ" dirty="0"/>
              <a:t> </a:t>
            </a:r>
            <a:r>
              <a:rPr lang="cs-CZ" dirty="0" err="1"/>
              <a:t>atrasados</a:t>
            </a:r>
            <a:r>
              <a:rPr lang="cs-CZ" dirty="0"/>
              <a:t>] </a:t>
            </a:r>
            <a:r>
              <a:rPr lang="cs-CZ" b="1" dirty="0" err="1"/>
              <a:t>prejudica</a:t>
            </a:r>
            <a:r>
              <a:rPr lang="cs-CZ" dirty="0"/>
              <a:t> </a:t>
            </a:r>
            <a:r>
              <a:rPr lang="cs-CZ" dirty="0" err="1"/>
              <a:t>toda</a:t>
            </a:r>
            <a:r>
              <a:rPr lang="cs-CZ" dirty="0"/>
              <a:t> a </a:t>
            </a:r>
            <a:r>
              <a:rPr lang="cs-CZ" dirty="0" err="1"/>
              <a:t>gente</a:t>
            </a:r>
            <a:r>
              <a:rPr lang="cs-CZ" baseline="-25000" dirty="0" err="1"/>
              <a:t>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chodíme pravidelně pozdě, všechny poškozuje</a:t>
            </a:r>
            <a:r>
              <a:rPr lang="cs-CZ" dirty="0"/>
              <a:t>.    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facto de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Skutečnost, že příliš kouří, jim způsobila chronický kašel.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	</a:t>
            </a:r>
          </a:p>
          <a:p>
            <a:pPr marL="0" indent="0">
              <a:buNone/>
            </a:pPr>
            <a:r>
              <a:rPr lang="cs-CZ" i="1" dirty="0" smtClean="0"/>
              <a:t>             Přílišné </a:t>
            </a:r>
            <a:r>
              <a:rPr lang="cs-CZ" i="1" dirty="0"/>
              <a:t>kouření jim způsobilo chronický kašel</a:t>
            </a:r>
            <a:r>
              <a:rPr lang="cs-CZ" dirty="0"/>
              <a:t>. 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0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Tranzitivní </a:t>
            </a:r>
            <a:r>
              <a:rPr lang="cs-CZ" b="1" dirty="0"/>
              <a:t>slovesa odvozovací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inferenciais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mezi ně počítána následující slovesa, která předpokládají jakousi </a:t>
            </a:r>
            <a:r>
              <a:rPr lang="cs-CZ" b="1" dirty="0"/>
              <a:t>mentální činnost mluvčího, případně jeho logické myšlení: </a:t>
            </a:r>
            <a:endParaRPr lang="cs-CZ" b="1" dirty="0" smtClean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err="1" smtClean="0"/>
              <a:t>demonstrar</a:t>
            </a:r>
            <a:r>
              <a:rPr lang="cs-CZ" b="1" i="1" dirty="0"/>
              <a:t>, </a:t>
            </a:r>
            <a:r>
              <a:rPr lang="cs-CZ" b="1" i="1" dirty="0" err="1"/>
              <a:t>ilustrar</a:t>
            </a:r>
            <a:r>
              <a:rPr lang="cs-CZ" b="1" i="1" dirty="0"/>
              <a:t>, </a:t>
            </a:r>
            <a:r>
              <a:rPr lang="cs-CZ" b="1" i="1" dirty="0" err="1"/>
              <a:t>indicar</a:t>
            </a:r>
            <a:r>
              <a:rPr lang="cs-CZ" b="1" i="1" dirty="0"/>
              <a:t>, </a:t>
            </a:r>
            <a:r>
              <a:rPr lang="cs-CZ" b="1" i="1" dirty="0" err="1"/>
              <a:t>mostrar</a:t>
            </a:r>
            <a:r>
              <a:rPr lang="cs-CZ" b="1" i="1" dirty="0"/>
              <a:t>, </a:t>
            </a:r>
            <a:r>
              <a:rPr lang="cs-CZ" b="1" i="1" dirty="0" err="1"/>
              <a:t>refletir</a:t>
            </a:r>
            <a:r>
              <a:rPr lang="cs-CZ" b="1" i="1" dirty="0"/>
              <a:t>, </a:t>
            </a:r>
            <a:r>
              <a:rPr lang="cs-CZ" b="1" i="1" dirty="0" err="1"/>
              <a:t>revelar</a:t>
            </a:r>
            <a:r>
              <a:rPr lang="cs-CZ" b="1" i="1" dirty="0"/>
              <a:t>, </a:t>
            </a:r>
            <a:r>
              <a:rPr lang="cs-CZ" b="1" i="1" dirty="0" err="1"/>
              <a:t>significar</a:t>
            </a:r>
            <a:r>
              <a:rPr lang="cs-CZ" b="1" dirty="0"/>
              <a:t> a </a:t>
            </a:r>
            <a:r>
              <a:rPr lang="cs-CZ" b="1" i="1" dirty="0" err="1"/>
              <a:t>sugerir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Co je pro infinitivní konstrukci </a:t>
            </a:r>
            <a:r>
              <a:rPr lang="cs-CZ" dirty="0" err="1"/>
              <a:t>subkategorizovanou</a:t>
            </a:r>
            <a:r>
              <a:rPr lang="cs-CZ" dirty="0"/>
              <a:t> těmito slovesy typické je </a:t>
            </a:r>
            <a:r>
              <a:rPr lang="cs-CZ" b="1" dirty="0"/>
              <a:t>infinitiv osobní s </a:t>
            </a:r>
            <a:r>
              <a:rPr lang="cs-CZ" b="1" u="sng" dirty="0"/>
              <a:t>povinnou flexí ve všech osobách kromě první a</a:t>
            </a:r>
            <a:r>
              <a:rPr lang="cs-CZ" u="sng" dirty="0"/>
              <a:t> </a:t>
            </a:r>
            <a:r>
              <a:rPr lang="cs-CZ" b="1" u="sng" dirty="0"/>
              <a:t>třetí osoby singuláru</a:t>
            </a:r>
            <a:r>
              <a:rPr lang="cs-CZ" u="sng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tranzitivní slovesa odvozovací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/>
              <a:t>indica</a:t>
            </a:r>
            <a:r>
              <a:rPr lang="cs-CZ" dirty="0"/>
              <a:t> 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To</a:t>
            </a:r>
            <a:r>
              <a:rPr lang="cs-CZ" i="1" dirty="0"/>
              <a:t>, že se na manifestaci objevilo tolik lidí, ukazuje míru nespokojenosti pracujících.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O (facto de) 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/>
              <a:t>indica</a:t>
            </a:r>
            <a:r>
              <a:rPr lang="cs-CZ" dirty="0"/>
              <a:t> 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Skutečnost</a:t>
            </a:r>
            <a:r>
              <a:rPr lang="cs-CZ" i="1" dirty="0"/>
              <a:t>, že se na manifestaci objevilo tolik lidí, ukazuje míru nespokojenosti pracujících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Existenční slovesa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existenciais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Skupina sloves </a:t>
            </a:r>
            <a:r>
              <a:rPr lang="cs-CZ" b="1" dirty="0"/>
              <a:t>vyjadřující stav či děj, jako</a:t>
            </a:r>
            <a:r>
              <a:rPr lang="cs-CZ" dirty="0"/>
              <a:t> je </a:t>
            </a:r>
            <a:r>
              <a:rPr lang="cs-CZ" b="1" i="1" dirty="0" err="1"/>
              <a:t>acontecer</a:t>
            </a:r>
            <a:r>
              <a:rPr lang="cs-CZ" b="1" i="1" dirty="0"/>
              <a:t>, </a:t>
            </a:r>
            <a:r>
              <a:rPr lang="cs-CZ" b="1" i="1" dirty="0" err="1"/>
              <a:t>bastar</a:t>
            </a:r>
            <a:r>
              <a:rPr lang="cs-CZ" b="1" i="1" dirty="0"/>
              <a:t>, </a:t>
            </a:r>
            <a:r>
              <a:rPr lang="cs-CZ" b="1" i="1" dirty="0" err="1"/>
              <a:t>constar</a:t>
            </a:r>
            <a:r>
              <a:rPr lang="cs-CZ" b="1" i="1" dirty="0"/>
              <a:t>, </a:t>
            </a:r>
            <a:r>
              <a:rPr lang="cs-CZ" b="1" i="1" dirty="0" err="1"/>
              <a:t>convir</a:t>
            </a:r>
            <a:r>
              <a:rPr lang="cs-CZ" b="1" i="1" dirty="0"/>
              <a:t>, </a:t>
            </a:r>
            <a:r>
              <a:rPr lang="cs-CZ" b="1" i="1" dirty="0" err="1"/>
              <a:t>ocorrer</a:t>
            </a:r>
            <a:r>
              <a:rPr lang="cs-CZ" b="1" i="1" dirty="0"/>
              <a:t>, </a:t>
            </a:r>
            <a:r>
              <a:rPr lang="cs-CZ" b="1" i="1" dirty="0" err="1"/>
              <a:t>suceder</a:t>
            </a:r>
            <a:r>
              <a:rPr lang="cs-CZ" b="1" dirty="0"/>
              <a:t>, </a:t>
            </a:r>
            <a:r>
              <a:rPr lang="cs-CZ" b="1" i="1" dirty="0" err="1" smtClean="0"/>
              <a:t>urgi</a:t>
            </a:r>
            <a:r>
              <a:rPr lang="cs-CZ" i="1" dirty="0" err="1" smtClean="0"/>
              <a:t>r</a:t>
            </a:r>
            <a:r>
              <a:rPr lang="cs-CZ" i="1" dirty="0" smtClean="0"/>
              <a:t>. </a:t>
            </a:r>
          </a:p>
          <a:p>
            <a:r>
              <a:rPr lang="cs-CZ" dirty="0" smtClean="0"/>
              <a:t>Existenční </a:t>
            </a:r>
            <a:r>
              <a:rPr lang="cs-CZ" dirty="0"/>
              <a:t>slovesa, pokud jsou prosta komplementů, uvozují povinně podmětné věty s flektivním </a:t>
            </a:r>
            <a:r>
              <a:rPr lang="cs-CZ" dirty="0" smtClean="0"/>
              <a:t>infinitivem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dirty="0" err="1"/>
              <a:t>Convém</a:t>
            </a:r>
            <a:r>
              <a:rPr lang="cs-CZ" sz="3200" dirty="0"/>
              <a:t> [virem </a:t>
            </a:r>
            <a:r>
              <a:rPr lang="cs-CZ" sz="3200" dirty="0" err="1"/>
              <a:t>daqui</a:t>
            </a:r>
            <a:r>
              <a:rPr lang="cs-CZ" sz="3200" dirty="0"/>
              <a:t> a </a:t>
            </a:r>
            <a:r>
              <a:rPr lang="cs-CZ" sz="3200" dirty="0" err="1"/>
              <a:t>uma</a:t>
            </a:r>
            <a:r>
              <a:rPr lang="cs-CZ" sz="3200" dirty="0"/>
              <a:t> </a:t>
            </a:r>
            <a:r>
              <a:rPr lang="cs-CZ" sz="3200" dirty="0" err="1"/>
              <a:t>semana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 smtClean="0"/>
              <a:t>Hodí </a:t>
            </a:r>
            <a:r>
              <a:rPr lang="cs-CZ" sz="3200" i="1" dirty="0"/>
              <a:t>se, že přijedou odteď za týden.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dirty="0" err="1" smtClean="0"/>
              <a:t>Acontece</a:t>
            </a:r>
            <a:r>
              <a:rPr lang="cs-CZ" sz="3200" dirty="0" smtClean="0"/>
              <a:t> </a:t>
            </a:r>
            <a:r>
              <a:rPr lang="cs-CZ" sz="3200" dirty="0"/>
              <a:t>[</a:t>
            </a:r>
            <a:r>
              <a:rPr lang="cs-CZ" sz="3200" dirty="0" err="1"/>
              <a:t>todos</a:t>
            </a:r>
            <a:r>
              <a:rPr lang="cs-CZ" sz="3200" dirty="0"/>
              <a:t> </a:t>
            </a:r>
            <a:r>
              <a:rPr lang="cs-CZ" sz="3200" dirty="0" err="1"/>
              <a:t>preferirem</a:t>
            </a:r>
            <a:r>
              <a:rPr lang="cs-CZ" sz="3200" dirty="0"/>
              <a:t> </a:t>
            </a:r>
            <a:r>
              <a:rPr lang="cs-CZ" sz="3200" dirty="0" err="1"/>
              <a:t>ir</a:t>
            </a:r>
            <a:r>
              <a:rPr lang="cs-CZ" sz="3200" dirty="0"/>
              <a:t> </a:t>
            </a:r>
            <a:r>
              <a:rPr lang="cs-CZ" sz="3200" dirty="0" err="1"/>
              <a:t>ao</a:t>
            </a:r>
            <a:r>
              <a:rPr lang="cs-CZ" sz="3200" dirty="0"/>
              <a:t> </a:t>
            </a:r>
            <a:r>
              <a:rPr lang="cs-CZ" sz="3200" dirty="0" err="1"/>
              <a:t>teatro</a:t>
            </a:r>
            <a:r>
              <a:rPr lang="cs-CZ" sz="3200" dirty="0"/>
              <a:t>].</a:t>
            </a:r>
            <a:r>
              <a:rPr lang="cs-CZ" sz="3200" i="1" dirty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i="1" dirty="0" smtClean="0"/>
              <a:t>Stane </a:t>
            </a:r>
            <a:r>
              <a:rPr lang="cs-CZ" sz="3200" i="1" dirty="0"/>
              <a:t>se, že všichni chtějí jít do divadla.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7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Nominální a adjektivní predikáty (</a:t>
            </a:r>
            <a:r>
              <a:rPr lang="cs-CZ" b="1" dirty="0" err="1"/>
              <a:t>Predicadores</a:t>
            </a:r>
            <a:r>
              <a:rPr lang="cs-CZ" b="1" dirty="0"/>
              <a:t> </a:t>
            </a:r>
            <a:r>
              <a:rPr lang="cs-CZ" b="1" dirty="0" err="1"/>
              <a:t>nominais</a:t>
            </a:r>
            <a:r>
              <a:rPr lang="cs-CZ" b="1" dirty="0"/>
              <a:t> e </a:t>
            </a:r>
            <a:r>
              <a:rPr lang="cs-CZ" b="1" dirty="0" err="1"/>
              <a:t>adjetivais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 err="1"/>
              <a:t>kompletivní</a:t>
            </a:r>
            <a:r>
              <a:rPr lang="cs-CZ" dirty="0"/>
              <a:t> věty bývají velmi často uvozeny kopulativními slovesy </a:t>
            </a:r>
            <a:r>
              <a:rPr lang="cs-CZ" i="1" dirty="0"/>
              <a:t>ser, </a:t>
            </a:r>
            <a:r>
              <a:rPr lang="cs-CZ" i="1" dirty="0" err="1"/>
              <a:t>estar</a:t>
            </a:r>
            <a:r>
              <a:rPr lang="cs-CZ" i="1" dirty="0"/>
              <a:t>, </a:t>
            </a:r>
            <a:r>
              <a:rPr lang="cs-CZ" i="1" dirty="0" err="1"/>
              <a:t>parecer</a:t>
            </a:r>
            <a:r>
              <a:rPr lang="cs-CZ" dirty="0"/>
              <a:t> pojícími se s adjektivy (28) − např. </a:t>
            </a:r>
            <a:r>
              <a:rPr lang="cs-CZ" b="1" i="1" dirty="0" err="1"/>
              <a:t>aconselhável</a:t>
            </a:r>
            <a:r>
              <a:rPr lang="cs-CZ" b="1" i="1" dirty="0"/>
              <a:t>, </a:t>
            </a:r>
            <a:r>
              <a:rPr lang="cs-CZ" b="1" i="1" dirty="0" err="1"/>
              <a:t>bom</a:t>
            </a:r>
            <a:r>
              <a:rPr lang="cs-CZ" b="1" i="1" dirty="0"/>
              <a:t>, </a:t>
            </a:r>
            <a:r>
              <a:rPr lang="cs-CZ" b="1" i="1" dirty="0" err="1"/>
              <a:t>conveniente</a:t>
            </a:r>
            <a:r>
              <a:rPr lang="cs-CZ" b="1" i="1" dirty="0"/>
              <a:t>, </a:t>
            </a:r>
            <a:r>
              <a:rPr lang="cs-CZ" b="1" i="1" dirty="0" err="1"/>
              <a:t>difícil</a:t>
            </a:r>
            <a:r>
              <a:rPr lang="cs-CZ" b="1" i="1" dirty="0"/>
              <a:t>, </a:t>
            </a:r>
            <a:r>
              <a:rPr lang="cs-CZ" b="1" i="1" dirty="0" err="1"/>
              <a:t>fácil</a:t>
            </a:r>
            <a:r>
              <a:rPr lang="cs-CZ" b="1" i="1" dirty="0"/>
              <a:t>, </a:t>
            </a:r>
            <a:r>
              <a:rPr lang="cs-CZ" b="1" i="1" dirty="0" err="1"/>
              <a:t>impossível</a:t>
            </a:r>
            <a:r>
              <a:rPr lang="cs-CZ" b="1" i="1" dirty="0"/>
              <a:t>, </a:t>
            </a:r>
            <a:r>
              <a:rPr lang="cs-CZ" b="1" i="1" dirty="0" err="1"/>
              <a:t>meu</a:t>
            </a:r>
            <a:r>
              <a:rPr lang="cs-CZ" b="1" i="1" dirty="0"/>
              <a:t>, </a:t>
            </a:r>
            <a:r>
              <a:rPr lang="cs-CZ" b="1" i="1" dirty="0" err="1"/>
              <a:t>perigoso</a:t>
            </a:r>
            <a:r>
              <a:rPr lang="cs-CZ" b="1" i="1" dirty="0"/>
              <a:t>, </a:t>
            </a:r>
            <a:r>
              <a:rPr lang="cs-CZ" b="1" i="1" dirty="0" err="1"/>
              <a:t>possível</a:t>
            </a:r>
            <a:r>
              <a:rPr lang="cs-CZ" i="1" dirty="0"/>
              <a:t> </a:t>
            </a:r>
            <a:r>
              <a:rPr lang="cs-CZ" dirty="0"/>
              <a:t>− či substantivy (29): </a:t>
            </a:r>
            <a:r>
              <a:rPr lang="cs-CZ" b="1" i="1" dirty="0" err="1"/>
              <a:t>alegria</a:t>
            </a:r>
            <a:r>
              <a:rPr lang="cs-CZ" b="1" i="1" dirty="0"/>
              <a:t>, </a:t>
            </a:r>
            <a:r>
              <a:rPr lang="cs-CZ" b="1" i="1" dirty="0" err="1"/>
              <a:t>pena</a:t>
            </a:r>
            <a:r>
              <a:rPr lang="cs-CZ" b="1" i="1" dirty="0"/>
              <a:t>, </a:t>
            </a:r>
            <a:r>
              <a:rPr lang="cs-CZ" b="1" i="1" dirty="0" err="1"/>
              <a:t>privilégio</a:t>
            </a:r>
            <a:r>
              <a:rPr lang="cs-CZ" b="1" i="1" dirty="0"/>
              <a:t>, </a:t>
            </a:r>
            <a:r>
              <a:rPr lang="cs-CZ" b="1" i="1" dirty="0" err="1"/>
              <a:t>tristeza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smtClean="0"/>
              <a:t>apod.</a:t>
            </a:r>
          </a:p>
          <a:p>
            <a:pPr marL="0" indent="0" algn="just">
              <a:buNone/>
            </a:pPr>
            <a:r>
              <a:rPr lang="cs-CZ" b="1" dirty="0" smtClean="0"/>
              <a:t>Tvar </a:t>
            </a:r>
            <a:r>
              <a:rPr lang="cs-CZ" b="1" dirty="0"/>
              <a:t>infinitivu může být flektivní, stejně jako neflektivní,</a:t>
            </a:r>
            <a:r>
              <a:rPr lang="cs-CZ" dirty="0"/>
              <a:t> na interpretaci to nemá vliv. Pokud je </a:t>
            </a:r>
            <a:r>
              <a:rPr lang="cs-CZ" b="1" dirty="0"/>
              <a:t>podmět infinitivní podmětné věty foneticky vyjádřen</a:t>
            </a:r>
            <a:r>
              <a:rPr lang="cs-CZ" dirty="0"/>
              <a:t>, je </a:t>
            </a:r>
            <a:r>
              <a:rPr lang="cs-CZ" b="1" dirty="0"/>
              <a:t>infinitiv osobní a až na první a třetí osobu singuláru se znakem </a:t>
            </a:r>
            <a:r>
              <a:rPr lang="cs-CZ" b="1" dirty="0" smtClean="0"/>
              <a:t>flexe</a:t>
            </a:r>
            <a:r>
              <a:rPr lang="cs-CZ" dirty="0" smtClean="0"/>
              <a:t>, </a:t>
            </a:r>
            <a:r>
              <a:rPr lang="cs-CZ" dirty="0"/>
              <a:t>pokud není vyjádřen ani podmět, ani  beneficient/</a:t>
            </a:r>
            <a:r>
              <a:rPr lang="cs-CZ" dirty="0" err="1"/>
              <a:t>proživatel</a:t>
            </a:r>
            <a:r>
              <a:rPr lang="cs-CZ" dirty="0"/>
              <a:t>, jedná se o neosobní infinitiv s nedefinovaným referentem a tím jasnou </a:t>
            </a:r>
            <a:r>
              <a:rPr lang="cs-CZ" dirty="0" smtClean="0"/>
              <a:t>interpretací.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8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É </a:t>
            </a:r>
            <a:r>
              <a:rPr lang="cs-CZ" b="1" dirty="0" err="1"/>
              <a:t>possível</a:t>
            </a:r>
            <a:r>
              <a:rPr lang="cs-CZ" b="1" dirty="0"/>
              <a:t> </a:t>
            </a:r>
            <a:r>
              <a:rPr lang="cs-CZ" dirty="0"/>
              <a:t>[</a:t>
            </a:r>
            <a:r>
              <a:rPr lang="cs-CZ" b="1" dirty="0"/>
              <a:t>o </a:t>
            </a:r>
            <a:r>
              <a:rPr lang="cs-CZ" b="1" dirty="0" err="1"/>
              <a:t>João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vir </a:t>
            </a:r>
            <a:r>
              <a:rPr lang="cs-CZ" dirty="0"/>
              <a:t>à </a:t>
            </a:r>
            <a:r>
              <a:rPr lang="cs-CZ" dirty="0" err="1"/>
              <a:t>festa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možné, že Jan nepřijde na oslavu.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pena</a:t>
            </a:r>
            <a:r>
              <a:rPr lang="cs-CZ" b="1" dirty="0"/>
              <a:t> [</a:t>
            </a:r>
            <a:r>
              <a:rPr lang="cs-CZ" b="1" dirty="0" err="1"/>
              <a:t>ela</a:t>
            </a:r>
            <a:r>
              <a:rPr lang="cs-CZ" b="1" dirty="0"/>
              <a:t> </a:t>
            </a:r>
            <a:r>
              <a:rPr lang="cs-CZ" b="1" dirty="0" err="1"/>
              <a:t>ter</a:t>
            </a:r>
            <a:r>
              <a:rPr lang="cs-CZ" b="1" dirty="0"/>
              <a:t> </a:t>
            </a:r>
            <a:r>
              <a:rPr lang="cs-CZ" b="1" dirty="0" err="1"/>
              <a:t>perdido</a:t>
            </a:r>
            <a:r>
              <a:rPr lang="cs-CZ" b="1" dirty="0"/>
              <a:t> </a:t>
            </a:r>
            <a:r>
              <a:rPr lang="cs-CZ" dirty="0"/>
              <a:t>o </a:t>
            </a:r>
            <a:r>
              <a:rPr lang="cs-CZ" dirty="0" err="1"/>
              <a:t>espetáculo</a:t>
            </a:r>
            <a:r>
              <a:rPr lang="cs-CZ" dirty="0"/>
              <a:t>].</a:t>
            </a: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škoda, že přišla o představení.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conveniente</a:t>
            </a:r>
            <a:r>
              <a:rPr lang="cs-CZ" b="1" dirty="0"/>
              <a:t> para </a:t>
            </a:r>
            <a:r>
              <a:rPr lang="cs-CZ" b="1" dirty="0" err="1"/>
              <a:t>nós</a:t>
            </a:r>
            <a:r>
              <a:rPr lang="cs-CZ" b="1" dirty="0"/>
              <a:t> [</a:t>
            </a:r>
            <a:r>
              <a:rPr lang="cs-CZ" b="1" dirty="0" err="1"/>
              <a:t>consultar</a:t>
            </a:r>
            <a:r>
              <a:rPr lang="cs-CZ" b="1" dirty="0"/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É-nos </a:t>
            </a:r>
            <a:r>
              <a:rPr lang="cs-CZ" b="1" dirty="0" err="1"/>
              <a:t>conveniente</a:t>
            </a:r>
            <a:r>
              <a:rPr lang="cs-CZ" b="1" dirty="0"/>
              <a:t> [</a:t>
            </a:r>
            <a:r>
              <a:rPr lang="cs-CZ" b="1" dirty="0" err="1"/>
              <a:t>consultar</a:t>
            </a:r>
            <a:r>
              <a:rPr lang="cs-CZ" b="1" dirty="0"/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[os </a:t>
            </a:r>
            <a:r>
              <a:rPr lang="cs-CZ" b="1" dirty="0" err="1"/>
              <a:t>pais</a:t>
            </a:r>
            <a:r>
              <a:rPr lang="cs-CZ" b="1" dirty="0"/>
              <a:t> </a:t>
            </a:r>
            <a:r>
              <a:rPr lang="cs-CZ" b="1" dirty="0" err="1"/>
              <a:t>falarem</a:t>
            </a:r>
            <a:r>
              <a:rPr lang="cs-CZ" b="1" dirty="0"/>
              <a:t> </a:t>
            </a:r>
            <a:r>
              <a:rPr lang="cs-CZ" dirty="0" err="1"/>
              <a:t>com</a:t>
            </a:r>
            <a:r>
              <a:rPr lang="cs-CZ" dirty="0"/>
              <a:t> os </a:t>
            </a:r>
            <a:r>
              <a:rPr lang="cs-CZ" dirty="0" err="1"/>
              <a:t>filhos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to oběť, aby rodiče mluvili s dětmi.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</a:t>
            </a:r>
            <a:r>
              <a:rPr lang="cs-CZ" b="1" dirty="0" err="1"/>
              <a:t>falar</a:t>
            </a:r>
            <a:r>
              <a:rPr lang="cs-CZ" b="1" dirty="0"/>
              <a:t> </a:t>
            </a:r>
            <a:r>
              <a:rPr lang="cs-CZ" dirty="0" err="1"/>
              <a:t>contigo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to oběť mluvit s tebou.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vedlejší věty (</a:t>
            </a:r>
            <a:r>
              <a:rPr lang="cs-CZ" b="1" dirty="0" err="1"/>
              <a:t>Subordinação</a:t>
            </a:r>
            <a:r>
              <a:rPr lang="cs-CZ" b="1" dirty="0"/>
              <a:t> </a:t>
            </a:r>
            <a:r>
              <a:rPr lang="cs-CZ" b="1" dirty="0" err="1"/>
              <a:t>Completiva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Islandští odborníci litují, že byli osloveni tak pozdě.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[</a:t>
            </a:r>
            <a:r>
              <a:rPr lang="cs-CZ" dirty="0"/>
              <a:t>O filme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ganho</a:t>
            </a:r>
            <a:r>
              <a:rPr lang="cs-CZ" dirty="0"/>
              <a:t> o festival]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surpreendente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/>
              <a:t>Že film zvítězil na festivalu, bylo </a:t>
            </a:r>
            <a:r>
              <a:rPr lang="cs-CZ" i="1" dirty="0" smtClean="0"/>
              <a:t>překvapivé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err="1" smtClean="0"/>
              <a:t>Kompletivní</a:t>
            </a:r>
            <a:r>
              <a:rPr lang="cs-CZ" sz="2800" b="1" dirty="0" smtClean="0"/>
              <a:t> </a:t>
            </a:r>
            <a:r>
              <a:rPr lang="cs-CZ" sz="2800" b="1" dirty="0"/>
              <a:t>věty předmětné přímé (</a:t>
            </a:r>
            <a:r>
              <a:rPr lang="cs-CZ" sz="2800" b="1" dirty="0" err="1"/>
              <a:t>Completivas</a:t>
            </a:r>
            <a:r>
              <a:rPr lang="cs-CZ" sz="2800" b="1" dirty="0"/>
              <a:t> </a:t>
            </a:r>
            <a:r>
              <a:rPr lang="cs-CZ" sz="2800" b="1" dirty="0" err="1"/>
              <a:t>com</a:t>
            </a:r>
            <a:r>
              <a:rPr lang="cs-CZ" sz="2800" b="1" dirty="0"/>
              <a:t> a </a:t>
            </a:r>
            <a:r>
              <a:rPr lang="cs-CZ" sz="2800" b="1" dirty="0" err="1"/>
              <a:t>relação</a:t>
            </a:r>
            <a:r>
              <a:rPr lang="cs-CZ" sz="2800" b="1" dirty="0"/>
              <a:t> </a:t>
            </a:r>
            <a:r>
              <a:rPr lang="cs-CZ" sz="2800" b="1" dirty="0" err="1"/>
              <a:t>gramatical</a:t>
            </a:r>
            <a:r>
              <a:rPr lang="cs-CZ" sz="2800" b="1" dirty="0"/>
              <a:t> de objeto </a:t>
            </a:r>
            <a:r>
              <a:rPr lang="cs-CZ" sz="2800" b="1" dirty="0" err="1"/>
              <a:t>direto</a:t>
            </a:r>
            <a:r>
              <a:rPr lang="cs-CZ" sz="2800" b="1" dirty="0"/>
              <a:t>)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slovesa epistemická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Epistémicos</a:t>
            </a:r>
            <a:r>
              <a:rPr lang="cs-CZ" dirty="0"/>
              <a:t>) − </a:t>
            </a:r>
            <a:r>
              <a:rPr lang="cs-CZ" i="1" dirty="0" err="1"/>
              <a:t>aceitar</a:t>
            </a:r>
            <a:r>
              <a:rPr lang="cs-CZ" i="1" dirty="0"/>
              <a:t>, </a:t>
            </a:r>
            <a:r>
              <a:rPr lang="cs-CZ" i="1" dirty="0" err="1"/>
              <a:t>achar</a:t>
            </a:r>
            <a:r>
              <a:rPr lang="cs-CZ" i="1" dirty="0"/>
              <a:t>, </a:t>
            </a:r>
            <a:r>
              <a:rPr lang="cs-CZ" i="1" dirty="0" err="1"/>
              <a:t>acreditar</a:t>
            </a:r>
            <a:r>
              <a:rPr lang="cs-CZ" i="1" dirty="0"/>
              <a:t>, </a:t>
            </a:r>
            <a:r>
              <a:rPr lang="cs-CZ" i="1" dirty="0" err="1"/>
              <a:t>admitir</a:t>
            </a:r>
            <a:r>
              <a:rPr lang="cs-CZ" i="1" dirty="0"/>
              <a:t>, </a:t>
            </a:r>
            <a:r>
              <a:rPr lang="cs-CZ" i="1" dirty="0" err="1"/>
              <a:t>calcular</a:t>
            </a:r>
            <a:r>
              <a:rPr lang="cs-CZ" i="1" dirty="0"/>
              <a:t>, </a:t>
            </a:r>
            <a:r>
              <a:rPr lang="cs-CZ" i="1" dirty="0" err="1"/>
              <a:t>considerar</a:t>
            </a:r>
            <a:r>
              <a:rPr lang="cs-CZ" i="1" dirty="0"/>
              <a:t>, </a:t>
            </a:r>
            <a:r>
              <a:rPr lang="cs-CZ" i="1" dirty="0" err="1"/>
              <a:t>crer</a:t>
            </a:r>
            <a:r>
              <a:rPr lang="cs-CZ" i="1" dirty="0"/>
              <a:t>, </a:t>
            </a:r>
            <a:r>
              <a:rPr lang="cs-CZ" i="1" dirty="0" err="1"/>
              <a:t>descobrir</a:t>
            </a:r>
            <a:r>
              <a:rPr lang="cs-CZ" i="1" dirty="0"/>
              <a:t>, </a:t>
            </a:r>
            <a:r>
              <a:rPr lang="cs-CZ" i="1" dirty="0" err="1"/>
              <a:t>duvidar</a:t>
            </a:r>
            <a:r>
              <a:rPr lang="cs-CZ" i="1" dirty="0"/>
              <a:t>, </a:t>
            </a:r>
            <a:r>
              <a:rPr lang="cs-CZ" i="1" dirty="0" err="1"/>
              <a:t>entender</a:t>
            </a:r>
            <a:r>
              <a:rPr lang="cs-CZ" i="1" dirty="0"/>
              <a:t>, </a:t>
            </a:r>
            <a:r>
              <a:rPr lang="cs-CZ" i="1" dirty="0" err="1"/>
              <a:t>fingir</a:t>
            </a:r>
            <a:r>
              <a:rPr lang="cs-CZ" i="1" dirty="0"/>
              <a:t>, </a:t>
            </a:r>
            <a:r>
              <a:rPr lang="cs-CZ" i="1" dirty="0" err="1"/>
              <a:t>ignorar</a:t>
            </a:r>
            <a:r>
              <a:rPr lang="cs-CZ" i="1" dirty="0"/>
              <a:t>, </a:t>
            </a:r>
            <a:r>
              <a:rPr lang="cs-CZ" i="1" dirty="0" err="1"/>
              <a:t>imaginar</a:t>
            </a:r>
            <a:r>
              <a:rPr lang="cs-CZ" i="1" dirty="0"/>
              <a:t>, </a:t>
            </a:r>
            <a:r>
              <a:rPr lang="cs-CZ" i="1" dirty="0" err="1"/>
              <a:t>pensar</a:t>
            </a:r>
            <a:r>
              <a:rPr lang="cs-CZ" i="1" dirty="0"/>
              <a:t>, </a:t>
            </a:r>
            <a:r>
              <a:rPr lang="cs-CZ" i="1" dirty="0" err="1"/>
              <a:t>prever</a:t>
            </a:r>
            <a:r>
              <a:rPr lang="cs-CZ" i="1" dirty="0"/>
              <a:t>, </a:t>
            </a:r>
            <a:r>
              <a:rPr lang="cs-CZ" i="1" dirty="0" err="1"/>
              <a:t>reconhecer</a:t>
            </a:r>
            <a:r>
              <a:rPr lang="cs-CZ" i="1" dirty="0"/>
              <a:t>, </a:t>
            </a:r>
            <a:r>
              <a:rPr lang="cs-CZ" i="1" dirty="0" err="1"/>
              <a:t>saber</a:t>
            </a:r>
            <a:r>
              <a:rPr lang="cs-CZ" i="1" dirty="0"/>
              <a:t>, </a:t>
            </a:r>
            <a:r>
              <a:rPr lang="cs-CZ" i="1" dirty="0" err="1"/>
              <a:t>supor</a:t>
            </a:r>
            <a:r>
              <a:rPr lang="cs-CZ" i="1" dirty="0"/>
              <a:t>, ver</a:t>
            </a:r>
            <a:r>
              <a:rPr lang="cs-CZ" dirty="0"/>
              <a:t>, apod.</a:t>
            </a:r>
          </a:p>
          <a:p>
            <a:pPr lvl="0"/>
            <a:r>
              <a:rPr lang="cs-CZ" b="1" dirty="0"/>
              <a:t>slovesa deklarativní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) − </a:t>
            </a:r>
            <a:r>
              <a:rPr lang="cs-CZ" i="1" dirty="0" err="1"/>
              <a:t>acrescentar</a:t>
            </a:r>
            <a:r>
              <a:rPr lang="cs-CZ" i="1" dirty="0"/>
              <a:t>, </a:t>
            </a:r>
            <a:r>
              <a:rPr lang="cs-CZ" i="1" dirty="0" err="1"/>
              <a:t>afirmar</a:t>
            </a:r>
            <a:r>
              <a:rPr lang="cs-CZ" i="1" dirty="0"/>
              <a:t>, </a:t>
            </a:r>
            <a:r>
              <a:rPr lang="cs-CZ" i="1" dirty="0" err="1"/>
              <a:t>alegar</a:t>
            </a:r>
            <a:r>
              <a:rPr lang="cs-CZ" i="1" dirty="0"/>
              <a:t>, </a:t>
            </a:r>
            <a:r>
              <a:rPr lang="cs-CZ" i="1" dirty="0" err="1"/>
              <a:t>assegurar</a:t>
            </a:r>
            <a:r>
              <a:rPr lang="cs-CZ" i="1" dirty="0"/>
              <a:t>, </a:t>
            </a:r>
            <a:r>
              <a:rPr lang="cs-CZ" i="1" dirty="0" err="1"/>
              <a:t>concluir</a:t>
            </a:r>
            <a:r>
              <a:rPr lang="cs-CZ" i="1" dirty="0"/>
              <a:t>, </a:t>
            </a:r>
            <a:r>
              <a:rPr lang="cs-CZ" i="1" dirty="0" err="1"/>
              <a:t>concordar</a:t>
            </a:r>
            <a:r>
              <a:rPr lang="cs-CZ" i="1" dirty="0"/>
              <a:t>, </a:t>
            </a:r>
            <a:r>
              <a:rPr lang="cs-CZ" i="1" dirty="0" err="1"/>
              <a:t>confessar</a:t>
            </a:r>
            <a:r>
              <a:rPr lang="cs-CZ" i="1" dirty="0"/>
              <a:t>, </a:t>
            </a:r>
            <a:r>
              <a:rPr lang="cs-CZ" i="1" dirty="0" err="1"/>
              <a:t>decidir</a:t>
            </a:r>
            <a:r>
              <a:rPr lang="cs-CZ" i="1" dirty="0"/>
              <a:t>, </a:t>
            </a:r>
            <a:r>
              <a:rPr lang="cs-CZ" i="1" dirty="0" err="1"/>
              <a:t>declarar</a:t>
            </a:r>
            <a:r>
              <a:rPr lang="cs-CZ" i="1" dirty="0"/>
              <a:t>, </a:t>
            </a:r>
            <a:r>
              <a:rPr lang="cs-CZ" i="1" dirty="0" err="1"/>
              <a:t>dizer</a:t>
            </a:r>
            <a:r>
              <a:rPr lang="cs-CZ" i="1" dirty="0"/>
              <a:t>, </a:t>
            </a:r>
            <a:r>
              <a:rPr lang="cs-CZ" i="1" dirty="0" err="1"/>
              <a:t>insinuar</a:t>
            </a:r>
            <a:r>
              <a:rPr lang="cs-CZ" i="1" dirty="0"/>
              <a:t>, </a:t>
            </a:r>
            <a:r>
              <a:rPr lang="cs-CZ" i="1" dirty="0" err="1"/>
              <a:t>jurar</a:t>
            </a:r>
            <a:r>
              <a:rPr lang="cs-CZ" i="1" dirty="0"/>
              <a:t>, </a:t>
            </a:r>
            <a:r>
              <a:rPr lang="cs-CZ" i="1" dirty="0" err="1"/>
              <a:t>observar</a:t>
            </a:r>
            <a:r>
              <a:rPr lang="cs-CZ" i="1" dirty="0"/>
              <a:t>, </a:t>
            </a:r>
            <a:r>
              <a:rPr lang="cs-CZ" i="1" dirty="0" err="1"/>
              <a:t>proclamar</a:t>
            </a:r>
            <a:r>
              <a:rPr lang="cs-CZ" i="1" dirty="0"/>
              <a:t>, </a:t>
            </a:r>
            <a:r>
              <a:rPr lang="cs-CZ" i="1" dirty="0" err="1"/>
              <a:t>prometer</a:t>
            </a:r>
            <a:r>
              <a:rPr lang="cs-CZ" i="1" dirty="0"/>
              <a:t>, </a:t>
            </a:r>
            <a:r>
              <a:rPr lang="cs-CZ" i="1" dirty="0" err="1"/>
              <a:t>propor</a:t>
            </a:r>
            <a:r>
              <a:rPr lang="cs-CZ" i="1" dirty="0"/>
              <a:t>, </a:t>
            </a:r>
            <a:r>
              <a:rPr lang="cs-CZ" i="1" dirty="0" err="1"/>
              <a:t>sugerir</a:t>
            </a:r>
            <a:r>
              <a:rPr lang="cs-CZ" dirty="0"/>
              <a:t>, apod. </a:t>
            </a:r>
          </a:p>
          <a:p>
            <a:pPr lvl="0"/>
            <a:r>
              <a:rPr lang="cs-CZ" b="1" dirty="0"/>
              <a:t>slovesa zjišťovací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de </a:t>
            </a:r>
            <a:r>
              <a:rPr lang="cs-CZ" dirty="0" err="1"/>
              <a:t>Inquirição</a:t>
            </a:r>
            <a:r>
              <a:rPr lang="cs-CZ" dirty="0"/>
              <a:t>) − </a:t>
            </a:r>
            <a:r>
              <a:rPr lang="cs-CZ" i="1" dirty="0" err="1"/>
              <a:t>pedir</a:t>
            </a:r>
            <a:r>
              <a:rPr lang="cs-CZ" i="1" dirty="0"/>
              <a:t>, </a:t>
            </a:r>
            <a:r>
              <a:rPr lang="cs-CZ" i="1" dirty="0" err="1"/>
              <a:t>perguntar</a:t>
            </a:r>
            <a:r>
              <a:rPr lang="cs-CZ" dirty="0"/>
              <a:t>, apod. </a:t>
            </a:r>
          </a:p>
          <a:p>
            <a:pPr lvl="0"/>
            <a:r>
              <a:rPr lang="cs-CZ" b="1" dirty="0"/>
              <a:t>slovesa určovací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 de </a:t>
            </a:r>
            <a:r>
              <a:rPr lang="cs-CZ" dirty="0" err="1"/>
              <a:t>Ordem</a:t>
            </a:r>
            <a:r>
              <a:rPr lang="cs-CZ" dirty="0"/>
              <a:t>) − </a:t>
            </a:r>
            <a:r>
              <a:rPr lang="cs-CZ" i="1" dirty="0" err="1"/>
              <a:t>consentir</a:t>
            </a:r>
            <a:r>
              <a:rPr lang="cs-CZ" i="1" dirty="0"/>
              <a:t>, </a:t>
            </a:r>
            <a:r>
              <a:rPr lang="cs-CZ" i="1" dirty="0" err="1"/>
              <a:t>exigir</a:t>
            </a:r>
            <a:r>
              <a:rPr lang="cs-CZ" i="1" dirty="0"/>
              <a:t>, </a:t>
            </a:r>
            <a:r>
              <a:rPr lang="cs-CZ" i="1" dirty="0" err="1"/>
              <a:t>ordenar</a:t>
            </a:r>
            <a:r>
              <a:rPr lang="cs-CZ" i="1" dirty="0"/>
              <a:t>, </a:t>
            </a:r>
            <a:r>
              <a:rPr lang="cs-CZ" i="1" dirty="0" err="1"/>
              <a:t>permitir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i="1" dirty="0" err="1"/>
              <a:t>proibir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přací a optativní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Volitivos</a:t>
            </a:r>
            <a:r>
              <a:rPr lang="cs-CZ" dirty="0"/>
              <a:t> e </a:t>
            </a:r>
            <a:r>
              <a:rPr lang="cs-CZ" dirty="0" err="1"/>
              <a:t>Optativos</a:t>
            </a:r>
            <a:r>
              <a:rPr lang="cs-CZ" dirty="0"/>
              <a:t>) − </a:t>
            </a:r>
            <a:r>
              <a:rPr lang="cs-CZ" i="1" dirty="0" err="1"/>
              <a:t>desejar</a:t>
            </a:r>
            <a:r>
              <a:rPr lang="cs-CZ" i="1" dirty="0"/>
              <a:t>, </a:t>
            </a:r>
            <a:r>
              <a:rPr lang="cs-CZ" i="1" dirty="0" err="1"/>
              <a:t>esperar</a:t>
            </a:r>
            <a:r>
              <a:rPr lang="cs-CZ" i="1" dirty="0"/>
              <a:t>, </a:t>
            </a:r>
            <a:r>
              <a:rPr lang="cs-CZ" i="1" dirty="0" err="1"/>
              <a:t>ousar</a:t>
            </a:r>
            <a:r>
              <a:rPr lang="cs-CZ" i="1" dirty="0"/>
              <a:t>, </a:t>
            </a:r>
            <a:r>
              <a:rPr lang="cs-CZ" i="1" dirty="0" err="1"/>
              <a:t>preferir</a:t>
            </a:r>
            <a:r>
              <a:rPr lang="cs-CZ" i="1" dirty="0"/>
              <a:t>, </a:t>
            </a:r>
            <a:r>
              <a:rPr lang="cs-CZ" i="1" dirty="0" err="1"/>
              <a:t>pretender</a:t>
            </a:r>
            <a:r>
              <a:rPr lang="cs-CZ" i="1" dirty="0"/>
              <a:t>, </a:t>
            </a:r>
            <a:r>
              <a:rPr lang="cs-CZ" i="1" dirty="0" err="1"/>
              <a:t>querer</a:t>
            </a:r>
            <a:r>
              <a:rPr lang="cs-CZ" i="1" dirty="0"/>
              <a:t>, </a:t>
            </a:r>
            <a:r>
              <a:rPr lang="cs-CZ" i="1" dirty="0" err="1"/>
              <a:t>tencionar</a:t>
            </a:r>
            <a:r>
              <a:rPr lang="cs-CZ" i="1" dirty="0"/>
              <a:t>, </a:t>
            </a:r>
            <a:r>
              <a:rPr lang="cs-CZ" i="1" dirty="0" err="1"/>
              <a:t>tentar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smyslová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Perceptivos</a:t>
            </a:r>
            <a:r>
              <a:rPr lang="cs-CZ" dirty="0"/>
              <a:t>) − </a:t>
            </a:r>
            <a:r>
              <a:rPr lang="cs-CZ" i="1" dirty="0" err="1"/>
              <a:t>ouvir</a:t>
            </a:r>
            <a:r>
              <a:rPr lang="cs-CZ" i="1" dirty="0"/>
              <a:t>, </a:t>
            </a:r>
            <a:r>
              <a:rPr lang="cs-CZ" i="1" dirty="0" err="1"/>
              <a:t>sentir</a:t>
            </a:r>
            <a:r>
              <a:rPr lang="cs-CZ" i="1" dirty="0"/>
              <a:t>, ver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kauzativní</a:t>
            </a:r>
            <a:r>
              <a:rPr lang="cs-CZ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Causativos</a:t>
            </a:r>
            <a:r>
              <a:rPr lang="cs-CZ" dirty="0"/>
              <a:t>) − </a:t>
            </a:r>
            <a:r>
              <a:rPr lang="cs-CZ" i="1" dirty="0" err="1"/>
              <a:t>deixar</a:t>
            </a:r>
            <a:r>
              <a:rPr lang="cs-CZ" i="1" dirty="0"/>
              <a:t>, </a:t>
            </a:r>
            <a:r>
              <a:rPr lang="cs-CZ" i="1" dirty="0" err="1"/>
              <a:t>fazer</a:t>
            </a:r>
            <a:r>
              <a:rPr lang="cs-CZ" i="1" dirty="0"/>
              <a:t>, </a:t>
            </a:r>
            <a:r>
              <a:rPr lang="cs-CZ" i="1" dirty="0" err="1"/>
              <a:t>mandar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75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Tato </a:t>
            </a:r>
            <a:r>
              <a:rPr lang="cs-CZ" dirty="0"/>
              <a:t>slovesa nevolí jiné argumenty, než je podmět a infinitivní předmětná věta přímá. Infinitiv nepodléhá jakýmkoliv </a:t>
            </a:r>
            <a:r>
              <a:rPr lang="cs-CZ" dirty="0" smtClean="0"/>
              <a:t>omezením.</a:t>
            </a:r>
            <a:r>
              <a:rPr lang="cs-CZ" dirty="0"/>
              <a:t> je běžný jak </a:t>
            </a:r>
            <a:r>
              <a:rPr lang="cs-CZ" dirty="0" smtClean="0"/>
              <a:t>flektivní, </a:t>
            </a:r>
            <a:r>
              <a:rPr lang="cs-CZ" dirty="0"/>
              <a:t>tak neflektivní </a:t>
            </a:r>
            <a:r>
              <a:rPr lang="cs-CZ" dirty="0" smtClean="0"/>
              <a:t>tvar. 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        </a:t>
            </a:r>
            <a:r>
              <a:rPr lang="cs-CZ" sz="3200" dirty="0" err="1" smtClean="0"/>
              <a:t>Eles</a:t>
            </a:r>
            <a:r>
              <a:rPr lang="cs-CZ" sz="3200" dirty="0" smtClean="0"/>
              <a:t> </a:t>
            </a:r>
            <a:r>
              <a:rPr lang="cs-CZ" sz="3200" dirty="0" err="1"/>
              <a:t>não</a:t>
            </a:r>
            <a:r>
              <a:rPr lang="cs-CZ" sz="3200" dirty="0"/>
              <a:t> </a:t>
            </a:r>
            <a:r>
              <a:rPr lang="cs-CZ" sz="3200" dirty="0" err="1"/>
              <a:t>suportam</a:t>
            </a:r>
            <a:r>
              <a:rPr lang="cs-CZ" sz="3200" dirty="0"/>
              <a:t> [</a:t>
            </a:r>
            <a:r>
              <a:rPr lang="cs-CZ" sz="3200" b="1" dirty="0" err="1"/>
              <a:t>fazerem</a:t>
            </a:r>
            <a:r>
              <a:rPr lang="cs-CZ" sz="3200" dirty="0"/>
              <a:t> parte 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Nesnášejí být součástí komise.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dirty="0" err="1"/>
              <a:t>Eles</a:t>
            </a:r>
            <a:r>
              <a:rPr lang="cs-CZ" sz="3200" baseline="-25000" dirty="0" err="1"/>
              <a:t>i</a:t>
            </a:r>
            <a:r>
              <a:rPr lang="cs-CZ" sz="3200" dirty="0"/>
              <a:t> </a:t>
            </a:r>
            <a:r>
              <a:rPr lang="cs-CZ" sz="3200" dirty="0" err="1"/>
              <a:t>adoraram</a:t>
            </a:r>
            <a:r>
              <a:rPr lang="cs-CZ" sz="3200" dirty="0"/>
              <a:t> [[-]</a:t>
            </a:r>
            <a:r>
              <a:rPr lang="cs-CZ" sz="3200" baseline="-25000" dirty="0"/>
              <a:t>i</a:t>
            </a:r>
            <a:r>
              <a:rPr lang="cs-CZ" sz="3200" dirty="0"/>
              <a:t> </a:t>
            </a:r>
            <a:r>
              <a:rPr lang="cs-CZ" sz="3200" b="1" dirty="0" err="1"/>
              <a:t>fazer</a:t>
            </a:r>
            <a:r>
              <a:rPr lang="cs-CZ" sz="3200" dirty="0"/>
              <a:t> parte</a:t>
            </a:r>
            <a:r>
              <a:rPr lang="cs-CZ" sz="3200" b="1" dirty="0"/>
              <a:t> </a:t>
            </a:r>
            <a:r>
              <a:rPr lang="cs-CZ" sz="3200" dirty="0"/>
              <a:t>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Zbožňovali být součástí komise</a:t>
            </a:r>
            <a:r>
              <a:rPr lang="cs-CZ" sz="3200" i="1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Pokud </a:t>
            </a:r>
            <a:r>
              <a:rPr lang="cs-CZ" dirty="0"/>
              <a:t>foneticky vyjádřen je, </a:t>
            </a:r>
            <a:r>
              <a:rPr lang="cs-CZ" b="1" dirty="0"/>
              <a:t>referenty podmětů věty řídící a </a:t>
            </a:r>
            <a:r>
              <a:rPr lang="cs-CZ" b="1" dirty="0" err="1"/>
              <a:t>kompletivní</a:t>
            </a:r>
            <a:r>
              <a:rPr lang="cs-CZ" b="1" dirty="0"/>
              <a:t> mohou být </a:t>
            </a:r>
            <a:r>
              <a:rPr lang="cs-CZ" b="1" dirty="0" smtClean="0"/>
              <a:t>stejné</a:t>
            </a:r>
            <a:r>
              <a:rPr lang="cs-CZ" b="1" dirty="0"/>
              <a:t>, ale i </a:t>
            </a:r>
            <a:r>
              <a:rPr lang="cs-CZ" b="1" dirty="0" smtClean="0"/>
              <a:t>odlišné:</a:t>
            </a:r>
          </a:p>
          <a:p>
            <a:pPr marL="0" indent="0" algn="just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dirty="0" err="1"/>
              <a:t>Eles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aprovaram</a:t>
            </a:r>
            <a:r>
              <a:rPr lang="cs-CZ" dirty="0"/>
              <a:t> [[o Pedro]</a:t>
            </a:r>
            <a:r>
              <a:rPr lang="cs-CZ" baseline="-25000" dirty="0"/>
              <a:t>j</a:t>
            </a:r>
            <a:r>
              <a:rPr lang="cs-CZ" dirty="0"/>
              <a:t> </a:t>
            </a:r>
            <a:r>
              <a:rPr lang="cs-CZ" dirty="0" err="1"/>
              <a:t>fazer</a:t>
            </a:r>
            <a:r>
              <a:rPr lang="cs-CZ" dirty="0"/>
              <a:t> parte do </a:t>
            </a:r>
            <a:r>
              <a:rPr lang="cs-CZ" dirty="0" err="1"/>
              <a:t>júri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i="1" dirty="0"/>
              <a:t>Odsouhlasili, aby Pedro byl součástí komise.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1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/>
              <a:t>aprovaram</a:t>
            </a:r>
            <a:r>
              <a:rPr lang="cs-CZ" dirty="0"/>
              <a:t> </a:t>
            </a:r>
            <a:r>
              <a:rPr lang="cs-CZ" b="1" dirty="0"/>
              <a:t>[o facto de</a:t>
            </a:r>
            <a:r>
              <a:rPr lang="cs-CZ" dirty="0"/>
              <a:t> o Pedro </a:t>
            </a:r>
            <a:r>
              <a:rPr lang="cs-CZ" dirty="0" err="1"/>
              <a:t>fazer</a:t>
            </a:r>
            <a:r>
              <a:rPr lang="cs-CZ" dirty="0"/>
              <a:t> parte do </a:t>
            </a:r>
            <a:r>
              <a:rPr lang="cs-CZ" dirty="0" err="1"/>
              <a:t>júri</a:t>
            </a:r>
            <a:r>
              <a:rPr lang="cs-CZ" dirty="0"/>
              <a:t>.] </a:t>
            </a:r>
          </a:p>
          <a:p>
            <a:pPr marL="0" indent="0">
              <a:buNone/>
            </a:pPr>
            <a:r>
              <a:rPr lang="cs-CZ" i="1" dirty="0"/>
              <a:t>Odsouhlasili skutečnost, že je Pedro součástí komise.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Slovesa </a:t>
            </a:r>
            <a:r>
              <a:rPr lang="cs-CZ" b="1" dirty="0"/>
              <a:t>epistemická a deklarativní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epistémicos</a:t>
            </a:r>
            <a:r>
              <a:rPr lang="cs-CZ" b="1" dirty="0"/>
              <a:t> e </a:t>
            </a:r>
            <a:r>
              <a:rPr lang="cs-CZ" b="1" dirty="0" err="1"/>
              <a:t>declarativos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914400" lvl="2" indent="0">
              <a:buNone/>
            </a:pPr>
            <a:r>
              <a:rPr lang="cs-CZ" sz="3200" dirty="0" err="1"/>
              <a:t>Elas</a:t>
            </a:r>
            <a:r>
              <a:rPr lang="cs-CZ" sz="3200" dirty="0"/>
              <a:t> </a:t>
            </a:r>
            <a:r>
              <a:rPr lang="cs-CZ" sz="3200" b="1" dirty="0" err="1"/>
              <a:t>julgam</a:t>
            </a:r>
            <a:r>
              <a:rPr lang="cs-CZ" sz="3200" b="1" dirty="0"/>
              <a:t> [ser </a:t>
            </a:r>
            <a:r>
              <a:rPr lang="cs-CZ" sz="3200" b="1" dirty="0" err="1"/>
              <a:t>mais</a:t>
            </a:r>
            <a:r>
              <a:rPr lang="cs-CZ" sz="3200" b="1" dirty="0"/>
              <a:t> </a:t>
            </a:r>
            <a:r>
              <a:rPr lang="cs-CZ" sz="3200" b="1" dirty="0" err="1"/>
              <a:t>inteligentes</a:t>
            </a:r>
            <a:r>
              <a:rPr lang="cs-CZ" sz="3200" b="1" dirty="0"/>
              <a:t> </a:t>
            </a:r>
            <a:r>
              <a:rPr lang="cs-CZ" sz="3200" dirty="0"/>
              <a:t>do </a:t>
            </a:r>
            <a:r>
              <a:rPr lang="cs-CZ" sz="3200" dirty="0" err="1"/>
              <a:t>que</a:t>
            </a:r>
            <a:r>
              <a:rPr lang="cs-CZ" sz="3200" dirty="0"/>
              <a:t> </a:t>
            </a:r>
            <a:r>
              <a:rPr lang="cs-CZ" sz="3200" dirty="0" err="1"/>
              <a:t>nós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Domnívají se, že jsou inteligentnější, než my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endParaRPr lang="cs-CZ" sz="3200" dirty="0"/>
          </a:p>
          <a:p>
            <a:pPr marL="914400" lvl="2" indent="0">
              <a:buNone/>
            </a:pPr>
            <a:r>
              <a:rPr lang="cs-CZ" sz="3200" dirty="0" err="1"/>
              <a:t>Nós</a:t>
            </a:r>
            <a:r>
              <a:rPr lang="cs-CZ" sz="3200" dirty="0"/>
              <a:t> </a:t>
            </a:r>
            <a:r>
              <a:rPr lang="cs-CZ" sz="3200" b="1" dirty="0" err="1"/>
              <a:t>juramos-te</a:t>
            </a:r>
            <a:r>
              <a:rPr lang="cs-CZ" sz="3200" b="1" dirty="0"/>
              <a:t> [</a:t>
            </a:r>
            <a:r>
              <a:rPr lang="cs-CZ" sz="3200" b="1" dirty="0" err="1"/>
              <a:t>não</a:t>
            </a:r>
            <a:r>
              <a:rPr lang="cs-CZ" sz="3200" b="1" dirty="0"/>
              <a:t> </a:t>
            </a:r>
            <a:r>
              <a:rPr lang="cs-CZ" sz="3200" b="1" dirty="0" err="1"/>
              <a:t>comer</a:t>
            </a:r>
            <a:r>
              <a:rPr lang="cs-CZ" sz="3200" b="1" dirty="0"/>
              <a:t> </a:t>
            </a:r>
            <a:r>
              <a:rPr lang="cs-CZ" sz="3200" dirty="0" err="1"/>
              <a:t>chocolate</a:t>
            </a:r>
            <a:r>
              <a:rPr lang="cs-CZ" sz="3200" dirty="0"/>
              <a:t> </a:t>
            </a:r>
            <a:r>
              <a:rPr lang="cs-CZ" sz="3200" dirty="0" err="1"/>
              <a:t>nunca</a:t>
            </a:r>
            <a:r>
              <a:rPr lang="cs-CZ" sz="3200" dirty="0"/>
              <a:t> </a:t>
            </a:r>
            <a:r>
              <a:rPr lang="cs-CZ" sz="3200" dirty="0" err="1"/>
              <a:t>mais</a:t>
            </a:r>
            <a:r>
              <a:rPr lang="cs-CZ" sz="3200" dirty="0"/>
              <a:t>.]</a:t>
            </a:r>
          </a:p>
          <a:p>
            <a:pPr marL="914400" lvl="2" indent="0">
              <a:buNone/>
            </a:pPr>
            <a:r>
              <a:rPr lang="cs-CZ" sz="3200" i="1" dirty="0"/>
              <a:t>Přísaháme ti, že už nikdy nebudeme jíst čokoládu.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pozice </a:t>
            </a:r>
            <a:r>
              <a:rPr lang="cs-CZ" dirty="0"/>
              <a:t>podmětu, pokud je foneticky realizován. </a:t>
            </a:r>
            <a:r>
              <a:rPr lang="cs-CZ" b="1" dirty="0"/>
              <a:t>Ten je preferován v pozici </a:t>
            </a:r>
            <a:r>
              <a:rPr lang="cs-CZ" b="1" u="sng" dirty="0"/>
              <a:t>napravo od slovesa v </a:t>
            </a:r>
            <a:r>
              <a:rPr lang="cs-CZ" b="1" u="sng" dirty="0" smtClean="0"/>
              <a:t>infinitivu</a:t>
            </a:r>
            <a:r>
              <a:rPr lang="cs-CZ" dirty="0" smtClean="0"/>
              <a:t>, </a:t>
            </a:r>
            <a:r>
              <a:rPr lang="cs-CZ" b="1" dirty="0"/>
              <a:t>pokud stojí nalevo od něj, je gramatická správnost věty </a:t>
            </a:r>
            <a:r>
              <a:rPr lang="cs-CZ" b="1" dirty="0" smtClean="0"/>
              <a:t>diskutabilní. 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sz="3600" dirty="0" err="1"/>
              <a:t>Disseram-me</a:t>
            </a:r>
            <a:r>
              <a:rPr lang="cs-CZ" sz="3600" dirty="0"/>
              <a:t> [</a:t>
            </a:r>
            <a:r>
              <a:rPr lang="cs-CZ" sz="3600" b="1" dirty="0" err="1"/>
              <a:t>não</a:t>
            </a:r>
            <a:r>
              <a:rPr lang="cs-CZ" sz="3600" b="1" dirty="0"/>
              <a:t> </a:t>
            </a:r>
            <a:r>
              <a:rPr lang="cs-CZ" sz="3600" b="1" dirty="0" err="1"/>
              <a:t>estarem</a:t>
            </a:r>
            <a:r>
              <a:rPr lang="cs-CZ" sz="3600" b="1" dirty="0"/>
              <a:t> </a:t>
            </a:r>
            <a:r>
              <a:rPr lang="cs-CZ" sz="3600" b="1" u="sng" dirty="0"/>
              <a:t>os </a:t>
            </a:r>
            <a:r>
              <a:rPr lang="cs-CZ" sz="3600" b="1" u="sng" dirty="0" err="1"/>
              <a:t>manuscritos</a:t>
            </a:r>
            <a:r>
              <a:rPr lang="cs-CZ" sz="3600" dirty="0"/>
              <a:t> </a:t>
            </a:r>
            <a:r>
              <a:rPr lang="cs-CZ" sz="3600" dirty="0" err="1"/>
              <a:t>ainda</a:t>
            </a:r>
            <a:r>
              <a:rPr lang="cs-CZ" sz="3600" dirty="0"/>
              <a:t> </a:t>
            </a:r>
            <a:r>
              <a:rPr lang="cs-CZ" sz="3600" dirty="0" err="1"/>
              <a:t>prontos</a:t>
            </a:r>
            <a:r>
              <a:rPr lang="cs-CZ" sz="3600" dirty="0"/>
              <a:t> para </a:t>
            </a:r>
            <a:r>
              <a:rPr lang="cs-CZ" sz="3600" dirty="0" err="1"/>
              <a:t>publicação</a:t>
            </a:r>
            <a:r>
              <a:rPr lang="cs-CZ" sz="3600" dirty="0" smtClean="0"/>
              <a:t>].</a:t>
            </a:r>
            <a:endParaRPr lang="cs-CZ" sz="3600" dirty="0"/>
          </a:p>
          <a:p>
            <a:pPr marL="457200" lvl="1" indent="0">
              <a:buNone/>
            </a:pPr>
            <a:r>
              <a:rPr lang="cs-CZ" sz="3600" i="1" dirty="0"/>
              <a:t>Řekli mi, že manuskripty ještě nejsou připraveny k publikování.</a:t>
            </a:r>
            <a:r>
              <a:rPr lang="cs-CZ" sz="3600" dirty="0" smtClean="0">
                <a:effectLst/>
              </a:rPr>
              <a:t> </a:t>
            </a:r>
            <a:r>
              <a:rPr lang="cs-CZ" sz="3600" i="1" dirty="0" smtClean="0"/>
              <a:t> </a:t>
            </a:r>
          </a:p>
          <a:p>
            <a:pPr marL="457200" lvl="1" indent="0">
              <a:buNone/>
            </a:pPr>
            <a:r>
              <a:rPr lang="cs-CZ" sz="3600" i="1" dirty="0" smtClean="0"/>
              <a:t>?? </a:t>
            </a:r>
            <a:r>
              <a:rPr lang="cs-CZ" dirty="0" err="1" smtClean="0"/>
              <a:t>Disseram-me</a:t>
            </a:r>
            <a:r>
              <a:rPr lang="cs-CZ" dirty="0" smtClean="0"/>
              <a:t> </a:t>
            </a:r>
            <a:r>
              <a:rPr lang="cs-CZ" dirty="0"/>
              <a:t>[</a:t>
            </a:r>
            <a:r>
              <a:rPr lang="cs-CZ" b="1" i="1" u="sng" dirty="0"/>
              <a:t>os </a:t>
            </a:r>
            <a:r>
              <a:rPr lang="cs-CZ" b="1" i="1" u="sng" dirty="0" err="1"/>
              <a:t>manuscritos</a:t>
            </a:r>
            <a:r>
              <a:rPr lang="cs-CZ" b="1" i="1" dirty="0"/>
              <a:t> </a:t>
            </a:r>
            <a:r>
              <a:rPr lang="cs-CZ" b="1" i="1" dirty="0" err="1"/>
              <a:t>não</a:t>
            </a:r>
            <a:r>
              <a:rPr lang="cs-CZ" b="1" i="1" dirty="0"/>
              <a:t> </a:t>
            </a:r>
            <a:r>
              <a:rPr lang="cs-CZ" b="1" i="1" dirty="0" err="1"/>
              <a:t>estarem</a:t>
            </a:r>
            <a:r>
              <a:rPr lang="cs-CZ" dirty="0"/>
              <a:t> ?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prontos</a:t>
            </a:r>
            <a:r>
              <a:rPr lang="cs-CZ" dirty="0"/>
              <a:t> para </a:t>
            </a:r>
            <a:r>
              <a:rPr lang="cs-CZ" dirty="0" err="1"/>
              <a:t>publicação</a:t>
            </a:r>
            <a:r>
              <a:rPr lang="cs-CZ" dirty="0"/>
              <a:t>].</a:t>
            </a:r>
          </a:p>
          <a:p>
            <a:pPr marL="457200" lvl="1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toto </a:t>
            </a:r>
            <a:r>
              <a:rPr lang="cs-CZ" b="1" dirty="0" smtClean="0"/>
              <a:t>neplatí, pokud je podmět zdůrazněn adverbiem, </a:t>
            </a:r>
            <a:r>
              <a:rPr lang="cs-CZ" dirty="0" smtClean="0"/>
              <a:t>např. </a:t>
            </a:r>
            <a:r>
              <a:rPr lang="cs-CZ" i="1" dirty="0" err="1" smtClean="0"/>
              <a:t>apenas</a:t>
            </a:r>
            <a:r>
              <a:rPr lang="cs-CZ" i="1" dirty="0" smtClean="0"/>
              <a:t>, </a:t>
            </a:r>
            <a:r>
              <a:rPr lang="cs-CZ" i="1" dirty="0" err="1" smtClean="0"/>
              <a:t>até</a:t>
            </a:r>
            <a:r>
              <a:rPr lang="cs-CZ" i="1" dirty="0" smtClean="0"/>
              <a:t>, </a:t>
            </a:r>
            <a:r>
              <a:rPr lang="cs-CZ" i="1" dirty="0" err="1" smtClean="0"/>
              <a:t>só</a:t>
            </a:r>
            <a:r>
              <a:rPr lang="cs-CZ" dirty="0" smtClean="0"/>
              <a:t> apod.,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nebo pokud </a:t>
            </a:r>
            <a:r>
              <a:rPr lang="cs-CZ" b="1" dirty="0" smtClean="0"/>
              <a:t>obsahuje neurčitý kvantifikát</a:t>
            </a:r>
            <a:r>
              <a:rPr lang="cs-CZ" dirty="0" smtClean="0"/>
              <a:t>or </a:t>
            </a:r>
            <a:r>
              <a:rPr lang="cs-CZ" i="1" dirty="0" err="1" smtClean="0"/>
              <a:t>alguém</a:t>
            </a:r>
            <a:r>
              <a:rPr lang="cs-CZ" i="1" dirty="0" smtClean="0"/>
              <a:t>, </a:t>
            </a:r>
            <a:r>
              <a:rPr lang="cs-CZ" i="1" dirty="0" err="1" smtClean="0"/>
              <a:t>nenhum</a:t>
            </a:r>
            <a:r>
              <a:rPr lang="cs-CZ" i="1" dirty="0" smtClean="0"/>
              <a:t>, </a:t>
            </a:r>
            <a:r>
              <a:rPr lang="cs-CZ" i="1" dirty="0" err="1" smtClean="0"/>
              <a:t>ninguém</a:t>
            </a:r>
            <a:r>
              <a:rPr lang="cs-CZ" i="1" dirty="0" smtClean="0"/>
              <a:t>, </a:t>
            </a:r>
            <a:r>
              <a:rPr lang="cs-CZ" i="1" dirty="0" err="1" smtClean="0"/>
              <a:t>todos</a:t>
            </a:r>
            <a:r>
              <a:rPr lang="cs-CZ" dirty="0" err="1" smtClean="0"/>
              <a:t>,apod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 </a:t>
            </a:r>
            <a:r>
              <a:rPr lang="cs-CZ" sz="3000" dirty="0" err="1" smtClean="0"/>
              <a:t>Penso</a:t>
            </a:r>
            <a:r>
              <a:rPr lang="cs-CZ" sz="3000" dirty="0" smtClean="0"/>
              <a:t> </a:t>
            </a:r>
            <a:r>
              <a:rPr lang="cs-CZ" sz="3000" dirty="0"/>
              <a:t>[</a:t>
            </a:r>
            <a:r>
              <a:rPr lang="cs-CZ" sz="3000" b="1" u="wavy" dirty="0" err="1"/>
              <a:t>nenhum</a:t>
            </a:r>
            <a:r>
              <a:rPr lang="cs-CZ" sz="3000" b="1" u="sng" dirty="0"/>
              <a:t> </a:t>
            </a:r>
            <a:r>
              <a:rPr lang="cs-CZ" sz="3000" b="1" u="sng" dirty="0" err="1"/>
              <a:t>dos</a:t>
            </a:r>
            <a:r>
              <a:rPr lang="cs-CZ" sz="3000" b="1" u="sng" dirty="0"/>
              <a:t> </a:t>
            </a:r>
            <a:r>
              <a:rPr lang="cs-CZ" sz="3000" b="1" u="sng" dirty="0" err="1"/>
              <a:t>manuscritos</a:t>
            </a:r>
            <a:r>
              <a:rPr lang="cs-CZ" sz="3000" b="1" dirty="0"/>
              <a:t> </a:t>
            </a:r>
            <a:r>
              <a:rPr lang="cs-CZ" sz="3000" b="1" dirty="0" err="1"/>
              <a:t>estar</a:t>
            </a:r>
            <a:r>
              <a:rPr lang="cs-CZ" sz="3000" dirty="0"/>
              <a:t> </a:t>
            </a:r>
            <a:r>
              <a:rPr lang="cs-CZ" sz="3000" dirty="0" err="1"/>
              <a:t>ainda</a:t>
            </a:r>
            <a:r>
              <a:rPr lang="cs-CZ" sz="3000" dirty="0"/>
              <a:t> </a:t>
            </a:r>
            <a:r>
              <a:rPr lang="cs-CZ" sz="3000" dirty="0" err="1"/>
              <a:t>pronto</a:t>
            </a:r>
            <a:r>
              <a:rPr lang="cs-CZ" sz="3000" dirty="0"/>
              <a:t> para </a:t>
            </a:r>
            <a:r>
              <a:rPr lang="cs-CZ" sz="3000" dirty="0" err="1"/>
              <a:t>publicação</a:t>
            </a:r>
            <a:r>
              <a:rPr lang="cs-CZ" sz="3000" dirty="0" smtClean="0"/>
              <a:t>].</a:t>
            </a:r>
          </a:p>
          <a:p>
            <a:pPr marL="914400" lvl="2" indent="0">
              <a:buNone/>
            </a:pPr>
            <a:r>
              <a:rPr lang="cs-CZ" sz="3000" i="1" dirty="0"/>
              <a:t> </a:t>
            </a:r>
            <a:r>
              <a:rPr lang="cs-CZ" sz="3000" i="1" dirty="0" smtClean="0"/>
              <a:t> Myslím</a:t>
            </a:r>
            <a:r>
              <a:rPr lang="cs-CZ" sz="3000" i="1" dirty="0"/>
              <a:t>, že žádný z manuskriptů ještě není připraven k publikování.</a:t>
            </a:r>
            <a:endParaRPr lang="cs-CZ" sz="3000" dirty="0"/>
          </a:p>
          <a:p>
            <a:pPr marL="914400" lvl="2" indent="0">
              <a:buNone/>
            </a:pPr>
            <a:r>
              <a:rPr lang="cs-CZ" sz="30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VH = podmět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Podmět infinitivní </a:t>
            </a:r>
            <a:r>
              <a:rPr lang="cs-CZ" dirty="0" err="1" smtClean="0"/>
              <a:t>kompletivní</a:t>
            </a:r>
            <a:r>
              <a:rPr lang="cs-CZ" dirty="0" smtClean="0"/>
              <a:t> věty je vždy shodný s podmětem věty řídící, pokud není foneticky vyjádřen.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As </a:t>
            </a:r>
            <a:r>
              <a:rPr lang="cs-CZ" dirty="0" err="1"/>
              <a:t>professoras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acreditam</a:t>
            </a:r>
            <a:r>
              <a:rPr lang="cs-CZ" dirty="0"/>
              <a:t> [[-]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ter</a:t>
            </a:r>
            <a:r>
              <a:rPr lang="cs-CZ" b="1" dirty="0"/>
              <a:t> </a:t>
            </a:r>
            <a:r>
              <a:rPr lang="cs-CZ" b="1" dirty="0" err="1"/>
              <a:t>corrigido</a:t>
            </a:r>
            <a:r>
              <a:rPr lang="cs-CZ" dirty="0"/>
              <a:t> </a:t>
            </a:r>
            <a:r>
              <a:rPr lang="cs-CZ" dirty="0" err="1"/>
              <a:t>bem</a:t>
            </a:r>
            <a:r>
              <a:rPr lang="cs-CZ" dirty="0"/>
              <a:t> os </a:t>
            </a:r>
            <a:r>
              <a:rPr lang="cs-CZ" dirty="0" err="1" smtClean="0"/>
              <a:t>exames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 Profesorky </a:t>
            </a:r>
            <a:r>
              <a:rPr lang="cs-CZ" i="1" dirty="0"/>
              <a:t>věří, že dobře opravily písemné zkoušky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3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deklarativní - závazková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slovesa </a:t>
            </a:r>
            <a:r>
              <a:rPr lang="cs-CZ" b="1" i="1" dirty="0" err="1"/>
              <a:t>aceitar</a:t>
            </a:r>
            <a:r>
              <a:rPr lang="cs-CZ" b="1" i="1" dirty="0"/>
              <a:t>, </a:t>
            </a:r>
            <a:r>
              <a:rPr lang="cs-CZ" b="1" i="1" dirty="0" err="1"/>
              <a:t>ameaçar</a:t>
            </a:r>
            <a:r>
              <a:rPr lang="cs-CZ" b="1" i="1" dirty="0"/>
              <a:t>, </a:t>
            </a:r>
            <a:r>
              <a:rPr lang="cs-CZ" b="1" i="1" dirty="0" err="1"/>
              <a:t>combinar</a:t>
            </a:r>
            <a:r>
              <a:rPr lang="cs-CZ" b="1" i="1" dirty="0"/>
              <a:t>, </a:t>
            </a:r>
            <a:r>
              <a:rPr lang="cs-CZ" b="1" i="1" dirty="0" err="1"/>
              <a:t>decidir</a:t>
            </a:r>
            <a:r>
              <a:rPr lang="cs-CZ" b="1" i="1" dirty="0"/>
              <a:t>, </a:t>
            </a:r>
            <a:r>
              <a:rPr lang="cs-CZ" b="1" i="1" dirty="0" err="1"/>
              <a:t>jurar</a:t>
            </a:r>
            <a:r>
              <a:rPr lang="cs-CZ" b="1" i="1" dirty="0"/>
              <a:t> </a:t>
            </a:r>
            <a:r>
              <a:rPr lang="cs-CZ" b="1" dirty="0"/>
              <a:t>a</a:t>
            </a:r>
            <a:r>
              <a:rPr lang="cs-CZ" b="1" i="1" dirty="0"/>
              <a:t> </a:t>
            </a:r>
            <a:r>
              <a:rPr lang="cs-CZ" b="1" i="1" dirty="0" err="1"/>
              <a:t>prometer</a:t>
            </a:r>
            <a:r>
              <a:rPr lang="cs-CZ" b="1" dirty="0"/>
              <a:t> </a:t>
            </a:r>
            <a:r>
              <a:rPr lang="cs-CZ" dirty="0" smtClean="0"/>
              <a:t> =  </a:t>
            </a:r>
            <a:r>
              <a:rPr lang="cs-CZ" b="1" dirty="0"/>
              <a:t>slovesa </a:t>
            </a:r>
            <a:r>
              <a:rPr lang="cs-CZ" b="1" dirty="0" smtClean="0"/>
              <a:t> závazková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Compromissivos</a:t>
            </a:r>
            <a:r>
              <a:rPr lang="cs-CZ" dirty="0"/>
              <a:t>), která </a:t>
            </a:r>
            <a:r>
              <a:rPr lang="cs-CZ" b="1" dirty="0"/>
              <a:t>předpokládají </a:t>
            </a:r>
            <a:r>
              <a:rPr lang="cs-CZ" b="1" dirty="0" smtClean="0"/>
              <a:t>následné proběhnutí </a:t>
            </a:r>
            <a:r>
              <a:rPr lang="cs-CZ" b="1" dirty="0"/>
              <a:t>akce specifikované v </a:t>
            </a:r>
            <a:r>
              <a:rPr lang="cs-CZ" b="1" dirty="0" err="1"/>
              <a:t>kompletivní</a:t>
            </a:r>
            <a:r>
              <a:rPr lang="cs-CZ" b="1" dirty="0"/>
              <a:t> větě předmětné přímé</a:t>
            </a:r>
            <a:r>
              <a:rPr lang="cs-CZ" dirty="0"/>
              <a:t>. U</a:t>
            </a:r>
            <a:r>
              <a:rPr lang="cs-CZ" dirty="0" smtClean="0"/>
              <a:t>vozují </a:t>
            </a:r>
            <a:r>
              <a:rPr lang="cs-CZ" dirty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s neflektivním infinitivem</a:t>
            </a:r>
            <a:r>
              <a:rPr lang="cs-CZ" dirty="0"/>
              <a:t>, </a:t>
            </a:r>
            <a:r>
              <a:rPr lang="cs-CZ" b="1" dirty="0"/>
              <a:t>případně s flektivním infinitivem pro případy, kdy mají podměty řídící a </a:t>
            </a:r>
            <a:r>
              <a:rPr lang="cs-CZ" b="1" dirty="0" err="1"/>
              <a:t>kompletivní</a:t>
            </a:r>
            <a:r>
              <a:rPr lang="cs-CZ" b="1" dirty="0"/>
              <a:t> věty odlišný referent </a:t>
            </a:r>
            <a:r>
              <a:rPr lang="cs-CZ" dirty="0" smtClean="0"/>
              <a:t>. Nepovinně </a:t>
            </a:r>
            <a:r>
              <a:rPr lang="cs-CZ" dirty="0"/>
              <a:t>si volí komplement v </a:t>
            </a:r>
            <a:r>
              <a:rPr lang="cs-CZ" b="1" dirty="0"/>
              <a:t>podobě přímého či nepřímého předmětu</a:t>
            </a:r>
            <a:r>
              <a:rPr lang="cs-CZ" dirty="0"/>
              <a:t>, se sémantickou rolí </a:t>
            </a:r>
            <a:r>
              <a:rPr lang="cs-CZ" b="1" dirty="0"/>
              <a:t>adresáta</a:t>
            </a:r>
            <a:r>
              <a:rPr lang="cs-CZ" dirty="0"/>
              <a:t>. </a:t>
            </a:r>
            <a:r>
              <a:rPr lang="cs-CZ" b="1" dirty="0" smtClean="0"/>
              <a:t>Pokud </a:t>
            </a:r>
            <a:r>
              <a:rPr lang="cs-CZ" b="1" dirty="0"/>
              <a:t>je vyjádřen adresát, </a:t>
            </a:r>
            <a:r>
              <a:rPr lang="cs-CZ" b="1" u="sng" dirty="0"/>
              <a:t>předchází infinitivu předložka </a:t>
            </a:r>
            <a:r>
              <a:rPr lang="cs-CZ" b="1" i="1" u="sng" dirty="0"/>
              <a:t>de</a:t>
            </a:r>
            <a:r>
              <a:rPr lang="cs-CZ" b="1" u="sng" dirty="0"/>
              <a:t> </a:t>
            </a:r>
            <a:r>
              <a:rPr lang="cs-CZ" b="1" dirty="0"/>
              <a:t>(</a:t>
            </a:r>
            <a:r>
              <a:rPr lang="cs-CZ" b="1" dirty="0" err="1"/>
              <a:t>Raposo</a:t>
            </a:r>
            <a:r>
              <a:rPr lang="cs-CZ" b="1" dirty="0"/>
              <a:t>, 2013, s. 1933), jak je vidět ve větě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pPr marL="914400" lvl="2" indent="0" algn="just">
              <a:buNone/>
            </a:pPr>
            <a:r>
              <a:rPr lang="cs-CZ" sz="2700" dirty="0" err="1"/>
              <a:t>Ameaçámo-</a:t>
            </a:r>
            <a:r>
              <a:rPr lang="cs-CZ" sz="2700" b="1" dirty="0" err="1"/>
              <a:t>lo</a:t>
            </a:r>
            <a:r>
              <a:rPr lang="cs-CZ" sz="2700" b="1" dirty="0"/>
              <a:t> </a:t>
            </a:r>
            <a:r>
              <a:rPr lang="cs-CZ" sz="2700" dirty="0"/>
              <a:t>[</a:t>
            </a:r>
            <a:r>
              <a:rPr lang="cs-CZ" sz="2700" b="1" dirty="0"/>
              <a:t>de </a:t>
            </a:r>
            <a:r>
              <a:rPr lang="cs-CZ" sz="2700" b="1" dirty="0" err="1"/>
              <a:t>chamar</a:t>
            </a:r>
            <a:r>
              <a:rPr lang="cs-CZ" sz="2700" b="1" dirty="0"/>
              <a:t> a </a:t>
            </a:r>
            <a:r>
              <a:rPr lang="cs-CZ" sz="2700" b="1" dirty="0" err="1"/>
              <a:t>polícia</a:t>
            </a:r>
            <a:r>
              <a:rPr lang="cs-CZ" sz="2700" dirty="0"/>
              <a:t>].</a:t>
            </a:r>
          </a:p>
          <a:p>
            <a:pPr marL="914400" lvl="2" indent="0">
              <a:buNone/>
            </a:pPr>
            <a:r>
              <a:rPr lang="cs-CZ" sz="2700" i="1" dirty="0"/>
              <a:t>Pohrozili jsme mu, že zavoláme policii</a:t>
            </a:r>
            <a:r>
              <a:rPr lang="cs-CZ" dirty="0" smtClean="0">
                <a:effectLst/>
              </a:rPr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5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Slovesa </a:t>
            </a:r>
            <a:r>
              <a:rPr lang="cs-CZ" b="1" dirty="0" smtClean="0"/>
              <a:t>direktivní - zjišťovací </a:t>
            </a:r>
            <a:r>
              <a:rPr lang="cs-CZ" b="1" dirty="0"/>
              <a:t>a určovací (</a:t>
            </a:r>
            <a:r>
              <a:rPr lang="cs-CZ" b="1" dirty="0" err="1"/>
              <a:t>Verbos</a:t>
            </a:r>
            <a:r>
              <a:rPr lang="cs-CZ" b="1" dirty="0"/>
              <a:t> de </a:t>
            </a:r>
            <a:r>
              <a:rPr lang="cs-CZ" b="1" dirty="0" err="1"/>
              <a:t>inquirição</a:t>
            </a:r>
            <a:r>
              <a:rPr lang="cs-CZ" b="1" dirty="0"/>
              <a:t> e </a:t>
            </a:r>
            <a:r>
              <a:rPr lang="cs-CZ" b="1" dirty="0" err="1"/>
              <a:t>declarativos</a:t>
            </a:r>
            <a:r>
              <a:rPr lang="cs-CZ" b="1" dirty="0"/>
              <a:t> de </a:t>
            </a:r>
            <a:r>
              <a:rPr lang="cs-CZ" b="1" dirty="0" err="1"/>
              <a:t>ordem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 smtClean="0"/>
              <a:t>Direktivní </a:t>
            </a:r>
            <a:r>
              <a:rPr lang="cs-CZ" dirty="0"/>
              <a:t>slovesa lze rozdělit do dvou základních skupin podle toho, zda  infinitivní </a:t>
            </a:r>
            <a:r>
              <a:rPr lang="cs-CZ" dirty="0" err="1"/>
              <a:t>kompletivní</a:t>
            </a:r>
            <a:r>
              <a:rPr lang="cs-CZ" dirty="0"/>
              <a:t> věty, kterou uvozují, obsahuje </a:t>
            </a:r>
            <a:r>
              <a:rPr lang="cs-CZ" dirty="0" err="1"/>
              <a:t>komplementizér</a:t>
            </a:r>
            <a:r>
              <a:rPr lang="cs-CZ" dirty="0"/>
              <a:t> či nikoliv: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dirty="0" err="1"/>
              <a:t>kompletivní</a:t>
            </a:r>
            <a:r>
              <a:rPr lang="cs-CZ" dirty="0"/>
              <a:t> </a:t>
            </a:r>
            <a:r>
              <a:rPr lang="cs-CZ" b="1" dirty="0"/>
              <a:t>věty s </a:t>
            </a:r>
            <a:r>
              <a:rPr lang="cs-CZ" b="1" dirty="0" err="1"/>
              <a:t>komplementizérem</a:t>
            </a:r>
            <a:r>
              <a:rPr lang="cs-CZ" dirty="0"/>
              <a:t> </a:t>
            </a:r>
            <a:r>
              <a:rPr lang="cs-CZ" i="1" dirty="0"/>
              <a:t> para −</a:t>
            </a:r>
            <a:r>
              <a:rPr lang="cs-CZ" dirty="0"/>
              <a:t> např. </a:t>
            </a:r>
            <a:r>
              <a:rPr lang="cs-CZ" b="1" i="1" dirty="0" err="1"/>
              <a:t>dizer</a:t>
            </a:r>
            <a:r>
              <a:rPr lang="cs-CZ" b="1" i="1" dirty="0"/>
              <a:t>, </a:t>
            </a:r>
            <a:r>
              <a:rPr lang="cs-CZ" b="1" i="1" dirty="0" err="1"/>
              <a:t>implorar</a:t>
            </a:r>
            <a:r>
              <a:rPr lang="cs-CZ" b="1" i="1" dirty="0"/>
              <a:t>, </a:t>
            </a:r>
            <a:r>
              <a:rPr lang="cs-CZ" b="1" i="1" dirty="0" err="1"/>
              <a:t>insistir</a:t>
            </a:r>
            <a:r>
              <a:rPr lang="cs-CZ" b="1" i="1" dirty="0"/>
              <a:t>, </a:t>
            </a:r>
            <a:r>
              <a:rPr lang="cs-CZ" b="1" i="1" dirty="0" err="1"/>
              <a:t>pedir</a:t>
            </a:r>
            <a:r>
              <a:rPr lang="cs-CZ" dirty="0"/>
              <a:t>. Tato kategorie odpovídá do velké míry kategorii sloves zjišťovacích podle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b="1" dirty="0" err="1"/>
              <a:t>kompletivní</a:t>
            </a:r>
            <a:r>
              <a:rPr lang="cs-CZ" b="1" dirty="0"/>
              <a:t> věty bez </a:t>
            </a:r>
            <a:r>
              <a:rPr lang="cs-CZ" b="1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−</a:t>
            </a:r>
            <a:r>
              <a:rPr lang="cs-CZ" dirty="0"/>
              <a:t> např. </a:t>
            </a:r>
            <a:r>
              <a:rPr lang="cs-CZ" i="1" dirty="0" err="1"/>
              <a:t>exigir</a:t>
            </a:r>
            <a:r>
              <a:rPr lang="cs-CZ" i="1" dirty="0"/>
              <a:t>, </a:t>
            </a:r>
            <a:r>
              <a:rPr lang="cs-CZ" i="1" dirty="0" err="1"/>
              <a:t>impor</a:t>
            </a:r>
            <a:r>
              <a:rPr lang="cs-CZ" i="1" dirty="0"/>
              <a:t>, </a:t>
            </a:r>
            <a:r>
              <a:rPr lang="cs-CZ" i="1" dirty="0" err="1"/>
              <a:t>permitir</a:t>
            </a:r>
            <a:r>
              <a:rPr lang="cs-CZ" i="1" dirty="0"/>
              <a:t>, </a:t>
            </a:r>
            <a:r>
              <a:rPr lang="cs-CZ" i="1" dirty="0" err="1"/>
              <a:t>propor</a:t>
            </a:r>
            <a:r>
              <a:rPr lang="cs-CZ" i="1" dirty="0"/>
              <a:t>, </a:t>
            </a:r>
            <a:r>
              <a:rPr lang="cs-CZ" i="1" dirty="0" err="1"/>
              <a:t>recomendar</a:t>
            </a:r>
            <a:r>
              <a:rPr lang="cs-CZ" i="1" dirty="0"/>
              <a:t>, </a:t>
            </a:r>
            <a:r>
              <a:rPr lang="cs-CZ" i="1" dirty="0" err="1"/>
              <a:t>sugerir</a:t>
            </a:r>
            <a:r>
              <a:rPr lang="cs-CZ" dirty="0"/>
              <a:t>. V podstatě se jedná o kategorii sloves určovacích 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8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 </a:t>
            </a:r>
            <a:r>
              <a:rPr lang="cs-CZ" b="1" dirty="0" err="1" smtClean="0"/>
              <a:t>kompletivních</a:t>
            </a:r>
            <a:r>
              <a:rPr lang="cs-CZ" b="1" dirty="0" smtClean="0"/>
              <a:t> vět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Orações</a:t>
            </a:r>
            <a:r>
              <a:rPr lang="cs-CZ" dirty="0" smtClean="0"/>
              <a:t> </a:t>
            </a:r>
            <a:r>
              <a:rPr lang="cs-CZ" dirty="0" err="1"/>
              <a:t>integrantes</a:t>
            </a:r>
            <a:r>
              <a:rPr lang="cs-CZ" dirty="0"/>
              <a:t>“ </a:t>
            </a:r>
            <a:r>
              <a:rPr lang="cs-CZ" dirty="0" smtClean="0"/>
              <a:t>„</a:t>
            </a:r>
            <a:r>
              <a:rPr lang="cs-CZ" dirty="0" err="1"/>
              <a:t>Subordinações</a:t>
            </a:r>
            <a:r>
              <a:rPr lang="cs-CZ" dirty="0"/>
              <a:t> </a:t>
            </a:r>
            <a:r>
              <a:rPr lang="cs-CZ" dirty="0" err="1"/>
              <a:t>Substantivas</a:t>
            </a:r>
            <a:r>
              <a:rPr lang="cs-CZ" dirty="0" smtClean="0"/>
              <a:t>”</a:t>
            </a:r>
          </a:p>
          <a:p>
            <a:endParaRPr lang="cs-CZ" dirty="0" smtClean="0"/>
          </a:p>
          <a:p>
            <a:r>
              <a:rPr lang="cs-CZ" dirty="0" err="1" smtClean="0"/>
              <a:t>Bechara</a:t>
            </a:r>
            <a:r>
              <a:rPr lang="cs-CZ" dirty="0" smtClean="0"/>
              <a:t> </a:t>
            </a:r>
            <a:r>
              <a:rPr lang="cs-CZ" dirty="0"/>
              <a:t>(2001, s. 464) </a:t>
            </a:r>
            <a:r>
              <a:rPr lang="cs-CZ" dirty="0" smtClean="0"/>
              <a:t>„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complexas</a:t>
            </a:r>
            <a:r>
              <a:rPr lang="cs-CZ" dirty="0"/>
              <a:t> de </a:t>
            </a:r>
            <a:r>
              <a:rPr lang="cs-CZ" dirty="0" err="1"/>
              <a:t>transposição</a:t>
            </a:r>
            <a:r>
              <a:rPr lang="cs-CZ" dirty="0"/>
              <a:t> substantiva</a:t>
            </a:r>
          </a:p>
        </p:txBody>
      </p:sp>
    </p:spTree>
    <p:extLst>
      <p:ext uri="{BB962C8B-B14F-4D97-AF65-F5344CB8AC3E}">
        <p14:creationId xmlns:p14="http://schemas.microsoft.com/office/powerpoint/2010/main" val="10271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již bylo řečeno, infinitivní </a:t>
            </a:r>
            <a:r>
              <a:rPr lang="cs-CZ" dirty="0" err="1"/>
              <a:t>kompletivní</a:t>
            </a:r>
            <a:r>
              <a:rPr lang="cs-CZ" dirty="0"/>
              <a:t> věty nejsou uvozeny žádným </a:t>
            </a:r>
            <a:r>
              <a:rPr lang="cs-CZ" dirty="0" err="1"/>
              <a:t>komplementizérem</a:t>
            </a:r>
            <a:r>
              <a:rPr lang="cs-CZ" dirty="0"/>
              <a:t> s výjimkou vedlejších vět uvozených některými </a:t>
            </a:r>
            <a:r>
              <a:rPr lang="cs-CZ" b="1" dirty="0"/>
              <a:t>direktivními slovesy</a:t>
            </a:r>
            <a:r>
              <a:rPr lang="cs-CZ" dirty="0"/>
              <a:t> (jako např. </a:t>
            </a:r>
            <a:r>
              <a:rPr lang="cs-CZ" b="1" i="1" u="sng" dirty="0" err="1"/>
              <a:t>dizer</a:t>
            </a:r>
            <a:r>
              <a:rPr lang="cs-CZ" b="1" i="1" u="sng" dirty="0"/>
              <a:t>, </a:t>
            </a:r>
            <a:r>
              <a:rPr lang="cs-CZ" b="1" i="1" u="sng" dirty="0" err="1"/>
              <a:t>insistir</a:t>
            </a:r>
            <a:r>
              <a:rPr lang="cs-CZ" b="1" i="1" u="sng" dirty="0"/>
              <a:t>, </a:t>
            </a:r>
            <a:r>
              <a:rPr lang="cs-CZ" b="1" i="1" u="sng" dirty="0" err="1"/>
              <a:t>pedir</a:t>
            </a:r>
            <a:r>
              <a:rPr lang="cs-CZ" b="1" i="1" u="sng" dirty="0"/>
              <a:t>, </a:t>
            </a:r>
            <a:r>
              <a:rPr lang="cs-CZ" b="1" i="1" u="sng" dirty="0" err="1"/>
              <a:t>rogar</a:t>
            </a:r>
            <a:r>
              <a:rPr lang="cs-CZ" b="1" i="1" u="sng" dirty="0"/>
              <a:t>, </a:t>
            </a:r>
            <a:r>
              <a:rPr lang="cs-CZ" b="1" i="1" u="sng" dirty="0" err="1"/>
              <a:t>solicitar</a:t>
            </a:r>
            <a:r>
              <a:rPr lang="cs-CZ" dirty="0"/>
              <a:t>): ty jsou uvozeny </a:t>
            </a:r>
            <a:r>
              <a:rPr lang="cs-CZ" dirty="0" err="1"/>
              <a:t>komplementizérem</a:t>
            </a:r>
            <a:r>
              <a:rPr lang="cs-CZ" dirty="0"/>
              <a:t> </a:t>
            </a:r>
            <a:r>
              <a:rPr lang="cs-CZ" b="1" i="1" u="sng" dirty="0"/>
              <a:t>para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 s „para“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Os </a:t>
            </a:r>
            <a:r>
              <a:rPr lang="cs-CZ" dirty="0" err="1" smtClean="0"/>
              <a:t>pais</a:t>
            </a:r>
            <a:r>
              <a:rPr lang="cs-CZ" dirty="0" smtClean="0"/>
              <a:t> </a:t>
            </a:r>
            <a:r>
              <a:rPr lang="cs-CZ" u="sng" dirty="0" err="1" smtClean="0"/>
              <a:t>disseram</a:t>
            </a:r>
            <a:r>
              <a:rPr lang="cs-CZ" dirty="0" smtClean="0"/>
              <a:t>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dirty="0" err="1" smtClean="0"/>
              <a:t>miúdos</a:t>
            </a:r>
            <a:r>
              <a:rPr lang="cs-CZ" dirty="0" smtClean="0"/>
              <a:t> [</a:t>
            </a:r>
            <a:r>
              <a:rPr lang="cs-CZ" b="1" dirty="0" smtClean="0"/>
              <a:t>para</a:t>
            </a:r>
            <a:r>
              <a:rPr lang="cs-CZ" dirty="0" smtClean="0"/>
              <a:t> vir(</a:t>
            </a:r>
            <a:r>
              <a:rPr lang="cs-CZ" dirty="0" err="1" smtClean="0"/>
              <a:t>em</a:t>
            </a:r>
            <a:r>
              <a:rPr lang="cs-CZ" dirty="0" smtClean="0"/>
              <a:t>) para </a:t>
            </a:r>
            <a:r>
              <a:rPr lang="cs-CZ" dirty="0" err="1" smtClean="0"/>
              <a:t>casa</a:t>
            </a:r>
            <a:r>
              <a:rPr lang="cs-CZ" dirty="0" smtClean="0"/>
              <a:t> </a:t>
            </a:r>
            <a:r>
              <a:rPr lang="cs-CZ" dirty="0" err="1" smtClean="0"/>
              <a:t>cedo</a:t>
            </a:r>
            <a:r>
              <a:rPr lang="cs-CZ" dirty="0" smtClean="0"/>
              <a:t>]</a:t>
            </a:r>
          </a:p>
          <a:p>
            <a:pPr marL="0" lvl="0" indent="0">
              <a:buNone/>
            </a:pPr>
            <a:r>
              <a:rPr lang="cs-CZ" i="1" dirty="0" smtClean="0"/>
              <a:t>Rodiče </a:t>
            </a:r>
            <a:r>
              <a:rPr lang="cs-CZ" i="1" dirty="0"/>
              <a:t>řekli dětem, aby přišli domů brzo</a:t>
            </a:r>
            <a:r>
              <a:rPr lang="cs-CZ" i="1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Os </a:t>
            </a:r>
            <a:r>
              <a:rPr lang="cs-CZ" dirty="0" err="1"/>
              <a:t>jornalistas</a:t>
            </a:r>
            <a:r>
              <a:rPr lang="cs-CZ" dirty="0"/>
              <a:t> </a:t>
            </a:r>
            <a:r>
              <a:rPr lang="cs-CZ" u="sng" dirty="0" err="1"/>
              <a:t>pediram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chefe</a:t>
            </a:r>
            <a:r>
              <a:rPr lang="cs-CZ" dirty="0"/>
              <a:t> de </a:t>
            </a:r>
            <a:r>
              <a:rPr lang="cs-CZ" dirty="0" err="1"/>
              <a:t>redação</a:t>
            </a:r>
            <a:r>
              <a:rPr lang="cs-CZ" dirty="0"/>
              <a:t> [</a:t>
            </a:r>
            <a:r>
              <a:rPr lang="cs-CZ" b="1" dirty="0"/>
              <a:t>para</a:t>
            </a:r>
            <a:r>
              <a:rPr lang="cs-CZ" dirty="0"/>
              <a:t> </a:t>
            </a:r>
            <a:r>
              <a:rPr lang="cs-CZ" dirty="0" err="1"/>
              <a:t>mandar</a:t>
            </a:r>
            <a:r>
              <a:rPr lang="cs-CZ" dirty="0"/>
              <a:t> um </a:t>
            </a:r>
            <a:r>
              <a:rPr lang="cs-CZ" dirty="0" err="1"/>
              <a:t>repórter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Médio</a:t>
            </a:r>
            <a:r>
              <a:rPr lang="cs-CZ" dirty="0"/>
              <a:t> Oriente].</a:t>
            </a:r>
          </a:p>
          <a:p>
            <a:pPr marL="0" indent="0">
              <a:buNone/>
            </a:pPr>
            <a:r>
              <a:rPr lang="cs-CZ" i="1" dirty="0" smtClean="0"/>
              <a:t>Novináři </a:t>
            </a:r>
            <a:r>
              <a:rPr lang="cs-CZ" i="1" dirty="0"/>
              <a:t>požádali šéfredaktora, aby poslal reportéra na Blízký </a:t>
            </a:r>
            <a:r>
              <a:rPr lang="cs-CZ" i="1" dirty="0" smtClean="0"/>
              <a:t>Východ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Věty obsahují adresáta sdělení v podobě předmětu nepřímého řídící věty: </a:t>
            </a:r>
            <a:r>
              <a:rPr lang="cs-CZ" b="1" i="1" dirty="0" err="1" smtClean="0"/>
              <a:t>aos</a:t>
            </a:r>
            <a:r>
              <a:rPr lang="cs-CZ" b="1" i="1" dirty="0" smtClean="0"/>
              <a:t> </a:t>
            </a:r>
            <a:r>
              <a:rPr lang="cs-CZ" b="1" i="1" dirty="0" err="1" smtClean="0"/>
              <a:t>miúdos</a:t>
            </a:r>
            <a:r>
              <a:rPr lang="cs-CZ" b="1" dirty="0" smtClean="0"/>
              <a:t> (</a:t>
            </a:r>
            <a:r>
              <a:rPr lang="cs-CZ" dirty="0" smtClean="0"/>
              <a:t>dětem), </a:t>
            </a:r>
            <a:r>
              <a:rPr lang="cs-CZ" b="1" i="1" dirty="0" err="1" smtClean="0"/>
              <a:t>ao</a:t>
            </a:r>
            <a:r>
              <a:rPr lang="cs-CZ" b="1" i="1" dirty="0" smtClean="0"/>
              <a:t> </a:t>
            </a:r>
            <a:r>
              <a:rPr lang="cs-CZ" b="1" i="1" dirty="0" err="1" smtClean="0"/>
              <a:t>chefe</a:t>
            </a:r>
            <a:r>
              <a:rPr lang="cs-CZ" b="1" i="1" dirty="0" smtClean="0"/>
              <a:t> de </a:t>
            </a:r>
            <a:r>
              <a:rPr lang="cs-CZ" b="1" i="1" dirty="0" err="1" smtClean="0"/>
              <a:t>redação</a:t>
            </a:r>
            <a:r>
              <a:rPr lang="cs-CZ" b="1" dirty="0" smtClean="0"/>
              <a:t> </a:t>
            </a:r>
            <a:r>
              <a:rPr lang="cs-CZ" dirty="0" smtClean="0"/>
              <a:t>(šéfredaktora) a má se z pragmatického pohledu zato, že </a:t>
            </a:r>
            <a:r>
              <a:rPr lang="cs-CZ" b="1" dirty="0" smtClean="0"/>
              <a:t>tomuto adresátovi je směřována žádost či prosba proto, aby požadovanou aktivitu vykonal.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202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Fakultativní flektivní infinitiv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Nemají foneticky vyjádřený podmět,</a:t>
            </a:r>
            <a:r>
              <a:rPr lang="cs-CZ" dirty="0" smtClean="0"/>
              <a:t> je zřejmé, že má </a:t>
            </a:r>
            <a:r>
              <a:rPr lang="cs-CZ" b="1" dirty="0" smtClean="0"/>
              <a:t>stejný referent jako předmět nepřímý jakožto komplement věty řídící.</a:t>
            </a:r>
            <a:r>
              <a:rPr lang="cs-CZ" dirty="0" smtClean="0"/>
              <a:t> Jak naznačuje závorka , </a:t>
            </a:r>
            <a:r>
              <a:rPr lang="cs-CZ" b="1" u="sng" dirty="0" smtClean="0"/>
              <a:t>flektivní infinitiv je fakultativní</a:t>
            </a:r>
            <a:r>
              <a:rPr lang="cs-CZ" dirty="0" smtClean="0"/>
              <a:t>.  </a:t>
            </a:r>
          </a:p>
          <a:p>
            <a:pPr marL="0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sz="3600" dirty="0" smtClean="0"/>
              <a:t>Os </a:t>
            </a:r>
            <a:r>
              <a:rPr lang="cs-CZ" sz="3600" dirty="0" err="1" smtClean="0"/>
              <a:t>pais</a:t>
            </a:r>
            <a:r>
              <a:rPr lang="cs-CZ" sz="3600" dirty="0" smtClean="0"/>
              <a:t> </a:t>
            </a:r>
            <a:r>
              <a:rPr lang="cs-CZ" sz="3600" u="sng" dirty="0" err="1" smtClean="0"/>
              <a:t>disseram</a:t>
            </a:r>
            <a:r>
              <a:rPr lang="cs-CZ" sz="3600" dirty="0" smtClean="0"/>
              <a:t> </a:t>
            </a:r>
            <a:r>
              <a:rPr lang="cs-CZ" sz="3600" dirty="0" err="1" smtClean="0"/>
              <a:t>aos</a:t>
            </a:r>
            <a:r>
              <a:rPr lang="cs-CZ" sz="3600" dirty="0" smtClean="0"/>
              <a:t> </a:t>
            </a:r>
            <a:r>
              <a:rPr lang="cs-CZ" sz="3600" dirty="0" err="1" smtClean="0"/>
              <a:t>miúdos</a:t>
            </a:r>
            <a:r>
              <a:rPr lang="cs-CZ" sz="3600" dirty="0" smtClean="0"/>
              <a:t> [</a:t>
            </a:r>
            <a:r>
              <a:rPr lang="cs-CZ" sz="3600" b="1" dirty="0" smtClean="0"/>
              <a:t>para</a:t>
            </a:r>
            <a:r>
              <a:rPr lang="cs-CZ" sz="3600" dirty="0" smtClean="0"/>
              <a:t> vir(</a:t>
            </a:r>
            <a:r>
              <a:rPr lang="cs-CZ" sz="3600" dirty="0" err="1" smtClean="0"/>
              <a:t>em</a:t>
            </a:r>
            <a:r>
              <a:rPr lang="cs-CZ" sz="3600" dirty="0" smtClean="0"/>
              <a:t>) para </a:t>
            </a:r>
            <a:r>
              <a:rPr lang="cs-CZ" sz="3600" dirty="0" err="1" smtClean="0"/>
              <a:t>casa</a:t>
            </a:r>
            <a:r>
              <a:rPr lang="cs-CZ" sz="3600" dirty="0" smtClean="0"/>
              <a:t> </a:t>
            </a:r>
            <a:r>
              <a:rPr lang="cs-CZ" sz="3600" dirty="0" err="1" smtClean="0"/>
              <a:t>cedo</a:t>
            </a:r>
            <a:r>
              <a:rPr lang="cs-CZ" sz="3600" dirty="0" smtClean="0"/>
              <a:t>]</a:t>
            </a:r>
          </a:p>
          <a:p>
            <a:pPr marL="914400" lvl="2" indent="0">
              <a:buNone/>
            </a:pPr>
            <a:r>
              <a:rPr lang="cs-CZ" sz="3600" i="1" dirty="0" smtClean="0"/>
              <a:t>Rodiče řekli dětem, aby přišli domů brzo. </a:t>
            </a:r>
          </a:p>
          <a:p>
            <a:pPr lvl="2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824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Insistir</a:t>
            </a:r>
            <a:r>
              <a:rPr lang="cs-CZ" i="1" dirty="0" smtClean="0"/>
              <a:t> </a:t>
            </a:r>
            <a:r>
              <a:rPr lang="cs-CZ" b="1" i="1" dirty="0" smtClean="0"/>
              <a:t>para</a:t>
            </a:r>
            <a:r>
              <a:rPr lang="cs-CZ" i="1" dirty="0" smtClean="0"/>
              <a:t> </a:t>
            </a:r>
            <a:r>
              <a:rPr lang="cs-CZ" dirty="0" smtClean="0"/>
              <a:t>ou</a:t>
            </a:r>
            <a:r>
              <a:rPr lang="cs-CZ" i="1" dirty="0" smtClean="0"/>
              <a:t> </a:t>
            </a:r>
            <a:r>
              <a:rPr lang="cs-CZ" b="1" i="1" dirty="0" err="1" smtClean="0"/>
              <a:t>em</a:t>
            </a:r>
            <a:r>
              <a:rPr lang="cs-CZ" i="1" dirty="0" smtClean="0"/>
              <a:t>?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u="sng" dirty="0" err="1"/>
              <a:t>insisti</a:t>
            </a:r>
            <a:r>
              <a:rPr lang="cs-CZ" dirty="0"/>
              <a:t> [</a:t>
            </a:r>
            <a:r>
              <a:rPr lang="cs-CZ" b="1" u="sng" dirty="0"/>
              <a:t>para</a:t>
            </a:r>
            <a:r>
              <a:rPr lang="cs-CZ" dirty="0"/>
              <a:t> os </a:t>
            </a:r>
            <a:r>
              <a:rPr lang="cs-CZ" dirty="0" err="1"/>
              <a:t>jardineiros</a:t>
            </a:r>
            <a:r>
              <a:rPr lang="cs-CZ" dirty="0"/>
              <a:t> </a:t>
            </a:r>
            <a:r>
              <a:rPr lang="cs-CZ" dirty="0" err="1"/>
              <a:t>cortarem</a:t>
            </a:r>
            <a:r>
              <a:rPr lang="cs-CZ" dirty="0"/>
              <a:t> </a:t>
            </a:r>
            <a:r>
              <a:rPr lang="cs-CZ" dirty="0" err="1"/>
              <a:t>essa</a:t>
            </a:r>
            <a:r>
              <a:rPr lang="cs-CZ" dirty="0"/>
              <a:t> </a:t>
            </a:r>
            <a:r>
              <a:rPr lang="cs-CZ" dirty="0" err="1"/>
              <a:t>árvore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/>
              <a:t>Naléhal jsem, aby zahradníci posekali ten strom.</a:t>
            </a:r>
            <a:r>
              <a:rPr lang="cs-CZ" dirty="0" smtClean="0">
                <a:effectLst/>
              </a:rPr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x</a:t>
            </a:r>
          </a:p>
          <a:p>
            <a:pPr marL="0" indent="0">
              <a:buNone/>
            </a:pPr>
            <a:r>
              <a:rPr lang="cs-CZ" b="1" i="1" dirty="0" err="1" smtClean="0"/>
              <a:t>Eu</a:t>
            </a:r>
            <a:r>
              <a:rPr lang="cs-CZ" b="1" i="1" dirty="0" smtClean="0"/>
              <a:t> </a:t>
            </a:r>
            <a:r>
              <a:rPr lang="cs-CZ" b="1" i="1" dirty="0" err="1" smtClean="0"/>
              <a:t>insisti</a:t>
            </a:r>
            <a:r>
              <a:rPr lang="cs-CZ" b="1" i="1" dirty="0" smtClean="0"/>
              <a:t> </a:t>
            </a:r>
            <a:r>
              <a:rPr lang="cs-CZ" b="1" i="1" u="sng" dirty="0" err="1" smtClean="0"/>
              <a:t>com</a:t>
            </a:r>
            <a:r>
              <a:rPr lang="cs-CZ" b="1" i="1" u="sng" dirty="0" smtClean="0"/>
              <a:t> os </a:t>
            </a:r>
            <a:r>
              <a:rPr lang="cs-CZ" b="1" i="1" dirty="0" err="1" smtClean="0"/>
              <a:t>jardineiros</a:t>
            </a:r>
            <a:r>
              <a:rPr lang="cs-CZ" b="1" i="1" dirty="0" smtClean="0"/>
              <a:t> </a:t>
            </a:r>
            <a:r>
              <a:rPr lang="cs-CZ" b="1" i="1" u="sng" dirty="0" smtClean="0"/>
              <a:t>para</a:t>
            </a:r>
            <a:r>
              <a:rPr lang="cs-CZ" b="1" i="1" dirty="0" smtClean="0"/>
              <a:t> </a:t>
            </a:r>
            <a:r>
              <a:rPr lang="cs-CZ" b="1" i="1" dirty="0" err="1" smtClean="0"/>
              <a:t>cortarem</a:t>
            </a:r>
            <a:r>
              <a:rPr lang="cs-CZ" b="1" i="1" dirty="0" smtClean="0"/>
              <a:t> </a:t>
            </a:r>
            <a:r>
              <a:rPr lang="cs-CZ" b="1" i="1" dirty="0" err="1" smtClean="0"/>
              <a:t>essa</a:t>
            </a:r>
            <a:r>
              <a:rPr lang="cs-CZ" b="1" i="1" dirty="0" smtClean="0"/>
              <a:t> </a:t>
            </a:r>
            <a:r>
              <a:rPr lang="cs-CZ" b="1" i="1" dirty="0" err="1" smtClean="0"/>
              <a:t>árvore</a:t>
            </a:r>
            <a:r>
              <a:rPr lang="cs-CZ" i="1" dirty="0" smtClean="0"/>
              <a:t>./ </a:t>
            </a:r>
            <a:r>
              <a:rPr lang="cs-CZ" dirty="0" smtClean="0"/>
              <a:t>Naléhal jsem na zahradníky, aby porazili ten strom.</a:t>
            </a:r>
          </a:p>
          <a:p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by adresát sdělení byl vyjádřen jako předmět nepřímý jinak než zájmenem,  je v případě slovesa </a:t>
            </a:r>
            <a:r>
              <a:rPr lang="cs-CZ" b="1" i="1" dirty="0" err="1"/>
              <a:t>insistir</a:t>
            </a:r>
            <a:r>
              <a:rPr lang="cs-CZ" dirty="0"/>
              <a:t> jmenné syntagma uvozeno předložkou </a:t>
            </a:r>
            <a:r>
              <a:rPr lang="cs-CZ" i="1" dirty="0" err="1"/>
              <a:t>com</a:t>
            </a:r>
            <a:r>
              <a:rPr lang="cs-CZ" dirty="0"/>
              <a:t>, nikoliv předložkou </a:t>
            </a:r>
            <a:r>
              <a:rPr lang="cs-CZ" i="1" dirty="0" err="1" smtClean="0"/>
              <a:t>em</a:t>
            </a:r>
            <a:r>
              <a:rPr lang="cs-CZ" i="1" dirty="0" smtClean="0"/>
              <a:t> či para</a:t>
            </a:r>
            <a:r>
              <a:rPr lang="cs-CZ" dirty="0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Exigir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Pokud je</a:t>
            </a:r>
            <a:r>
              <a:rPr lang="cs-CZ" b="1" dirty="0" smtClean="0"/>
              <a:t> </a:t>
            </a:r>
            <a:r>
              <a:rPr lang="cs-CZ" dirty="0" smtClean="0"/>
              <a:t>sloveso infinitivní věty v pasivu, pak infinitiv může být flektivní, ale pouze za předpokladu, že je jeho podmět odlišný od podmětu věty řídící. 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endParaRPr lang="cs-CZ" dirty="0" smtClean="0"/>
          </a:p>
          <a:p>
            <a:pPr marL="457200" lvl="1" indent="0">
              <a:buNone/>
            </a:pPr>
            <a:r>
              <a:rPr lang="cs-CZ" sz="3900" dirty="0" err="1" smtClean="0"/>
              <a:t>Exijo</a:t>
            </a:r>
            <a:r>
              <a:rPr lang="cs-CZ" sz="3900" dirty="0" smtClean="0"/>
              <a:t> [</a:t>
            </a:r>
            <a:r>
              <a:rPr lang="cs-CZ" sz="3900" b="1" dirty="0" err="1" smtClean="0"/>
              <a:t>sermos</a:t>
            </a:r>
            <a:r>
              <a:rPr lang="cs-CZ" sz="3900" b="1" dirty="0" smtClean="0"/>
              <a:t> </a:t>
            </a:r>
            <a:r>
              <a:rPr lang="cs-CZ" sz="3900" b="1" dirty="0" err="1" smtClean="0"/>
              <a:t>imediatamente</a:t>
            </a:r>
            <a:r>
              <a:rPr lang="cs-CZ" sz="3900" dirty="0" smtClean="0"/>
              <a:t> </a:t>
            </a:r>
            <a:r>
              <a:rPr lang="cs-CZ" sz="3900" dirty="0" err="1" smtClean="0"/>
              <a:t>libertados</a:t>
            </a:r>
            <a:r>
              <a:rPr lang="cs-CZ" sz="3900" dirty="0" smtClean="0"/>
              <a:t>].</a:t>
            </a:r>
          </a:p>
          <a:p>
            <a:pPr marL="457200" lvl="1" indent="0">
              <a:buNone/>
            </a:pPr>
            <a:r>
              <a:rPr lang="cs-CZ" sz="3900" i="1" dirty="0" smtClean="0"/>
              <a:t>Požaduji, abychom byli ihned propuštěni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Naopak pokud je sloveso infinitivní věty v aktivu, výskyt flektivního infinitivu je považován za negramatický.  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500" dirty="0" smtClean="0"/>
              <a:t>*</a:t>
            </a:r>
            <a:r>
              <a:rPr lang="cs-CZ" sz="3500" dirty="0" err="1" smtClean="0"/>
              <a:t>Exijo</a:t>
            </a:r>
            <a:r>
              <a:rPr lang="cs-CZ" sz="3500" dirty="0" smtClean="0"/>
              <a:t> [</a:t>
            </a:r>
            <a:r>
              <a:rPr lang="cs-CZ" sz="3500" b="1" dirty="0" err="1" smtClean="0"/>
              <a:t>recebermos</a:t>
            </a:r>
            <a:r>
              <a:rPr lang="cs-CZ" sz="3500" dirty="0" smtClean="0"/>
              <a:t> o </a:t>
            </a:r>
            <a:r>
              <a:rPr lang="cs-CZ" sz="3500" dirty="0" err="1" smtClean="0"/>
              <a:t>nosso</a:t>
            </a:r>
            <a:r>
              <a:rPr lang="cs-CZ" sz="3500" dirty="0" smtClean="0"/>
              <a:t> </a:t>
            </a:r>
            <a:r>
              <a:rPr lang="cs-CZ" sz="3500" dirty="0" err="1" smtClean="0"/>
              <a:t>salário</a:t>
            </a:r>
            <a:r>
              <a:rPr lang="cs-CZ" sz="3500" dirty="0" smtClean="0"/>
              <a:t> já]. </a:t>
            </a:r>
          </a:p>
          <a:p>
            <a:pPr marL="457200" lvl="1" indent="0">
              <a:buNone/>
            </a:pPr>
            <a:r>
              <a:rPr lang="cs-CZ" sz="3500" i="1" dirty="0" smtClean="0"/>
              <a:t>Požaduji, abychom dostali ihned svou mzdu.</a:t>
            </a:r>
            <a:endParaRPr lang="cs-CZ" sz="35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2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Nós</a:t>
            </a:r>
            <a:r>
              <a:rPr lang="cs-CZ" dirty="0"/>
              <a:t> </a:t>
            </a:r>
            <a:r>
              <a:rPr lang="cs-CZ" u="sng" dirty="0" err="1"/>
              <a:t>pedimos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professor</a:t>
            </a:r>
            <a:r>
              <a:rPr lang="cs-CZ" dirty="0"/>
              <a:t> [</a:t>
            </a:r>
            <a:r>
              <a:rPr lang="cs-CZ" b="1" dirty="0"/>
              <a:t>para</a:t>
            </a:r>
            <a:r>
              <a:rPr lang="cs-CZ" dirty="0"/>
              <a:t> </a:t>
            </a:r>
            <a:r>
              <a:rPr lang="cs-CZ" dirty="0" err="1"/>
              <a:t>sair</a:t>
            </a:r>
            <a:r>
              <a:rPr lang="cs-CZ" dirty="0"/>
              <a:t>(</a:t>
            </a:r>
            <a:r>
              <a:rPr lang="cs-CZ" dirty="0" err="1"/>
              <a:t>mos</a:t>
            </a:r>
            <a:r>
              <a:rPr lang="cs-CZ" dirty="0"/>
              <a:t>)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cedo</a:t>
            </a:r>
            <a:r>
              <a:rPr lang="cs-CZ" dirty="0"/>
              <a:t>].</a:t>
            </a:r>
          </a:p>
          <a:p>
            <a:r>
              <a:rPr lang="cs-CZ" i="1" dirty="0"/>
              <a:t>Požádali jsme profesora, abychom mohli dříve odejít. </a:t>
            </a:r>
            <a:endParaRPr lang="cs-CZ" dirty="0"/>
          </a:p>
          <a:p>
            <a:pPr lvl="0"/>
            <a:r>
              <a:rPr lang="cs-CZ" dirty="0" err="1"/>
              <a:t>Eles</a:t>
            </a:r>
            <a:r>
              <a:rPr lang="cs-CZ" dirty="0"/>
              <a:t> </a:t>
            </a:r>
            <a:r>
              <a:rPr lang="cs-CZ" u="sng" dirty="0" err="1"/>
              <a:t>propuseram</a:t>
            </a:r>
            <a:r>
              <a:rPr lang="cs-CZ" dirty="0" err="1"/>
              <a:t>-me</a:t>
            </a:r>
            <a:r>
              <a:rPr lang="cs-CZ" dirty="0"/>
              <a:t> [</a:t>
            </a:r>
            <a:r>
              <a:rPr lang="cs-CZ" dirty="0" err="1"/>
              <a:t>falar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ela</a:t>
            </a:r>
            <a:r>
              <a:rPr lang="cs-CZ" dirty="0"/>
              <a:t> </a:t>
            </a:r>
            <a:r>
              <a:rPr lang="cs-CZ" dirty="0" err="1"/>
              <a:t>antes</a:t>
            </a:r>
            <a:r>
              <a:rPr lang="cs-CZ" dirty="0"/>
              <a:t> de mim]. </a:t>
            </a:r>
          </a:p>
          <a:p>
            <a:r>
              <a:rPr lang="cs-CZ" i="1" dirty="0"/>
              <a:t>Navrhli mi, že s ní promluví dřív než já.</a:t>
            </a:r>
            <a:endParaRPr lang="cs-CZ" dirty="0"/>
          </a:p>
          <a:p>
            <a:pPr lvl="0"/>
            <a:r>
              <a:rPr lang="cs-CZ" dirty="0"/>
              <a:t>O </a:t>
            </a:r>
            <a:r>
              <a:rPr lang="cs-CZ" dirty="0" err="1"/>
              <a:t>prisoneiro</a:t>
            </a:r>
            <a:r>
              <a:rPr lang="cs-CZ" dirty="0"/>
              <a:t> </a:t>
            </a:r>
            <a:r>
              <a:rPr lang="cs-CZ" u="sng" dirty="0" err="1"/>
              <a:t>implorou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governador</a:t>
            </a:r>
            <a:r>
              <a:rPr lang="cs-CZ" dirty="0"/>
              <a:t> [para os </a:t>
            </a:r>
            <a:r>
              <a:rPr lang="cs-CZ" dirty="0" err="1"/>
              <a:t>guardas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o </a:t>
            </a:r>
            <a:r>
              <a:rPr lang="cs-CZ" dirty="0" err="1"/>
              <a:t>torturarem</a:t>
            </a:r>
            <a:r>
              <a:rPr lang="cs-CZ" dirty="0"/>
              <a:t>].  </a:t>
            </a:r>
          </a:p>
          <a:p>
            <a:r>
              <a:rPr lang="cs-CZ" i="1" dirty="0"/>
              <a:t>Vězeň žádal panovníka, aby ho hlídači netýrali.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9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volit flexi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 těchto sloves je preference rodilých mluvčí volit flektivní infinitiv.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O </a:t>
            </a:r>
            <a:r>
              <a:rPr lang="cs-CZ" i="1" dirty="0" err="1" smtClean="0"/>
              <a:t>professor</a:t>
            </a:r>
            <a:r>
              <a:rPr lang="cs-CZ" i="1" dirty="0" smtClean="0"/>
              <a:t> </a:t>
            </a:r>
            <a:r>
              <a:rPr lang="cs-CZ" i="1" dirty="0" err="1" smtClean="0"/>
              <a:t>impôs</a:t>
            </a:r>
            <a:r>
              <a:rPr lang="cs-CZ" i="1" dirty="0" smtClean="0"/>
              <a:t> </a:t>
            </a:r>
            <a:r>
              <a:rPr lang="cs-CZ" i="1" dirty="0" err="1" smtClean="0"/>
              <a:t>aos</a:t>
            </a:r>
            <a:r>
              <a:rPr lang="cs-CZ" i="1" dirty="0" smtClean="0"/>
              <a:t> </a:t>
            </a:r>
            <a:r>
              <a:rPr lang="cs-CZ" i="1" dirty="0" err="1" smtClean="0"/>
              <a:t>estudantes</a:t>
            </a:r>
            <a:r>
              <a:rPr lang="cs-CZ" i="1" dirty="0" smtClean="0"/>
              <a:t> </a:t>
            </a:r>
            <a:r>
              <a:rPr lang="cs-CZ" i="1" dirty="0" err="1" smtClean="0"/>
              <a:t>fazerem</a:t>
            </a:r>
            <a:r>
              <a:rPr lang="cs-CZ" i="1" dirty="0" smtClean="0"/>
              <a:t> um </a:t>
            </a:r>
            <a:r>
              <a:rPr lang="cs-CZ" i="1" dirty="0" err="1" smtClean="0"/>
              <a:t>trabalho</a:t>
            </a:r>
            <a:r>
              <a:rPr lang="cs-CZ" i="1" dirty="0" smtClean="0"/>
              <a:t> extra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/ Profesor nařídil studentům, aby udělali práci navíc.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7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 závislosti na slovese a významovém kontextu propozice však může být interpretace jiná: podmět věty řídící žádá adresáta v podobě předmětu nepřímého, aby sám mohl něco </a:t>
            </a:r>
            <a:r>
              <a:rPr lang="cs-CZ" dirty="0" smtClean="0"/>
              <a:t>vykonat.</a:t>
            </a:r>
          </a:p>
          <a:p>
            <a:pPr lvl="0"/>
            <a:r>
              <a:rPr lang="cs-CZ" b="1" dirty="0" err="1"/>
              <a:t>Nós</a:t>
            </a:r>
            <a:r>
              <a:rPr lang="cs-CZ" dirty="0"/>
              <a:t> </a:t>
            </a:r>
            <a:r>
              <a:rPr lang="cs-CZ" u="sng" dirty="0" err="1"/>
              <a:t>pedimos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b="1" dirty="0" err="1"/>
              <a:t>professor</a:t>
            </a:r>
            <a:r>
              <a:rPr lang="cs-CZ" dirty="0"/>
              <a:t> [</a:t>
            </a:r>
            <a:r>
              <a:rPr lang="cs-CZ" b="1" dirty="0"/>
              <a:t>para</a:t>
            </a:r>
            <a:r>
              <a:rPr lang="cs-CZ" dirty="0"/>
              <a:t> </a:t>
            </a:r>
            <a:r>
              <a:rPr lang="cs-CZ" dirty="0" err="1"/>
              <a:t>sair</a:t>
            </a:r>
            <a:r>
              <a:rPr lang="cs-CZ" dirty="0"/>
              <a:t>(</a:t>
            </a:r>
            <a:r>
              <a:rPr lang="cs-CZ" dirty="0" err="1"/>
              <a:t>mos</a:t>
            </a:r>
            <a:r>
              <a:rPr lang="cs-CZ" dirty="0"/>
              <a:t>)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cedo</a:t>
            </a:r>
            <a:r>
              <a:rPr lang="cs-CZ" dirty="0"/>
              <a:t>].</a:t>
            </a:r>
          </a:p>
          <a:p>
            <a:r>
              <a:rPr lang="cs-CZ" i="1" dirty="0"/>
              <a:t>Požádali jsme profesora, abychom mohli dříve odejít.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6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Deklarativní - direktivní a určovací slovesa 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je</a:t>
            </a:r>
            <a:r>
              <a:rPr lang="cs-CZ" b="1" dirty="0"/>
              <a:t> sloveso infinitivní věty v pasivu, pak infinitiv může být flektivní, ale pouze za předpokladu, že je jeho podmět odlišný od podmětu věty </a:t>
            </a:r>
            <a:r>
              <a:rPr lang="cs-CZ" b="1" dirty="0" smtClean="0"/>
              <a:t>řídící</a:t>
            </a:r>
          </a:p>
          <a:p>
            <a:pPr marL="0" lvl="0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sz="3000" dirty="0" err="1" smtClean="0"/>
              <a:t>Exijo</a:t>
            </a:r>
            <a:r>
              <a:rPr lang="cs-CZ" sz="3000" dirty="0" smtClean="0"/>
              <a:t> </a:t>
            </a:r>
            <a:r>
              <a:rPr lang="cs-CZ" sz="3000" dirty="0"/>
              <a:t>[</a:t>
            </a:r>
            <a:r>
              <a:rPr lang="cs-CZ" sz="3000" b="1" dirty="0" err="1"/>
              <a:t>sermos</a:t>
            </a:r>
            <a:r>
              <a:rPr lang="cs-CZ" sz="3000" b="1" dirty="0"/>
              <a:t> </a:t>
            </a:r>
            <a:r>
              <a:rPr lang="cs-CZ" sz="3000" b="1" dirty="0" err="1"/>
              <a:t>imediatamente</a:t>
            </a:r>
            <a:r>
              <a:rPr lang="cs-CZ" sz="3000" dirty="0"/>
              <a:t> </a:t>
            </a:r>
            <a:r>
              <a:rPr lang="cs-CZ" sz="3000" dirty="0" err="1"/>
              <a:t>libertados</a:t>
            </a:r>
            <a:r>
              <a:rPr lang="cs-CZ" sz="3000" dirty="0"/>
              <a:t>].</a:t>
            </a:r>
          </a:p>
          <a:p>
            <a:pPr marL="914400" lvl="2" indent="0">
              <a:buNone/>
            </a:pPr>
            <a:r>
              <a:rPr lang="cs-CZ" sz="3000" i="1" dirty="0"/>
              <a:t>Požaduji, abychom byli ihned </a:t>
            </a:r>
            <a:r>
              <a:rPr lang="cs-CZ" sz="3000" i="1" dirty="0" smtClean="0"/>
              <a:t>propuštěni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 </a:t>
            </a:r>
          </a:p>
          <a:p>
            <a:r>
              <a:rPr lang="cs-CZ" b="1" dirty="0" smtClean="0"/>
              <a:t>Naopak </a:t>
            </a:r>
            <a:r>
              <a:rPr lang="cs-CZ" b="1" dirty="0"/>
              <a:t>pokud je sloveso infinitivní věty v aktivu, výskyt flektivního infinitivu je považován za </a:t>
            </a:r>
            <a:r>
              <a:rPr lang="cs-CZ" b="1" dirty="0" smtClean="0"/>
              <a:t>negramatický.</a:t>
            </a:r>
          </a:p>
          <a:p>
            <a:pPr marL="0" lvl="0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sz="3300" dirty="0" err="1" smtClean="0"/>
              <a:t>Exijo</a:t>
            </a:r>
            <a:r>
              <a:rPr lang="cs-CZ" sz="3300" dirty="0" smtClean="0"/>
              <a:t> </a:t>
            </a:r>
            <a:r>
              <a:rPr lang="cs-CZ" sz="3300" dirty="0"/>
              <a:t>[</a:t>
            </a:r>
            <a:r>
              <a:rPr lang="cs-CZ" sz="3300" b="1" dirty="0" err="1"/>
              <a:t>recebermos</a:t>
            </a:r>
            <a:r>
              <a:rPr lang="cs-CZ" sz="3300" dirty="0"/>
              <a:t> o </a:t>
            </a:r>
            <a:r>
              <a:rPr lang="cs-CZ" sz="3300" dirty="0" err="1"/>
              <a:t>nosso</a:t>
            </a:r>
            <a:r>
              <a:rPr lang="cs-CZ" sz="3300" dirty="0"/>
              <a:t> </a:t>
            </a:r>
            <a:r>
              <a:rPr lang="cs-CZ" sz="3300" dirty="0" err="1"/>
              <a:t>salário</a:t>
            </a:r>
            <a:r>
              <a:rPr lang="cs-CZ" sz="3300" dirty="0"/>
              <a:t> já]. </a:t>
            </a:r>
          </a:p>
          <a:p>
            <a:pPr marL="914400" lvl="2" indent="0">
              <a:buNone/>
            </a:pPr>
            <a:r>
              <a:rPr lang="cs-CZ" sz="3300" i="1" dirty="0"/>
              <a:t>Požaduji, abychom dostali ihned svou mzdu.</a:t>
            </a:r>
            <a:endParaRPr lang="cs-CZ" sz="3300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95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rozdíl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</a:t>
            </a:r>
            <a:r>
              <a:rPr lang="cs-CZ" b="1" i="1" dirty="0" smtClean="0"/>
              <a:t> </a:t>
            </a:r>
            <a:r>
              <a:rPr lang="cs-CZ" dirty="0" smtClean="0"/>
              <a:t>a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para+ infinitiv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r>
              <a:rPr lang="cs-CZ" sz="2800" dirty="0" smtClean="0"/>
              <a:t>Os </a:t>
            </a:r>
            <a:r>
              <a:rPr lang="cs-CZ" sz="2800" dirty="0" err="1"/>
              <a:t>pais</a:t>
            </a:r>
            <a:r>
              <a:rPr lang="cs-CZ" sz="2800" dirty="0"/>
              <a:t> </a:t>
            </a:r>
            <a:r>
              <a:rPr lang="cs-CZ" sz="2800" b="1" u="sng" dirty="0" err="1"/>
              <a:t>disseram</a:t>
            </a:r>
            <a:r>
              <a:rPr lang="cs-CZ" sz="2800" dirty="0"/>
              <a:t> </a:t>
            </a:r>
            <a:r>
              <a:rPr lang="cs-CZ" sz="2800" dirty="0" err="1"/>
              <a:t>aos</a:t>
            </a:r>
            <a:r>
              <a:rPr lang="cs-CZ" sz="2800" dirty="0"/>
              <a:t> </a:t>
            </a:r>
            <a:r>
              <a:rPr lang="cs-CZ" sz="2800" dirty="0" err="1"/>
              <a:t>miúdos</a:t>
            </a:r>
            <a:r>
              <a:rPr lang="cs-CZ" sz="2800" dirty="0"/>
              <a:t> [</a:t>
            </a:r>
            <a:r>
              <a:rPr lang="cs-CZ" sz="2800" strike="sngStrike" dirty="0"/>
              <a:t>para</a:t>
            </a:r>
            <a:r>
              <a:rPr lang="cs-CZ" sz="2800" dirty="0"/>
              <a:t> </a:t>
            </a:r>
            <a:r>
              <a:rPr lang="cs-CZ" sz="2800" b="1" dirty="0" err="1"/>
              <a:t>que</a:t>
            </a:r>
            <a:r>
              <a:rPr lang="cs-CZ" sz="2800" b="1" dirty="0"/>
              <a:t> </a:t>
            </a:r>
            <a:r>
              <a:rPr lang="cs-CZ" sz="2800" b="1" dirty="0" err="1"/>
              <a:t>viessem</a:t>
            </a:r>
            <a:r>
              <a:rPr lang="cs-CZ" sz="2800" b="1" dirty="0"/>
              <a:t> </a:t>
            </a:r>
            <a:r>
              <a:rPr lang="cs-CZ" sz="2800" dirty="0"/>
              <a:t>para </a:t>
            </a:r>
            <a:r>
              <a:rPr lang="cs-CZ" sz="2800" dirty="0" err="1"/>
              <a:t>casa</a:t>
            </a:r>
            <a:r>
              <a:rPr lang="cs-CZ" sz="2800" dirty="0"/>
              <a:t> </a:t>
            </a:r>
            <a:r>
              <a:rPr lang="cs-CZ" sz="2800" dirty="0" err="1"/>
              <a:t>cedo</a:t>
            </a:r>
            <a:r>
              <a:rPr lang="cs-CZ" sz="2800" dirty="0"/>
              <a:t>].</a:t>
            </a:r>
          </a:p>
          <a:p>
            <a:pPr marL="914400" lvl="2" indent="0">
              <a:buNone/>
            </a:pPr>
            <a:r>
              <a:rPr lang="cs-CZ" sz="2800" i="1" dirty="0"/>
              <a:t>Rodiče řekli dětem, aby přišly domů brzy</a:t>
            </a:r>
            <a:r>
              <a:rPr lang="cs-CZ" sz="2800" i="1" dirty="0" smtClean="0"/>
              <a:t>.</a:t>
            </a:r>
          </a:p>
          <a:p>
            <a:pPr marL="914400" lvl="2" indent="0">
              <a:buNone/>
            </a:pPr>
            <a:r>
              <a:rPr lang="cs-CZ" sz="2800" dirty="0" smtClean="0"/>
              <a:t>Os </a:t>
            </a:r>
            <a:r>
              <a:rPr lang="cs-CZ" sz="2800" dirty="0" err="1" smtClean="0"/>
              <a:t>pais</a:t>
            </a:r>
            <a:r>
              <a:rPr lang="cs-CZ" sz="2800" dirty="0" smtClean="0"/>
              <a:t> </a:t>
            </a:r>
            <a:r>
              <a:rPr lang="cs-CZ" sz="2800" b="1" u="sng" dirty="0" err="1" smtClean="0"/>
              <a:t>disseram</a:t>
            </a:r>
            <a:r>
              <a:rPr lang="cs-CZ" sz="2800" dirty="0" smtClean="0"/>
              <a:t> </a:t>
            </a:r>
            <a:r>
              <a:rPr lang="cs-CZ" sz="2800" dirty="0" err="1" smtClean="0"/>
              <a:t>aos</a:t>
            </a:r>
            <a:r>
              <a:rPr lang="cs-CZ" sz="2800" dirty="0" smtClean="0"/>
              <a:t> </a:t>
            </a:r>
            <a:r>
              <a:rPr lang="cs-CZ" sz="2800" dirty="0" err="1" smtClean="0"/>
              <a:t>miúdos</a:t>
            </a:r>
            <a:r>
              <a:rPr lang="cs-CZ" sz="2800" dirty="0" smtClean="0"/>
              <a:t> [</a:t>
            </a:r>
            <a:r>
              <a:rPr lang="cs-CZ" sz="2800" b="1" dirty="0" smtClean="0"/>
              <a:t>para</a:t>
            </a:r>
            <a:r>
              <a:rPr lang="cs-CZ" sz="2800" dirty="0" smtClean="0"/>
              <a:t> </a:t>
            </a:r>
            <a:r>
              <a:rPr lang="cs-CZ" sz="2800" strike="sngStrike" dirty="0" err="1" smtClean="0"/>
              <a:t>que</a:t>
            </a:r>
            <a:r>
              <a:rPr lang="cs-CZ" sz="2800" dirty="0" smtClean="0"/>
              <a:t> </a:t>
            </a:r>
            <a:r>
              <a:rPr lang="cs-CZ" sz="2800" b="1" dirty="0" smtClean="0"/>
              <a:t>virem</a:t>
            </a:r>
            <a:r>
              <a:rPr lang="cs-CZ" sz="2800" dirty="0" smtClean="0"/>
              <a:t> para </a:t>
            </a:r>
            <a:r>
              <a:rPr lang="cs-CZ" sz="2800" dirty="0" err="1" smtClean="0"/>
              <a:t>casa</a:t>
            </a:r>
            <a:r>
              <a:rPr lang="cs-CZ" sz="2800" dirty="0" smtClean="0"/>
              <a:t> </a:t>
            </a:r>
            <a:r>
              <a:rPr lang="cs-CZ" sz="2800" dirty="0" err="1" smtClean="0"/>
              <a:t>cedo</a:t>
            </a:r>
            <a:r>
              <a:rPr lang="cs-CZ" sz="2800" dirty="0" smtClean="0"/>
              <a:t>.</a:t>
            </a:r>
          </a:p>
          <a:p>
            <a:pPr marL="914400" lvl="2" indent="0">
              <a:buNone/>
            </a:pPr>
            <a:endParaRPr lang="cs-CZ" sz="2800" dirty="0"/>
          </a:p>
          <a:p>
            <a:pPr marL="914400" lvl="2" indent="0">
              <a:buNone/>
            </a:pPr>
            <a:r>
              <a:rPr lang="cs-CZ" sz="2800" dirty="0" smtClean="0"/>
              <a:t>Os </a:t>
            </a:r>
            <a:r>
              <a:rPr lang="cs-CZ" sz="2800" dirty="0" err="1"/>
              <a:t>jornalistas</a:t>
            </a:r>
            <a:r>
              <a:rPr lang="cs-CZ" sz="2800" dirty="0"/>
              <a:t> </a:t>
            </a:r>
            <a:r>
              <a:rPr lang="cs-CZ" sz="2800" b="1" u="sng" dirty="0" err="1"/>
              <a:t>pediram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dirty="0" err="1"/>
              <a:t>chefe</a:t>
            </a:r>
            <a:r>
              <a:rPr lang="cs-CZ" sz="2800" dirty="0"/>
              <a:t> de </a:t>
            </a:r>
            <a:r>
              <a:rPr lang="cs-CZ" sz="2800" dirty="0" err="1"/>
              <a:t>redação</a:t>
            </a:r>
            <a:r>
              <a:rPr lang="cs-CZ" sz="2800" dirty="0"/>
              <a:t> [</a:t>
            </a:r>
            <a:r>
              <a:rPr lang="cs-CZ" sz="2800" strike="sngStrike" dirty="0"/>
              <a:t>para</a:t>
            </a:r>
            <a:r>
              <a:rPr lang="cs-CZ" sz="2800" dirty="0"/>
              <a:t> </a:t>
            </a:r>
            <a:r>
              <a:rPr lang="cs-CZ" sz="2800" b="1" dirty="0" err="1"/>
              <a:t>que</a:t>
            </a:r>
            <a:r>
              <a:rPr lang="cs-CZ" sz="2800" b="1" dirty="0"/>
              <a:t> </a:t>
            </a:r>
            <a:r>
              <a:rPr lang="cs-CZ" sz="2800" b="1" dirty="0" err="1"/>
              <a:t>mandasse</a:t>
            </a:r>
            <a:r>
              <a:rPr lang="cs-CZ" sz="2800" b="1" dirty="0"/>
              <a:t> </a:t>
            </a:r>
            <a:r>
              <a:rPr lang="cs-CZ" sz="2800" dirty="0"/>
              <a:t>um </a:t>
            </a:r>
            <a:r>
              <a:rPr lang="cs-CZ" sz="2800" dirty="0" err="1"/>
              <a:t>repórter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dirty="0" err="1"/>
              <a:t>Médio</a:t>
            </a:r>
            <a:r>
              <a:rPr lang="cs-CZ" sz="2800" dirty="0"/>
              <a:t> Oriente].</a:t>
            </a:r>
          </a:p>
          <a:p>
            <a:pPr marL="914400" lvl="2" indent="0">
              <a:buNone/>
            </a:pPr>
            <a:r>
              <a:rPr lang="cs-CZ" sz="2800" i="1" dirty="0"/>
              <a:t>Novináři požádali šéfredaktora, aby poslal reportéra na Přední </a:t>
            </a:r>
            <a:r>
              <a:rPr lang="cs-CZ" sz="2800" i="1" dirty="0" smtClean="0"/>
              <a:t>Východ.</a:t>
            </a:r>
            <a:endParaRPr lang="cs-CZ" sz="2800" dirty="0" smtClean="0"/>
          </a:p>
          <a:p>
            <a:pPr marL="914400" lvl="2" indent="0">
              <a:buNone/>
            </a:pPr>
            <a:r>
              <a:rPr lang="cs-CZ" sz="2800" dirty="0" smtClean="0"/>
              <a:t>Os </a:t>
            </a:r>
            <a:r>
              <a:rPr lang="cs-CZ" sz="2800" dirty="0" err="1"/>
              <a:t>jornalistas</a:t>
            </a:r>
            <a:r>
              <a:rPr lang="cs-CZ" sz="2800" dirty="0"/>
              <a:t> </a:t>
            </a:r>
            <a:r>
              <a:rPr lang="cs-CZ" sz="2800" b="1" u="sng" dirty="0" err="1"/>
              <a:t>pediram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dirty="0" err="1"/>
              <a:t>chefe</a:t>
            </a:r>
            <a:r>
              <a:rPr lang="cs-CZ" sz="2800" dirty="0"/>
              <a:t> de </a:t>
            </a:r>
            <a:r>
              <a:rPr lang="cs-CZ" sz="2800" dirty="0" err="1"/>
              <a:t>redação</a:t>
            </a:r>
            <a:r>
              <a:rPr lang="cs-CZ" sz="2800" dirty="0"/>
              <a:t> [</a:t>
            </a:r>
            <a:r>
              <a:rPr lang="cs-CZ" sz="2800" b="1" dirty="0"/>
              <a:t>para</a:t>
            </a:r>
            <a:r>
              <a:rPr lang="cs-CZ" sz="2800" dirty="0"/>
              <a:t> </a:t>
            </a:r>
            <a:r>
              <a:rPr lang="cs-CZ" sz="2800" strike="sngStrike" dirty="0" err="1"/>
              <a:t>que</a:t>
            </a:r>
            <a:r>
              <a:rPr lang="cs-CZ" sz="2800" b="1" dirty="0"/>
              <a:t> </a:t>
            </a:r>
            <a:r>
              <a:rPr lang="cs-CZ" sz="2800" b="1" dirty="0" err="1" smtClean="0"/>
              <a:t>mandar</a:t>
            </a:r>
            <a:r>
              <a:rPr lang="cs-CZ" sz="2800" b="1" dirty="0" smtClean="0"/>
              <a:t> </a:t>
            </a:r>
            <a:r>
              <a:rPr lang="cs-CZ" sz="2800" dirty="0"/>
              <a:t>um </a:t>
            </a:r>
            <a:r>
              <a:rPr lang="cs-CZ" sz="2800" dirty="0" err="1"/>
              <a:t>repórter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dirty="0" err="1"/>
              <a:t>Médio</a:t>
            </a:r>
            <a:r>
              <a:rPr lang="cs-CZ" sz="2800" dirty="0"/>
              <a:t> Oriente].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Finitní a ne finitní věty </a:t>
            </a:r>
            <a:r>
              <a:rPr lang="cs-CZ" b="1" dirty="0" err="1" smtClean="0"/>
              <a:t>kompletivní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tenham</a:t>
            </a:r>
            <a:r>
              <a:rPr lang="cs-CZ" dirty="0"/>
              <a:t>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 slovesa: s para (význam předložky, možnost nahrazení </a:t>
            </a:r>
            <a:r>
              <a:rPr lang="cs-CZ" i="1" dirty="0" err="1" smtClean="0"/>
              <a:t>isso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A </a:t>
            </a:r>
            <a:r>
              <a:rPr lang="cs-CZ" dirty="0" err="1"/>
              <a:t>indecisão</a:t>
            </a:r>
            <a:r>
              <a:rPr lang="cs-CZ" dirty="0"/>
              <a:t> </a:t>
            </a:r>
            <a:r>
              <a:rPr lang="cs-CZ" dirty="0" err="1"/>
              <a:t>contribui</a:t>
            </a:r>
            <a:r>
              <a:rPr lang="cs-CZ" dirty="0"/>
              <a:t> [para </a:t>
            </a:r>
            <a:r>
              <a:rPr lang="cs-CZ" dirty="0" err="1"/>
              <a:t>aumentar</a:t>
            </a:r>
            <a:r>
              <a:rPr lang="cs-CZ" dirty="0"/>
              <a:t> as </a:t>
            </a:r>
            <a:r>
              <a:rPr lang="cs-CZ" dirty="0" err="1"/>
              <a:t>dificuldades</a:t>
            </a:r>
            <a:r>
              <a:rPr lang="cs-CZ" dirty="0"/>
              <a:t> de </a:t>
            </a:r>
            <a:r>
              <a:rPr lang="cs-CZ" dirty="0" err="1"/>
              <a:t>gestão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 smtClean="0"/>
              <a:t>Nerozhodnost </a:t>
            </a:r>
            <a:r>
              <a:rPr lang="cs-CZ" i="1" dirty="0"/>
              <a:t>přispívá k tomu, aby zvýšila obtíže při řízení</a:t>
            </a:r>
            <a:r>
              <a:rPr lang="cs-CZ" dirty="0" smtClean="0">
                <a:effectLst/>
              </a:rPr>
              <a:t> </a:t>
            </a:r>
            <a:r>
              <a:rPr lang="cs-CZ" i="1" dirty="0"/>
              <a:t>Idem, </a:t>
            </a:r>
            <a:r>
              <a:rPr lang="cs-CZ" i="1" dirty="0" err="1"/>
              <a:t>ibidem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lvl="0" indent="0">
              <a:buNone/>
            </a:pPr>
            <a:r>
              <a:rPr lang="cs-CZ" dirty="0" err="1"/>
              <a:t>Aquele</a:t>
            </a:r>
            <a:r>
              <a:rPr lang="cs-CZ" dirty="0"/>
              <a:t> </a:t>
            </a:r>
            <a:r>
              <a:rPr lang="cs-CZ" dirty="0" err="1"/>
              <a:t>professor</a:t>
            </a:r>
            <a:r>
              <a:rPr lang="cs-CZ" dirty="0"/>
              <a:t> </a:t>
            </a:r>
            <a:r>
              <a:rPr lang="cs-CZ" dirty="0" err="1"/>
              <a:t>esforça</a:t>
            </a:r>
            <a:r>
              <a:rPr lang="cs-CZ" dirty="0"/>
              <a:t>-se </a:t>
            </a:r>
            <a:r>
              <a:rPr lang="cs-CZ" dirty="0" err="1"/>
              <a:t>por</a:t>
            </a:r>
            <a:r>
              <a:rPr lang="cs-CZ" dirty="0"/>
              <a:t> [se manter </a:t>
            </a:r>
            <a:r>
              <a:rPr lang="cs-CZ" dirty="0" err="1"/>
              <a:t>actualizado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Ten profesor se snaží, aby se orientoval v novém vývoji.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2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předmětné nepřímé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Gramatical</a:t>
            </a:r>
            <a:r>
              <a:rPr lang="cs-CZ" b="1" dirty="0"/>
              <a:t> </a:t>
            </a:r>
            <a:r>
              <a:rPr lang="cs-CZ" b="1" dirty="0" err="1"/>
              <a:t>Oblíqua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smtClean="0"/>
              <a:t>O </a:t>
            </a:r>
            <a:r>
              <a:rPr lang="cs-CZ" sz="3200" dirty="0" err="1"/>
              <a:t>João</a:t>
            </a:r>
            <a:r>
              <a:rPr lang="cs-CZ" sz="3200" dirty="0"/>
              <a:t> </a:t>
            </a:r>
            <a:r>
              <a:rPr lang="cs-CZ" sz="3200" dirty="0" err="1"/>
              <a:t>insistiu</a:t>
            </a:r>
            <a:r>
              <a:rPr lang="cs-CZ" sz="3200" dirty="0"/>
              <a:t> [</a:t>
            </a:r>
            <a:r>
              <a:rPr lang="cs-CZ" sz="3200" b="1" dirty="0" err="1"/>
              <a:t>em</a:t>
            </a:r>
            <a:r>
              <a:rPr lang="cs-CZ" sz="3200" b="1" dirty="0"/>
              <a:t> </a:t>
            </a:r>
            <a:r>
              <a:rPr lang="cs-CZ" sz="3200" b="1" dirty="0" err="1"/>
              <a:t>irmos</a:t>
            </a:r>
            <a:r>
              <a:rPr lang="cs-CZ" sz="3200" dirty="0"/>
              <a:t> à </a:t>
            </a:r>
            <a:r>
              <a:rPr lang="cs-CZ" sz="3200" dirty="0" err="1"/>
              <a:t>festa</a:t>
            </a:r>
            <a:r>
              <a:rPr lang="cs-CZ" sz="3200" dirty="0"/>
              <a:t> </a:t>
            </a:r>
            <a:r>
              <a:rPr lang="cs-CZ" sz="3200" dirty="0" err="1"/>
              <a:t>dele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 smtClean="0"/>
              <a:t>Jan </a:t>
            </a:r>
            <a:r>
              <a:rPr lang="cs-CZ" sz="3200" i="1" dirty="0"/>
              <a:t>naléhal, abychom šli na oslavu s ním.</a:t>
            </a:r>
            <a:endParaRPr lang="cs-CZ" sz="3200" dirty="0"/>
          </a:p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err="1" smtClean="0"/>
              <a:t>Persuadimos</a:t>
            </a:r>
            <a:r>
              <a:rPr lang="cs-CZ" sz="3200" dirty="0" smtClean="0"/>
              <a:t> </a:t>
            </a:r>
            <a:r>
              <a:rPr lang="cs-CZ" sz="3200" dirty="0"/>
              <a:t>os </a:t>
            </a:r>
            <a:r>
              <a:rPr lang="cs-CZ" sz="3200" dirty="0" err="1"/>
              <a:t>polícias</a:t>
            </a:r>
            <a:r>
              <a:rPr lang="cs-CZ" sz="3200" dirty="0"/>
              <a:t> [</a:t>
            </a:r>
            <a:r>
              <a:rPr lang="cs-CZ" sz="3200" b="1" dirty="0"/>
              <a:t>a </a:t>
            </a:r>
            <a:r>
              <a:rPr lang="cs-CZ" sz="3200" b="1" dirty="0" err="1"/>
              <a:t>não</a:t>
            </a:r>
            <a:r>
              <a:rPr lang="cs-CZ" sz="3200" b="1" dirty="0"/>
              <a:t> </a:t>
            </a:r>
            <a:r>
              <a:rPr lang="cs-CZ" sz="3200" b="1" dirty="0" err="1"/>
              <a:t>agredir</a:t>
            </a:r>
            <a:r>
              <a:rPr lang="cs-CZ" sz="3200" dirty="0"/>
              <a:t> os </a:t>
            </a:r>
            <a:r>
              <a:rPr lang="cs-CZ" sz="3200" dirty="0" err="1"/>
              <a:t>manifestantes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/>
              <a:t>Přesvědčili jsme policisty, aby nezasáhli proti </a:t>
            </a:r>
            <a:r>
              <a:rPr lang="cs-CZ" sz="3200" i="1" dirty="0" err="1"/>
              <a:t>domonstrantům</a:t>
            </a:r>
            <a:r>
              <a:rPr lang="cs-CZ" sz="3200" i="1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20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a substantivy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200" dirty="0" smtClean="0"/>
              <a:t>Os </a:t>
            </a:r>
            <a:r>
              <a:rPr lang="cs-CZ" sz="3200" dirty="0" err="1"/>
              <a:t>contribuintes</a:t>
            </a:r>
            <a:r>
              <a:rPr lang="cs-CZ" sz="3200" dirty="0"/>
              <a:t> </a:t>
            </a:r>
            <a:r>
              <a:rPr lang="cs-CZ" sz="3200" dirty="0" err="1"/>
              <a:t>estão</a:t>
            </a:r>
            <a:r>
              <a:rPr lang="cs-CZ" sz="3200" dirty="0"/>
              <a:t> </a:t>
            </a:r>
            <a:r>
              <a:rPr lang="cs-CZ" sz="3200" b="1" u="sng" dirty="0" err="1"/>
              <a:t>ansiosos</a:t>
            </a:r>
            <a:r>
              <a:rPr lang="cs-CZ" sz="3200" dirty="0"/>
              <a:t> </a:t>
            </a:r>
            <a:r>
              <a:rPr lang="cs-CZ" sz="3200" b="1" dirty="0" err="1"/>
              <a:t>por</a:t>
            </a:r>
            <a:r>
              <a:rPr lang="cs-CZ" sz="3200" b="1" dirty="0"/>
              <a:t> [</a:t>
            </a:r>
            <a:r>
              <a:rPr lang="cs-CZ" sz="3200" b="1" dirty="0" err="1"/>
              <a:t>receber</a:t>
            </a:r>
            <a:r>
              <a:rPr lang="cs-CZ" sz="3200" dirty="0"/>
              <a:t> a </a:t>
            </a:r>
            <a:r>
              <a:rPr lang="cs-CZ" sz="3200" dirty="0" err="1"/>
              <a:t>informação</a:t>
            </a:r>
            <a:r>
              <a:rPr lang="cs-CZ" sz="3200" dirty="0"/>
              <a:t> a tempo].</a:t>
            </a:r>
          </a:p>
          <a:p>
            <a:pPr marL="457200" lvl="1" indent="0">
              <a:buNone/>
            </a:pPr>
            <a:r>
              <a:rPr lang="cs-CZ" sz="3200" dirty="0" smtClean="0"/>
              <a:t> </a:t>
            </a:r>
            <a:r>
              <a:rPr lang="cs-CZ" sz="3200" i="1" dirty="0"/>
              <a:t>Plátci sociálního pojištění jsou dychtiví, aby tu informaci dostali včas.   </a:t>
            </a:r>
            <a:endParaRPr lang="cs-CZ" sz="3200" dirty="0"/>
          </a:p>
          <a:p>
            <a:pPr lvl="1"/>
            <a:endParaRPr lang="cs-CZ" sz="3200" dirty="0" smtClean="0"/>
          </a:p>
          <a:p>
            <a:pPr marL="457200" lvl="1" indent="0">
              <a:buNone/>
            </a:pPr>
            <a:r>
              <a:rPr lang="cs-CZ" sz="3200" dirty="0" err="1" smtClean="0"/>
              <a:t>Elas</a:t>
            </a:r>
            <a:r>
              <a:rPr lang="cs-CZ" sz="3200" dirty="0" smtClean="0"/>
              <a:t> </a:t>
            </a:r>
            <a:r>
              <a:rPr lang="cs-CZ" sz="3200" dirty="0" err="1"/>
              <a:t>têm</a:t>
            </a:r>
            <a:r>
              <a:rPr lang="cs-CZ" sz="3200" dirty="0"/>
              <a:t> </a:t>
            </a:r>
            <a:r>
              <a:rPr lang="cs-CZ" sz="3200" dirty="0" err="1"/>
              <a:t>sempre</a:t>
            </a:r>
            <a:r>
              <a:rPr lang="cs-CZ" sz="3200" dirty="0"/>
              <a:t> </a:t>
            </a:r>
            <a:r>
              <a:rPr lang="cs-CZ" sz="3200" b="1" u="sng" dirty="0" err="1"/>
              <a:t>medo</a:t>
            </a:r>
            <a:r>
              <a:rPr lang="cs-CZ" sz="3200" b="1" dirty="0"/>
              <a:t> de</a:t>
            </a:r>
            <a:r>
              <a:rPr lang="cs-CZ" sz="3200" dirty="0"/>
              <a:t> [</a:t>
            </a:r>
            <a:r>
              <a:rPr lang="cs-CZ" sz="3200" dirty="0" err="1"/>
              <a:t>perder</a:t>
            </a:r>
            <a:r>
              <a:rPr lang="cs-CZ" sz="3200" dirty="0"/>
              <a:t> o </a:t>
            </a:r>
            <a:r>
              <a:rPr lang="cs-CZ" sz="3200" dirty="0" err="1"/>
              <a:t>avião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Mají </a:t>
            </a:r>
            <a:r>
              <a:rPr lang="cs-CZ" sz="3200" i="1" dirty="0"/>
              <a:t>vždy obavy, že nestihnou letadlo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9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s funkcí předmětu nepřímého </a:t>
            </a:r>
            <a:r>
              <a:rPr lang="cs-CZ" b="1" dirty="0" err="1"/>
              <a:t>subkategorizovány</a:t>
            </a:r>
            <a:r>
              <a:rPr lang="cs-CZ" b="1" dirty="0"/>
              <a:t> slovesy </a:t>
            </a:r>
            <a:r>
              <a:rPr lang="cs-CZ" b="1" dirty="0" smtClean="0"/>
              <a:t>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i="1" dirty="0"/>
              <a:t>a</a:t>
            </a:r>
            <a:r>
              <a:rPr lang="cs-CZ" b="1" dirty="0"/>
              <a:t>:</a:t>
            </a:r>
            <a:r>
              <a:rPr lang="cs-CZ" dirty="0"/>
              <a:t> např. </a:t>
            </a:r>
            <a:r>
              <a:rPr lang="cs-CZ" i="1" dirty="0" err="1"/>
              <a:t>arriscar</a:t>
            </a:r>
            <a:r>
              <a:rPr lang="cs-CZ" i="1" dirty="0"/>
              <a:t>-se, </a:t>
            </a:r>
            <a:r>
              <a:rPr lang="cs-CZ" i="1" dirty="0" err="1"/>
              <a:t>atender</a:t>
            </a:r>
            <a:r>
              <a:rPr lang="cs-CZ" i="1" dirty="0"/>
              <a:t>, </a:t>
            </a:r>
            <a:r>
              <a:rPr lang="cs-CZ" i="1" dirty="0" err="1"/>
              <a:t>conduzir</a:t>
            </a:r>
            <a:r>
              <a:rPr lang="cs-CZ" i="1" dirty="0"/>
              <a:t>, </a:t>
            </a:r>
            <a:r>
              <a:rPr lang="cs-CZ" i="1" dirty="0" err="1"/>
              <a:t>dever</a:t>
            </a:r>
            <a:r>
              <a:rPr lang="cs-CZ" i="1" dirty="0"/>
              <a:t>-se, </a:t>
            </a:r>
            <a:r>
              <a:rPr lang="cs-CZ" i="1" dirty="0" err="1"/>
              <a:t>habituar</a:t>
            </a:r>
            <a:r>
              <a:rPr lang="cs-CZ" i="1" dirty="0"/>
              <a:t>-se, </a:t>
            </a:r>
            <a:r>
              <a:rPr lang="cs-CZ" i="1" dirty="0" err="1"/>
              <a:t>levar</a:t>
            </a:r>
            <a:r>
              <a:rPr lang="cs-CZ" i="1" dirty="0"/>
              <a:t>, </a:t>
            </a:r>
            <a:r>
              <a:rPr lang="cs-CZ" i="1" dirty="0" err="1"/>
              <a:t>limitar</a:t>
            </a:r>
            <a:r>
              <a:rPr lang="cs-CZ" i="1" dirty="0"/>
              <a:t>-se, </a:t>
            </a:r>
            <a:r>
              <a:rPr lang="cs-CZ" i="1" dirty="0" err="1"/>
              <a:t>obrigar</a:t>
            </a:r>
            <a:r>
              <a:rPr lang="cs-CZ" i="1" dirty="0"/>
              <a:t>, opor-se, </a:t>
            </a:r>
            <a:r>
              <a:rPr lang="cs-CZ" i="1" dirty="0" err="1"/>
              <a:t>recusar</a:t>
            </a:r>
            <a:r>
              <a:rPr lang="cs-CZ" i="1" dirty="0"/>
              <a:t>-se, </a:t>
            </a:r>
            <a:r>
              <a:rPr lang="cs-CZ" i="1" dirty="0" err="1"/>
              <a:t>resistir</a:t>
            </a:r>
            <a:endParaRPr lang="cs-CZ" dirty="0"/>
          </a:p>
          <a:p>
            <a:r>
              <a:rPr lang="cs-CZ" i="1" dirty="0"/>
              <a:t>- </a:t>
            </a:r>
            <a:r>
              <a:rPr lang="cs-CZ" b="1" i="1" dirty="0"/>
              <a:t>de</a:t>
            </a:r>
            <a:r>
              <a:rPr lang="cs-CZ" dirty="0"/>
              <a:t>: např. </a:t>
            </a:r>
            <a:r>
              <a:rPr lang="cs-CZ" i="1" dirty="0" err="1"/>
              <a:t>aperceber</a:t>
            </a:r>
            <a:r>
              <a:rPr lang="cs-CZ" i="1" dirty="0"/>
              <a:t>-se, </a:t>
            </a:r>
            <a:r>
              <a:rPr lang="cs-CZ" i="1" dirty="0" err="1"/>
              <a:t>arrepender</a:t>
            </a:r>
            <a:r>
              <a:rPr lang="cs-CZ" i="1" dirty="0"/>
              <a:t>-se, </a:t>
            </a:r>
            <a:r>
              <a:rPr lang="cs-CZ" i="1" dirty="0" err="1"/>
              <a:t>convencer</a:t>
            </a:r>
            <a:r>
              <a:rPr lang="cs-CZ" i="1" dirty="0"/>
              <a:t>-se, </a:t>
            </a:r>
            <a:r>
              <a:rPr lang="cs-CZ" i="1" dirty="0" err="1"/>
              <a:t>discordar</a:t>
            </a:r>
            <a:r>
              <a:rPr lang="cs-CZ" i="1" dirty="0"/>
              <a:t>, </a:t>
            </a:r>
            <a:r>
              <a:rPr lang="cs-CZ" i="1" dirty="0" err="1"/>
              <a:t>envergonhar</a:t>
            </a:r>
            <a:r>
              <a:rPr lang="cs-CZ" i="1" dirty="0"/>
              <a:t>-se, </a:t>
            </a:r>
            <a:r>
              <a:rPr lang="cs-CZ" i="1" dirty="0" err="1"/>
              <a:t>esquecer</a:t>
            </a:r>
            <a:r>
              <a:rPr lang="cs-CZ" i="1" dirty="0"/>
              <a:t>-se, </a:t>
            </a:r>
            <a:r>
              <a:rPr lang="cs-CZ" i="1" dirty="0" err="1"/>
              <a:t>lembrar</a:t>
            </a:r>
            <a:r>
              <a:rPr lang="cs-CZ" i="1" dirty="0"/>
              <a:t>-se, provir, </a:t>
            </a:r>
            <a:r>
              <a:rPr lang="cs-CZ" i="1" dirty="0" err="1"/>
              <a:t>recordar</a:t>
            </a:r>
            <a:r>
              <a:rPr lang="cs-CZ" i="1" dirty="0"/>
              <a:t>-se</a:t>
            </a:r>
            <a:endParaRPr lang="cs-CZ" dirty="0"/>
          </a:p>
          <a:p>
            <a:r>
              <a:rPr lang="cs-CZ" i="1" dirty="0"/>
              <a:t>- </a:t>
            </a:r>
            <a:r>
              <a:rPr lang="cs-CZ" b="1" i="1" dirty="0" err="1"/>
              <a:t>em</a:t>
            </a:r>
            <a:r>
              <a:rPr lang="cs-CZ" dirty="0"/>
              <a:t>: např. </a:t>
            </a:r>
            <a:r>
              <a:rPr lang="cs-CZ" i="1" dirty="0" err="1"/>
              <a:t>apoiar</a:t>
            </a:r>
            <a:r>
              <a:rPr lang="cs-CZ" i="1" dirty="0"/>
              <a:t>-se, </a:t>
            </a:r>
            <a:r>
              <a:rPr lang="cs-CZ" i="1" dirty="0" err="1"/>
              <a:t>assentar</a:t>
            </a:r>
            <a:r>
              <a:rPr lang="cs-CZ" i="1" dirty="0"/>
              <a:t>, </a:t>
            </a:r>
            <a:r>
              <a:rPr lang="cs-CZ" i="1" dirty="0" err="1"/>
              <a:t>estar</a:t>
            </a:r>
            <a:r>
              <a:rPr lang="cs-CZ" i="1" dirty="0"/>
              <a:t>, </a:t>
            </a:r>
            <a:r>
              <a:rPr lang="cs-CZ" i="1" dirty="0" err="1"/>
              <a:t>basear</a:t>
            </a:r>
            <a:r>
              <a:rPr lang="cs-CZ" i="1" dirty="0"/>
              <a:t>-se, </a:t>
            </a:r>
            <a:r>
              <a:rPr lang="cs-CZ" i="1" dirty="0" err="1"/>
              <a:t>concordar</a:t>
            </a:r>
            <a:r>
              <a:rPr lang="cs-CZ" i="1" dirty="0"/>
              <a:t>, </a:t>
            </a:r>
            <a:r>
              <a:rPr lang="cs-CZ" i="1" dirty="0" err="1"/>
              <a:t>consentir</a:t>
            </a:r>
            <a:r>
              <a:rPr lang="cs-CZ" i="1" dirty="0"/>
              <a:t>, </a:t>
            </a:r>
            <a:r>
              <a:rPr lang="cs-CZ" i="1" dirty="0" err="1"/>
              <a:t>insistir</a:t>
            </a:r>
            <a:r>
              <a:rPr lang="cs-CZ" i="1" dirty="0"/>
              <a:t>, </a:t>
            </a:r>
            <a:r>
              <a:rPr lang="cs-CZ" i="1" dirty="0" err="1"/>
              <a:t>residir</a:t>
            </a:r>
            <a:endParaRPr lang="cs-CZ" dirty="0"/>
          </a:p>
          <a:p>
            <a:r>
              <a:rPr lang="cs-CZ" i="1" dirty="0"/>
              <a:t>- </a:t>
            </a:r>
            <a:r>
              <a:rPr lang="cs-CZ" b="1" i="1" dirty="0" err="1"/>
              <a:t>por</a:t>
            </a:r>
            <a:r>
              <a:rPr lang="cs-CZ" dirty="0"/>
              <a:t>: např. </a:t>
            </a:r>
            <a:r>
              <a:rPr lang="cs-CZ" i="1" dirty="0" err="1"/>
              <a:t>bater</a:t>
            </a:r>
            <a:r>
              <a:rPr lang="cs-CZ" i="1" dirty="0"/>
              <a:t>-se, </a:t>
            </a:r>
            <a:r>
              <a:rPr lang="cs-CZ" i="1" dirty="0" err="1"/>
              <a:t>esforçar</a:t>
            </a:r>
            <a:r>
              <a:rPr lang="cs-CZ" i="1" dirty="0"/>
              <a:t>-se, </a:t>
            </a:r>
            <a:r>
              <a:rPr lang="cs-CZ" i="1" dirty="0" err="1"/>
              <a:t>interessar</a:t>
            </a:r>
            <a:r>
              <a:rPr lang="cs-CZ" i="1" dirty="0"/>
              <a:t>-se, </a:t>
            </a:r>
            <a:r>
              <a:rPr lang="cs-CZ" i="1" dirty="0" err="1"/>
              <a:t>lutar</a:t>
            </a:r>
            <a:r>
              <a:rPr lang="cs-CZ" i="1" dirty="0"/>
              <a:t>, </a:t>
            </a:r>
            <a:r>
              <a:rPr lang="cs-CZ" i="1" dirty="0" err="1"/>
              <a:t>pugnar</a:t>
            </a:r>
            <a:r>
              <a:rPr lang="cs-CZ" i="1" dirty="0"/>
              <a:t>, </a:t>
            </a:r>
            <a:r>
              <a:rPr lang="cs-CZ" i="1" dirty="0" err="1"/>
              <a:t>responsabilizar</a:t>
            </a:r>
            <a:r>
              <a:rPr lang="cs-CZ" i="1" dirty="0"/>
              <a:t>-se, </a:t>
            </a:r>
            <a:r>
              <a:rPr lang="cs-CZ" i="1" dirty="0" err="1"/>
              <a:t>velar</a:t>
            </a:r>
            <a:r>
              <a:rPr lang="cs-CZ" i="1" dirty="0"/>
              <a:t>, </a:t>
            </a:r>
            <a:r>
              <a:rPr lang="cs-CZ" i="1" dirty="0" err="1"/>
              <a:t>zelar</a:t>
            </a: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4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Reflexivnost – zvratnost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Jak je vidět na tomto výčtu, který není nijak kompletní, z velké míry jsou mezi antecedenty </a:t>
            </a:r>
            <a:r>
              <a:rPr lang="cs-CZ" dirty="0" err="1"/>
              <a:t>kompletnivních</a:t>
            </a:r>
            <a:r>
              <a:rPr lang="cs-CZ" dirty="0"/>
              <a:t> vět s funkcí předmětu nepřímého zastoupena </a:t>
            </a:r>
            <a:r>
              <a:rPr lang="cs-CZ" b="1" dirty="0"/>
              <a:t>slovesa reflexivní</a:t>
            </a:r>
            <a:r>
              <a:rPr lang="cs-CZ" dirty="0"/>
              <a:t>.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b="1" dirty="0" err="1"/>
              <a:t>Obrigaram</a:t>
            </a:r>
            <a:r>
              <a:rPr lang="cs-CZ" sz="3200" b="1" dirty="0"/>
              <a:t> as </a:t>
            </a:r>
            <a:r>
              <a:rPr lang="cs-CZ" sz="3200" b="1" dirty="0" err="1"/>
              <a:t>crianças</a:t>
            </a:r>
            <a:r>
              <a:rPr lang="cs-CZ" sz="3200" b="1" dirty="0"/>
              <a:t> [</a:t>
            </a:r>
            <a:r>
              <a:rPr lang="cs-CZ" sz="3200" b="1" i="1" dirty="0"/>
              <a:t>a</a:t>
            </a:r>
            <a:r>
              <a:rPr lang="cs-CZ" sz="3200" dirty="0"/>
              <a:t> </a:t>
            </a:r>
            <a:r>
              <a:rPr lang="cs-CZ" sz="3200" b="1" dirty="0" err="1"/>
              <a:t>examinar</a:t>
            </a:r>
            <a:r>
              <a:rPr lang="cs-CZ" sz="3200" dirty="0"/>
              <a:t> </a:t>
            </a:r>
            <a:r>
              <a:rPr lang="cs-CZ" sz="3200" dirty="0" err="1"/>
              <a:t>atentamente</a:t>
            </a:r>
            <a:r>
              <a:rPr lang="cs-CZ" sz="3200" dirty="0"/>
              <a:t> o </a:t>
            </a:r>
            <a:r>
              <a:rPr lang="cs-CZ" sz="3200" dirty="0" err="1"/>
              <a:t>problema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Donutili děti, aby pozorně prozkoumali problém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r>
              <a:rPr lang="cs-CZ" sz="3200" i="1" dirty="0" smtClean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b="1" dirty="0"/>
              <a:t>O </a:t>
            </a:r>
            <a:r>
              <a:rPr lang="cs-CZ" sz="3200" b="1" dirty="0" err="1"/>
              <a:t>João</a:t>
            </a:r>
            <a:r>
              <a:rPr lang="cs-CZ" sz="3200" b="1" dirty="0"/>
              <a:t> </a:t>
            </a:r>
            <a:r>
              <a:rPr lang="cs-CZ" sz="3200" b="1" dirty="0" err="1"/>
              <a:t>recorda</a:t>
            </a:r>
            <a:r>
              <a:rPr lang="cs-CZ" sz="3200" b="1" dirty="0"/>
              <a:t>-se [</a:t>
            </a:r>
            <a:r>
              <a:rPr lang="cs-CZ" sz="3200" b="1" i="1" dirty="0"/>
              <a:t>de</a:t>
            </a:r>
            <a:r>
              <a:rPr lang="cs-CZ" sz="3200" b="1" dirty="0"/>
              <a:t> </a:t>
            </a:r>
            <a:r>
              <a:rPr lang="cs-CZ" sz="3200" dirty="0"/>
              <a:t>a </a:t>
            </a:r>
            <a:r>
              <a:rPr lang="cs-CZ" sz="3200" dirty="0" err="1"/>
              <a:t>decisão</a:t>
            </a:r>
            <a:r>
              <a:rPr lang="cs-CZ" sz="3200" dirty="0"/>
              <a:t> </a:t>
            </a:r>
            <a:r>
              <a:rPr lang="cs-CZ" sz="3200" b="1" dirty="0"/>
              <a:t>ser</a:t>
            </a:r>
            <a:r>
              <a:rPr lang="cs-CZ" sz="3200" dirty="0"/>
              <a:t> </a:t>
            </a:r>
            <a:r>
              <a:rPr lang="cs-CZ" sz="3200" dirty="0" err="1"/>
              <a:t>unânime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Jan si vzpomíná, že rozhodnutí bylo jednohlasné</a:t>
            </a:r>
            <a:r>
              <a:rPr lang="cs-CZ" i="1" dirty="0"/>
              <a:t>. 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2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neflektivního infinitivu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Infinitivní </a:t>
            </a:r>
            <a:r>
              <a:rPr lang="cs-CZ" dirty="0" err="1"/>
              <a:t>kompletivní</a:t>
            </a:r>
            <a:r>
              <a:rPr lang="cs-CZ" dirty="0"/>
              <a:t> věty rozvíjející slovesa tranzitivní i netranzitivní mohou mít </a:t>
            </a:r>
            <a:r>
              <a:rPr lang="cs-CZ" b="1" dirty="0"/>
              <a:t>flektivní i neflektivní </a:t>
            </a:r>
            <a:r>
              <a:rPr lang="cs-CZ" b="1" dirty="0" smtClean="0"/>
              <a:t>podobu</a:t>
            </a:r>
            <a:r>
              <a:rPr lang="cs-CZ" dirty="0" smtClean="0"/>
              <a:t>,.</a:t>
            </a:r>
          </a:p>
          <a:p>
            <a:r>
              <a:rPr lang="cs-CZ" b="1" dirty="0" smtClean="0"/>
              <a:t>neflektivní </a:t>
            </a:r>
            <a:r>
              <a:rPr lang="cs-CZ" b="1" dirty="0"/>
              <a:t>infinitiv je mluvčími preferován a to především v kontextu, kdy by flektivní infinitiv měl nabývat tvaru 2. os. singuláru či 1. os. plurálu (</a:t>
            </a:r>
            <a:r>
              <a:rPr lang="cs-CZ" b="1" dirty="0" err="1"/>
              <a:t>Raposo</a:t>
            </a:r>
            <a:r>
              <a:rPr lang="cs-CZ" b="1" dirty="0"/>
              <a:t>, 2013, s. 1935).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Pouze malá část těchto sloves může mít </a:t>
            </a:r>
            <a:r>
              <a:rPr lang="cs-CZ" b="1" dirty="0" err="1"/>
              <a:t>faktivní</a:t>
            </a:r>
            <a:r>
              <a:rPr lang="cs-CZ" b="1" dirty="0"/>
              <a:t> interpretaci upřednostňující flektivní infinitiv v </a:t>
            </a:r>
            <a:r>
              <a:rPr lang="cs-CZ" b="1" dirty="0" err="1"/>
              <a:t>kompletivní</a:t>
            </a:r>
            <a:r>
              <a:rPr lang="cs-CZ" b="1" dirty="0"/>
              <a:t> větě (8).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Pouze malá část těchto sloves může mít </a:t>
            </a:r>
            <a:r>
              <a:rPr lang="cs-CZ" b="1" dirty="0" err="1"/>
              <a:t>faktivní</a:t>
            </a:r>
            <a:r>
              <a:rPr lang="cs-CZ" b="1" dirty="0"/>
              <a:t> interpretaci upřednostňující flektivní infinitiv v </a:t>
            </a:r>
            <a:r>
              <a:rPr lang="cs-CZ" b="1" dirty="0" err="1"/>
              <a:t>kompletivní</a:t>
            </a:r>
            <a:r>
              <a:rPr lang="cs-CZ" b="1" dirty="0"/>
              <a:t> větě (8).</a:t>
            </a:r>
            <a:endParaRPr lang="cs-CZ" dirty="0"/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dirty="0"/>
              <a:t>Já nos </a:t>
            </a:r>
            <a:r>
              <a:rPr lang="cs-CZ" sz="3200" dirty="0" err="1"/>
              <a:t>habituámos</a:t>
            </a:r>
            <a:r>
              <a:rPr lang="cs-CZ" sz="3200" dirty="0"/>
              <a:t> </a:t>
            </a:r>
            <a:r>
              <a:rPr lang="cs-CZ" sz="3200" b="1" dirty="0"/>
              <a:t>a(o facto de) </a:t>
            </a:r>
            <a:r>
              <a:rPr lang="cs-CZ" sz="3200" b="1" dirty="0" err="1"/>
              <a:t>eles</a:t>
            </a:r>
            <a:r>
              <a:rPr lang="cs-CZ" sz="3200" b="1" dirty="0"/>
              <a:t> </a:t>
            </a:r>
            <a:r>
              <a:rPr lang="cs-CZ" sz="3200" b="1" dirty="0" err="1"/>
              <a:t>passarem</a:t>
            </a:r>
            <a:r>
              <a:rPr lang="cs-CZ" sz="3200" dirty="0"/>
              <a:t> os </a:t>
            </a:r>
            <a:r>
              <a:rPr lang="cs-CZ" sz="3200" dirty="0" err="1"/>
              <a:t>dias</a:t>
            </a:r>
            <a:r>
              <a:rPr lang="cs-CZ" sz="3200" dirty="0"/>
              <a:t> </a:t>
            </a:r>
            <a:r>
              <a:rPr lang="cs-CZ" sz="3200" dirty="0" err="1"/>
              <a:t>em</a:t>
            </a:r>
            <a:r>
              <a:rPr lang="cs-CZ" sz="3200" dirty="0"/>
              <a:t> </a:t>
            </a:r>
            <a:r>
              <a:rPr lang="cs-CZ" sz="3200" dirty="0" err="1"/>
              <a:t>frente</a:t>
            </a:r>
            <a:r>
              <a:rPr lang="cs-CZ" sz="3200" dirty="0"/>
              <a:t> da </a:t>
            </a:r>
            <a:r>
              <a:rPr lang="cs-CZ" sz="3200" dirty="0" err="1"/>
              <a:t>televisão</a:t>
            </a:r>
            <a:r>
              <a:rPr lang="cs-CZ" sz="3200" dirty="0"/>
              <a:t>.</a:t>
            </a:r>
          </a:p>
          <a:p>
            <a:pPr marL="914400" lvl="2" indent="0">
              <a:buNone/>
            </a:pPr>
            <a:r>
              <a:rPr lang="cs-CZ" sz="3200" i="1" dirty="0"/>
              <a:t>Už jsme si navykli, že tráví </a:t>
            </a:r>
            <a:r>
              <a:rPr lang="cs-CZ" i="1" dirty="0"/>
              <a:t>dny před televizí.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8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funkcí předmětu nepřímého </a:t>
            </a:r>
            <a:r>
              <a:rPr lang="cs-CZ" b="1" dirty="0" err="1"/>
              <a:t>subkategorizovány</a:t>
            </a:r>
            <a:r>
              <a:rPr lang="cs-CZ" b="1" dirty="0"/>
              <a:t> adjektivy 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/>
              <a:t>a</a:t>
            </a:r>
            <a:r>
              <a:rPr lang="cs-CZ" dirty="0"/>
              <a:t>: např. </a:t>
            </a:r>
            <a:r>
              <a:rPr lang="cs-CZ" i="1" dirty="0" err="1"/>
              <a:t>acessível</a:t>
            </a:r>
            <a:r>
              <a:rPr lang="cs-CZ" i="1" dirty="0"/>
              <a:t>, </a:t>
            </a:r>
            <a:r>
              <a:rPr lang="cs-CZ" i="1" dirty="0" err="1"/>
              <a:t>adverso</a:t>
            </a:r>
            <a:r>
              <a:rPr lang="cs-CZ" i="1" dirty="0"/>
              <a:t>, </a:t>
            </a:r>
            <a:r>
              <a:rPr lang="cs-CZ" i="1" dirty="0" err="1"/>
              <a:t>atributível</a:t>
            </a:r>
            <a:r>
              <a:rPr lang="cs-CZ" i="1" dirty="0"/>
              <a:t>, </a:t>
            </a:r>
            <a:r>
              <a:rPr lang="cs-CZ" i="1" dirty="0" err="1"/>
              <a:t>contrário</a:t>
            </a:r>
            <a:r>
              <a:rPr lang="cs-CZ" i="1" dirty="0"/>
              <a:t>, </a:t>
            </a:r>
            <a:r>
              <a:rPr lang="cs-CZ" i="1" dirty="0" err="1"/>
              <a:t>favorável</a:t>
            </a:r>
            <a:r>
              <a:rPr lang="cs-CZ" i="1" dirty="0"/>
              <a:t>, hostil, </a:t>
            </a:r>
            <a:r>
              <a:rPr lang="cs-CZ" i="1" dirty="0" err="1"/>
              <a:t>propício</a:t>
            </a:r>
            <a:r>
              <a:rPr lang="cs-CZ" i="1" dirty="0"/>
              <a:t>, </a:t>
            </a:r>
            <a:r>
              <a:rPr lang="cs-CZ" i="1" dirty="0" err="1"/>
              <a:t>sensível</a:t>
            </a:r>
            <a:endParaRPr lang="cs-CZ" dirty="0"/>
          </a:p>
          <a:p>
            <a:pPr lvl="0"/>
            <a:r>
              <a:rPr lang="cs-CZ" b="1" i="1" dirty="0"/>
              <a:t>de</a:t>
            </a:r>
            <a:r>
              <a:rPr lang="cs-CZ" dirty="0"/>
              <a:t>: např. </a:t>
            </a:r>
            <a:r>
              <a:rPr lang="cs-CZ" i="1" dirty="0" err="1"/>
              <a:t>ciente</a:t>
            </a:r>
            <a:r>
              <a:rPr lang="cs-CZ" i="1" dirty="0"/>
              <a:t>, </a:t>
            </a:r>
            <a:r>
              <a:rPr lang="cs-CZ" i="1" dirty="0" err="1"/>
              <a:t>consciente</a:t>
            </a:r>
            <a:r>
              <a:rPr lang="cs-CZ" i="1" dirty="0"/>
              <a:t>, </a:t>
            </a:r>
            <a:r>
              <a:rPr lang="cs-CZ" i="1" dirty="0" err="1"/>
              <a:t>dependente</a:t>
            </a:r>
            <a:r>
              <a:rPr lang="cs-CZ" i="1" dirty="0"/>
              <a:t>, </a:t>
            </a:r>
            <a:r>
              <a:rPr lang="cs-CZ" i="1" dirty="0" err="1"/>
              <a:t>duvidoso</a:t>
            </a:r>
            <a:r>
              <a:rPr lang="cs-CZ" i="1" dirty="0"/>
              <a:t>, </a:t>
            </a:r>
            <a:r>
              <a:rPr lang="cs-CZ" i="1" dirty="0" err="1"/>
              <a:t>ilustrativo</a:t>
            </a:r>
            <a:r>
              <a:rPr lang="cs-CZ" i="1" dirty="0"/>
              <a:t>, </a:t>
            </a:r>
            <a:r>
              <a:rPr lang="cs-CZ" i="1" dirty="0" err="1"/>
              <a:t>indicativo</a:t>
            </a:r>
            <a:r>
              <a:rPr lang="cs-CZ" i="1" dirty="0"/>
              <a:t>, </a:t>
            </a:r>
            <a:r>
              <a:rPr lang="cs-CZ" i="1" dirty="0" err="1"/>
              <a:t>sintomático</a:t>
            </a:r>
            <a:r>
              <a:rPr lang="cs-CZ" i="1" dirty="0"/>
              <a:t>, </a:t>
            </a:r>
            <a:r>
              <a:rPr lang="cs-CZ" i="1" dirty="0" err="1"/>
              <a:t>suscetível</a:t>
            </a:r>
            <a:r>
              <a:rPr lang="cs-CZ" i="1" dirty="0"/>
              <a:t>, </a:t>
            </a:r>
            <a:r>
              <a:rPr lang="cs-CZ" i="1" dirty="0" err="1"/>
              <a:t>temeroso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b="1" i="1" dirty="0" err="1"/>
              <a:t>em</a:t>
            </a:r>
            <a:r>
              <a:rPr lang="cs-CZ" dirty="0"/>
              <a:t>: např. </a:t>
            </a:r>
            <a:r>
              <a:rPr lang="cs-CZ" i="1" dirty="0" err="1"/>
              <a:t>confiante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b="1" i="1" dirty="0"/>
              <a:t>para</a:t>
            </a:r>
            <a:r>
              <a:rPr lang="cs-CZ" dirty="0"/>
              <a:t>: např. </a:t>
            </a:r>
            <a:r>
              <a:rPr lang="cs-CZ" i="1" dirty="0" err="1"/>
              <a:t>suficiente</a:t>
            </a:r>
            <a:endParaRPr lang="cs-CZ" dirty="0"/>
          </a:p>
          <a:p>
            <a:r>
              <a:rPr lang="cs-CZ" b="1" i="1" dirty="0" err="1"/>
              <a:t>por</a:t>
            </a:r>
            <a:r>
              <a:rPr lang="cs-CZ" dirty="0"/>
              <a:t>: např. </a:t>
            </a:r>
            <a:r>
              <a:rPr lang="cs-CZ" i="1" dirty="0" err="1"/>
              <a:t>responsável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Konkrétní předložka </a:t>
            </a:r>
            <a:r>
              <a:rPr lang="cs-CZ" dirty="0"/>
              <a:t>je buďto zvolena adjektivem, které s ní tvoří </a:t>
            </a:r>
            <a:r>
              <a:rPr lang="cs-CZ" b="1" dirty="0"/>
              <a:t>ustálenou vazbu</a:t>
            </a:r>
            <a:r>
              <a:rPr lang="cs-CZ" dirty="0"/>
              <a:t>, </a:t>
            </a:r>
            <a:r>
              <a:rPr lang="cs-CZ" b="1" dirty="0"/>
              <a:t> </a:t>
            </a:r>
            <a:endParaRPr lang="cs-CZ" dirty="0"/>
          </a:p>
          <a:p>
            <a:pPr marL="800100" lvl="2" indent="0">
              <a:buNone/>
            </a:pPr>
            <a:r>
              <a:rPr lang="cs-CZ" sz="1800" dirty="0"/>
              <a:t>O </a:t>
            </a:r>
            <a:r>
              <a:rPr lang="cs-CZ" sz="1800" dirty="0" err="1"/>
              <a:t>mundo</a:t>
            </a:r>
            <a:r>
              <a:rPr lang="cs-CZ" sz="1800" dirty="0"/>
              <a:t> </a:t>
            </a:r>
            <a:r>
              <a:rPr lang="cs-CZ" sz="1800" dirty="0" err="1"/>
              <a:t>não</a:t>
            </a:r>
            <a:r>
              <a:rPr lang="cs-CZ" sz="1800" dirty="0"/>
              <a:t> tem </a:t>
            </a:r>
            <a:r>
              <a:rPr lang="cs-CZ" sz="1800" dirty="0" err="1"/>
              <a:t>falta</a:t>
            </a:r>
            <a:r>
              <a:rPr lang="cs-CZ" sz="1800" dirty="0"/>
              <a:t> de </a:t>
            </a:r>
            <a:r>
              <a:rPr lang="cs-CZ" sz="1800" dirty="0" err="1"/>
              <a:t>reservas</a:t>
            </a:r>
            <a:r>
              <a:rPr lang="cs-CZ" sz="1800" dirty="0"/>
              <a:t> de </a:t>
            </a:r>
            <a:r>
              <a:rPr lang="cs-CZ" sz="1800" dirty="0" err="1"/>
              <a:t>gás</a:t>
            </a:r>
            <a:r>
              <a:rPr lang="cs-CZ" sz="1800" dirty="0"/>
              <a:t> </a:t>
            </a:r>
            <a:r>
              <a:rPr lang="cs-CZ" sz="1800" b="1" u="sng" dirty="0" err="1"/>
              <a:t>acessíveis</a:t>
            </a:r>
            <a:r>
              <a:rPr lang="cs-CZ" sz="1800" dirty="0"/>
              <a:t> [</a:t>
            </a:r>
            <a:r>
              <a:rPr lang="cs-CZ" sz="1800" b="1" i="1" dirty="0"/>
              <a:t>a</a:t>
            </a:r>
            <a:r>
              <a:rPr lang="cs-CZ" sz="1800" b="1" dirty="0"/>
              <a:t> </a:t>
            </a:r>
            <a:r>
              <a:rPr lang="cs-CZ" sz="1800" b="1" dirty="0" err="1"/>
              <a:t>serem</a:t>
            </a:r>
            <a:r>
              <a:rPr lang="cs-CZ" sz="1800" b="1" dirty="0"/>
              <a:t> </a:t>
            </a:r>
            <a:r>
              <a:rPr lang="cs-CZ" sz="1800" b="1" dirty="0" err="1"/>
              <a:t>extraídas</a:t>
            </a:r>
            <a:r>
              <a:rPr lang="cs-CZ" sz="1800" dirty="0"/>
              <a:t> </a:t>
            </a:r>
            <a:r>
              <a:rPr lang="cs-CZ" sz="1800" dirty="0" err="1"/>
              <a:t>até</a:t>
            </a:r>
            <a:r>
              <a:rPr lang="cs-CZ" sz="1800" dirty="0"/>
              <a:t> 2040].</a:t>
            </a:r>
          </a:p>
          <a:p>
            <a:pPr marL="800100" lvl="2" indent="0">
              <a:buNone/>
            </a:pPr>
            <a:r>
              <a:rPr lang="cs-CZ" sz="1800" i="1" dirty="0"/>
              <a:t>Svět má k dispozici dostatek zásob plynu, aby je mohl těžit do roku 2040. 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nebo </a:t>
            </a:r>
            <a:r>
              <a:rPr lang="cs-CZ" dirty="0"/>
              <a:t>slouží k čistě </a:t>
            </a:r>
            <a:r>
              <a:rPr lang="cs-CZ" b="1" dirty="0"/>
              <a:t>funkčnímu propojení adjektiva s jeho komplementem </a:t>
            </a:r>
            <a:r>
              <a:rPr lang="cs-CZ" dirty="0" smtClean="0"/>
              <a:t> </a:t>
            </a:r>
            <a:r>
              <a:rPr lang="cs-CZ" dirty="0"/>
              <a:t>V tomto druhém případě může předložka nabýt pouze podoby </a:t>
            </a:r>
            <a:r>
              <a:rPr lang="cs-CZ" b="1" i="1" dirty="0"/>
              <a:t>de</a:t>
            </a:r>
            <a:r>
              <a:rPr lang="cs-CZ" dirty="0"/>
              <a:t>.</a:t>
            </a:r>
          </a:p>
          <a:p>
            <a:pPr marL="800100" lvl="2" indent="0">
              <a:buNone/>
            </a:pPr>
            <a:r>
              <a:rPr lang="cs-CZ" sz="1600" b="1" dirty="0"/>
              <a:t>	</a:t>
            </a:r>
            <a:r>
              <a:rPr lang="cs-CZ" sz="1600" dirty="0"/>
              <a:t>As </a:t>
            </a:r>
            <a:r>
              <a:rPr lang="cs-CZ" sz="1600" dirty="0" err="1"/>
              <a:t>crianças</a:t>
            </a:r>
            <a:r>
              <a:rPr lang="cs-CZ" sz="1600" dirty="0"/>
              <a:t> </a:t>
            </a:r>
            <a:r>
              <a:rPr lang="cs-CZ" sz="1600" dirty="0" err="1"/>
              <a:t>estão</a:t>
            </a:r>
            <a:r>
              <a:rPr lang="cs-CZ" sz="1600" dirty="0"/>
              <a:t> </a:t>
            </a:r>
            <a:r>
              <a:rPr lang="cs-CZ" sz="1600" b="1" u="sng" dirty="0" err="1"/>
              <a:t>desejosas</a:t>
            </a:r>
            <a:r>
              <a:rPr lang="cs-CZ" sz="1600" b="1" dirty="0"/>
              <a:t> [de </a:t>
            </a:r>
            <a:r>
              <a:rPr lang="cs-CZ" sz="1600" b="1" dirty="0" err="1"/>
              <a:t>sair</a:t>
            </a:r>
            <a:r>
              <a:rPr lang="cs-CZ" sz="1600" dirty="0"/>
              <a:t> da </a:t>
            </a:r>
            <a:r>
              <a:rPr lang="cs-CZ" sz="1600" dirty="0" err="1"/>
              <a:t>escola</a:t>
            </a:r>
            <a:r>
              <a:rPr lang="cs-CZ" sz="1600" dirty="0"/>
              <a:t>].</a:t>
            </a:r>
          </a:p>
          <a:p>
            <a:pPr marL="400050" lvl="1" indent="0">
              <a:buNone/>
            </a:pPr>
            <a:r>
              <a:rPr lang="cs-CZ" i="1" dirty="0" smtClean="0"/>
              <a:t>        Děti </a:t>
            </a:r>
            <a:r>
              <a:rPr lang="cs-CZ" i="1" dirty="0"/>
              <a:t>touží po opuštění školy.</a:t>
            </a:r>
            <a:endParaRPr lang="cs-CZ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Flektivní infinitiv u </a:t>
            </a:r>
            <a:r>
              <a:rPr lang="cs-CZ" dirty="0" err="1" smtClean="0"/>
              <a:t>subkategorizace</a:t>
            </a:r>
            <a:r>
              <a:rPr lang="cs-CZ" dirty="0" smtClean="0"/>
              <a:t> adjektivy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flektivní infinitiv není pro mnohé rodilé mluvčí </a:t>
            </a:r>
            <a:r>
              <a:rPr lang="cs-CZ" dirty="0"/>
              <a:t>akceptovatelný</a:t>
            </a:r>
            <a:r>
              <a:rPr lang="cs-CZ" b="1" dirty="0"/>
              <a:t>, minimálně v takové míře jako neflektivní </a:t>
            </a:r>
            <a:r>
              <a:rPr lang="cs-CZ" b="1" dirty="0" smtClean="0"/>
              <a:t>infinitiv</a:t>
            </a:r>
            <a:r>
              <a:rPr lang="cs-CZ" dirty="0" smtClean="0"/>
              <a:t>. Ale existuje skupina adjektiv</a:t>
            </a:r>
            <a:r>
              <a:rPr lang="cs-CZ" dirty="0"/>
              <a:t>, </a:t>
            </a:r>
            <a:r>
              <a:rPr lang="cs-CZ" b="1" dirty="0"/>
              <a:t>vyjadřující víru či znalost</a:t>
            </a:r>
            <a:r>
              <a:rPr lang="cs-CZ" dirty="0"/>
              <a:t> (</a:t>
            </a:r>
            <a:r>
              <a:rPr lang="cs-CZ" b="1" i="1" dirty="0" err="1"/>
              <a:t>certo</a:t>
            </a:r>
            <a:r>
              <a:rPr lang="cs-CZ" b="1" i="1" dirty="0"/>
              <a:t>, </a:t>
            </a:r>
            <a:r>
              <a:rPr lang="cs-CZ" b="1" i="1" dirty="0" err="1"/>
              <a:t>convencido</a:t>
            </a:r>
            <a:r>
              <a:rPr lang="cs-CZ" b="1" i="1" dirty="0"/>
              <a:t>, </a:t>
            </a:r>
            <a:r>
              <a:rPr lang="cs-CZ" b="1" i="1" dirty="0" err="1"/>
              <a:t>seguro</a:t>
            </a:r>
            <a:r>
              <a:rPr lang="cs-CZ" dirty="0"/>
              <a:t>), u nichž je použití flektivního infinitivu </a:t>
            </a:r>
            <a:r>
              <a:rPr lang="cs-CZ" b="1" dirty="0"/>
              <a:t>naprosto běžné </a:t>
            </a:r>
            <a:r>
              <a:rPr lang="cs-CZ" dirty="0"/>
              <a:t>a referent jejich podmětu může být stejný </a:t>
            </a:r>
            <a:endParaRPr lang="cs-CZ" dirty="0" smtClean="0"/>
          </a:p>
          <a:p>
            <a:pPr marL="800100" lvl="2" indent="0">
              <a:buNone/>
            </a:pPr>
            <a:r>
              <a:rPr lang="cs-CZ" sz="1900" dirty="0" err="1" smtClean="0"/>
              <a:t>Estamos</a:t>
            </a:r>
            <a:r>
              <a:rPr lang="cs-CZ" sz="1900" dirty="0" smtClean="0"/>
              <a:t> </a:t>
            </a:r>
            <a:r>
              <a:rPr lang="cs-CZ" sz="1900" b="1" dirty="0" err="1"/>
              <a:t>convencidos</a:t>
            </a:r>
            <a:r>
              <a:rPr lang="cs-CZ" sz="1900" b="1" dirty="0"/>
              <a:t> [de</a:t>
            </a:r>
            <a:r>
              <a:rPr lang="cs-CZ" sz="1900" dirty="0"/>
              <a:t> </a:t>
            </a:r>
            <a:r>
              <a:rPr lang="cs-CZ" sz="1900" b="1" dirty="0" err="1"/>
              <a:t>podermos</a:t>
            </a:r>
            <a:r>
              <a:rPr lang="cs-CZ" sz="1900" dirty="0"/>
              <a:t> </a:t>
            </a:r>
            <a:r>
              <a:rPr lang="cs-CZ" sz="1900" dirty="0" err="1"/>
              <a:t>apanhar</a:t>
            </a:r>
            <a:r>
              <a:rPr lang="cs-CZ" sz="1900" dirty="0"/>
              <a:t> o </a:t>
            </a:r>
            <a:r>
              <a:rPr lang="cs-CZ" sz="1900" dirty="0" err="1"/>
              <a:t>comboio</a:t>
            </a:r>
            <a:r>
              <a:rPr lang="cs-CZ" sz="1900" dirty="0"/>
              <a:t> a tempo].  </a:t>
            </a:r>
          </a:p>
          <a:p>
            <a:pPr marL="800100" lvl="2" indent="0">
              <a:buNone/>
            </a:pPr>
            <a:r>
              <a:rPr lang="cs-CZ" sz="1900" i="1" dirty="0"/>
              <a:t>Jsme přesvědčeni, že můžeme chytit vlak</a:t>
            </a:r>
            <a:r>
              <a:rPr lang="cs-CZ" sz="1900" i="1" dirty="0" smtClean="0"/>
              <a:t>.</a:t>
            </a:r>
            <a:endParaRPr lang="cs-CZ" sz="1900" dirty="0" smtClean="0"/>
          </a:p>
          <a:p>
            <a:pPr lvl="0"/>
            <a:r>
              <a:rPr lang="cs-CZ" dirty="0" smtClean="0"/>
              <a:t>či  odlišný od </a:t>
            </a:r>
            <a:r>
              <a:rPr lang="cs-CZ" dirty="0"/>
              <a:t>referentu podmětu řídící věty. </a:t>
            </a:r>
            <a:endParaRPr lang="cs-CZ" dirty="0" smtClean="0"/>
          </a:p>
          <a:p>
            <a:pPr marL="857250" lvl="2" indent="0">
              <a:buNone/>
            </a:pPr>
            <a:r>
              <a:rPr lang="cs-CZ" sz="1900" dirty="0" err="1" smtClean="0"/>
              <a:t>Não</a:t>
            </a:r>
            <a:r>
              <a:rPr lang="cs-CZ" sz="1900" dirty="0" smtClean="0"/>
              <a:t> </a:t>
            </a:r>
            <a:r>
              <a:rPr lang="cs-CZ" sz="1900" dirty="0" err="1"/>
              <a:t>estou</a:t>
            </a:r>
            <a:r>
              <a:rPr lang="cs-CZ" sz="1900" dirty="0"/>
              <a:t> </a:t>
            </a:r>
            <a:r>
              <a:rPr lang="cs-CZ" sz="1900" b="1" dirty="0" err="1"/>
              <a:t>certo</a:t>
            </a:r>
            <a:r>
              <a:rPr lang="cs-CZ" sz="1900" b="1" dirty="0"/>
              <a:t> [de os </a:t>
            </a:r>
            <a:r>
              <a:rPr lang="cs-CZ" sz="1900" b="1" dirty="0" err="1"/>
              <a:t>autores</a:t>
            </a:r>
            <a:r>
              <a:rPr lang="cs-CZ" sz="1900" b="1" dirty="0"/>
              <a:t> terem</a:t>
            </a:r>
            <a:r>
              <a:rPr lang="cs-CZ" sz="1900" dirty="0"/>
              <a:t> o </a:t>
            </a:r>
            <a:r>
              <a:rPr lang="cs-CZ" sz="1900" dirty="0" err="1"/>
              <a:t>manuscrito</a:t>
            </a:r>
            <a:r>
              <a:rPr lang="cs-CZ" sz="1900" dirty="0"/>
              <a:t> </a:t>
            </a:r>
            <a:r>
              <a:rPr lang="cs-CZ" sz="1900" dirty="0" err="1"/>
              <a:t>pronto</a:t>
            </a:r>
            <a:r>
              <a:rPr lang="cs-CZ" sz="1900" dirty="0"/>
              <a:t> a tempo].</a:t>
            </a:r>
          </a:p>
          <a:p>
            <a:pPr marL="857250" lvl="2" indent="0">
              <a:buNone/>
            </a:pPr>
            <a:r>
              <a:rPr lang="cs-CZ" sz="1900" i="1" dirty="0"/>
              <a:t>Nejsem si jistý, zda autoři budou mít manuskript přichystaný včas</a:t>
            </a:r>
            <a:r>
              <a:rPr lang="cs-CZ" sz="1600" i="1" dirty="0"/>
              <a:t>.</a:t>
            </a:r>
            <a:endParaRPr lang="cs-CZ" sz="1600" dirty="0"/>
          </a:p>
          <a:p>
            <a:r>
              <a:rPr lang="cs-CZ" i="1" dirty="0" smtClean="0"/>
              <a:t> </a:t>
            </a:r>
            <a:r>
              <a:rPr lang="cs-CZ" dirty="0" smtClean="0"/>
              <a:t>Flektivní </a:t>
            </a:r>
            <a:r>
              <a:rPr lang="cs-CZ" dirty="0"/>
              <a:t>infinitiv je taktéž naprosto běžný u adjektiv vyjadřujících emoce či duševní stav (</a:t>
            </a:r>
            <a:r>
              <a:rPr lang="cs-CZ" b="1" i="1" dirty="0" err="1"/>
              <a:t>aborrecido</a:t>
            </a:r>
            <a:r>
              <a:rPr lang="cs-CZ" b="1" i="1" dirty="0"/>
              <a:t>, </a:t>
            </a:r>
            <a:r>
              <a:rPr lang="cs-CZ" b="1" i="1" dirty="0" err="1"/>
              <a:t>alegre</a:t>
            </a:r>
            <a:r>
              <a:rPr lang="cs-CZ" b="1" i="1" dirty="0"/>
              <a:t>, </a:t>
            </a:r>
            <a:r>
              <a:rPr lang="cs-CZ" b="1" i="1" dirty="0" err="1"/>
              <a:t>assustado</a:t>
            </a:r>
            <a:r>
              <a:rPr lang="cs-CZ" b="1" i="1" dirty="0"/>
              <a:t>, </a:t>
            </a:r>
            <a:r>
              <a:rPr lang="cs-CZ" b="1" i="1" dirty="0" err="1"/>
              <a:t>contente</a:t>
            </a:r>
            <a:r>
              <a:rPr lang="cs-CZ" b="1" i="1" dirty="0"/>
              <a:t>, </a:t>
            </a:r>
            <a:r>
              <a:rPr lang="cs-CZ" b="1" i="1" dirty="0" err="1"/>
              <a:t>envergonhado</a:t>
            </a:r>
            <a:r>
              <a:rPr lang="cs-CZ" b="1" i="1" dirty="0"/>
              <a:t>, </a:t>
            </a:r>
            <a:r>
              <a:rPr lang="cs-CZ" b="1" i="1" dirty="0" err="1"/>
              <a:t>triste</a:t>
            </a:r>
            <a:r>
              <a:rPr lang="cs-CZ" b="1" i="1" dirty="0"/>
              <a:t>, </a:t>
            </a:r>
            <a:r>
              <a:rPr lang="cs-CZ" b="1" i="1" dirty="0" err="1"/>
              <a:t>zangado</a:t>
            </a:r>
            <a:r>
              <a:rPr lang="cs-CZ" dirty="0"/>
              <a:t>). </a:t>
            </a:r>
            <a:endParaRPr lang="cs-CZ" dirty="0" smtClean="0"/>
          </a:p>
          <a:p>
            <a:pPr marL="914400" lvl="2" indent="0">
              <a:buNone/>
            </a:pPr>
            <a:r>
              <a:rPr lang="cs-CZ" sz="1900" dirty="0" err="1" smtClean="0"/>
              <a:t>Ficámos</a:t>
            </a:r>
            <a:r>
              <a:rPr lang="cs-CZ" sz="1900" dirty="0" smtClean="0"/>
              <a:t> </a:t>
            </a:r>
            <a:r>
              <a:rPr lang="cs-CZ" sz="1900" b="1" dirty="0" err="1"/>
              <a:t>contentes</a:t>
            </a:r>
            <a:r>
              <a:rPr lang="cs-CZ" sz="1900" b="1" dirty="0"/>
              <a:t> [de/</a:t>
            </a:r>
            <a:r>
              <a:rPr lang="cs-CZ" sz="1900" b="1" dirty="0" err="1"/>
              <a:t>por</a:t>
            </a:r>
            <a:r>
              <a:rPr lang="cs-CZ" sz="1900" b="1" dirty="0"/>
              <a:t> termos </a:t>
            </a:r>
            <a:r>
              <a:rPr lang="cs-CZ" sz="1900" b="1" dirty="0" err="1"/>
              <a:t>ido</a:t>
            </a:r>
            <a:r>
              <a:rPr lang="cs-CZ" sz="1900" dirty="0"/>
              <a:t> a </a:t>
            </a:r>
            <a:r>
              <a:rPr lang="cs-CZ" sz="1900" dirty="0" err="1"/>
              <a:t>tua</a:t>
            </a:r>
            <a:r>
              <a:rPr lang="cs-CZ" sz="1900" dirty="0"/>
              <a:t> </a:t>
            </a:r>
            <a:r>
              <a:rPr lang="cs-CZ" sz="1900" dirty="0" err="1"/>
              <a:t>casa</a:t>
            </a:r>
            <a:r>
              <a:rPr lang="cs-CZ" sz="1900" dirty="0"/>
              <a:t>].</a:t>
            </a:r>
          </a:p>
          <a:p>
            <a:pPr marL="914400" lvl="2" indent="0">
              <a:buNone/>
            </a:pPr>
            <a:r>
              <a:rPr lang="cs-CZ" sz="1900" i="1" dirty="0"/>
              <a:t>Jsme spokojení, že jsme šli k tobě domů.</a:t>
            </a:r>
            <a:endParaRPr lang="cs-CZ" sz="19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7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Gerundivní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Gerundivním infinitivem (</a:t>
            </a:r>
            <a:r>
              <a:rPr lang="cs-CZ" dirty="0" err="1"/>
              <a:t>Infinitivo</a:t>
            </a:r>
            <a:r>
              <a:rPr lang="cs-CZ" dirty="0"/>
              <a:t> </a:t>
            </a:r>
            <a:r>
              <a:rPr lang="cs-CZ" dirty="0" err="1"/>
              <a:t>Gerundivo</a:t>
            </a:r>
            <a:r>
              <a:rPr lang="cs-CZ" dirty="0"/>
              <a:t>) je míněn </a:t>
            </a:r>
            <a:r>
              <a:rPr lang="cs-CZ" b="1" dirty="0"/>
              <a:t>infinitivní tvar uvozený předložkou </a:t>
            </a:r>
            <a:r>
              <a:rPr lang="cs-CZ" b="1" i="1" dirty="0"/>
              <a:t>a</a:t>
            </a:r>
            <a:r>
              <a:rPr lang="cs-CZ" b="1" dirty="0"/>
              <a:t>.</a:t>
            </a:r>
            <a:r>
              <a:rPr lang="cs-CZ" dirty="0"/>
              <a:t> Sémanticky je totiž </a:t>
            </a:r>
            <a:r>
              <a:rPr lang="cs-CZ" b="1" dirty="0"/>
              <a:t>zaměnitelný s tvarem gerundia</a:t>
            </a:r>
            <a:r>
              <a:rPr lang="cs-CZ" dirty="0"/>
              <a:t>, jak demonstruje tvar průběhového přítomného času v brazilské portugalštině.</a:t>
            </a:r>
          </a:p>
          <a:p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i="1" dirty="0"/>
              <a:t>(evropská portugalština)</a:t>
            </a:r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</a:t>
            </a:r>
            <a:r>
              <a:rPr lang="cs-CZ" b="1" dirty="0" err="1"/>
              <a:t>ruindo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/>
              <a:t>. </a:t>
            </a:r>
            <a:r>
              <a:rPr lang="cs-CZ" i="1" dirty="0"/>
              <a:t>(brazilská </a:t>
            </a:r>
            <a:r>
              <a:rPr lang="cs-CZ" i="1" dirty="0" smtClean="0"/>
              <a:t>portugalština)Domy </a:t>
            </a:r>
            <a:r>
              <a:rPr lang="cs-CZ" i="1" dirty="0"/>
              <a:t>se hroutí v důsledku erupce.</a:t>
            </a:r>
            <a:endParaRPr lang="cs-CZ" dirty="0"/>
          </a:p>
          <a:p>
            <a:pPr lvl="0"/>
            <a:r>
              <a:rPr lang="cs-CZ" dirty="0"/>
              <a:t>Os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viram</a:t>
            </a:r>
            <a:r>
              <a:rPr lang="cs-CZ" dirty="0"/>
              <a:t> </a:t>
            </a:r>
            <a:r>
              <a:rPr lang="cs-CZ" b="1" dirty="0" err="1"/>
              <a:t>casas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(</a:t>
            </a:r>
            <a:r>
              <a:rPr lang="cs-CZ" b="1" dirty="0" err="1"/>
              <a:t>em</a:t>
            </a:r>
            <a:r>
              <a:rPr lang="cs-CZ" b="1" dirty="0"/>
              <a:t>)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r>
              <a:rPr lang="cs-CZ" i="1" dirty="0" smtClean="0"/>
              <a:t>Islanďané </a:t>
            </a:r>
            <a:r>
              <a:rPr lang="cs-CZ" i="1" dirty="0"/>
              <a:t>viděli domy hroutit se v důsledku erupce.    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2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substantivy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Rovněž tak jsou nominální syntagmata, která mohou interní argument realizovat v podobě vedlejší věty </a:t>
            </a:r>
            <a:r>
              <a:rPr lang="cs-CZ" dirty="0" err="1"/>
              <a:t>kompletivní</a:t>
            </a:r>
            <a:r>
              <a:rPr lang="cs-CZ" dirty="0"/>
              <a:t> následující za předložkou </a:t>
            </a:r>
            <a:r>
              <a:rPr lang="cs-CZ" b="1" i="1" dirty="0" smtClean="0"/>
              <a:t>de</a:t>
            </a:r>
            <a:r>
              <a:rPr lang="cs-CZ" i="1" dirty="0" smtClean="0"/>
              <a:t>, </a:t>
            </a:r>
            <a:r>
              <a:rPr lang="cs-CZ" b="1" i="1" dirty="0" err="1"/>
              <a:t>em</a:t>
            </a:r>
            <a:r>
              <a:rPr lang="cs-CZ" b="1" i="1" dirty="0"/>
              <a:t>, </a:t>
            </a:r>
            <a:r>
              <a:rPr lang="cs-CZ" b="1" i="1" dirty="0" err="1"/>
              <a:t>por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/>
              <a:t>atd.</a:t>
            </a:r>
            <a:r>
              <a:rPr lang="cs-CZ" i="1" dirty="0"/>
              <a:t> </a:t>
            </a:r>
            <a:r>
              <a:rPr lang="cs-CZ" dirty="0"/>
              <a:t>Substantivum, jako např. </a:t>
            </a:r>
            <a:r>
              <a:rPr lang="cs-CZ" b="1" i="1" dirty="0"/>
              <a:t>fato, </a:t>
            </a:r>
            <a:r>
              <a:rPr lang="cs-CZ" b="1" i="1" dirty="0" err="1"/>
              <a:t>hipótese</a:t>
            </a:r>
            <a:r>
              <a:rPr lang="cs-CZ" b="1" i="1" dirty="0"/>
              <a:t>, </a:t>
            </a:r>
            <a:r>
              <a:rPr lang="cs-CZ" b="1" i="1" dirty="0" err="1"/>
              <a:t>ideia</a:t>
            </a:r>
            <a:r>
              <a:rPr lang="cs-CZ" b="1" i="1" dirty="0"/>
              <a:t>, </a:t>
            </a:r>
            <a:r>
              <a:rPr lang="cs-CZ" b="1" i="1" dirty="0" err="1"/>
              <a:t>possibilidade</a:t>
            </a:r>
            <a:r>
              <a:rPr lang="cs-CZ" b="1" i="1" dirty="0"/>
              <a:t>, </a:t>
            </a:r>
            <a:r>
              <a:rPr lang="cs-CZ" b="1" i="1" dirty="0" err="1"/>
              <a:t>proposta</a:t>
            </a:r>
            <a:r>
              <a:rPr lang="cs-CZ" b="1" i="1" dirty="0"/>
              <a:t>, </a:t>
            </a:r>
            <a:r>
              <a:rPr lang="cs-CZ" b="1" i="1" dirty="0" err="1"/>
              <a:t>sugestão</a:t>
            </a:r>
            <a:r>
              <a:rPr lang="cs-CZ" b="1" i="1" dirty="0"/>
              <a:t>, </a:t>
            </a:r>
            <a:r>
              <a:rPr lang="cs-CZ" b="1" i="1" dirty="0" err="1"/>
              <a:t>tentativa</a:t>
            </a:r>
            <a:r>
              <a:rPr lang="cs-CZ" i="1" dirty="0"/>
              <a:t>, </a:t>
            </a:r>
            <a:r>
              <a:rPr lang="cs-CZ" dirty="0"/>
              <a:t> tvoří jádro nominálního syntagmatu, zatímco funkce předložky má na rozdíl od složeného predikátu čistě gramatickou funkci: propojuje substantivum s </a:t>
            </a:r>
            <a:r>
              <a:rPr lang="cs-CZ" dirty="0" err="1"/>
              <a:t>kompletivní</a:t>
            </a:r>
            <a:r>
              <a:rPr lang="cs-CZ" dirty="0"/>
              <a:t> větou, která je integrální součástí nominálního </a:t>
            </a:r>
            <a:r>
              <a:rPr lang="cs-CZ" dirty="0" smtClean="0"/>
              <a:t>syntagmatu. </a:t>
            </a:r>
            <a:r>
              <a:rPr lang="cs-CZ" dirty="0"/>
              <a:t> </a:t>
            </a:r>
          </a:p>
          <a:p>
            <a:r>
              <a:rPr lang="cs-CZ" dirty="0" err="1"/>
              <a:t>Raposo</a:t>
            </a:r>
            <a:r>
              <a:rPr lang="cs-CZ" dirty="0"/>
              <a:t> si všímá, že tato substantiva lze z pohledu etymologie rozdělit na dvě skupiny: substantiva derivovaná ze sloves (např. </a:t>
            </a:r>
            <a:r>
              <a:rPr lang="cs-CZ" i="1" dirty="0"/>
              <a:t>fato,</a:t>
            </a:r>
            <a:r>
              <a:rPr lang="cs-CZ" dirty="0"/>
              <a:t> </a:t>
            </a:r>
            <a:r>
              <a:rPr lang="cs-CZ" i="1" dirty="0" err="1"/>
              <a:t>proposta</a:t>
            </a:r>
            <a:r>
              <a:rPr lang="cs-CZ" i="1" dirty="0"/>
              <a:t>, </a:t>
            </a:r>
            <a:r>
              <a:rPr lang="cs-CZ" i="1" dirty="0" err="1"/>
              <a:t>sugestão</a:t>
            </a:r>
            <a:r>
              <a:rPr lang="cs-CZ" i="1" dirty="0"/>
              <a:t>, </a:t>
            </a:r>
            <a:r>
              <a:rPr lang="cs-CZ" i="1" dirty="0" err="1"/>
              <a:t>tentativa</a:t>
            </a:r>
            <a:r>
              <a:rPr lang="cs-CZ" dirty="0"/>
              <a:t>)  a substantiva sémanticky abstraktní a morfologicky neodvozená (</a:t>
            </a:r>
            <a:r>
              <a:rPr lang="cs-CZ" i="1" dirty="0" err="1"/>
              <a:t>hipótese</a:t>
            </a:r>
            <a:r>
              <a:rPr lang="cs-CZ" i="1" dirty="0"/>
              <a:t>, </a:t>
            </a:r>
            <a:r>
              <a:rPr lang="cs-CZ" i="1" dirty="0" err="1"/>
              <a:t>ideia</a:t>
            </a:r>
            <a:r>
              <a:rPr lang="cs-CZ" dirty="0"/>
              <a:t> </a:t>
            </a:r>
            <a:r>
              <a:rPr lang="cs-CZ" dirty="0" err="1" smtClean="0"/>
              <a:t>apod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0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b="1" dirty="0" err="1"/>
              <a:t>Kompletivní</a:t>
            </a:r>
            <a:r>
              <a:rPr lang="cs-CZ" sz="2700" b="1" dirty="0"/>
              <a:t> věty s funkcí předmětu nepřímého </a:t>
            </a:r>
            <a:r>
              <a:rPr lang="cs-CZ" sz="2700" b="1" dirty="0" err="1"/>
              <a:t>subkategorizovány</a:t>
            </a:r>
            <a:r>
              <a:rPr lang="cs-CZ" sz="2700" b="1" dirty="0"/>
              <a:t> substantivy (</a:t>
            </a:r>
            <a:r>
              <a:rPr lang="cs-CZ" sz="2700" b="1" dirty="0" err="1"/>
              <a:t>Completivas</a:t>
            </a:r>
            <a:r>
              <a:rPr lang="cs-CZ" sz="2700" b="1" dirty="0"/>
              <a:t> </a:t>
            </a:r>
            <a:r>
              <a:rPr lang="cs-CZ" sz="2700" b="1" dirty="0" err="1"/>
              <a:t>com</a:t>
            </a:r>
            <a:r>
              <a:rPr lang="cs-CZ" sz="2700" b="1" dirty="0"/>
              <a:t> </a:t>
            </a:r>
            <a:r>
              <a:rPr lang="cs-CZ" sz="2700" b="1" dirty="0" err="1"/>
              <a:t>uma</a:t>
            </a:r>
            <a:r>
              <a:rPr lang="cs-CZ" sz="2700" b="1" dirty="0"/>
              <a:t> </a:t>
            </a:r>
            <a:r>
              <a:rPr lang="cs-CZ" sz="2700" b="1" dirty="0" err="1"/>
              <a:t>relação</a:t>
            </a:r>
            <a:r>
              <a:rPr lang="cs-CZ" sz="2700" b="1" dirty="0"/>
              <a:t> </a:t>
            </a:r>
            <a:r>
              <a:rPr lang="cs-CZ" sz="2700" b="1" dirty="0" err="1"/>
              <a:t>gramatical</a:t>
            </a:r>
            <a:r>
              <a:rPr lang="cs-CZ" sz="2700" b="1" dirty="0"/>
              <a:t> </a:t>
            </a:r>
            <a:r>
              <a:rPr lang="cs-CZ" sz="2700" b="1" dirty="0" err="1"/>
              <a:t>oblíqua</a:t>
            </a:r>
            <a:r>
              <a:rPr lang="cs-CZ" sz="2700" b="1" dirty="0"/>
              <a:t> </a:t>
            </a:r>
            <a:r>
              <a:rPr lang="cs-CZ" sz="2700" b="1" dirty="0" err="1"/>
              <a:t>seleccionadas</a:t>
            </a:r>
            <a:r>
              <a:rPr lang="cs-CZ" sz="2700" b="1" dirty="0"/>
              <a:t> </a:t>
            </a:r>
            <a:r>
              <a:rPr lang="cs-CZ" sz="2700" b="1" dirty="0" err="1"/>
              <a:t>por</a:t>
            </a:r>
            <a:r>
              <a:rPr lang="cs-CZ" sz="2700" b="1" dirty="0"/>
              <a:t> </a:t>
            </a:r>
            <a:r>
              <a:rPr lang="cs-CZ" sz="2700" b="1" dirty="0" err="1"/>
              <a:t>substantivos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/>
              <a:t>O </a:t>
            </a:r>
            <a:r>
              <a:rPr lang="cs-CZ" sz="2400" b="1" u="sng" dirty="0" err="1"/>
              <a:t>medo</a:t>
            </a:r>
            <a:r>
              <a:rPr lang="cs-CZ" sz="2400" b="1" dirty="0"/>
              <a:t> </a:t>
            </a:r>
            <a:r>
              <a:rPr lang="cs-CZ" sz="2400" b="1" dirty="0" err="1"/>
              <a:t>dessas</a:t>
            </a:r>
            <a:r>
              <a:rPr lang="cs-CZ" sz="2400" b="1" dirty="0"/>
              <a:t> </a:t>
            </a:r>
            <a:r>
              <a:rPr lang="cs-CZ" sz="2400" b="1" dirty="0" err="1"/>
              <a:t>crianças</a:t>
            </a:r>
            <a:r>
              <a:rPr lang="cs-CZ" sz="2400" b="1" dirty="0"/>
              <a:t> [de </a:t>
            </a:r>
            <a:r>
              <a:rPr lang="cs-CZ" sz="2400" b="1" dirty="0" err="1"/>
              <a:t>andar</a:t>
            </a:r>
            <a:r>
              <a:rPr lang="cs-CZ" sz="2400" b="1" dirty="0"/>
              <a:t> de </a:t>
            </a:r>
            <a:r>
              <a:rPr lang="cs-CZ" sz="2400" b="1" dirty="0" err="1"/>
              <a:t>avião</a:t>
            </a:r>
            <a:r>
              <a:rPr lang="cs-CZ" sz="2400" dirty="0"/>
              <a:t>] é </a:t>
            </a:r>
            <a:r>
              <a:rPr lang="cs-CZ" sz="2400" dirty="0" err="1"/>
              <a:t>surpreendente</a:t>
            </a:r>
            <a:r>
              <a:rPr lang="cs-CZ" sz="2400" dirty="0"/>
              <a:t>. </a:t>
            </a:r>
          </a:p>
          <a:p>
            <a:pPr marL="400050" lvl="1" indent="0">
              <a:buNone/>
            </a:pPr>
            <a:r>
              <a:rPr lang="cs-CZ" sz="2400" i="1" dirty="0"/>
              <a:t>Strach těchto dětí letět letadlem je překvapivá.</a:t>
            </a:r>
            <a:endParaRPr lang="cs-CZ" sz="2400" dirty="0"/>
          </a:p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smtClean="0"/>
              <a:t>A </a:t>
            </a:r>
            <a:r>
              <a:rPr lang="cs-CZ" sz="2400" b="1" u="sng" dirty="0" err="1"/>
              <a:t>responsabilidade</a:t>
            </a:r>
            <a:r>
              <a:rPr lang="cs-CZ" sz="2400" b="1" dirty="0"/>
              <a:t> [</a:t>
            </a:r>
            <a:r>
              <a:rPr lang="cs-CZ" sz="2400" b="1" dirty="0" err="1"/>
              <a:t>por</a:t>
            </a:r>
            <a:r>
              <a:rPr lang="cs-CZ" sz="2400" dirty="0"/>
              <a:t> </a:t>
            </a:r>
            <a:r>
              <a:rPr lang="cs-CZ" sz="2400" b="1" dirty="0"/>
              <a:t>os </a:t>
            </a:r>
            <a:r>
              <a:rPr lang="cs-CZ" sz="2400" b="1" dirty="0" err="1"/>
              <a:t>quadros</a:t>
            </a:r>
            <a:r>
              <a:rPr lang="cs-CZ" sz="2400" b="1" dirty="0"/>
              <a:t> terem </a:t>
            </a:r>
            <a:r>
              <a:rPr lang="cs-CZ" sz="2400" b="1" dirty="0" err="1"/>
              <a:t>desaparecido</a:t>
            </a:r>
            <a:r>
              <a:rPr lang="cs-CZ" sz="2400" dirty="0"/>
              <a:t>] </a:t>
            </a:r>
            <a:r>
              <a:rPr lang="cs-CZ" sz="2400" dirty="0" err="1"/>
              <a:t>pertence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museu. </a:t>
            </a:r>
          </a:p>
          <a:p>
            <a:pPr marL="400050" lvl="1" indent="0">
              <a:buNone/>
            </a:pPr>
            <a:r>
              <a:rPr lang="cs-CZ" sz="2400" i="1" dirty="0" smtClean="0"/>
              <a:t>Odpovědnost </a:t>
            </a:r>
            <a:r>
              <a:rPr lang="cs-CZ" sz="2400" i="1" dirty="0"/>
              <a:t>za to, že obrazy zmizely, patří muzeu.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31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substantivy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těchto </a:t>
            </a:r>
            <a:r>
              <a:rPr lang="cs-CZ" dirty="0"/>
              <a:t>větách se vyskytuje </a:t>
            </a:r>
            <a:r>
              <a:rPr lang="cs-CZ" b="1" dirty="0"/>
              <a:t>jak</a:t>
            </a:r>
            <a:r>
              <a:rPr lang="cs-CZ" dirty="0"/>
              <a:t> </a:t>
            </a:r>
            <a:r>
              <a:rPr lang="cs-CZ" b="1" dirty="0"/>
              <a:t>flektivní, tak neflektivní infinitiv</a:t>
            </a:r>
            <a:r>
              <a:rPr lang="cs-CZ" dirty="0"/>
              <a:t>. Pokud nemá infinitivní vedlejší věta vyjádřen </a:t>
            </a:r>
            <a:r>
              <a:rPr lang="cs-CZ" dirty="0" smtClean="0"/>
              <a:t>podmět, je </a:t>
            </a:r>
            <a:r>
              <a:rPr lang="cs-CZ" dirty="0"/>
              <a:t>jeho podmět interpretován jako shodný s podmětem příslušného </a:t>
            </a:r>
            <a:r>
              <a:rPr lang="cs-CZ" dirty="0" err="1"/>
              <a:t>finitivního</a:t>
            </a:r>
            <a:r>
              <a:rPr lang="cs-CZ" dirty="0"/>
              <a:t> slovesa, případně s adjunktem substantiva, které </a:t>
            </a:r>
            <a:r>
              <a:rPr lang="cs-CZ" dirty="0" err="1"/>
              <a:t>subkategorizuje</a:t>
            </a:r>
            <a:r>
              <a:rPr lang="cs-CZ" dirty="0"/>
              <a:t> infinitivní vedlejší větu (jako např. </a:t>
            </a:r>
            <a:r>
              <a:rPr lang="cs-CZ" i="1" dirty="0" err="1"/>
              <a:t>dessas</a:t>
            </a:r>
            <a:r>
              <a:rPr lang="cs-CZ" i="1" dirty="0"/>
              <a:t> </a:t>
            </a:r>
            <a:r>
              <a:rPr lang="cs-CZ" i="1" dirty="0" err="1"/>
              <a:t>crianças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pPr marL="800100" lvl="2" indent="0">
              <a:buNone/>
            </a:pPr>
            <a:r>
              <a:rPr lang="cs-CZ" sz="2000" b="1" dirty="0"/>
              <a:t>O </a:t>
            </a:r>
            <a:r>
              <a:rPr lang="cs-CZ" sz="2000" b="1" u="sng" dirty="0" err="1"/>
              <a:t>medo</a:t>
            </a:r>
            <a:r>
              <a:rPr lang="cs-CZ" sz="2000" b="1" dirty="0"/>
              <a:t> </a:t>
            </a:r>
            <a:r>
              <a:rPr lang="cs-CZ" sz="2000" b="1" dirty="0" err="1"/>
              <a:t>dessas</a:t>
            </a:r>
            <a:r>
              <a:rPr lang="cs-CZ" sz="2000" b="1" dirty="0"/>
              <a:t> </a:t>
            </a:r>
            <a:r>
              <a:rPr lang="cs-CZ" sz="2000" b="1" dirty="0" err="1"/>
              <a:t>crianças</a:t>
            </a:r>
            <a:r>
              <a:rPr lang="cs-CZ" sz="2000" b="1" dirty="0"/>
              <a:t> [de </a:t>
            </a:r>
            <a:r>
              <a:rPr lang="cs-CZ" sz="2000" b="1" dirty="0" err="1"/>
              <a:t>andar</a:t>
            </a:r>
            <a:r>
              <a:rPr lang="cs-CZ" sz="2000" b="1" dirty="0"/>
              <a:t> de </a:t>
            </a:r>
            <a:r>
              <a:rPr lang="cs-CZ" sz="2000" b="1" dirty="0" err="1"/>
              <a:t>avião</a:t>
            </a:r>
            <a:r>
              <a:rPr lang="cs-CZ" sz="2000" dirty="0"/>
              <a:t>] é </a:t>
            </a:r>
            <a:r>
              <a:rPr lang="cs-CZ" sz="2000" dirty="0" err="1"/>
              <a:t>surpreendente</a:t>
            </a:r>
            <a:r>
              <a:rPr lang="cs-CZ" sz="2000" dirty="0"/>
              <a:t>. </a:t>
            </a:r>
          </a:p>
          <a:p>
            <a:pPr marL="800100" lvl="2" indent="0">
              <a:buNone/>
            </a:pPr>
            <a:r>
              <a:rPr lang="cs-CZ" sz="2000" i="1" dirty="0"/>
              <a:t>Strach těchto dětí letět letadlem je </a:t>
            </a:r>
            <a:r>
              <a:rPr lang="cs-CZ" sz="2000" i="1" dirty="0" smtClean="0"/>
              <a:t>překvapivá</a:t>
            </a:r>
            <a:r>
              <a:rPr lang="cs-CZ" sz="2000" dirty="0" smtClean="0"/>
              <a:t>.</a:t>
            </a:r>
            <a:endParaRPr lang="cs-CZ" sz="2000" dirty="0"/>
          </a:p>
          <a:p>
            <a:pPr lvl="2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3644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leves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Komplexní přísudky vzniklé spojením slovesa </a:t>
            </a:r>
            <a:r>
              <a:rPr lang="cs-CZ" b="1" dirty="0" err="1"/>
              <a:t>ter</a:t>
            </a:r>
            <a:r>
              <a:rPr lang="cs-CZ" b="1" dirty="0"/>
              <a:t> a substantiva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</a:t>
            </a:r>
            <a:r>
              <a:rPr lang="cs-CZ" dirty="0"/>
              <a:t> </a:t>
            </a:r>
            <a:r>
              <a:rPr lang="cs-CZ" b="1" dirty="0" err="1"/>
              <a:t>predicados</a:t>
            </a:r>
            <a:r>
              <a:rPr lang="cs-CZ" b="1" dirty="0"/>
              <a:t> </a:t>
            </a:r>
            <a:r>
              <a:rPr lang="cs-CZ" b="1" dirty="0" err="1"/>
              <a:t>complexos</a:t>
            </a:r>
            <a:r>
              <a:rPr lang="cs-CZ" b="1" dirty="0"/>
              <a:t> </a:t>
            </a:r>
            <a:r>
              <a:rPr lang="cs-CZ" b="1" dirty="0" err="1"/>
              <a:t>encabeçados</a:t>
            </a:r>
            <a:r>
              <a:rPr lang="cs-CZ" b="1" dirty="0"/>
              <a:t> </a:t>
            </a:r>
            <a:r>
              <a:rPr lang="cs-CZ" b="1" dirty="0" err="1"/>
              <a:t>por</a:t>
            </a:r>
            <a:r>
              <a:rPr lang="cs-CZ" b="1" dirty="0"/>
              <a:t>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leves</a:t>
            </a:r>
            <a:r>
              <a:rPr lang="cs-CZ" dirty="0"/>
              <a:t>, </a:t>
            </a:r>
            <a:r>
              <a:rPr lang="cs-CZ" dirty="0" smtClean="0"/>
              <a:t> umožňují </a:t>
            </a:r>
            <a:r>
              <a:rPr lang="cs-CZ" dirty="0"/>
              <a:t>pouze konstrukce</a:t>
            </a:r>
            <a:r>
              <a:rPr lang="cs-CZ" b="1" dirty="0"/>
              <a:t> </a:t>
            </a:r>
            <a:r>
              <a:rPr lang="cs-CZ" b="1" u="sng" dirty="0"/>
              <a:t>kontroly podmětu a pouze </a:t>
            </a:r>
            <a:r>
              <a:rPr lang="cs-CZ" b="1" dirty="0"/>
              <a:t>se mohou pojit infinitivními </a:t>
            </a:r>
            <a:r>
              <a:rPr lang="cs-CZ" b="1" dirty="0" err="1"/>
              <a:t>kompletivními</a:t>
            </a:r>
            <a:r>
              <a:rPr lang="cs-CZ" b="1" dirty="0"/>
              <a:t> větami uvozenými předložkou: </a:t>
            </a:r>
            <a:r>
              <a:rPr lang="cs-CZ" b="1" i="1" dirty="0"/>
              <a:t>de, </a:t>
            </a:r>
            <a:r>
              <a:rPr lang="cs-CZ" b="1" i="1" dirty="0" err="1"/>
              <a:t>em</a:t>
            </a:r>
            <a:r>
              <a:rPr lang="cs-CZ" b="1" i="1" dirty="0"/>
              <a:t>, </a:t>
            </a:r>
            <a:r>
              <a:rPr lang="cs-CZ" b="1" i="1" dirty="0" err="1"/>
              <a:t>por</a:t>
            </a:r>
            <a:r>
              <a:rPr lang="cs-CZ" b="1" dirty="0"/>
              <a:t> či </a:t>
            </a:r>
            <a:r>
              <a:rPr lang="cs-CZ" b="1" i="1" dirty="0"/>
              <a:t>para</a:t>
            </a:r>
            <a:r>
              <a:rPr lang="cs-CZ" b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tiveram</a:t>
            </a:r>
            <a:r>
              <a:rPr lang="cs-CZ" sz="1800" u="sng" dirty="0"/>
              <a:t> </a:t>
            </a:r>
            <a:r>
              <a:rPr lang="cs-CZ" sz="1800" b="1" u="sng" dirty="0"/>
              <a:t>a </a:t>
            </a:r>
            <a:r>
              <a:rPr lang="cs-CZ" sz="1800" b="1" u="sng" dirty="0" err="1"/>
              <a:t>ideia</a:t>
            </a:r>
            <a:r>
              <a:rPr lang="cs-CZ" sz="1800" b="1" dirty="0"/>
              <a:t> </a:t>
            </a:r>
            <a:r>
              <a:rPr lang="cs-CZ" sz="1800" b="1" i="1" dirty="0"/>
              <a:t>de</a:t>
            </a:r>
            <a:r>
              <a:rPr lang="cs-CZ" sz="1800" dirty="0"/>
              <a:t> 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organizar</a:t>
            </a:r>
            <a:r>
              <a:rPr lang="cs-CZ" sz="1800" dirty="0"/>
              <a:t> </a:t>
            </a:r>
            <a:r>
              <a:rPr lang="cs-CZ" sz="1800" dirty="0" err="1"/>
              <a:t>uma</a:t>
            </a:r>
            <a:r>
              <a:rPr lang="cs-CZ" sz="1800" dirty="0"/>
              <a:t> </a:t>
            </a:r>
            <a:r>
              <a:rPr lang="cs-CZ" sz="1800" dirty="0" err="1"/>
              <a:t>conferência</a:t>
            </a:r>
            <a:r>
              <a:rPr lang="cs-CZ" sz="1800" dirty="0"/>
              <a:t>].</a:t>
            </a:r>
          </a:p>
          <a:p>
            <a:pPr marL="800100" lvl="2" indent="0">
              <a:buNone/>
            </a:pPr>
            <a:r>
              <a:rPr lang="cs-CZ" sz="1800" i="1" dirty="0"/>
              <a:t>Žáci dostali nápad zorganizovat konferenci</a:t>
            </a:r>
            <a:r>
              <a:rPr lang="cs-CZ" sz="1800" i="1" dirty="0" smtClean="0"/>
              <a:t>.</a:t>
            </a:r>
          </a:p>
          <a:p>
            <a:pPr marL="800100" lvl="2" indent="0">
              <a:buNone/>
            </a:pPr>
            <a:endParaRPr lang="cs-CZ" sz="1800" dirty="0"/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 do </a:t>
            </a:r>
            <a:r>
              <a:rPr lang="cs-CZ" sz="1800" dirty="0" err="1"/>
              <a:t>primeiro</a:t>
            </a:r>
            <a:r>
              <a:rPr lang="cs-CZ" sz="1800" dirty="0"/>
              <a:t> ano]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têm</a:t>
            </a:r>
            <a:r>
              <a:rPr lang="cs-CZ" sz="1800" u="sng" dirty="0"/>
              <a:t> </a:t>
            </a:r>
            <a:r>
              <a:rPr lang="cs-CZ" sz="1800" b="1" u="sng" dirty="0" err="1"/>
              <a:t>dificuldade</a:t>
            </a:r>
            <a:r>
              <a:rPr lang="cs-CZ" sz="1800" b="1" dirty="0"/>
              <a:t> </a:t>
            </a:r>
            <a:r>
              <a:rPr lang="cs-CZ" sz="1800" b="1" i="1" dirty="0" err="1"/>
              <a:t>em</a:t>
            </a:r>
            <a:r>
              <a:rPr lang="cs-CZ" sz="1800" b="1" dirty="0"/>
              <a:t> </a:t>
            </a:r>
            <a:r>
              <a:rPr lang="cs-CZ" sz="1800" dirty="0"/>
              <a:t>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concentrar</a:t>
            </a:r>
            <a:r>
              <a:rPr lang="cs-CZ" sz="1800" dirty="0"/>
              <a:t>-se].</a:t>
            </a:r>
          </a:p>
          <a:p>
            <a:pPr marL="800100" lvl="2" indent="0">
              <a:buNone/>
            </a:pPr>
            <a:r>
              <a:rPr lang="cs-CZ" sz="1800" i="1" dirty="0"/>
              <a:t>Žáci prvního ročníku mají těžké se zkoncentrovat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9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Kanonické vedlejší věty a status pádu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 smtClean="0"/>
              <a:t>Kanonické </a:t>
            </a:r>
            <a:r>
              <a:rPr lang="cs-CZ" sz="2400" dirty="0"/>
              <a:t>vedlejší věty (</a:t>
            </a:r>
            <a:r>
              <a:rPr lang="cs-CZ" sz="2400" dirty="0" err="1"/>
              <a:t>Infinitivas</a:t>
            </a:r>
            <a:r>
              <a:rPr lang="cs-CZ" sz="2400" dirty="0"/>
              <a:t> </a:t>
            </a:r>
            <a:r>
              <a:rPr lang="cs-CZ" sz="2400" dirty="0" err="1"/>
              <a:t>Canónicas</a:t>
            </a:r>
            <a:r>
              <a:rPr lang="cs-CZ" sz="2400" dirty="0"/>
              <a:t>) je termín používaný </a:t>
            </a:r>
            <a:r>
              <a:rPr lang="cs-CZ" sz="2400" dirty="0" smtClean="0"/>
              <a:t>  </a:t>
            </a:r>
            <a:r>
              <a:rPr lang="cs-CZ" sz="2400" dirty="0"/>
              <a:t>pro ty infinitivní </a:t>
            </a:r>
            <a:r>
              <a:rPr lang="cs-CZ" sz="2400" b="1" dirty="0" err="1"/>
              <a:t>kompletivní</a:t>
            </a:r>
            <a:r>
              <a:rPr lang="cs-CZ" sz="2400" b="1" dirty="0"/>
              <a:t> věty, které nemohou být nahrazeny gerundiem </a:t>
            </a:r>
            <a:r>
              <a:rPr lang="cs-CZ" sz="2400" dirty="0"/>
              <a:t>(</a:t>
            </a:r>
            <a:r>
              <a:rPr lang="cs-CZ" sz="2400" dirty="0" err="1"/>
              <a:t>Mateus</a:t>
            </a:r>
            <a:r>
              <a:rPr lang="cs-CZ" sz="2400" dirty="0"/>
              <a:t>, 2003, s. 623).  Flektivní infinitiv se může vyskytnout pouze v některých z nich. Jaké faktory hrají roli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r>
              <a:rPr lang="cs-CZ" sz="2400" dirty="0" smtClean="0"/>
              <a:t>Je </a:t>
            </a:r>
            <a:r>
              <a:rPr lang="cs-CZ" sz="2400" dirty="0"/>
              <a:t>důležité, zda vedlejší věta přiděluje pád jakožto konstituent  nominální povahy (</a:t>
            </a:r>
            <a:r>
              <a:rPr lang="cs-CZ" sz="2400" b="1" dirty="0" err="1"/>
              <a:t>Atribuidor</a:t>
            </a:r>
            <a:r>
              <a:rPr lang="cs-CZ" sz="2400" b="1" dirty="0"/>
              <a:t> de </a:t>
            </a:r>
            <a:r>
              <a:rPr lang="cs-CZ" sz="2400" b="1" dirty="0" err="1"/>
              <a:t>Caso</a:t>
            </a:r>
            <a:r>
              <a:rPr lang="cs-CZ" sz="2400" dirty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50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Syntaktické vlastnosti infinitivních </a:t>
            </a:r>
            <a:r>
              <a:rPr lang="cs-CZ" dirty="0" err="1"/>
              <a:t>kompletivních</a:t>
            </a:r>
            <a:r>
              <a:rPr lang="cs-CZ" dirty="0"/>
              <a:t> 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Přítomnost znaku Shody ve Flexi u vedlejších vět s flektivním infinitivem,   způsobí, že jsou tyto vedlejší věty nominální povahy. Tím pádem </a:t>
            </a:r>
            <a:r>
              <a:rPr lang="cs-CZ" b="1" dirty="0" smtClean="0"/>
              <a:t>pro ně platí požadavky na přítomnost pádu</a:t>
            </a:r>
            <a:r>
              <a:rPr lang="cs-CZ" dirty="0" smtClean="0"/>
              <a:t>. Jinými slovy: vedlejší věty s flektivním infinitivem jsou legitimní pouze v pozicích, kterým je přidělen pád. Pád je přidělen: </a:t>
            </a:r>
          </a:p>
          <a:p>
            <a:pPr lvl="0"/>
            <a:r>
              <a:rPr lang="cs-CZ" b="1" dirty="0" err="1" smtClean="0"/>
              <a:t>finitivní</a:t>
            </a:r>
            <a:r>
              <a:rPr lang="cs-CZ" dirty="0" smtClean="0"/>
              <a:t> </a:t>
            </a:r>
            <a:r>
              <a:rPr lang="cs-CZ" b="1" dirty="0"/>
              <a:t>flexi</a:t>
            </a:r>
            <a:r>
              <a:rPr lang="cs-CZ" dirty="0"/>
              <a:t> lexikálního jádra věty (tedy slovesa), která si infinitivní vedlejší větu zvolí;  </a:t>
            </a:r>
            <a:r>
              <a:rPr lang="cs-CZ" b="1" dirty="0"/>
              <a:t>jedná se o syntaktickou funkci podmětu</a:t>
            </a:r>
            <a:endParaRPr lang="cs-CZ" dirty="0"/>
          </a:p>
          <a:p>
            <a:pPr lvl="0"/>
            <a:r>
              <a:rPr lang="cs-CZ" b="1" dirty="0"/>
              <a:t>předložkou</a:t>
            </a:r>
            <a:r>
              <a:rPr lang="cs-CZ" dirty="0"/>
              <a:t> s původní funkcí či pádovou předložkou ve slovesných, adjektivních a substantivních </a:t>
            </a:r>
            <a:r>
              <a:rPr lang="cs-CZ" dirty="0" err="1"/>
              <a:t>kompletivních</a:t>
            </a:r>
            <a:r>
              <a:rPr lang="cs-CZ" dirty="0"/>
              <a:t> větách </a:t>
            </a:r>
            <a:r>
              <a:rPr lang="cs-CZ" b="1" dirty="0"/>
              <a:t>s funkcí předmětu nepřímého</a:t>
            </a:r>
            <a:endParaRPr lang="cs-CZ" dirty="0"/>
          </a:p>
          <a:p>
            <a:pPr lvl="0"/>
            <a:r>
              <a:rPr lang="cs-CZ" b="1" dirty="0"/>
              <a:t>tranzitivním či </a:t>
            </a:r>
            <a:r>
              <a:rPr lang="cs-CZ" b="1" dirty="0" err="1"/>
              <a:t>ditranzitivním</a:t>
            </a:r>
            <a:r>
              <a:rPr lang="cs-CZ" dirty="0"/>
              <a:t> slovesem, jejichž argument je nositelem akuzativního pádu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 času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Zároveň je nutné podotknout, že toto pravidlo nefunguje opačně. To znamená, </a:t>
            </a:r>
            <a:r>
              <a:rPr lang="cs-CZ" sz="3200" u="sng" dirty="0"/>
              <a:t>že ne vždy,  kdy je přítomnost vedlejší věty s flektivním infinitivem z pohledu pádu legitimní, se flektivní infinitiv skutečně objeví</a:t>
            </a:r>
            <a:r>
              <a:rPr lang="cs-CZ" sz="3200" dirty="0"/>
              <a:t>. Proto je důležité vzít do úvahy status času ve vedlejší větě.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561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a nezávislý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Slovesný </a:t>
            </a:r>
            <a:r>
              <a:rPr lang="cs-CZ" sz="2800" dirty="0"/>
              <a:t>čas ve vedlejší větě může být buď nezávislý (</a:t>
            </a:r>
            <a:r>
              <a:rPr lang="cs-CZ" sz="2800" b="1" dirty="0"/>
              <a:t>Tempo Independente</a:t>
            </a:r>
            <a:r>
              <a:rPr lang="cs-CZ" sz="2800" dirty="0"/>
              <a:t>) či závislý (</a:t>
            </a:r>
            <a:r>
              <a:rPr lang="cs-CZ" sz="2800" b="1" dirty="0"/>
              <a:t>Tempo </a:t>
            </a:r>
            <a:r>
              <a:rPr lang="cs-CZ" sz="2800" b="1" dirty="0" err="1"/>
              <a:t>Depende</a:t>
            </a:r>
            <a:r>
              <a:rPr lang="cs-CZ" sz="2800" dirty="0"/>
              <a:t>) na času řídící věty. Poznáme to nejlépe tak, že nahradíme </a:t>
            </a:r>
            <a:r>
              <a:rPr lang="cs-CZ" sz="2800" b="1" dirty="0"/>
              <a:t>infinitivní </a:t>
            </a:r>
            <a:r>
              <a:rPr lang="cs-CZ" sz="2800" b="1" dirty="0" err="1"/>
              <a:t>kompletivní</a:t>
            </a:r>
            <a:r>
              <a:rPr lang="cs-CZ" sz="2800" b="1" dirty="0"/>
              <a:t> větu vedlejší větou </a:t>
            </a:r>
            <a:r>
              <a:rPr lang="cs-CZ" sz="2800" b="1" dirty="0" err="1"/>
              <a:t>finitivní</a:t>
            </a:r>
            <a:r>
              <a:rPr lang="cs-CZ" sz="2800" dirty="0"/>
              <a:t>.  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42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 </a:t>
            </a:r>
            <a:r>
              <a:rPr lang="cs-CZ" sz="2400" b="1" dirty="0" err="1" smtClean="0"/>
              <a:t>kompletivních</a:t>
            </a:r>
            <a:r>
              <a:rPr lang="cs-CZ" sz="2400" b="1" dirty="0" smtClean="0"/>
              <a:t> </a:t>
            </a:r>
            <a:r>
              <a:rPr lang="cs-CZ" sz="2400" b="1" dirty="0"/>
              <a:t>větách může nabýt různých časů nezávisle na tvaru slovesa řídící věty</a:t>
            </a:r>
            <a:r>
              <a:rPr lang="cs-CZ" sz="2400" b="1" dirty="0" smtClean="0"/>
              <a:t>.</a:t>
            </a:r>
          </a:p>
          <a:p>
            <a:pPr marL="800100" lvl="2" indent="0">
              <a:buNone/>
            </a:pPr>
            <a:endParaRPr lang="cs-CZ" sz="2000" dirty="0" smtClean="0"/>
          </a:p>
          <a:p>
            <a:pPr marL="800100" lvl="2" indent="0">
              <a:buNone/>
            </a:pPr>
            <a:r>
              <a:rPr lang="cs-CZ" sz="2000" dirty="0" smtClean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foram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tvrdí,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afirmou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tinham</a:t>
            </a:r>
            <a:r>
              <a:rPr lang="cs-CZ" sz="2000" i="1" dirty="0"/>
              <a:t> </a:t>
            </a:r>
            <a:r>
              <a:rPr lang="cs-CZ" sz="2000" i="1" dirty="0" err="1"/>
              <a:t>ido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tvrdil,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i="1" dirty="0" err="1"/>
              <a:t>irem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 hoje].</a:t>
            </a:r>
          </a:p>
          <a:p>
            <a:pPr marL="800100" lvl="2" indent="0">
              <a:buNone/>
            </a:pPr>
            <a:r>
              <a:rPr lang="cs-CZ" sz="2000" i="1" dirty="0"/>
              <a:t>Jan tvrdí, že jdou dnes rodiče do kina</a:t>
            </a:r>
            <a:r>
              <a:rPr lang="cs-CZ" sz="2000" i="1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53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200" b="1" dirty="0" smtClean="0"/>
              <a:t>vyznačuje  se závislostí </a:t>
            </a:r>
            <a:r>
              <a:rPr lang="cs-CZ" sz="3200" b="1" dirty="0"/>
              <a:t>tvaru slovesa v </a:t>
            </a:r>
            <a:r>
              <a:rPr lang="cs-CZ" sz="3200" b="1" dirty="0" err="1"/>
              <a:t>kompletivních</a:t>
            </a:r>
            <a:r>
              <a:rPr lang="cs-CZ" sz="3200" b="1" dirty="0"/>
              <a:t> větách na času slovesa řídící věty.</a:t>
            </a:r>
            <a:r>
              <a:rPr lang="cs-CZ" sz="3200" dirty="0"/>
              <a:t> Je-li </a:t>
            </a:r>
            <a:r>
              <a:rPr lang="cs-CZ" sz="3200" dirty="0" err="1"/>
              <a:t>kompletivní</a:t>
            </a:r>
            <a:r>
              <a:rPr lang="cs-CZ" sz="3200" dirty="0"/>
              <a:t> věta infinitivní, je výskyt flektivního tvaru agramatický, </a:t>
            </a:r>
            <a:r>
              <a:rPr lang="cs-CZ" sz="3200" dirty="0" err="1"/>
              <a:t>narozdíl</a:t>
            </a:r>
            <a:r>
              <a:rPr lang="cs-CZ" sz="3200" dirty="0"/>
              <a:t> od případu, kdy je vedlejší věta povahy času nezávislého. </a:t>
            </a:r>
            <a:endParaRPr lang="cs-CZ" sz="3200" dirty="0" smtClean="0"/>
          </a:p>
          <a:p>
            <a:endParaRPr lang="cs-CZ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*</a:t>
            </a:r>
            <a:r>
              <a:rPr lang="cs-CZ" sz="2900" i="1" dirty="0" err="1"/>
              <a:t>fossem</a:t>
            </a:r>
            <a:r>
              <a:rPr lang="cs-CZ" sz="2900" i="1" dirty="0"/>
              <a:t> / </a:t>
            </a:r>
            <a:r>
              <a:rPr lang="cs-CZ" sz="2900" i="1" dirty="0" err="1"/>
              <a:t>vão</a:t>
            </a:r>
            <a:r>
              <a:rPr lang="cs-CZ" sz="2900" i="1" dirty="0"/>
              <a:t> / *forem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chce,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quis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fossem</a:t>
            </a:r>
            <a:r>
              <a:rPr lang="cs-CZ" sz="2900" i="1" dirty="0"/>
              <a:t> / *</a:t>
            </a:r>
            <a:r>
              <a:rPr lang="cs-CZ" sz="2900" i="1" dirty="0" err="1"/>
              <a:t>vão</a:t>
            </a:r>
            <a:r>
              <a:rPr lang="cs-CZ" sz="2900" i="1" dirty="0"/>
              <a:t> / *forem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chtěl,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 smtClean="0"/>
              <a:t> </a:t>
            </a:r>
            <a:r>
              <a:rPr lang="cs-CZ" sz="2900" dirty="0"/>
              <a:t>*O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irem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 hoje].</a:t>
            </a:r>
          </a:p>
          <a:p>
            <a:pPr marL="400050" lvl="1" indent="0">
              <a:buNone/>
            </a:pPr>
            <a:r>
              <a:rPr lang="cs-CZ" sz="2900" i="1" dirty="0"/>
              <a:t>Jan chce, aby šli dnes rodiče do kina</a:t>
            </a:r>
            <a:r>
              <a:rPr lang="cs-CZ" sz="2900" i="1" dirty="0" smtClean="0"/>
              <a:t>.</a:t>
            </a:r>
            <a:endParaRPr lang="cs-CZ" sz="29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7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Finitas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err="1" smtClean="0"/>
              <a:t>Narozdíl</a:t>
            </a:r>
            <a:r>
              <a:rPr lang="cs-CZ" dirty="0" smtClean="0"/>
              <a:t> </a:t>
            </a:r>
            <a:r>
              <a:rPr lang="cs-CZ" dirty="0"/>
              <a:t>od </a:t>
            </a:r>
            <a:r>
              <a:rPr lang="cs-CZ" dirty="0" err="1"/>
              <a:t>kompletivních</a:t>
            </a:r>
            <a:r>
              <a:rPr lang="cs-CZ" dirty="0"/>
              <a:t> vět </a:t>
            </a:r>
            <a:r>
              <a:rPr lang="cs-CZ" dirty="0" err="1"/>
              <a:t>finitivních</a:t>
            </a:r>
            <a:r>
              <a:rPr lang="cs-CZ" dirty="0"/>
              <a:t> nejsou infinitivní věty </a:t>
            </a:r>
            <a:r>
              <a:rPr lang="cs-CZ" dirty="0" err="1"/>
              <a:t>kompletivní</a:t>
            </a:r>
            <a:r>
              <a:rPr lang="cs-CZ" dirty="0"/>
              <a:t> uvozeny žádným lexikálně realizovaným </a:t>
            </a:r>
            <a:r>
              <a:rPr lang="cs-CZ" dirty="0" err="1"/>
              <a:t>komplementizérem</a:t>
            </a:r>
            <a:r>
              <a:rPr lang="cs-CZ" dirty="0"/>
              <a:t>, s výjimkou </a:t>
            </a:r>
            <a:r>
              <a:rPr lang="cs-CZ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para</a:t>
            </a:r>
            <a:r>
              <a:rPr lang="cs-CZ" dirty="0"/>
              <a:t> u vět předmětných přímých se slovesy </a:t>
            </a:r>
            <a:r>
              <a:rPr lang="cs-CZ" dirty="0" smtClean="0"/>
              <a:t>určovacími.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flektivním infinitivem uvedené členem určitým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 některých kontextech mohou být </a:t>
            </a:r>
            <a:r>
              <a:rPr lang="cs-CZ" sz="2000" dirty="0" err="1"/>
              <a:t>kompletivní</a:t>
            </a:r>
            <a:r>
              <a:rPr lang="cs-CZ" sz="2000" dirty="0"/>
              <a:t> věty s flektivním infinitivem </a:t>
            </a:r>
            <a:r>
              <a:rPr lang="cs-CZ" sz="2000" b="1" dirty="0"/>
              <a:t>uvedeny členem určitým,</a:t>
            </a:r>
            <a:r>
              <a:rPr lang="cs-CZ" sz="2000" dirty="0"/>
              <a:t> což znamená, že jsou </a:t>
            </a:r>
            <a:r>
              <a:rPr lang="cs-CZ" sz="2000" b="1" dirty="0"/>
              <a:t>sémantickým ekvivalentem substantiv</a:t>
            </a:r>
            <a:r>
              <a:rPr lang="cs-CZ" sz="2000" dirty="0"/>
              <a:t>. Tyto věty jsou </a:t>
            </a:r>
            <a:r>
              <a:rPr lang="cs-CZ" sz="2000" dirty="0" err="1"/>
              <a:t>subkategorizovány</a:t>
            </a:r>
            <a:r>
              <a:rPr lang="cs-CZ" sz="2000" dirty="0"/>
              <a:t> slovesy, adjektivy a substantivy</a:t>
            </a:r>
            <a:r>
              <a:rPr lang="cs-CZ" sz="1200" dirty="0"/>
              <a:t>. </a:t>
            </a:r>
            <a:endParaRPr lang="cs-CZ" sz="1200" dirty="0" smtClean="0"/>
          </a:p>
          <a:p>
            <a:pPr algn="just"/>
            <a:endParaRPr lang="cs-CZ" sz="1200" dirty="0"/>
          </a:p>
          <a:p>
            <a:pPr marL="857250" lvl="2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as </a:t>
            </a:r>
            <a:r>
              <a:rPr lang="cs-CZ" sz="2400" dirty="0" err="1"/>
              <a:t>situações</a:t>
            </a:r>
            <a:r>
              <a:rPr lang="cs-CZ" sz="2400" dirty="0"/>
              <a:t> de </a:t>
            </a:r>
            <a:r>
              <a:rPr lang="cs-CZ" sz="2400" dirty="0" err="1"/>
              <a:t>conflito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 smtClean="0"/>
              <a:t>]].</a:t>
            </a:r>
          </a:p>
          <a:p>
            <a:pPr marL="857250" lvl="2" indent="0">
              <a:buNone/>
            </a:pPr>
            <a:endParaRPr lang="cs-CZ" sz="2400" dirty="0"/>
          </a:p>
          <a:p>
            <a:pPr marL="857250" lvl="2" indent="0">
              <a:buNone/>
            </a:pPr>
            <a:r>
              <a:rPr lang="cs-CZ" sz="2400" i="1" dirty="0"/>
              <a:t>Je </a:t>
            </a:r>
            <a:r>
              <a:rPr lang="cs-CZ" sz="2400" i="1" dirty="0" err="1"/>
              <a:t>nebezpěčné</a:t>
            </a:r>
            <a:r>
              <a:rPr lang="cs-CZ" sz="2400" i="1" dirty="0"/>
              <a:t> to, že přibývá konfliktních situací v různých oblastech planety.</a:t>
            </a:r>
            <a:endParaRPr lang="cs-CZ" sz="2400" dirty="0"/>
          </a:p>
          <a:p>
            <a:pPr marL="85725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01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dirty="0"/>
              <a:t>Tyto věty mohou být ve své podstatě považovány za zjednodušení vět, kde je </a:t>
            </a:r>
            <a:r>
              <a:rPr lang="cs-CZ" sz="2700" dirty="0" err="1"/>
              <a:t>kompletivní</a:t>
            </a:r>
            <a:r>
              <a:rPr lang="cs-CZ" sz="2700" dirty="0"/>
              <a:t> věta argumentem substantiva </a:t>
            </a:r>
            <a:r>
              <a:rPr lang="cs-CZ" sz="2700" i="1" dirty="0"/>
              <a:t>facto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dirty="0" err="1" smtClean="0"/>
              <a:t>Lamentamos</a:t>
            </a:r>
            <a:r>
              <a:rPr lang="cs-CZ" sz="2900" dirty="0" smtClean="0"/>
              <a:t> </a:t>
            </a: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eles</a:t>
            </a:r>
            <a:r>
              <a:rPr lang="cs-CZ" sz="2900" dirty="0"/>
              <a:t> </a:t>
            </a:r>
            <a:r>
              <a:rPr lang="cs-CZ" sz="2900" dirty="0" err="1"/>
              <a:t>não</a:t>
            </a:r>
            <a:r>
              <a:rPr lang="cs-CZ" sz="2900" dirty="0"/>
              <a:t> terem </a:t>
            </a:r>
            <a:r>
              <a:rPr lang="cs-CZ" sz="2900" dirty="0" err="1"/>
              <a:t>recebido</a:t>
            </a:r>
            <a:r>
              <a:rPr lang="cs-CZ" sz="2900" dirty="0"/>
              <a:t> </a:t>
            </a:r>
            <a:r>
              <a:rPr lang="cs-CZ" sz="2900" dirty="0" err="1"/>
              <a:t>financiamento</a:t>
            </a:r>
            <a:r>
              <a:rPr lang="cs-CZ" sz="2900" dirty="0"/>
              <a:t>]].</a:t>
            </a:r>
            <a:r>
              <a:rPr lang="cs-CZ" sz="2900" baseline="30000" dirty="0"/>
              <a:t> </a:t>
            </a:r>
            <a:endParaRPr lang="cs-CZ" sz="2900" dirty="0"/>
          </a:p>
          <a:p>
            <a:pPr marL="0" indent="0">
              <a:buNone/>
            </a:pPr>
            <a:r>
              <a:rPr lang="cs-CZ" sz="2900" i="1" dirty="0"/>
              <a:t>Je nám líto skutečnost, že nedostali finanční podporu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dirty="0"/>
              <a:t> (tu) </a:t>
            </a:r>
            <a:r>
              <a:rPr lang="cs-CZ" sz="2900" dirty="0" err="1"/>
              <a:t>criticares-me</a:t>
            </a:r>
            <a:r>
              <a:rPr lang="cs-CZ" sz="2900" dirty="0"/>
              <a:t> o tempo </a:t>
            </a:r>
            <a:r>
              <a:rPr lang="cs-CZ" sz="2900" dirty="0" err="1"/>
              <a:t>todo</a:t>
            </a:r>
            <a:r>
              <a:rPr lang="cs-CZ" sz="2900" dirty="0"/>
              <a:t>]] </a:t>
            </a:r>
            <a:r>
              <a:rPr lang="cs-CZ" sz="2900" dirty="0" err="1"/>
              <a:t>entristece-me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/>
              <a:t>Skutečnost, že mě celou dobu kritizuješ, mě mrzí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baseline="-25000" dirty="0"/>
              <a:t> </a:t>
            </a:r>
            <a:r>
              <a:rPr lang="cs-CZ" sz="2900" dirty="0" err="1"/>
              <a:t>ele</a:t>
            </a:r>
            <a:r>
              <a:rPr lang="cs-CZ" sz="2900" dirty="0"/>
              <a:t> </a:t>
            </a:r>
            <a:r>
              <a:rPr lang="cs-CZ" sz="2900" dirty="0" err="1"/>
              <a:t>ter</a:t>
            </a:r>
            <a:r>
              <a:rPr lang="cs-CZ" sz="2900" dirty="0"/>
              <a:t> </a:t>
            </a:r>
            <a:r>
              <a:rPr lang="cs-CZ" sz="2900" dirty="0" err="1"/>
              <a:t>tido</a:t>
            </a:r>
            <a:r>
              <a:rPr lang="cs-CZ" sz="2900" dirty="0"/>
              <a:t> </a:t>
            </a:r>
            <a:r>
              <a:rPr lang="cs-CZ" sz="2900" dirty="0" err="1"/>
              <a:t>uma</a:t>
            </a:r>
            <a:r>
              <a:rPr lang="cs-CZ" sz="2900" dirty="0"/>
              <a:t> </a:t>
            </a:r>
            <a:r>
              <a:rPr lang="cs-CZ" sz="2900" dirty="0" err="1"/>
              <a:t>recaída</a:t>
            </a:r>
            <a:r>
              <a:rPr lang="cs-CZ" sz="2900" dirty="0"/>
              <a:t>]] é </a:t>
            </a:r>
            <a:r>
              <a:rPr lang="cs-CZ" sz="2900" dirty="0" err="1"/>
              <a:t>aflitivo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/>
              <a:t>Skutečnost, že spáchal opakovaný trestný čin, je mrzutá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É um </a:t>
            </a:r>
            <a:r>
              <a:rPr lang="cs-CZ" sz="2900" dirty="0" err="1"/>
              <a:t>perigo</a:t>
            </a:r>
            <a:r>
              <a:rPr lang="cs-CZ" sz="2900" dirty="0"/>
              <a:t> 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estarem</a:t>
            </a:r>
            <a:r>
              <a:rPr lang="cs-CZ" sz="2900" dirty="0"/>
              <a:t> a </a:t>
            </a:r>
            <a:r>
              <a:rPr lang="cs-CZ" sz="2900" dirty="0" err="1"/>
              <a:t>aumentar</a:t>
            </a:r>
            <a:r>
              <a:rPr lang="cs-CZ" sz="2900" dirty="0"/>
              <a:t> as </a:t>
            </a:r>
            <a:r>
              <a:rPr lang="cs-CZ" sz="2900" dirty="0" err="1"/>
              <a:t>situações</a:t>
            </a:r>
            <a:r>
              <a:rPr lang="cs-CZ" sz="2900" dirty="0"/>
              <a:t> de </a:t>
            </a:r>
            <a:r>
              <a:rPr lang="cs-CZ" sz="2900" dirty="0" err="1"/>
              <a:t>conflito</a:t>
            </a:r>
            <a:r>
              <a:rPr lang="cs-CZ" sz="2900" dirty="0"/>
              <a:t> </a:t>
            </a:r>
            <a:r>
              <a:rPr lang="cs-CZ" sz="2900" dirty="0" err="1"/>
              <a:t>em</a:t>
            </a:r>
            <a:r>
              <a:rPr lang="cs-CZ" sz="2900" dirty="0"/>
              <a:t> </a:t>
            </a:r>
            <a:r>
              <a:rPr lang="cs-CZ" sz="2900" dirty="0" err="1"/>
              <a:t>várias</a:t>
            </a:r>
            <a:r>
              <a:rPr lang="cs-CZ" sz="2900" dirty="0"/>
              <a:t> </a:t>
            </a:r>
            <a:r>
              <a:rPr lang="cs-CZ" sz="2900" dirty="0" err="1"/>
              <a:t>regiões</a:t>
            </a:r>
            <a:r>
              <a:rPr lang="cs-CZ" sz="2900" dirty="0"/>
              <a:t> do </a:t>
            </a:r>
            <a:r>
              <a:rPr lang="cs-CZ" sz="2900" dirty="0" err="1"/>
              <a:t>globo</a:t>
            </a:r>
            <a:r>
              <a:rPr lang="cs-CZ" sz="2900" dirty="0"/>
              <a:t>]].</a:t>
            </a:r>
          </a:p>
          <a:p>
            <a:pPr marL="0" indent="0">
              <a:buNone/>
            </a:pPr>
            <a:r>
              <a:rPr lang="cs-CZ" sz="2900" i="1" dirty="0"/>
              <a:t>Skutečnost, že přibývá konfliktních situací v růz</a:t>
            </a:r>
            <a:r>
              <a:rPr lang="cs-CZ" sz="2500" i="1" dirty="0"/>
              <a:t>ných oblastech planety, je nebezpečná</a:t>
            </a:r>
            <a:r>
              <a:rPr lang="cs-CZ" sz="2500" i="1" dirty="0" smtClean="0"/>
              <a:t>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3847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– postavení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Syntaktické vlastnosti obou prezentovaných konstrukcí však nejsou totožné. </a:t>
            </a:r>
            <a:r>
              <a:rPr lang="cs-CZ" sz="2400" dirty="0" err="1"/>
              <a:t>Kompletivní</a:t>
            </a:r>
            <a:r>
              <a:rPr lang="cs-CZ" sz="2400" dirty="0"/>
              <a:t> věty </a:t>
            </a:r>
            <a:r>
              <a:rPr lang="cs-CZ" sz="2400" u="sng" dirty="0"/>
              <a:t>přímo uvedeny členem určitým podléhají omezením</a:t>
            </a:r>
            <a:r>
              <a:rPr lang="cs-CZ" sz="2400" dirty="0"/>
              <a:t>, která se týkají </a:t>
            </a:r>
            <a:r>
              <a:rPr lang="cs-CZ" sz="2400" u="sng" dirty="0"/>
              <a:t>postavení podmětu vzhledem k slovesu </a:t>
            </a:r>
            <a:r>
              <a:rPr lang="cs-CZ" sz="2400" dirty="0"/>
              <a:t>ve tvaru </a:t>
            </a:r>
            <a:r>
              <a:rPr lang="cs-CZ" sz="2400" dirty="0" err="1"/>
              <a:t>flektivnho</a:t>
            </a:r>
            <a:r>
              <a:rPr lang="cs-CZ" sz="2400" dirty="0"/>
              <a:t> infinitivu. V případě, že </a:t>
            </a:r>
            <a:r>
              <a:rPr lang="cs-CZ" sz="2400" u="sng" dirty="0"/>
              <a:t>je podmět vyjádřen jinak než zájmenem osobním, stojí v těchto konstrukcích povinně až za slovesem </a:t>
            </a:r>
            <a:r>
              <a:rPr lang="cs-CZ" sz="2400" dirty="0"/>
              <a:t>(51). </a:t>
            </a:r>
            <a:r>
              <a:rPr lang="cs-CZ" sz="2400" dirty="0" smtClean="0"/>
              <a:t> 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9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správného a špatného postavení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i="1" strike="sngStrike" dirty="0"/>
              <a:t>as </a:t>
            </a:r>
            <a:r>
              <a:rPr lang="cs-CZ" sz="2400" i="1" strike="sngStrike" dirty="0" err="1"/>
              <a:t>situações</a:t>
            </a:r>
            <a:r>
              <a:rPr lang="cs-CZ" sz="2400" i="1" strike="sngStrike" dirty="0"/>
              <a:t> de </a:t>
            </a:r>
            <a:r>
              <a:rPr lang="cs-CZ" sz="2400" i="1" strike="sngStrike" dirty="0" err="1"/>
              <a:t>conflito</a:t>
            </a:r>
            <a:r>
              <a:rPr lang="cs-CZ" sz="2400" i="1" strike="sngStrike" dirty="0"/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 err="1"/>
              <a:t>Tot</a:t>
            </a:r>
            <a:r>
              <a:rPr lang="cs-CZ" sz="2400" i="1" dirty="0"/>
              <a:t>, že konfliktní situace přibývají v různých oblastech planety, je nebezpečná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</a:t>
            </a:r>
            <a:r>
              <a:rPr lang="cs-CZ" sz="2400" u="sng" dirty="0"/>
              <a:t>o fato de 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i="1" u="sng" dirty="0"/>
              <a:t>as </a:t>
            </a:r>
            <a:r>
              <a:rPr lang="cs-CZ" sz="2400" i="1" u="sng" dirty="0" err="1"/>
              <a:t>situações</a:t>
            </a:r>
            <a:r>
              <a:rPr lang="cs-CZ" sz="2400" i="1" u="sng" dirty="0"/>
              <a:t> de </a:t>
            </a:r>
            <a:r>
              <a:rPr lang="cs-CZ" sz="2400" i="1" u="sng" dirty="0" err="1"/>
              <a:t>conflito</a:t>
            </a:r>
            <a:r>
              <a:rPr lang="cs-CZ" sz="2400" i="1" u="sng" dirty="0"/>
              <a:t> </a:t>
            </a:r>
            <a:r>
              <a:rPr lang="cs-CZ" sz="2400" u="sng" dirty="0" err="1"/>
              <a:t>estarem</a:t>
            </a:r>
            <a:r>
              <a:rPr lang="cs-CZ" sz="2400" u="sng" dirty="0"/>
              <a:t> a </a:t>
            </a:r>
            <a:r>
              <a:rPr lang="cs-CZ" sz="2400" u="sng" dirty="0" err="1"/>
              <a:t>aumentar</a:t>
            </a:r>
            <a:r>
              <a:rPr lang="cs-CZ" sz="2400" u="sng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</a:t>
            </a:r>
            <a:r>
              <a:rPr lang="cs-CZ" sz="2400" i="1" dirty="0" smtClean="0"/>
              <a:t>nebezpečná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lvl="0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</a:t>
            </a:r>
            <a:r>
              <a:rPr lang="cs-CZ" sz="2400" u="sng" dirty="0" smtClean="0"/>
              <a:t>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u="sng" dirty="0" err="1" smtClean="0"/>
              <a:t>estarem</a:t>
            </a:r>
            <a:r>
              <a:rPr lang="cs-CZ" sz="2400" u="sng" dirty="0" smtClean="0"/>
              <a:t> </a:t>
            </a:r>
            <a:r>
              <a:rPr lang="cs-CZ" sz="2400" u="sng" dirty="0"/>
              <a:t>a </a:t>
            </a:r>
            <a:r>
              <a:rPr lang="cs-CZ" sz="2400" u="sng" dirty="0" err="1"/>
              <a:t>aumentar</a:t>
            </a:r>
            <a:r>
              <a:rPr lang="cs-CZ" sz="2400" u="sng" dirty="0"/>
              <a:t> </a:t>
            </a:r>
            <a:r>
              <a:rPr lang="cs-CZ" sz="2400" i="1" u="sng" dirty="0"/>
              <a:t>as </a:t>
            </a:r>
            <a:r>
              <a:rPr lang="cs-CZ" sz="2400" i="1" u="sng" dirty="0" err="1"/>
              <a:t>situações</a:t>
            </a:r>
            <a:r>
              <a:rPr lang="cs-CZ" sz="2400" i="1" u="sng" dirty="0"/>
              <a:t> de </a:t>
            </a:r>
            <a:r>
              <a:rPr lang="cs-CZ" sz="2400" i="1" u="sng" dirty="0" err="1"/>
              <a:t>conflito</a:t>
            </a:r>
            <a:r>
              <a:rPr lang="cs-CZ" sz="2400" i="1" u="sng" dirty="0"/>
              <a:t> </a:t>
            </a:r>
            <a:r>
              <a:rPr lang="cs-CZ" sz="2400" dirty="0" err="1" smtClean="0"/>
              <a:t>em</a:t>
            </a:r>
            <a:r>
              <a:rPr lang="cs-CZ" sz="2400" dirty="0" smtClean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nebezpečná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03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není podmět </a:t>
            </a:r>
            <a:r>
              <a:rPr lang="cs-CZ" sz="2400" dirty="0" err="1"/>
              <a:t>kompletivní</a:t>
            </a:r>
            <a:r>
              <a:rPr lang="cs-CZ" sz="2400" dirty="0"/>
              <a:t> vedlejší věty vyjádřen, tj. je foneticky nulový, pak je </a:t>
            </a:r>
            <a:r>
              <a:rPr lang="cs-CZ" sz="2400" b="1" dirty="0"/>
              <a:t>sémanticky „kontrolován</a:t>
            </a:r>
            <a:r>
              <a:rPr lang="cs-CZ" sz="2400" dirty="0"/>
              <a:t>“, neboli </a:t>
            </a:r>
            <a:r>
              <a:rPr lang="cs-CZ" sz="2400" b="1" dirty="0"/>
              <a:t>má stejný referent</a:t>
            </a:r>
            <a:r>
              <a:rPr lang="cs-CZ" sz="2400" dirty="0"/>
              <a:t>, jako </a:t>
            </a:r>
            <a:r>
              <a:rPr lang="cs-CZ" sz="2400" b="1" dirty="0"/>
              <a:t>některý z konstituentů propozice</a:t>
            </a:r>
            <a:r>
              <a:rPr lang="cs-CZ" sz="2400" dirty="0"/>
              <a:t> (nazývaný </a:t>
            </a:r>
            <a:r>
              <a:rPr lang="cs-CZ" sz="2400" b="1" dirty="0" err="1"/>
              <a:t>Controlador</a:t>
            </a:r>
            <a:r>
              <a:rPr lang="cs-CZ" sz="2400" dirty="0"/>
              <a:t> neboli „</a:t>
            </a:r>
            <a:r>
              <a:rPr lang="cs-CZ" sz="2400" b="1" dirty="0"/>
              <a:t>kontrolující konstituent</a:t>
            </a:r>
            <a:r>
              <a:rPr lang="cs-CZ" sz="2400" dirty="0"/>
              <a:t>“). V případě, že je interpretačně totožný s podmětem řídící věty, hovoříme o </a:t>
            </a:r>
            <a:r>
              <a:rPr lang="cs-CZ" sz="2400" b="1" dirty="0"/>
              <a:t>principu kontroly podmětu</a:t>
            </a:r>
            <a:r>
              <a:rPr lang="cs-CZ" sz="2400" dirty="0"/>
              <a:t> (</a:t>
            </a:r>
            <a:r>
              <a:rPr lang="cs-CZ" sz="2400" b="1" dirty="0" err="1"/>
              <a:t>Controlo</a:t>
            </a:r>
            <a:r>
              <a:rPr lang="cs-CZ" sz="2400" b="1" dirty="0"/>
              <a:t> de </a:t>
            </a:r>
            <a:r>
              <a:rPr lang="cs-CZ" sz="2400" b="1" dirty="0" err="1" smtClean="0"/>
              <a:t>Sujeito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26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</a:t>
            </a:r>
            <a:r>
              <a:rPr lang="cs-CZ" b="1" dirty="0" err="1"/>
              <a:t>poderem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Profesoři se domnívají, že mohou dokončit hodnocení v příštím týdnu. 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termos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</a:t>
            </a:r>
            <a:r>
              <a:rPr lang="cs-CZ" b="1" dirty="0" err="1"/>
              <a:t>ter</a:t>
            </a:r>
            <a:r>
              <a:rPr lang="cs-CZ" b="1" dirty="0"/>
              <a:t>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8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optativní, reflexivní a slovesa úniku – nikdy s finitní větou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Slovesa optativní </a:t>
            </a:r>
            <a:r>
              <a:rPr lang="cs-CZ" sz="2000" b="1" i="1" dirty="0" err="1"/>
              <a:t>ousar</a:t>
            </a:r>
            <a:r>
              <a:rPr lang="cs-CZ" sz="2000" b="1" dirty="0"/>
              <a:t> a </a:t>
            </a:r>
            <a:r>
              <a:rPr lang="cs-CZ" sz="2000" b="1" i="1" dirty="0" err="1"/>
              <a:t>tencionar</a:t>
            </a:r>
            <a:r>
              <a:rPr lang="cs-CZ" sz="2000" dirty="0"/>
              <a:t> </a:t>
            </a:r>
            <a:r>
              <a:rPr lang="cs-CZ" sz="2000" b="1" dirty="0"/>
              <a:t>kontrolu podmětu vyžadují a nepřipouštějí konstrukci s </a:t>
            </a:r>
            <a:r>
              <a:rPr lang="cs-CZ" sz="2000" b="1" dirty="0" err="1"/>
              <a:t>finitivní</a:t>
            </a:r>
            <a:r>
              <a:rPr lang="cs-CZ" sz="2000" b="1" dirty="0"/>
              <a:t> </a:t>
            </a:r>
            <a:r>
              <a:rPr lang="cs-CZ" sz="2000" b="1" dirty="0" err="1"/>
              <a:t>kompletivní</a:t>
            </a:r>
            <a:r>
              <a:rPr lang="cs-CZ" sz="2000" b="1" dirty="0"/>
              <a:t> větou </a:t>
            </a:r>
            <a:r>
              <a:rPr lang="cs-CZ" sz="2000" b="1" dirty="0" smtClean="0"/>
              <a:t> </a:t>
            </a:r>
            <a:endParaRPr lang="cs-CZ" sz="2000" dirty="0"/>
          </a:p>
          <a:p>
            <a:pPr algn="just"/>
            <a:r>
              <a:rPr lang="cs-CZ" sz="2000" dirty="0"/>
              <a:t>Stejně je tomu u povinně reflexivních sloves typu </a:t>
            </a:r>
            <a:r>
              <a:rPr lang="cs-CZ" sz="2000" b="1" i="1" dirty="0" err="1"/>
              <a:t>abalaçar</a:t>
            </a:r>
            <a:r>
              <a:rPr lang="cs-CZ" sz="2000" b="1" i="1" dirty="0"/>
              <a:t>-se, </a:t>
            </a:r>
            <a:r>
              <a:rPr lang="cs-CZ" sz="2000" b="1" i="1" dirty="0" err="1"/>
              <a:t>afoitar</a:t>
            </a:r>
            <a:r>
              <a:rPr lang="cs-CZ" sz="2000" b="1" i="1" dirty="0"/>
              <a:t>-se, </a:t>
            </a:r>
            <a:r>
              <a:rPr lang="cs-CZ" sz="2000" b="1" i="1" dirty="0" err="1" smtClean="0"/>
              <a:t>atrever</a:t>
            </a:r>
            <a:r>
              <a:rPr lang="cs-CZ" sz="2000" b="1" i="1" dirty="0" smtClean="0"/>
              <a:t>-se</a:t>
            </a:r>
            <a:r>
              <a:rPr lang="cs-CZ" sz="2000" b="1" dirty="0" smtClean="0"/>
              <a:t>,</a:t>
            </a:r>
            <a:r>
              <a:rPr lang="cs-CZ" sz="2000" b="1" i="1" dirty="0" smtClean="0"/>
              <a:t> </a:t>
            </a:r>
            <a:r>
              <a:rPr lang="cs-CZ" sz="2000" b="1" i="1" dirty="0" err="1"/>
              <a:t>decidir</a:t>
            </a:r>
            <a:r>
              <a:rPr lang="cs-CZ" sz="2000" b="1" i="1" dirty="0"/>
              <a:t>-se, </a:t>
            </a:r>
            <a:r>
              <a:rPr lang="cs-CZ" sz="2000" b="1" i="1" dirty="0" err="1"/>
              <a:t>resolver</a:t>
            </a:r>
            <a:r>
              <a:rPr lang="cs-CZ" sz="2000" b="1" i="1" dirty="0"/>
              <a:t>-se,</a:t>
            </a:r>
            <a:r>
              <a:rPr lang="cs-CZ" sz="2000" dirty="0"/>
              <a:t> jen s tím rozdílem, že je </a:t>
            </a:r>
            <a:r>
              <a:rPr lang="cs-CZ" sz="2000" dirty="0" err="1"/>
              <a:t>kompletivní</a:t>
            </a:r>
            <a:r>
              <a:rPr lang="cs-CZ" sz="2000" dirty="0"/>
              <a:t> věta uvozena předložkou </a:t>
            </a:r>
            <a:r>
              <a:rPr lang="cs-CZ" sz="2000" b="1" i="1" dirty="0" smtClean="0"/>
              <a:t>a.</a:t>
            </a:r>
          </a:p>
          <a:p>
            <a:pPr algn="just"/>
            <a:r>
              <a:rPr lang="cs-CZ" sz="2000" dirty="0" smtClean="0"/>
              <a:t>Skupinu </a:t>
            </a:r>
            <a:r>
              <a:rPr lang="cs-CZ" sz="2000" dirty="0"/>
              <a:t>sloves, která výhradně </a:t>
            </a:r>
            <a:r>
              <a:rPr lang="cs-CZ" sz="2000" dirty="0" err="1"/>
              <a:t>subkategorizují</a:t>
            </a:r>
            <a:r>
              <a:rPr lang="cs-CZ" sz="2000" dirty="0"/>
              <a:t> nominální argumenty či infinitivní </a:t>
            </a:r>
            <a:r>
              <a:rPr lang="cs-CZ" sz="2000" dirty="0" err="1"/>
              <a:t>kompletivní</a:t>
            </a:r>
            <a:r>
              <a:rPr lang="cs-CZ" sz="2000" dirty="0"/>
              <a:t> věty a jsou uvozeny při kontrole podmětu předložkou, doplňme ještě o slovesa se sémantickým vyjádřením úniku (</a:t>
            </a:r>
            <a:r>
              <a:rPr lang="cs-CZ" sz="2000" b="1" i="1" dirty="0" err="1"/>
              <a:t>escapar</a:t>
            </a:r>
            <a:r>
              <a:rPr lang="cs-CZ" sz="2000" b="1" i="1" dirty="0"/>
              <a:t>, </a:t>
            </a:r>
            <a:r>
              <a:rPr lang="cs-CZ" sz="2000" b="1" i="1" dirty="0" err="1"/>
              <a:t>fugir</a:t>
            </a:r>
            <a:r>
              <a:rPr lang="cs-CZ" sz="2000" b="1" i="1" dirty="0"/>
              <a:t>, </a:t>
            </a:r>
            <a:r>
              <a:rPr lang="cs-CZ" sz="2000" b="1" i="1" dirty="0" err="1"/>
              <a:t>livrar</a:t>
            </a:r>
            <a:r>
              <a:rPr lang="cs-CZ" sz="2000" b="1" i="1" dirty="0"/>
              <a:t>-se, </a:t>
            </a:r>
            <a:r>
              <a:rPr lang="cs-CZ" sz="2000" b="1" i="1" dirty="0" err="1"/>
              <a:t>safar</a:t>
            </a:r>
            <a:r>
              <a:rPr lang="cs-CZ" sz="2000" b="1" i="1" dirty="0"/>
              <a:t>-se</a:t>
            </a:r>
            <a:r>
              <a:rPr lang="cs-CZ" sz="2000" b="1" dirty="0"/>
              <a:t>)</a:t>
            </a:r>
            <a:r>
              <a:rPr lang="cs-CZ" sz="2000" dirty="0"/>
              <a:t> − s předložkou </a:t>
            </a:r>
            <a:r>
              <a:rPr lang="cs-CZ" sz="2000" i="1" dirty="0" smtClean="0"/>
              <a:t>de </a:t>
            </a:r>
            <a:r>
              <a:rPr lang="cs-CZ" sz="2000" dirty="0"/>
              <a:t>−</a:t>
            </a:r>
            <a:r>
              <a:rPr lang="cs-CZ" sz="2000" i="1" dirty="0"/>
              <a:t> </a:t>
            </a:r>
            <a:r>
              <a:rPr lang="cs-CZ" sz="2000" dirty="0"/>
              <a:t>a další vyjadřující trvání stavu (</a:t>
            </a:r>
            <a:r>
              <a:rPr lang="cs-CZ" sz="2000" b="1" i="1" dirty="0" err="1"/>
              <a:t>tardar</a:t>
            </a:r>
            <a:r>
              <a:rPr lang="cs-CZ" sz="2000" b="1" i="1" dirty="0"/>
              <a:t>, </a:t>
            </a:r>
            <a:r>
              <a:rPr lang="cs-CZ" sz="2000" b="1" i="1" dirty="0" err="1"/>
              <a:t>persistir</a:t>
            </a:r>
            <a:r>
              <a:rPr lang="cs-CZ" sz="2000" dirty="0"/>
              <a:t>) s předložkou </a:t>
            </a:r>
            <a:r>
              <a:rPr lang="cs-CZ" sz="2000" i="1" dirty="0" err="1" smtClean="0"/>
              <a:t>em</a:t>
            </a:r>
            <a:r>
              <a:rPr lang="cs-CZ" sz="2000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0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ousou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 smtClean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u="sng" dirty="0" err="1"/>
              <a:t>atreveu</a:t>
            </a:r>
            <a:r>
              <a:rPr lang="cs-CZ" sz="2400" b="1" u="sng" dirty="0"/>
              <a:t>-se</a:t>
            </a:r>
            <a:r>
              <a:rPr lang="cs-CZ" sz="2400" b="1" dirty="0"/>
              <a:t> a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</a:t>
            </a:r>
            <a:r>
              <a:rPr lang="cs-CZ" sz="2400" i="1" dirty="0" err="1"/>
              <a:t>Hanibal</a:t>
            </a:r>
            <a:r>
              <a:rPr lang="cs-CZ" sz="2400" i="1" dirty="0"/>
              <a:t> se opovážil přejít Alpy se svým vojskem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carteiro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escapou</a:t>
            </a:r>
            <a:r>
              <a:rPr lang="cs-CZ" sz="2400" b="1" dirty="0"/>
              <a:t> de [[-]</a:t>
            </a:r>
            <a:r>
              <a:rPr lang="cs-CZ" sz="2400" b="1" baseline="-25000" dirty="0"/>
              <a:t>i</a:t>
            </a:r>
            <a:r>
              <a:rPr lang="cs-CZ" sz="2400" b="1" dirty="0"/>
              <a:t> ser </a:t>
            </a:r>
            <a:r>
              <a:rPr lang="cs-CZ" sz="2400" b="1" dirty="0" err="1"/>
              <a:t>atropelado</a:t>
            </a:r>
            <a:r>
              <a:rPr lang="cs-CZ" sz="2400" dirty="0"/>
              <a:t> </a:t>
            </a:r>
            <a:r>
              <a:rPr lang="cs-CZ" sz="2400" dirty="0" err="1"/>
              <a:t>por</a:t>
            </a:r>
            <a:r>
              <a:rPr lang="cs-CZ" sz="2400" dirty="0"/>
              <a:t> um </a:t>
            </a:r>
            <a:r>
              <a:rPr lang="cs-CZ" sz="2400" dirty="0" err="1"/>
              <a:t>carro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Pošťák unikl tomu, aby byl </a:t>
            </a:r>
            <a:r>
              <a:rPr lang="cs-CZ" sz="2400" i="1" dirty="0" err="1"/>
              <a:t>sražem</a:t>
            </a:r>
            <a:r>
              <a:rPr lang="cs-CZ" sz="2400" i="1" dirty="0"/>
              <a:t> automobilem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resultado</a:t>
            </a:r>
            <a:r>
              <a:rPr lang="cs-CZ" sz="2400" dirty="0"/>
              <a:t> de </a:t>
            </a:r>
            <a:r>
              <a:rPr lang="cs-CZ" sz="2400" dirty="0" err="1"/>
              <a:t>concurso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tarda</a:t>
            </a:r>
            <a:r>
              <a:rPr lang="cs-CZ" sz="2400" b="1" dirty="0"/>
              <a:t> </a:t>
            </a:r>
            <a:r>
              <a:rPr lang="cs-CZ" sz="2400" b="1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ser</a:t>
            </a:r>
            <a:r>
              <a:rPr lang="cs-CZ" sz="2400" dirty="0"/>
              <a:t> </a:t>
            </a:r>
            <a:r>
              <a:rPr lang="cs-CZ" sz="2400" dirty="0" err="1"/>
              <a:t>divulgado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/>
              <a:t>	</a:t>
            </a:r>
            <a:r>
              <a:rPr lang="cs-CZ" sz="2400" i="1" dirty="0"/>
              <a:t>Výsledek konkurzu stále není zveřejněn</a:t>
            </a:r>
            <a:r>
              <a:rPr lang="cs-CZ" sz="2400" i="1" dirty="0" smtClean="0"/>
              <a:t>.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1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povinná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lvl="0"/>
            <a:r>
              <a:rPr lang="cs-CZ" sz="2400" dirty="0"/>
              <a:t>Deklarativní slovesa </a:t>
            </a:r>
            <a:r>
              <a:rPr lang="cs-CZ" sz="2400" i="1" dirty="0" err="1"/>
              <a:t>afirmar</a:t>
            </a:r>
            <a:r>
              <a:rPr lang="cs-CZ" sz="2400" i="1" dirty="0"/>
              <a:t>, </a:t>
            </a:r>
            <a:r>
              <a:rPr lang="cs-CZ" sz="2400" i="1" dirty="0" err="1"/>
              <a:t>dizer</a:t>
            </a:r>
            <a:r>
              <a:rPr lang="cs-CZ" sz="2400" i="1" dirty="0"/>
              <a:t>, </a:t>
            </a:r>
            <a:r>
              <a:rPr lang="cs-CZ" sz="2400" i="1" dirty="0" err="1"/>
              <a:t>jurar</a:t>
            </a:r>
            <a:r>
              <a:rPr lang="cs-CZ" sz="2400" i="1" dirty="0"/>
              <a:t>,</a:t>
            </a:r>
            <a:r>
              <a:rPr lang="cs-CZ" sz="2400" dirty="0"/>
              <a:t> atd. </a:t>
            </a:r>
          </a:p>
          <a:p>
            <a:pPr lvl="0"/>
            <a:r>
              <a:rPr lang="cs-CZ" sz="2400" dirty="0"/>
              <a:t>Přací slovesa </a:t>
            </a:r>
            <a:r>
              <a:rPr lang="cs-CZ" sz="2400" i="1" dirty="0" err="1"/>
              <a:t>desejar</a:t>
            </a:r>
            <a:r>
              <a:rPr lang="cs-CZ" sz="2400" i="1" dirty="0"/>
              <a:t>, </a:t>
            </a:r>
            <a:r>
              <a:rPr lang="cs-CZ" sz="2400" i="1" dirty="0" err="1"/>
              <a:t>pretender</a:t>
            </a:r>
            <a:r>
              <a:rPr lang="cs-CZ" sz="2400" i="1" dirty="0"/>
              <a:t>, </a:t>
            </a:r>
            <a:r>
              <a:rPr lang="cs-CZ" sz="2400" i="1" dirty="0" err="1"/>
              <a:t>querer</a:t>
            </a:r>
            <a:r>
              <a:rPr lang="cs-CZ" sz="2400" i="1" dirty="0"/>
              <a:t>,</a:t>
            </a:r>
            <a:r>
              <a:rPr lang="cs-CZ" sz="2400" dirty="0"/>
              <a:t> atd.</a:t>
            </a:r>
          </a:p>
          <a:p>
            <a:pPr lvl="0"/>
            <a:r>
              <a:rPr lang="cs-CZ" sz="2400" dirty="0"/>
              <a:t>Hodnotící slovesa </a:t>
            </a:r>
            <a:r>
              <a:rPr lang="cs-CZ" sz="2400" i="1" dirty="0" err="1"/>
              <a:t>adorar</a:t>
            </a:r>
            <a:r>
              <a:rPr lang="cs-CZ" sz="2400" i="1" dirty="0"/>
              <a:t>, </a:t>
            </a:r>
            <a:r>
              <a:rPr lang="cs-CZ" sz="2400" i="1" dirty="0" err="1"/>
              <a:t>ameaçar</a:t>
            </a:r>
            <a:r>
              <a:rPr lang="cs-CZ" sz="2400" dirty="0"/>
              <a:t>, </a:t>
            </a:r>
            <a:r>
              <a:rPr lang="cs-CZ" sz="2400" i="1" dirty="0" err="1"/>
              <a:t>decidir</a:t>
            </a:r>
            <a:r>
              <a:rPr lang="cs-CZ" sz="2400" i="1" dirty="0"/>
              <a:t>, </a:t>
            </a:r>
            <a:r>
              <a:rPr lang="cs-CZ" sz="2400" i="1" dirty="0" err="1"/>
              <a:t>detestar</a:t>
            </a:r>
            <a:r>
              <a:rPr lang="cs-CZ" sz="2400" i="1" dirty="0"/>
              <a:t>, </a:t>
            </a:r>
            <a:r>
              <a:rPr lang="cs-CZ" sz="2400" i="1" dirty="0" err="1"/>
              <a:t>lamentar</a:t>
            </a:r>
            <a:r>
              <a:rPr lang="cs-CZ" sz="2400" i="1" dirty="0"/>
              <a:t>, </a:t>
            </a:r>
            <a:r>
              <a:rPr lang="cs-CZ" sz="2400" i="1" dirty="0" err="1"/>
              <a:t>ousar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Zjišťovací (direktivní)  slovesa </a:t>
            </a:r>
            <a:r>
              <a:rPr lang="cs-CZ" sz="2400" i="1" dirty="0" err="1"/>
              <a:t>implorar</a:t>
            </a:r>
            <a:r>
              <a:rPr lang="cs-CZ" sz="2400" i="1" dirty="0"/>
              <a:t>, </a:t>
            </a:r>
            <a:r>
              <a:rPr lang="cs-CZ" sz="2400" i="1" dirty="0" err="1"/>
              <a:t>insistir</a:t>
            </a:r>
            <a:r>
              <a:rPr lang="cs-CZ" sz="2400" i="1" dirty="0"/>
              <a:t>, </a:t>
            </a:r>
            <a:r>
              <a:rPr lang="cs-CZ" sz="2400" i="1" dirty="0" err="1"/>
              <a:t>pedir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Slovesa s předložkovým větným komplementem </a:t>
            </a:r>
            <a:r>
              <a:rPr lang="cs-CZ" sz="2400" i="1" dirty="0" err="1"/>
              <a:t>esquecer</a:t>
            </a:r>
            <a:r>
              <a:rPr lang="cs-CZ" sz="2400" i="1" dirty="0"/>
              <a:t>-se de, </a:t>
            </a:r>
            <a:r>
              <a:rPr lang="cs-CZ" sz="2400" i="1" dirty="0" err="1"/>
              <a:t>gostar</a:t>
            </a:r>
            <a:r>
              <a:rPr lang="cs-CZ" sz="2400" i="1" dirty="0"/>
              <a:t> de, </a:t>
            </a:r>
            <a:r>
              <a:rPr lang="cs-CZ" sz="2400" i="1" dirty="0" err="1"/>
              <a:t>lembrar</a:t>
            </a:r>
            <a:r>
              <a:rPr lang="cs-CZ" sz="2400" i="1" dirty="0"/>
              <a:t>-se de, </a:t>
            </a:r>
            <a:r>
              <a:rPr lang="cs-CZ" sz="2400" i="1" dirty="0" err="1"/>
              <a:t>precisar</a:t>
            </a:r>
            <a:r>
              <a:rPr lang="cs-CZ" sz="2400" i="1" dirty="0"/>
              <a:t> de</a:t>
            </a:r>
            <a:r>
              <a:rPr lang="cs-CZ" sz="2400" dirty="0"/>
              <a:t>, atd.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6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nepovinná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pokud je v řídící větě sémanticky vhodný komplement, který by mohl být interpretován jako </a:t>
            </a:r>
            <a:r>
              <a:rPr lang="cs-CZ" sz="2800" b="1" dirty="0"/>
              <a:t>kontrolující </a:t>
            </a:r>
            <a:r>
              <a:rPr lang="cs-CZ" sz="2800" b="1" dirty="0" smtClean="0"/>
              <a:t>konstituent</a:t>
            </a:r>
            <a:r>
              <a:rPr lang="cs-CZ" sz="2800" dirty="0" smtClean="0"/>
              <a:t>. </a:t>
            </a:r>
            <a:r>
              <a:rPr lang="cs-CZ" sz="2800" dirty="0"/>
              <a:t>V opačném případě má implicitní podmět infinitivní věty neurčitou interpretaci (někdo, kdokoliv) a tudíž obecnou platnost. Může se stát, že je ve větě přítomen konstituent, který má stejnou syntaktickou funkci jako kontrolující konstituent </a:t>
            </a:r>
            <a:r>
              <a:rPr lang="cs-CZ" sz="2800" dirty="0" smtClean="0"/>
              <a:t>a a </a:t>
            </a:r>
            <a:r>
              <a:rPr lang="cs-CZ" sz="2800" dirty="0"/>
              <a:t>přesto se o kontrolující konstituent nejedná, takže je interpretace stále </a:t>
            </a:r>
            <a:r>
              <a:rPr lang="cs-CZ" sz="2800" dirty="0" smtClean="0"/>
              <a:t>nejasná: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180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Flektivní a neflektivní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Společný rys: mají podmět </a:t>
            </a:r>
          </a:p>
          <a:p>
            <a:r>
              <a:rPr lang="cs-CZ" dirty="0" smtClean="0"/>
              <a:t>Rozdíl: flexe</a:t>
            </a:r>
          </a:p>
          <a:p>
            <a:endParaRPr lang="cs-CZ" dirty="0"/>
          </a:p>
          <a:p>
            <a:pPr algn="just"/>
            <a:r>
              <a:rPr lang="cs-CZ" dirty="0" smtClean="0"/>
              <a:t>Flektivní </a:t>
            </a:r>
            <a:r>
              <a:rPr lang="cs-CZ" dirty="0"/>
              <a:t>infinitiv, který je typický pro portugalštinu, se od neflektivního infinitivu liší přítomností znaku shody (</a:t>
            </a:r>
            <a:r>
              <a:rPr lang="cs-CZ" dirty="0" err="1"/>
              <a:t>Concordância</a:t>
            </a:r>
            <a:r>
              <a:rPr lang="cs-CZ" dirty="0"/>
              <a:t>). Hlavním důsledkem je podle </a:t>
            </a:r>
            <a:r>
              <a:rPr lang="cs-CZ" dirty="0" err="1"/>
              <a:t>Inês</a:t>
            </a:r>
            <a:r>
              <a:rPr lang="cs-CZ" dirty="0"/>
              <a:t> </a:t>
            </a:r>
            <a:r>
              <a:rPr lang="cs-CZ" dirty="0" err="1"/>
              <a:t>Duarte</a:t>
            </a:r>
            <a:r>
              <a:rPr lang="cs-CZ" dirty="0"/>
              <a:t> schopnost infinitivu pojit se s lexikálně realizovaným podmětem v </a:t>
            </a:r>
            <a:r>
              <a:rPr lang="cs-CZ" dirty="0" err="1"/>
              <a:t>kompletivních</a:t>
            </a:r>
            <a:r>
              <a:rPr lang="cs-CZ" dirty="0"/>
              <a:t> větách. Neflektivní infinitiv, postrádající znak shody, toto neumožňuje, tedy až na několik </a:t>
            </a:r>
            <a:r>
              <a:rPr lang="cs-CZ" dirty="0" smtClean="0"/>
              <a:t>výjimek.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6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 lvl="1" indent="0">
              <a:buNone/>
            </a:pPr>
            <a:r>
              <a:rPr lang="cs-CZ" sz="2000" dirty="0" err="1"/>
              <a:t>Fumar</a:t>
            </a:r>
            <a:r>
              <a:rPr lang="cs-CZ" sz="2000" dirty="0"/>
              <a:t> </a:t>
            </a:r>
            <a:r>
              <a:rPr lang="cs-CZ" sz="2000" dirty="0" err="1"/>
              <a:t>durante</a:t>
            </a:r>
            <a:r>
              <a:rPr lang="cs-CZ" sz="2000" dirty="0"/>
              <a:t> a </a:t>
            </a:r>
            <a:r>
              <a:rPr lang="cs-CZ" sz="2000" dirty="0" err="1"/>
              <a:t>gravidez</a:t>
            </a:r>
            <a:r>
              <a:rPr lang="cs-CZ" sz="2000" dirty="0"/>
              <a:t> </a:t>
            </a:r>
            <a:r>
              <a:rPr lang="cs-CZ" sz="2000" dirty="0" err="1"/>
              <a:t>vai</a:t>
            </a:r>
            <a:r>
              <a:rPr lang="cs-CZ" sz="2000" dirty="0"/>
              <a:t> </a:t>
            </a:r>
            <a:r>
              <a:rPr lang="cs-CZ" sz="2000" dirty="0" err="1"/>
              <a:t>fazer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dirty="0"/>
              <a:t> </a:t>
            </a:r>
            <a:r>
              <a:rPr lang="cs-CZ" sz="2000" b="1" i="1" dirty="0"/>
              <a:t>à </a:t>
            </a:r>
            <a:r>
              <a:rPr lang="cs-CZ" sz="2000" b="1" i="1" dirty="0" err="1"/>
              <a:t>Paula</a:t>
            </a:r>
            <a:r>
              <a:rPr lang="cs-CZ" sz="2000" b="1" baseline="-25000" dirty="0" err="1"/>
              <a:t>i</a:t>
            </a:r>
            <a:r>
              <a:rPr lang="cs-CZ" sz="2000" dirty="0" smtClean="0"/>
              <a:t>. Kontrolující </a:t>
            </a:r>
            <a:r>
              <a:rPr lang="cs-CZ" sz="2000" dirty="0" err="1" smtClean="0"/>
              <a:t>konst</a:t>
            </a:r>
            <a:r>
              <a:rPr lang="cs-CZ" sz="2000" dirty="0" smtClean="0"/>
              <a:t>.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Kouřit během těhotenství Paule uškodí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 err="1"/>
              <a:t>Convém-</a:t>
            </a:r>
            <a:r>
              <a:rPr lang="cs-CZ" sz="2000" b="1" i="1" dirty="0" err="1"/>
              <a:t>lhes</a:t>
            </a:r>
            <a:r>
              <a:rPr lang="cs-CZ" sz="2000" b="1" baseline="-25000" dirty="0" err="1"/>
              <a:t>i</a:t>
            </a:r>
            <a:r>
              <a:rPr lang="cs-CZ" sz="2000" dirty="0"/>
              <a:t> 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/>
              <a:t>comer</a:t>
            </a:r>
            <a:r>
              <a:rPr lang="cs-CZ" sz="2000" dirty="0"/>
              <a:t> </a:t>
            </a:r>
            <a:r>
              <a:rPr lang="cs-CZ" sz="2000" dirty="0" err="1"/>
              <a:t>uma</a:t>
            </a:r>
            <a:r>
              <a:rPr lang="cs-CZ" sz="2000" dirty="0"/>
              <a:t> </a:t>
            </a:r>
            <a:r>
              <a:rPr lang="cs-CZ" sz="2000" dirty="0" err="1"/>
              <a:t>maçã</a:t>
            </a:r>
            <a:r>
              <a:rPr lang="cs-CZ" sz="2000" dirty="0"/>
              <a:t> </a:t>
            </a:r>
            <a:r>
              <a:rPr lang="cs-CZ" sz="2000" dirty="0" err="1"/>
              <a:t>todos</a:t>
            </a:r>
            <a:r>
              <a:rPr lang="cs-CZ" sz="2000" dirty="0"/>
              <a:t> os </a:t>
            </a:r>
            <a:r>
              <a:rPr lang="cs-CZ" sz="2000" dirty="0" err="1"/>
              <a:t>dias</a:t>
            </a:r>
            <a:r>
              <a:rPr lang="cs-CZ" sz="2000" dirty="0" smtClean="0"/>
              <a:t>.</a:t>
            </a:r>
            <a:r>
              <a:rPr lang="cs-CZ" sz="2000" dirty="0"/>
              <a:t> Kontrolující </a:t>
            </a:r>
            <a:r>
              <a:rPr lang="cs-CZ" sz="2000" dirty="0" err="1"/>
              <a:t>konst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Vyhovuje jim jíst jedno jablko denně. </a:t>
            </a:r>
            <a:endParaRPr lang="cs-CZ" sz="2000" i="1" dirty="0" smtClean="0"/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/>
              <a:t>Caminhar</a:t>
            </a:r>
            <a:r>
              <a:rPr lang="cs-CZ" sz="2000" dirty="0"/>
              <a:t> </a:t>
            </a:r>
            <a:r>
              <a:rPr lang="cs-CZ" sz="2000" dirty="0" err="1"/>
              <a:t>desprotegido</a:t>
            </a:r>
            <a:r>
              <a:rPr lang="cs-CZ" sz="2000" dirty="0"/>
              <a:t> sob um sol </a:t>
            </a:r>
            <a:r>
              <a:rPr lang="cs-CZ" sz="2000" dirty="0" err="1"/>
              <a:t>muito</a:t>
            </a:r>
            <a:r>
              <a:rPr lang="cs-CZ" sz="2000" dirty="0"/>
              <a:t> forte </a:t>
            </a:r>
            <a:r>
              <a:rPr lang="cs-CZ" sz="2000" dirty="0" err="1"/>
              <a:t>faz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i="1" dirty="0"/>
              <a:t> à pele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Chodit bez ochrany na silném slunci škodí pleti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/>
              <a:t>Falar-</a:t>
            </a:r>
            <a:r>
              <a:rPr lang="cs-CZ" sz="2000" i="1" dirty="0" err="1"/>
              <a:t>lhe</a:t>
            </a:r>
            <a:r>
              <a:rPr lang="cs-CZ" sz="2000" dirty="0"/>
              <a:t> </a:t>
            </a:r>
            <a:r>
              <a:rPr lang="cs-CZ" sz="2000" dirty="0" err="1"/>
              <a:t>sobre</a:t>
            </a:r>
            <a:r>
              <a:rPr lang="cs-CZ" sz="2000" dirty="0"/>
              <a:t> </a:t>
            </a:r>
            <a:r>
              <a:rPr lang="cs-CZ" sz="2000" dirty="0" err="1"/>
              <a:t>política</a:t>
            </a:r>
            <a:r>
              <a:rPr lang="cs-CZ" sz="2000" dirty="0"/>
              <a:t> </a:t>
            </a:r>
            <a:r>
              <a:rPr lang="cs-CZ" sz="2000" dirty="0" err="1"/>
              <a:t>chateia</a:t>
            </a:r>
            <a:r>
              <a:rPr lang="cs-CZ" sz="2000" dirty="0"/>
              <a:t> </a:t>
            </a:r>
            <a:r>
              <a:rPr lang="cs-CZ" sz="2000" i="1" dirty="0"/>
              <a:t>o Pedro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Mluvit s ním o politice štve Petra</a:t>
            </a:r>
            <a:r>
              <a:rPr lang="cs-CZ" sz="2000" i="1" dirty="0" smtClean="0"/>
              <a:t>.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67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Jedná se </a:t>
            </a:r>
            <a:r>
              <a:rPr lang="cs-CZ" sz="2400" b="1" dirty="0"/>
              <a:t>o tranzitivní slovesa</a:t>
            </a:r>
            <a:r>
              <a:rPr lang="cs-CZ" sz="2400" dirty="0"/>
              <a:t>, jejichž první interní argument je realizován </a:t>
            </a:r>
            <a:r>
              <a:rPr lang="cs-CZ" sz="2400" b="1" dirty="0"/>
              <a:t>předmětem přímým,</a:t>
            </a:r>
            <a:r>
              <a:rPr lang="cs-CZ" sz="2400" dirty="0"/>
              <a:t> reprezentujícím většinou lidskou osobu, mající provést určitou činnost vyjádřenou vedlejší větou předmětnou nepřímou, jehož je předmět přímý podmětem. </a:t>
            </a:r>
            <a:r>
              <a:rPr lang="cs-CZ" sz="2400" dirty="0" err="1"/>
              <a:t>Raposo</a:t>
            </a:r>
            <a:r>
              <a:rPr lang="cs-CZ" sz="2400" dirty="0"/>
              <a:t> (2013) se těmto slovesům věnuje na straně 1917.  </a:t>
            </a:r>
          </a:p>
          <a:p>
            <a:pPr algn="just"/>
            <a:r>
              <a:rPr lang="cs-CZ" sz="2400" dirty="0"/>
              <a:t>Jedná se o slovesa jako např. </a:t>
            </a:r>
            <a:r>
              <a:rPr lang="cs-CZ" sz="2400" b="1" i="1" dirty="0" err="1"/>
              <a:t>aconselhar</a:t>
            </a:r>
            <a:r>
              <a:rPr lang="cs-CZ" sz="2400" b="1" i="1" dirty="0"/>
              <a:t> (a), </a:t>
            </a:r>
            <a:r>
              <a:rPr lang="cs-CZ" sz="2400" b="1" i="1" dirty="0" err="1"/>
              <a:t>ajudar</a:t>
            </a:r>
            <a:r>
              <a:rPr lang="cs-CZ" sz="2400" b="1" i="1" dirty="0"/>
              <a:t> (a), </a:t>
            </a:r>
            <a:r>
              <a:rPr lang="cs-CZ" sz="2400" b="1" i="1" dirty="0" err="1"/>
              <a:t>aprender</a:t>
            </a:r>
            <a:r>
              <a:rPr lang="cs-CZ" sz="2400" b="1" i="1" dirty="0"/>
              <a:t> (a), </a:t>
            </a:r>
            <a:r>
              <a:rPr lang="cs-CZ" sz="2400" b="1" i="1" dirty="0" err="1"/>
              <a:t>autorizar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convencer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convidar</a:t>
            </a:r>
            <a:r>
              <a:rPr lang="cs-CZ" sz="2400" b="1" i="1" dirty="0"/>
              <a:t> (a/para), </a:t>
            </a:r>
            <a:r>
              <a:rPr lang="cs-CZ" sz="2400" b="1" i="1" dirty="0" err="1"/>
              <a:t>ensinar</a:t>
            </a:r>
            <a:r>
              <a:rPr lang="cs-CZ" sz="2400" b="1" i="1" dirty="0"/>
              <a:t> </a:t>
            </a:r>
            <a:r>
              <a:rPr lang="cs-CZ" sz="2400" b="1" i="1" dirty="0" err="1"/>
              <a:t>forçar</a:t>
            </a:r>
            <a:r>
              <a:rPr lang="cs-CZ" sz="2400" b="1" i="1" dirty="0"/>
              <a:t> (a), </a:t>
            </a:r>
            <a:r>
              <a:rPr lang="cs-CZ" sz="2400" b="1" i="1" dirty="0" err="1"/>
              <a:t>impedir</a:t>
            </a:r>
            <a:r>
              <a:rPr lang="cs-CZ" sz="2400" b="1" i="1" dirty="0"/>
              <a:t> (de), </a:t>
            </a:r>
            <a:r>
              <a:rPr lang="cs-CZ" sz="2400" b="1" i="1" dirty="0" err="1"/>
              <a:t>obrigar</a:t>
            </a:r>
            <a:r>
              <a:rPr lang="cs-CZ" sz="2400" b="1" i="1" dirty="0"/>
              <a:t> (a), </a:t>
            </a:r>
            <a:r>
              <a:rPr lang="cs-CZ" sz="2400" b="1" i="1" dirty="0" err="1"/>
              <a:t>persuadir</a:t>
            </a:r>
            <a:r>
              <a:rPr lang="cs-CZ" sz="2400" b="1" i="1" dirty="0"/>
              <a:t> (a), </a:t>
            </a:r>
            <a:r>
              <a:rPr lang="cs-CZ" sz="2400" b="1" i="1" dirty="0" err="1"/>
              <a:t>proibir</a:t>
            </a:r>
            <a:r>
              <a:rPr lang="cs-CZ" sz="2400" b="1" i="1" dirty="0"/>
              <a:t> (de).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88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800100" lvl="2" indent="0">
              <a:buNone/>
            </a:pPr>
            <a:r>
              <a:rPr lang="cs-CZ" sz="2200" dirty="0"/>
              <a:t>[Os </a:t>
            </a:r>
            <a:r>
              <a:rPr lang="cs-CZ" sz="2200" dirty="0" err="1"/>
              <a:t>pais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autorizam</a:t>
            </a:r>
            <a:r>
              <a:rPr lang="cs-CZ" sz="2200" dirty="0"/>
              <a:t> [</a:t>
            </a:r>
            <a:r>
              <a:rPr lang="cs-CZ" sz="2200" b="1" dirty="0"/>
              <a:t>os </a:t>
            </a:r>
            <a:r>
              <a:rPr lang="cs-CZ" sz="2200" b="1" dirty="0" err="1"/>
              <a:t>filhos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irem</a:t>
            </a:r>
            <a:r>
              <a:rPr lang="cs-CZ" sz="2200" b="1" dirty="0"/>
              <a:t> </a:t>
            </a:r>
            <a:r>
              <a:rPr lang="cs-CZ" sz="2200" b="1" dirty="0" err="1"/>
              <a:t>acampar</a:t>
            </a:r>
            <a:r>
              <a:rPr lang="cs-CZ" sz="2200" dirty="0"/>
              <a:t> </a:t>
            </a:r>
            <a:r>
              <a:rPr lang="cs-CZ" sz="2200" dirty="0" err="1"/>
              <a:t>durante</a:t>
            </a:r>
            <a:r>
              <a:rPr lang="cs-CZ" sz="2200" dirty="0"/>
              <a:t> as </a:t>
            </a:r>
            <a:r>
              <a:rPr lang="cs-CZ" sz="2200" dirty="0" err="1"/>
              <a:t>férias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Rodiče  dovolují dětem, aby jeli o prázdninách stanovat</a:t>
            </a:r>
            <a:r>
              <a:rPr lang="cs-CZ" sz="2200" i="1" dirty="0" smtClean="0"/>
              <a:t>.</a:t>
            </a:r>
          </a:p>
          <a:p>
            <a:pPr marL="800100" lvl="2" indent="0">
              <a:buNone/>
            </a:pPr>
            <a:endParaRPr lang="cs-CZ" sz="2200" dirty="0"/>
          </a:p>
          <a:p>
            <a:pPr marL="800100" lvl="2" indent="0">
              <a:buNone/>
            </a:pPr>
            <a:r>
              <a:rPr lang="cs-CZ" sz="2200" dirty="0"/>
              <a:t>[O </a:t>
            </a:r>
            <a:r>
              <a:rPr lang="cs-CZ" sz="2200" dirty="0" err="1"/>
              <a:t>júri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convidou</a:t>
            </a:r>
            <a:r>
              <a:rPr lang="cs-CZ" sz="2200" dirty="0"/>
              <a:t> [</a:t>
            </a:r>
            <a:r>
              <a:rPr lang="cs-CZ" sz="2200" b="1" dirty="0" err="1"/>
              <a:t>dois</a:t>
            </a:r>
            <a:r>
              <a:rPr lang="cs-CZ" sz="2200" b="1" dirty="0"/>
              <a:t> </a:t>
            </a:r>
            <a:r>
              <a:rPr lang="cs-CZ" sz="2200" b="1" dirty="0" err="1"/>
              <a:t>candidatos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retirarem</a:t>
            </a:r>
            <a:r>
              <a:rPr lang="cs-CZ" sz="2200" dirty="0"/>
              <a:t> a sua </a:t>
            </a:r>
            <a:r>
              <a:rPr lang="cs-CZ" sz="2200" dirty="0" err="1"/>
              <a:t>candidatura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Komise pozvala dva kandidáty, aby stáhli svou kandidaturu. 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2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 a neflektivní </a:t>
            </a:r>
            <a:r>
              <a:rPr lang="cs-CZ" dirty="0" err="1" smtClean="0"/>
              <a:t>inf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Vedlejší věta nepřímá uvozená předložkou </a:t>
            </a:r>
            <a:r>
              <a:rPr lang="cs-CZ" b="1" i="1" dirty="0"/>
              <a:t>a</a:t>
            </a:r>
            <a:r>
              <a:rPr lang="cs-CZ" b="1" dirty="0"/>
              <a:t> </a:t>
            </a:r>
            <a:r>
              <a:rPr lang="cs-CZ" dirty="0"/>
              <a:t>obsahuje </a:t>
            </a:r>
            <a:r>
              <a:rPr lang="cs-CZ" b="1" dirty="0"/>
              <a:t>typicky flektivní infinitiv</a:t>
            </a:r>
            <a:r>
              <a:rPr lang="cs-CZ" dirty="0"/>
              <a:t> (tj. je mluvčími zpravidla preferován) a to </a:t>
            </a:r>
            <a:r>
              <a:rPr lang="cs-CZ" b="1" dirty="0"/>
              <a:t>s foneticky nerealizovaným (nulovým) </a:t>
            </a:r>
            <a:r>
              <a:rPr lang="cs-CZ" b="1" dirty="0" smtClean="0"/>
              <a:t>podmětem</a:t>
            </a:r>
            <a:r>
              <a:rPr lang="cs-CZ" dirty="0" smtClean="0"/>
              <a:t>). Kontrola předmětu může nastat i </a:t>
            </a:r>
            <a:r>
              <a:rPr lang="cs-CZ" dirty="0"/>
              <a:t>v </a:t>
            </a:r>
            <a:r>
              <a:rPr lang="cs-CZ" dirty="0" smtClean="0"/>
              <a:t>případě neflektivního </a:t>
            </a:r>
            <a:r>
              <a:rPr lang="cs-CZ" dirty="0" err="1" smtClean="0"/>
              <a:t>infin</a:t>
            </a:r>
            <a:endParaRPr lang="cs-CZ" dirty="0" smtClean="0"/>
          </a:p>
          <a:p>
            <a:endParaRPr lang="cs-CZ" dirty="0"/>
          </a:p>
          <a:p>
            <a:pPr marL="1257300" lvl="3" indent="0">
              <a:buNone/>
            </a:pPr>
            <a:r>
              <a:rPr lang="cs-CZ" sz="2200" dirty="0"/>
              <a:t>[Os </a:t>
            </a:r>
            <a:r>
              <a:rPr lang="cs-CZ" sz="2200" dirty="0" err="1"/>
              <a:t>professores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autorizam</a:t>
            </a:r>
            <a:r>
              <a:rPr lang="cs-CZ" sz="2200" dirty="0"/>
              <a:t> </a:t>
            </a:r>
            <a:r>
              <a:rPr lang="cs-CZ" sz="2200" b="1" dirty="0"/>
              <a:t>[os </a:t>
            </a:r>
            <a:r>
              <a:rPr lang="cs-CZ" sz="2200" b="1" dirty="0" err="1"/>
              <a:t>alunos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</a:t>
            </a:r>
            <a:r>
              <a:rPr lang="cs-CZ" sz="2200" b="1" dirty="0"/>
              <a:t> 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realizar</a:t>
            </a:r>
            <a:r>
              <a:rPr lang="cs-CZ" sz="2200" b="1" dirty="0"/>
              <a:t> </a:t>
            </a:r>
            <a:r>
              <a:rPr lang="cs-CZ" sz="2200" dirty="0"/>
              <a:t>o teste </a:t>
            </a:r>
            <a:r>
              <a:rPr lang="cs-CZ" sz="2200" dirty="0" err="1"/>
              <a:t>durante</a:t>
            </a:r>
            <a:r>
              <a:rPr lang="cs-CZ" sz="2200" dirty="0"/>
              <a:t> as </a:t>
            </a:r>
            <a:r>
              <a:rPr lang="cs-CZ" sz="2200" dirty="0" err="1"/>
              <a:t>férias</a:t>
            </a:r>
            <a:r>
              <a:rPr lang="cs-CZ" sz="2200" dirty="0"/>
              <a:t> de semestre</a:t>
            </a:r>
            <a:r>
              <a:rPr lang="cs-CZ" sz="2200" dirty="0" smtClean="0"/>
              <a:t>].</a:t>
            </a:r>
          </a:p>
          <a:p>
            <a:pPr marL="1257300" lvl="3" indent="0">
              <a:buNone/>
            </a:pPr>
            <a:endParaRPr lang="cs-CZ" sz="2200" dirty="0"/>
          </a:p>
          <a:p>
            <a:pPr marL="1257300" lvl="3" indent="0">
              <a:buNone/>
            </a:pPr>
            <a:r>
              <a:rPr lang="cs-CZ" sz="2200" i="1" dirty="0"/>
              <a:t>Profesoři povolí žákům, aby o prázdninách psali test. </a:t>
            </a:r>
            <a:endParaRPr lang="cs-CZ" sz="2200" i="1" dirty="0" smtClean="0"/>
          </a:p>
          <a:p>
            <a:pPr marL="1257300" lvl="3" indent="0">
              <a:buNone/>
            </a:pPr>
            <a:endParaRPr lang="cs-CZ" sz="2200" dirty="0"/>
          </a:p>
          <a:p>
            <a:pPr marL="1257300" lvl="3" indent="0">
              <a:buNone/>
            </a:pPr>
            <a:r>
              <a:rPr lang="cs-CZ" sz="2200" dirty="0"/>
              <a:t>[Os </a:t>
            </a:r>
            <a:r>
              <a:rPr lang="cs-CZ" sz="2200" dirty="0" err="1"/>
              <a:t>alunos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impediram</a:t>
            </a:r>
            <a:r>
              <a:rPr lang="cs-CZ" sz="2200" dirty="0"/>
              <a:t> </a:t>
            </a:r>
            <a:r>
              <a:rPr lang="cs-CZ" sz="2200" b="1" dirty="0"/>
              <a:t>[os </a:t>
            </a:r>
            <a:r>
              <a:rPr lang="cs-CZ" sz="2200" b="1" dirty="0" err="1"/>
              <a:t>professores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de</a:t>
            </a:r>
            <a:r>
              <a:rPr lang="cs-CZ" sz="2200" b="1" dirty="0"/>
              <a:t> [-]</a:t>
            </a:r>
            <a:r>
              <a:rPr lang="cs-CZ" sz="2200" b="1" baseline="-25000" dirty="0"/>
              <a:t>j</a:t>
            </a:r>
            <a:r>
              <a:rPr lang="cs-CZ" sz="2200" b="1" dirty="0"/>
              <a:t> dar </a:t>
            </a:r>
            <a:r>
              <a:rPr lang="cs-CZ" sz="2200" b="1" dirty="0" err="1"/>
              <a:t>a</a:t>
            </a:r>
            <a:r>
              <a:rPr lang="cs-CZ" sz="2200" dirty="0" err="1"/>
              <a:t>ulas</a:t>
            </a:r>
            <a:r>
              <a:rPr lang="cs-CZ" sz="2200" dirty="0"/>
              <a:t> </a:t>
            </a:r>
            <a:r>
              <a:rPr lang="cs-CZ" sz="2200" dirty="0" err="1"/>
              <a:t>ao</a:t>
            </a:r>
            <a:r>
              <a:rPr lang="cs-CZ" sz="2200" dirty="0"/>
              <a:t> </a:t>
            </a:r>
            <a:r>
              <a:rPr lang="cs-CZ" sz="2200" dirty="0" err="1"/>
              <a:t>sábado</a:t>
            </a:r>
            <a:r>
              <a:rPr lang="cs-CZ" sz="2200" dirty="0" smtClean="0"/>
              <a:t>].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7699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direktivní a kontrola podmětu či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sloves direktivních může dojít ke dvěma možným konstrukcím kontroly. Buď </a:t>
            </a:r>
            <a:r>
              <a:rPr lang="cs-CZ" b="1" dirty="0"/>
              <a:t>ke kontrole </a:t>
            </a:r>
            <a:r>
              <a:rPr lang="cs-CZ" b="1" dirty="0" smtClean="0"/>
              <a:t>podmětu</a:t>
            </a:r>
            <a:r>
              <a:rPr lang="cs-CZ" dirty="0" smtClean="0"/>
              <a:t> </a:t>
            </a:r>
            <a:r>
              <a:rPr lang="cs-CZ" dirty="0"/>
              <a:t>či </a:t>
            </a:r>
            <a:r>
              <a:rPr lang="cs-CZ" b="1" dirty="0"/>
              <a:t>kontrole předmětu </a:t>
            </a:r>
            <a:r>
              <a:rPr lang="cs-CZ" b="1" dirty="0" smtClean="0"/>
              <a:t>nepřímého. </a:t>
            </a:r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slovesa </a:t>
            </a:r>
            <a:r>
              <a:rPr lang="cs-CZ" b="1" i="1" dirty="0" err="1"/>
              <a:t>dizer</a:t>
            </a:r>
            <a:r>
              <a:rPr lang="cs-CZ" b="1" i="1" dirty="0"/>
              <a:t> (a), </a:t>
            </a:r>
            <a:r>
              <a:rPr lang="cs-CZ" b="1" i="1" dirty="0" err="1"/>
              <a:t>impor</a:t>
            </a:r>
            <a:r>
              <a:rPr lang="cs-CZ" b="1" i="1" dirty="0"/>
              <a:t> (a) </a:t>
            </a:r>
            <a:r>
              <a:rPr lang="cs-CZ" b="1" i="1" dirty="0" err="1"/>
              <a:t>insistir</a:t>
            </a:r>
            <a:r>
              <a:rPr lang="cs-CZ" b="1" i="1" dirty="0"/>
              <a:t> (</a:t>
            </a:r>
            <a:r>
              <a:rPr lang="cs-CZ" b="1" i="1" dirty="0" err="1"/>
              <a:t>com</a:t>
            </a:r>
            <a:r>
              <a:rPr lang="cs-CZ" b="1" i="1" dirty="0"/>
              <a:t>), </a:t>
            </a:r>
            <a:r>
              <a:rPr lang="cs-CZ" b="1" i="1" dirty="0" err="1"/>
              <a:t>pedir</a:t>
            </a:r>
            <a:r>
              <a:rPr lang="cs-CZ" b="1" i="1" dirty="0"/>
              <a:t> (a), </a:t>
            </a:r>
            <a:r>
              <a:rPr lang="cs-CZ" b="1" i="1" dirty="0" err="1"/>
              <a:t>permitir</a:t>
            </a:r>
            <a:r>
              <a:rPr lang="cs-CZ" b="1" i="1" dirty="0"/>
              <a:t> (a), </a:t>
            </a:r>
            <a:r>
              <a:rPr lang="cs-CZ" b="1" i="1" dirty="0" err="1"/>
              <a:t>recomendar</a:t>
            </a:r>
            <a:r>
              <a:rPr lang="cs-CZ" b="1" i="1" dirty="0"/>
              <a:t> (a), </a:t>
            </a:r>
            <a:r>
              <a:rPr lang="cs-CZ" b="1" i="1" dirty="0" err="1"/>
              <a:t>sugerir</a:t>
            </a:r>
            <a:r>
              <a:rPr lang="cs-CZ" b="1" i="1" dirty="0"/>
              <a:t> (a)</a:t>
            </a:r>
            <a:r>
              <a:rPr lang="cs-CZ" dirty="0"/>
              <a:t> apod. </a:t>
            </a:r>
            <a:endParaRPr lang="cs-CZ" dirty="0" smtClean="0"/>
          </a:p>
          <a:p>
            <a:endParaRPr lang="cs-CZ" dirty="0" smtClean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miúdos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pediram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pais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i</a:t>
            </a:r>
            <a:r>
              <a:rPr lang="cs-CZ" sz="1900" b="1" dirty="0"/>
              <a:t> </a:t>
            </a:r>
            <a:r>
              <a:rPr lang="cs-CZ" sz="1900" b="1" dirty="0" err="1"/>
              <a:t>acampar</a:t>
            </a:r>
            <a:r>
              <a:rPr lang="cs-CZ" sz="1900" dirty="0"/>
              <a:t> no </a:t>
            </a:r>
            <a:r>
              <a:rPr lang="cs-CZ" sz="1900" dirty="0" err="1"/>
              <a:t>próximo</a:t>
            </a:r>
            <a:r>
              <a:rPr lang="cs-CZ" sz="1900" dirty="0"/>
              <a:t> </a:t>
            </a:r>
            <a:r>
              <a:rPr lang="cs-CZ" sz="1900" dirty="0" err="1"/>
              <a:t>fim</a:t>
            </a:r>
            <a:r>
              <a:rPr lang="cs-CZ" sz="1900" dirty="0"/>
              <a:t>-de-</a:t>
            </a:r>
            <a:r>
              <a:rPr lang="cs-CZ" sz="1900" dirty="0" err="1"/>
              <a:t>semana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Děti požádali rodiče, aby stanovali příští víkend. </a:t>
            </a:r>
            <a:endParaRPr lang="cs-CZ" sz="1900" dirty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pais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disseram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miúdos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chegar</a:t>
            </a:r>
            <a:r>
              <a:rPr lang="cs-CZ" sz="1900" dirty="0"/>
              <a:t> </a:t>
            </a:r>
            <a:r>
              <a:rPr lang="cs-CZ" sz="1900" dirty="0" err="1"/>
              <a:t>cedo</a:t>
            </a:r>
            <a:r>
              <a:rPr lang="cs-CZ" sz="1900" dirty="0"/>
              <a:t> à </a:t>
            </a:r>
            <a:r>
              <a:rPr lang="cs-CZ" sz="1900" dirty="0" err="1"/>
              <a:t>casa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Rodiče řekli dětem, aby přišli brzo domů</a:t>
            </a:r>
            <a:r>
              <a:rPr lang="cs-CZ" sz="1900" dirty="0"/>
              <a:t>. </a:t>
            </a:r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alunos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u="sng" dirty="0" err="1"/>
              <a:t>pediram</a:t>
            </a:r>
            <a:r>
              <a:rPr lang="cs-CZ" sz="1900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professores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adiarem</a:t>
            </a:r>
            <a:r>
              <a:rPr lang="cs-CZ" sz="1900" dirty="0"/>
              <a:t> o teste].</a:t>
            </a:r>
          </a:p>
          <a:p>
            <a:pPr marL="800100" lvl="2" indent="0">
              <a:buNone/>
            </a:pPr>
            <a:r>
              <a:rPr lang="cs-CZ" sz="1900" i="1" dirty="0"/>
              <a:t>Žáci požádali učitele, aby odložili test.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Sloveso </a:t>
            </a:r>
            <a:r>
              <a:rPr lang="cs-CZ" dirty="0" err="1" smtClean="0"/>
              <a:t>mandar</a:t>
            </a:r>
            <a:r>
              <a:rPr lang="cs-CZ" dirty="0" smtClean="0"/>
              <a:t> / </a:t>
            </a:r>
            <a:r>
              <a:rPr lang="cs-CZ" dirty="0" err="1" smtClean="0"/>
              <a:t>acontecer</a:t>
            </a:r>
            <a:r>
              <a:rPr lang="cs-CZ" dirty="0" smtClean="0"/>
              <a:t>, </a:t>
            </a:r>
            <a:r>
              <a:rPr lang="cs-CZ" dirty="0" err="1" smtClean="0"/>
              <a:t>ocorrer</a:t>
            </a:r>
            <a:r>
              <a:rPr lang="cs-CZ" dirty="0" smtClean="0"/>
              <a:t>, </a:t>
            </a:r>
            <a:r>
              <a:rPr lang="cs-CZ" dirty="0" err="1" smtClean="0"/>
              <a:t>parecer</a:t>
            </a:r>
            <a:r>
              <a:rPr lang="cs-CZ" dirty="0" smtClean="0"/>
              <a:t> a </a:t>
            </a:r>
            <a:r>
              <a:rPr lang="cs-CZ" dirty="0" err="1" smtClean="0"/>
              <a:t>suceder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Sloveso </a:t>
            </a:r>
            <a:r>
              <a:rPr lang="cs-CZ" sz="2400" b="1" i="1" dirty="0" err="1"/>
              <a:t>mandar</a:t>
            </a:r>
            <a:r>
              <a:rPr lang="cs-CZ" sz="2400" dirty="0"/>
              <a:t> též umožňuje kontrolu předmětu </a:t>
            </a:r>
            <a:r>
              <a:rPr lang="cs-CZ" sz="2400" dirty="0" smtClean="0"/>
              <a:t>nepřímého. Přítomnost </a:t>
            </a:r>
            <a:r>
              <a:rPr lang="cs-CZ" sz="2400" dirty="0"/>
              <a:t>shody v infinitivní větě </a:t>
            </a:r>
            <a:r>
              <a:rPr lang="cs-CZ" sz="2400" b="1" u="sng" dirty="0"/>
              <a:t>není obvyklá </a:t>
            </a:r>
            <a:r>
              <a:rPr lang="cs-CZ" sz="2400" dirty="0"/>
              <a:t>a to zvláště, pokud se jedná </a:t>
            </a:r>
            <a:r>
              <a:rPr lang="cs-CZ" sz="2400" b="1" u="sng" dirty="0"/>
              <a:t>o tvar druhé osoby </a:t>
            </a:r>
            <a:r>
              <a:rPr lang="cs-CZ" sz="2400" b="1" u="sng" dirty="0" smtClean="0"/>
              <a:t>a </a:t>
            </a:r>
            <a:r>
              <a:rPr lang="cs-CZ" sz="2400" b="1" u="sng" dirty="0"/>
              <a:t>první osoby plurálu. </a:t>
            </a:r>
            <a:endParaRPr lang="cs-CZ" sz="2400" b="1" u="sng" dirty="0" smtClean="0"/>
          </a:p>
          <a:p>
            <a:pPr algn="just"/>
            <a:endParaRPr lang="cs-CZ" sz="2400" b="1" u="sng" dirty="0"/>
          </a:p>
          <a:p>
            <a:pPr algn="just"/>
            <a:r>
              <a:rPr lang="cs-CZ" sz="2400" dirty="0" smtClean="0"/>
              <a:t>Rovněž </a:t>
            </a:r>
            <a:r>
              <a:rPr lang="cs-CZ" sz="2400" dirty="0"/>
              <a:t>u sloves, která si volí infinitivní větu namísto argumentu podmětu, jako je </a:t>
            </a:r>
            <a:r>
              <a:rPr lang="cs-CZ" sz="2400" b="1" i="1" dirty="0" err="1"/>
              <a:t>acontecer</a:t>
            </a:r>
            <a:r>
              <a:rPr lang="cs-CZ" sz="2400" b="1" i="1" dirty="0"/>
              <a:t>, </a:t>
            </a:r>
            <a:r>
              <a:rPr lang="cs-CZ" sz="2400" b="1" i="1" dirty="0" err="1"/>
              <a:t>ocorrer</a:t>
            </a:r>
            <a:r>
              <a:rPr lang="cs-CZ" sz="2400" b="1" i="1" dirty="0"/>
              <a:t>, </a:t>
            </a:r>
            <a:r>
              <a:rPr lang="cs-CZ" sz="2400" b="1" i="1" dirty="0" err="1"/>
              <a:t>parecer</a:t>
            </a:r>
            <a:r>
              <a:rPr lang="cs-CZ" sz="2400" b="1" i="1" dirty="0"/>
              <a:t> </a:t>
            </a:r>
            <a:r>
              <a:rPr lang="cs-CZ" sz="2400" b="1" dirty="0"/>
              <a:t>a</a:t>
            </a:r>
            <a:r>
              <a:rPr lang="cs-CZ" sz="2400" b="1" i="1" dirty="0"/>
              <a:t> </a:t>
            </a:r>
            <a:r>
              <a:rPr lang="cs-CZ" sz="2400" b="1" i="1" dirty="0" err="1"/>
              <a:t>suceder</a:t>
            </a:r>
            <a:r>
              <a:rPr lang="cs-CZ" sz="2400" dirty="0"/>
              <a:t>, jsou obvyklejší </a:t>
            </a:r>
            <a:r>
              <a:rPr lang="cs-CZ" sz="2400" b="1" dirty="0"/>
              <a:t>neflektivní tvary </a:t>
            </a:r>
            <a:r>
              <a:rPr lang="cs-CZ" sz="2400" b="1" dirty="0" smtClean="0"/>
              <a:t>infinitivu, </a:t>
            </a:r>
            <a:r>
              <a:rPr lang="cs-CZ" sz="2400" b="1" dirty="0"/>
              <a:t>byť flektivní tvary </a:t>
            </a:r>
            <a:r>
              <a:rPr lang="cs-CZ" sz="2400" b="1" dirty="0" smtClean="0"/>
              <a:t>nelze </a:t>
            </a:r>
            <a:r>
              <a:rPr lang="cs-CZ" sz="2400" b="1" dirty="0"/>
              <a:t>označit za vyloženě negramatické</a:t>
            </a:r>
            <a:r>
              <a:rPr lang="cs-CZ" sz="2400" dirty="0"/>
              <a:t>, jen někteří mluvčí by je </a:t>
            </a:r>
            <a:r>
              <a:rPr lang="cs-CZ" sz="2400" dirty="0" smtClean="0"/>
              <a:t>nepreferovali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96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00100" lvl="2" indent="0">
              <a:buNone/>
            </a:pPr>
            <a:endParaRPr lang="cs-CZ" sz="3800" dirty="0" smtClean="0"/>
          </a:p>
          <a:p>
            <a:pPr marL="800100" lvl="2" indent="0">
              <a:buNone/>
            </a:pPr>
            <a:r>
              <a:rPr lang="cs-CZ" sz="3800" dirty="0" smtClean="0"/>
              <a:t>[-]</a:t>
            </a:r>
            <a:r>
              <a:rPr lang="cs-CZ" sz="3800" baseline="-25000" dirty="0"/>
              <a:t>i</a:t>
            </a:r>
            <a:r>
              <a:rPr lang="cs-CZ" sz="3800" dirty="0"/>
              <a:t> </a:t>
            </a:r>
            <a:r>
              <a:rPr lang="cs-CZ" sz="3800" dirty="0" err="1"/>
              <a:t>Mandei</a:t>
            </a:r>
            <a:r>
              <a:rPr lang="cs-CZ" sz="3800" dirty="0"/>
              <a:t> </a:t>
            </a:r>
            <a:r>
              <a:rPr lang="cs-CZ" sz="3800" b="1" dirty="0"/>
              <a:t>[</a:t>
            </a:r>
            <a:r>
              <a:rPr lang="cs-CZ" sz="3800" b="1" dirty="0" err="1"/>
              <a:t>às</a:t>
            </a:r>
            <a:r>
              <a:rPr lang="cs-CZ" sz="3800" b="1" dirty="0"/>
              <a:t> </a:t>
            </a:r>
            <a:r>
              <a:rPr lang="cs-CZ" sz="3800" b="1" dirty="0" err="1"/>
              <a:t>crianças</a:t>
            </a:r>
            <a:r>
              <a:rPr lang="cs-CZ" sz="3800" b="1" dirty="0"/>
              <a:t>]</a:t>
            </a:r>
            <a:r>
              <a:rPr lang="cs-CZ" sz="3800" b="1" baseline="-25000" dirty="0"/>
              <a:t>j</a:t>
            </a:r>
            <a:r>
              <a:rPr lang="cs-CZ" sz="3800" b="1" dirty="0"/>
              <a:t> [</a:t>
            </a:r>
            <a:r>
              <a:rPr lang="cs-CZ" sz="3800" b="1" dirty="0" err="1"/>
              <a:t>sair</a:t>
            </a:r>
            <a:r>
              <a:rPr lang="cs-CZ" sz="3800" dirty="0"/>
              <a:t> [-]</a:t>
            </a:r>
            <a:r>
              <a:rPr lang="cs-CZ" sz="3800" baseline="-25000" dirty="0"/>
              <a:t>j</a:t>
            </a:r>
            <a:r>
              <a:rPr lang="cs-CZ" sz="3800" dirty="0"/>
              <a:t> 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děti odejít z pokoje před dlouhým </a:t>
            </a:r>
            <a:r>
              <a:rPr lang="cs-CZ" sz="3800" i="1" dirty="0" smtClean="0"/>
              <a:t>časem.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/>
              <a:t>* </a:t>
            </a:r>
            <a:r>
              <a:rPr lang="cs-CZ" sz="3800" dirty="0" err="1"/>
              <a:t>Mandei-</a:t>
            </a:r>
            <a:r>
              <a:rPr lang="cs-CZ" sz="3800" strike="sngStrike" dirty="0" err="1"/>
              <a:t>te</a:t>
            </a:r>
            <a:r>
              <a:rPr lang="cs-CZ" sz="3800" strike="sngStrike" dirty="0"/>
              <a:t> [</a:t>
            </a:r>
            <a:r>
              <a:rPr lang="cs-CZ" sz="3800" strike="sngStrike" dirty="0" err="1"/>
              <a:t>saires</a:t>
            </a:r>
            <a:r>
              <a:rPr lang="cs-CZ" sz="3800" strike="sngStrike" dirty="0"/>
              <a:t> </a:t>
            </a:r>
            <a:r>
              <a:rPr lang="cs-CZ" sz="3800" dirty="0"/>
              <a:t>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tě odejít z pokoje před dlouhým časem</a:t>
            </a:r>
            <a:r>
              <a:rPr lang="cs-CZ" sz="3800" i="1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 err="1"/>
              <a:t>Aconteceu</a:t>
            </a:r>
            <a:r>
              <a:rPr lang="cs-CZ" sz="3800" b="1" dirty="0"/>
              <a:t>-[</a:t>
            </a:r>
            <a:r>
              <a:rPr lang="cs-CZ" sz="3800" b="1" dirty="0" err="1"/>
              <a:t>lhes</a:t>
            </a:r>
            <a:r>
              <a:rPr lang="cs-CZ" sz="3800" b="1" dirty="0"/>
              <a:t>]</a:t>
            </a:r>
            <a:r>
              <a:rPr lang="cs-CZ" sz="3800" b="1" baseline="-25000" dirty="0"/>
              <a:t> i</a:t>
            </a:r>
            <a:r>
              <a:rPr lang="cs-CZ" sz="3800" b="1" dirty="0"/>
              <a:t> [[-]</a:t>
            </a:r>
            <a:r>
              <a:rPr lang="cs-CZ" sz="3800" b="1" baseline="-25000" dirty="0"/>
              <a:t>i</a:t>
            </a:r>
            <a:r>
              <a:rPr lang="cs-CZ" sz="3800" b="1" dirty="0"/>
              <a:t> </a:t>
            </a:r>
            <a:r>
              <a:rPr lang="cs-CZ" sz="3800" b="1" dirty="0" err="1"/>
              <a:t>perder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/>
              <a:t>].</a:t>
            </a:r>
          </a:p>
          <a:p>
            <a:pPr marL="800100" lvl="2" indent="0">
              <a:buNone/>
            </a:pPr>
            <a:r>
              <a:rPr lang="cs-CZ" sz="3800" dirty="0" err="1"/>
              <a:t>Aconteceu-</a:t>
            </a:r>
            <a:r>
              <a:rPr lang="cs-CZ" sz="3800" b="1" dirty="0" err="1"/>
              <a:t>lhes</a:t>
            </a:r>
            <a:r>
              <a:rPr lang="cs-CZ" sz="3800" b="1" dirty="0"/>
              <a:t> </a:t>
            </a:r>
            <a:r>
              <a:rPr lang="cs-CZ" sz="3800" b="1" dirty="0" err="1"/>
              <a:t>perderem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i="1" dirty="0"/>
              <a:t>Stalo se jim, že jim ujel autobus</a:t>
            </a:r>
            <a:r>
              <a:rPr lang="cs-CZ" sz="3800" i="1" dirty="0" smtClean="0"/>
              <a:t>.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35276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100" dirty="0"/>
              <a:t>slovesa se specifickými syntaktickými vlastnostmi, tj. s </a:t>
            </a:r>
            <a:r>
              <a:rPr lang="cs-CZ" sz="3100" b="1" dirty="0"/>
              <a:t>nehomogenními schopnostmi </a:t>
            </a:r>
            <a:r>
              <a:rPr lang="cs-CZ" sz="3100" b="1" dirty="0" err="1"/>
              <a:t>subkategorizace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Podskupinou sloves s kontrolou předmětu jsou slovesa se specifickými syntaktickými vlastnostmi, tj. s </a:t>
            </a:r>
            <a:r>
              <a:rPr lang="cs-CZ" sz="2400" b="1" dirty="0"/>
              <a:t>nehomogenními schopnostmi </a:t>
            </a:r>
            <a:r>
              <a:rPr lang="cs-CZ" sz="2400" b="1" dirty="0" err="1"/>
              <a:t>subkategorizace</a:t>
            </a:r>
            <a:r>
              <a:rPr lang="cs-CZ" sz="2400" dirty="0"/>
              <a:t>. Tato slovesa, jmenujme mezi nimi </a:t>
            </a:r>
            <a:r>
              <a:rPr lang="cs-CZ" sz="2400" i="1" u="sng" dirty="0" err="1"/>
              <a:t>exluir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impedir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impossibilitar</a:t>
            </a:r>
            <a:r>
              <a:rPr lang="cs-CZ" sz="2400" i="1" u="sng" dirty="0"/>
              <a:t>, </a:t>
            </a:r>
            <a:r>
              <a:rPr lang="cs-CZ" sz="2400" i="1" u="sng" dirty="0" err="1"/>
              <a:t>interditar</a:t>
            </a:r>
            <a:r>
              <a:rPr lang="cs-CZ" sz="2400" u="sng" dirty="0"/>
              <a:t> a </a:t>
            </a:r>
            <a:r>
              <a:rPr lang="cs-CZ" sz="2400" i="1" u="sng" dirty="0" err="1"/>
              <a:t>proibir</a:t>
            </a:r>
            <a:r>
              <a:rPr lang="cs-CZ" sz="2400" u="sng" dirty="0"/>
              <a:t> </a:t>
            </a:r>
            <a:r>
              <a:rPr lang="cs-CZ" sz="2400" dirty="0"/>
              <a:t>jsou </a:t>
            </a:r>
            <a:r>
              <a:rPr lang="cs-CZ" sz="2400" b="1" dirty="0"/>
              <a:t>bivalentní povahy </a:t>
            </a:r>
            <a:r>
              <a:rPr lang="cs-CZ" sz="2400" dirty="0"/>
              <a:t>(tj. mají dva argumenty), pokud uvozují </a:t>
            </a:r>
            <a:r>
              <a:rPr lang="cs-CZ" sz="2400" dirty="0" err="1"/>
              <a:t>kompletivní</a:t>
            </a:r>
            <a:r>
              <a:rPr lang="cs-CZ" sz="2400" dirty="0"/>
              <a:t> větu </a:t>
            </a:r>
            <a:r>
              <a:rPr lang="cs-CZ" sz="2400" dirty="0" err="1"/>
              <a:t>finitivní</a:t>
            </a:r>
            <a:r>
              <a:rPr lang="cs-CZ" sz="2400" dirty="0"/>
              <a:t>, jež zastane funkci jednoho z argumentů. Pokud tato slovesa uvozují věty infinitivní, stávají se z nich </a:t>
            </a:r>
            <a:r>
              <a:rPr lang="cs-CZ" sz="2400" dirty="0" err="1"/>
              <a:t>trivalentní</a:t>
            </a:r>
            <a:r>
              <a:rPr lang="cs-CZ" sz="2400" dirty="0"/>
              <a:t> (se třemi argumenty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slovesa se specifickými syntaktickými vlastnostmi, tj. s </a:t>
            </a:r>
            <a:r>
              <a:rPr lang="cs-CZ" sz="2800" b="1" dirty="0"/>
              <a:t>nehomogenními schopnostmi </a:t>
            </a:r>
            <a:r>
              <a:rPr lang="cs-CZ" sz="2800" b="1" dirty="0" err="1"/>
              <a:t>subkategorizace</a:t>
            </a:r>
            <a:r>
              <a:rPr lang="cs-CZ" sz="2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marL="400050" lvl="1" indent="0">
              <a:buNone/>
            </a:pPr>
            <a:endParaRPr lang="cs-CZ" sz="2400" dirty="0" smtClean="0"/>
          </a:p>
          <a:p>
            <a:pPr marL="400050" lvl="1" indent="0">
              <a:buNone/>
            </a:pPr>
            <a:r>
              <a:rPr lang="cs-CZ" sz="2400" dirty="0" smtClean="0"/>
              <a:t>Os </a:t>
            </a:r>
            <a:r>
              <a:rPr lang="cs-CZ" sz="2400" dirty="0" err="1"/>
              <a:t>polícias</a:t>
            </a:r>
            <a:r>
              <a:rPr lang="cs-CZ" sz="2400" dirty="0"/>
              <a:t> </a:t>
            </a:r>
            <a:r>
              <a:rPr lang="cs-CZ" sz="2400" b="1" u="sng" dirty="0" err="1"/>
              <a:t>impediram</a:t>
            </a:r>
            <a:r>
              <a:rPr lang="cs-CZ" sz="2400" b="1" dirty="0"/>
              <a:t> [os </a:t>
            </a:r>
            <a:r>
              <a:rPr lang="cs-CZ" sz="2400" b="1" dirty="0" err="1"/>
              <a:t>ladrões</a:t>
            </a:r>
            <a:r>
              <a:rPr lang="cs-CZ" sz="2400" b="1" dirty="0"/>
              <a:t>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i="1" dirty="0"/>
              <a:t>de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roubar</a:t>
            </a:r>
            <a:r>
              <a:rPr lang="cs-CZ" sz="2400" dirty="0"/>
              <a:t> a </a:t>
            </a:r>
            <a:r>
              <a:rPr lang="cs-CZ" sz="2400" dirty="0" err="1"/>
              <a:t>ourivesaria</a:t>
            </a:r>
            <a:r>
              <a:rPr lang="cs-CZ" sz="2400" dirty="0" smtClean="0"/>
              <a:t>].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i="1" dirty="0"/>
              <a:t>Policisté zabránili tomu, aby zloději vyloupili zlatnictví. 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6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zákaz či dovolení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Jiná skupina </a:t>
            </a:r>
            <a:r>
              <a:rPr lang="cs-CZ" dirty="0" err="1"/>
              <a:t>trivalentních</a:t>
            </a:r>
            <a:r>
              <a:rPr lang="cs-CZ" dirty="0"/>
              <a:t> sloves, která vyjadřují zákaz či dovolení, jako např. </a:t>
            </a:r>
            <a:r>
              <a:rPr lang="cs-CZ" i="1" dirty="0" err="1"/>
              <a:t>dispensar</a:t>
            </a:r>
            <a:r>
              <a:rPr lang="cs-CZ" i="1" dirty="0"/>
              <a:t>, </a:t>
            </a:r>
            <a:r>
              <a:rPr lang="cs-CZ" i="1" dirty="0" err="1"/>
              <a:t>imcumbir</a:t>
            </a:r>
            <a:r>
              <a:rPr lang="cs-CZ" i="1" dirty="0"/>
              <a:t>, </a:t>
            </a:r>
            <a:r>
              <a:rPr lang="cs-CZ" i="1" dirty="0" err="1"/>
              <a:t>isentar</a:t>
            </a:r>
            <a:r>
              <a:rPr lang="cs-CZ" i="1" dirty="0"/>
              <a:t>, </a:t>
            </a:r>
            <a:r>
              <a:rPr lang="cs-CZ" i="1" dirty="0" err="1"/>
              <a:t>privar</a:t>
            </a:r>
            <a:r>
              <a:rPr lang="cs-CZ" dirty="0"/>
              <a:t>, mohou </a:t>
            </a:r>
            <a:r>
              <a:rPr lang="cs-CZ" dirty="0" smtClean="0"/>
              <a:t>u</a:t>
            </a:r>
            <a:r>
              <a:rPr lang="cs-CZ" b="1" dirty="0" smtClean="0"/>
              <a:t>vozovat pouze infinitivní </a:t>
            </a:r>
            <a:r>
              <a:rPr lang="cs-CZ" b="1" dirty="0" err="1" smtClean="0"/>
              <a:t>kompletivní</a:t>
            </a:r>
            <a:r>
              <a:rPr lang="cs-CZ" b="1" dirty="0" smtClean="0"/>
              <a:t> věty v podobě konstrukcí kontroly předmětu</a:t>
            </a:r>
            <a:r>
              <a:rPr lang="cs-CZ" dirty="0" smtClean="0"/>
              <a:t>.. </a:t>
            </a:r>
            <a:r>
              <a:rPr lang="cs-CZ" dirty="0"/>
              <a:t>Nemohou být tedy za žádných okolností bivalentní </a:t>
            </a:r>
            <a:r>
              <a:rPr lang="cs-CZ" dirty="0" smtClean="0"/>
              <a:t>povahy</a:t>
            </a:r>
            <a:r>
              <a:rPr lang="cs-CZ" dirty="0"/>
              <a:t>. 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cs-CZ" sz="2400" dirty="0"/>
              <a:t>O </a:t>
            </a:r>
            <a:r>
              <a:rPr lang="cs-CZ" sz="2400" dirty="0" err="1"/>
              <a:t>professor</a:t>
            </a:r>
            <a:r>
              <a:rPr lang="cs-CZ" sz="2400" dirty="0"/>
              <a:t> </a:t>
            </a:r>
            <a:r>
              <a:rPr lang="cs-CZ" sz="2400" u="sng" dirty="0" err="1"/>
              <a:t>dispensou</a:t>
            </a:r>
            <a:r>
              <a:rPr lang="cs-CZ" sz="2400" dirty="0"/>
              <a:t> [os </a:t>
            </a:r>
            <a:r>
              <a:rPr lang="cs-CZ" sz="2400" dirty="0" err="1"/>
              <a:t>alunos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</a:t>
            </a:r>
            <a:r>
              <a:rPr lang="cs-CZ" sz="2400" dirty="0" err="1"/>
              <a:t>classificação</a:t>
            </a:r>
            <a:r>
              <a:rPr lang="cs-CZ" sz="2400" dirty="0"/>
              <a:t> de </a:t>
            </a:r>
            <a:r>
              <a:rPr lang="cs-CZ" sz="2400" dirty="0" err="1"/>
              <a:t>Bom</a:t>
            </a:r>
            <a:r>
              <a:rPr lang="cs-CZ" sz="2400" dirty="0"/>
              <a:t>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i="1" dirty="0"/>
              <a:t>de</a:t>
            </a:r>
            <a:r>
              <a:rPr lang="cs-CZ" sz="2400" dirty="0"/>
              <a:t> [[-]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dirty="0" err="1"/>
              <a:t>realizar</a:t>
            </a:r>
            <a:r>
              <a:rPr lang="cs-CZ" sz="2400" dirty="0"/>
              <a:t>(</a:t>
            </a:r>
            <a:r>
              <a:rPr lang="cs-CZ" sz="2400" dirty="0" err="1"/>
              <a:t>em</a:t>
            </a:r>
            <a:r>
              <a:rPr lang="cs-CZ" sz="2400" dirty="0"/>
              <a:t>) o </a:t>
            </a:r>
            <a:r>
              <a:rPr lang="cs-CZ" sz="2400" dirty="0" err="1"/>
              <a:t>terceiro</a:t>
            </a:r>
            <a:r>
              <a:rPr lang="cs-CZ" sz="2400" dirty="0"/>
              <a:t> teste</a:t>
            </a:r>
            <a:r>
              <a:rPr lang="cs-CZ" sz="2400" dirty="0" smtClean="0"/>
              <a:t>].</a:t>
            </a:r>
          </a:p>
          <a:p>
            <a:pPr marL="800100" lvl="2" indent="0">
              <a:buNone/>
            </a:pPr>
            <a:endParaRPr lang="cs-CZ" sz="2400" dirty="0"/>
          </a:p>
          <a:p>
            <a:pPr marL="800100" lvl="2" indent="0">
              <a:buNone/>
            </a:pPr>
            <a:r>
              <a:rPr lang="cs-CZ" sz="2400" i="1" dirty="0"/>
              <a:t>Profesor odpustil žákům s hodnocením dobře, aby psali třetí test.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29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 err="1"/>
              <a:t>serem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(2) *A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/>
              <a:t>ser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smtClean="0"/>
              <a:t>Myšlenka</a:t>
            </a:r>
            <a:r>
              <a:rPr lang="cs-CZ" i="1" dirty="0"/>
              <a:t>, že projekty budou představeny veřejně, je výborná.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Elevace podmětu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Slovesa, která nemají externí argument, jako např. </a:t>
            </a:r>
            <a:r>
              <a:rPr lang="cs-CZ" sz="2800" b="1" i="1" dirty="0" err="1"/>
              <a:t>parecer</a:t>
            </a:r>
            <a:r>
              <a:rPr lang="cs-CZ" sz="2800" b="1" i="1" dirty="0"/>
              <a:t>, </a:t>
            </a:r>
            <a:r>
              <a:rPr lang="cs-CZ" sz="2800" b="1" i="1" dirty="0" err="1"/>
              <a:t>dever</a:t>
            </a:r>
            <a:r>
              <a:rPr lang="cs-CZ" sz="2800" b="1" i="1" dirty="0"/>
              <a:t>, poder</a:t>
            </a:r>
            <a:r>
              <a:rPr lang="cs-CZ" sz="2800" b="1" dirty="0"/>
              <a:t>,</a:t>
            </a:r>
            <a:r>
              <a:rPr lang="cs-CZ" sz="2800" dirty="0"/>
              <a:t> umožňují </a:t>
            </a:r>
            <a:r>
              <a:rPr lang="cs-CZ" sz="2800" i="1" dirty="0"/>
              <a:t>elevaci podmětu.</a:t>
            </a:r>
            <a:r>
              <a:rPr lang="cs-CZ" sz="2800" dirty="0"/>
              <a:t> Jedná se o proces, při níž se </a:t>
            </a:r>
            <a:r>
              <a:rPr lang="cs-CZ" sz="2800" b="1" u="sng" dirty="0"/>
              <a:t>podmět infinitivní </a:t>
            </a:r>
            <a:r>
              <a:rPr lang="cs-CZ" sz="2800" b="1" u="sng" dirty="0" err="1"/>
              <a:t>kompletivní</a:t>
            </a:r>
            <a:r>
              <a:rPr lang="cs-CZ" sz="2800" b="1" u="sng" dirty="0"/>
              <a:t> věty</a:t>
            </a:r>
            <a:r>
              <a:rPr lang="cs-CZ" sz="2800" dirty="0"/>
              <a:t>, kterou zmíněná slovesa uvozují, </a:t>
            </a:r>
            <a:r>
              <a:rPr lang="cs-CZ" sz="2800" u="sng" dirty="0"/>
              <a:t>povýší na </a:t>
            </a:r>
            <a:r>
              <a:rPr lang="cs-CZ" sz="2800" b="1" u="sng" dirty="0"/>
              <a:t>podmět věty řídící</a:t>
            </a:r>
            <a:r>
              <a:rPr lang="cs-CZ" sz="2800" b="1" dirty="0"/>
              <a:t>.</a:t>
            </a:r>
            <a:r>
              <a:rPr lang="cs-CZ" sz="2800" dirty="0"/>
              <a:t> Sémanticky zůstává tento podmět věty řídící stále argumentem slovesa </a:t>
            </a:r>
            <a:r>
              <a:rPr lang="cs-CZ" sz="2800" dirty="0" err="1"/>
              <a:t>kompletivní</a:t>
            </a:r>
            <a:r>
              <a:rPr lang="cs-CZ" sz="2800" dirty="0"/>
              <a:t> věty. Podmět věty řídící proto zůstává podmětem věty </a:t>
            </a:r>
            <a:r>
              <a:rPr lang="cs-CZ" sz="2800" dirty="0" err="1"/>
              <a:t>kompletivní</a:t>
            </a:r>
            <a:r>
              <a:rPr lang="cs-CZ" sz="2800" dirty="0"/>
              <a:t> (zanechává zde stopu), byť zde není foneticky </a:t>
            </a:r>
            <a:r>
              <a:rPr lang="cs-CZ" sz="2800" dirty="0" smtClean="0"/>
              <a:t>realizován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539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err="1" smtClean="0"/>
              <a:t>Parece</a:t>
            </a:r>
            <a:r>
              <a:rPr lang="cs-CZ" sz="2400" b="1" dirty="0" smtClean="0"/>
              <a:t> </a:t>
            </a:r>
            <a:r>
              <a:rPr lang="cs-CZ" sz="2400" b="1" dirty="0"/>
              <a:t>[</a:t>
            </a:r>
            <a:r>
              <a:rPr lang="cs-CZ" sz="2400" b="1" dirty="0" err="1"/>
              <a:t>que</a:t>
            </a:r>
            <a:r>
              <a:rPr lang="cs-CZ" sz="2400" b="1" dirty="0"/>
              <a:t> 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 </a:t>
            </a:r>
            <a:r>
              <a:rPr lang="cs-CZ" sz="2400" b="1" dirty="0" err="1"/>
              <a:t>adiaram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Zdá se, že organizátoři odložili kongres na později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]</a:t>
            </a:r>
            <a:r>
              <a:rPr lang="cs-CZ" sz="2400" b="1" u="sng" baseline="-25000" dirty="0"/>
              <a:t>i</a:t>
            </a:r>
            <a:r>
              <a:rPr lang="cs-CZ" sz="2400" b="1" u="sng" dirty="0"/>
              <a:t> </a:t>
            </a:r>
            <a:r>
              <a:rPr lang="cs-CZ" sz="2400" b="1" dirty="0" err="1"/>
              <a:t>parec</a:t>
            </a:r>
            <a:r>
              <a:rPr lang="cs-CZ" sz="2400" b="1" u="sng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ter</a:t>
            </a:r>
            <a:r>
              <a:rPr lang="cs-CZ" sz="2400" b="1" dirty="0"/>
              <a:t> </a:t>
            </a:r>
            <a:r>
              <a:rPr lang="cs-CZ" sz="2400" b="1" dirty="0" err="1"/>
              <a:t>adiado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Organizátoři vypadají, že odložili kongres na později</a:t>
            </a:r>
            <a:r>
              <a:rPr lang="cs-CZ" sz="2400" dirty="0"/>
              <a:t> </a:t>
            </a:r>
            <a:endParaRPr lang="cs-CZ" sz="2400" dirty="0" smtClean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PARECER –jen jedna shoda!!!!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Inês</a:t>
            </a:r>
            <a:r>
              <a:rPr lang="cs-CZ" sz="2000" dirty="0"/>
              <a:t> </a:t>
            </a:r>
            <a:r>
              <a:rPr lang="cs-CZ" sz="2000" dirty="0" err="1"/>
              <a:t>Duarte</a:t>
            </a:r>
            <a:r>
              <a:rPr lang="cs-CZ" sz="2000" dirty="0"/>
              <a:t> poukazuje na skutečnost, že je elevace podmětu, kterou obecně nazývá jako „</a:t>
            </a:r>
            <a:r>
              <a:rPr lang="cs-CZ" sz="2000" b="1" dirty="0" err="1"/>
              <a:t>construção</a:t>
            </a:r>
            <a:r>
              <a:rPr lang="cs-CZ" sz="2000" b="1" dirty="0"/>
              <a:t> de </a:t>
            </a:r>
            <a:r>
              <a:rPr lang="cs-CZ" sz="2000" b="1" dirty="0" err="1"/>
              <a:t>elevação</a:t>
            </a:r>
            <a:r>
              <a:rPr lang="cs-CZ" sz="2000" dirty="0"/>
              <a:t>“, možná pouze v případě </a:t>
            </a:r>
            <a:r>
              <a:rPr lang="cs-CZ" sz="2000" b="1" dirty="0"/>
              <a:t>infinitivních </a:t>
            </a:r>
            <a:r>
              <a:rPr lang="cs-CZ" sz="2000" b="1" dirty="0" err="1"/>
              <a:t>kompletivních</a:t>
            </a:r>
            <a:r>
              <a:rPr lang="cs-CZ" sz="2000" b="1" dirty="0"/>
              <a:t> vět s neflektivním infinitivem</a:t>
            </a:r>
            <a:r>
              <a:rPr lang="cs-CZ" sz="2000" dirty="0"/>
              <a:t>. Ani u </a:t>
            </a:r>
            <a:r>
              <a:rPr lang="cs-CZ" sz="2000" dirty="0" err="1"/>
              <a:t>finitivní</a:t>
            </a:r>
            <a:r>
              <a:rPr lang="cs-CZ" sz="2000" dirty="0"/>
              <a:t> </a:t>
            </a:r>
            <a:r>
              <a:rPr lang="cs-CZ" sz="2000" dirty="0" err="1"/>
              <a:t>kompletivních</a:t>
            </a:r>
            <a:r>
              <a:rPr lang="cs-CZ" sz="2000" dirty="0"/>
              <a:t> vět ani u </a:t>
            </a:r>
            <a:r>
              <a:rPr lang="cs-CZ" sz="2000" dirty="0" err="1"/>
              <a:t>kompletivních</a:t>
            </a:r>
            <a:r>
              <a:rPr lang="cs-CZ" sz="2000" dirty="0"/>
              <a:t> vět s flektivním infinitivem elevace není gramaticky </a:t>
            </a:r>
            <a:r>
              <a:rPr lang="cs-CZ" sz="2000" dirty="0" smtClean="0"/>
              <a:t>legitimní.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dirty="0" err="1"/>
              <a:t>parece</a:t>
            </a:r>
            <a:r>
              <a:rPr lang="cs-CZ" strike="sngStrike" dirty="0" err="1"/>
              <a:t>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adiaram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parecem</a:t>
            </a:r>
            <a:r>
              <a:rPr lang="cs-CZ" dirty="0"/>
              <a:t> [[-]</a:t>
            </a:r>
            <a:r>
              <a:rPr lang="cs-CZ" baseline="-25000" dirty="0"/>
              <a:t>i</a:t>
            </a:r>
            <a:r>
              <a:rPr lang="cs-CZ" dirty="0"/>
              <a:t> ter</a:t>
            </a:r>
            <a:r>
              <a:rPr lang="cs-CZ" strike="sngStrike" dirty="0"/>
              <a:t>em</a:t>
            </a:r>
            <a:r>
              <a:rPr lang="cs-CZ" dirty="0"/>
              <a:t> </a:t>
            </a:r>
            <a:r>
              <a:rPr lang="cs-CZ" dirty="0" err="1"/>
              <a:t>adiado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/>
              <a:t>].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Elevace předmětu (</a:t>
            </a:r>
            <a:r>
              <a:rPr lang="cs-CZ" sz="2400" dirty="0" err="1"/>
              <a:t>Elevação</a:t>
            </a:r>
            <a:r>
              <a:rPr lang="cs-CZ" sz="2400" dirty="0"/>
              <a:t> de Objeto), neboli komplexní adjektivní věta (</a:t>
            </a:r>
            <a:r>
              <a:rPr lang="cs-CZ" sz="2400" dirty="0" err="1"/>
              <a:t>Adjetival</a:t>
            </a:r>
            <a:r>
              <a:rPr lang="cs-CZ" sz="2400" dirty="0"/>
              <a:t> </a:t>
            </a:r>
            <a:r>
              <a:rPr lang="cs-CZ" sz="2400" dirty="0" err="1"/>
              <a:t>Complexa</a:t>
            </a:r>
            <a:r>
              <a:rPr lang="cs-CZ" sz="2400" dirty="0"/>
              <a:t>), je označení pro proces analogický k elevaci podmětu. Setkáme se s ním u vět, kde si hodnotící adjektivum volí </a:t>
            </a:r>
            <a:r>
              <a:rPr lang="cs-CZ" sz="2400" dirty="0" err="1"/>
              <a:t>kompletivní</a:t>
            </a:r>
            <a:r>
              <a:rPr lang="cs-CZ" sz="2400" dirty="0"/>
              <a:t> větu podmětnou, která mu předchází, nebo za ním následuje. Podmět </a:t>
            </a:r>
            <a:r>
              <a:rPr lang="cs-CZ" sz="2400" dirty="0" err="1"/>
              <a:t>kompletivní</a:t>
            </a:r>
            <a:r>
              <a:rPr lang="cs-CZ" sz="2400" dirty="0"/>
              <a:t> věty není foneticky vyjádřen </a:t>
            </a:r>
            <a:r>
              <a:rPr lang="cs-CZ" sz="2400" dirty="0" smtClean="0"/>
              <a:t>a </a:t>
            </a:r>
            <a:r>
              <a:rPr lang="cs-CZ" sz="2400" dirty="0"/>
              <a:t>jeho interpretace je </a:t>
            </a:r>
            <a:r>
              <a:rPr lang="cs-CZ" sz="2400" dirty="0" smtClean="0"/>
              <a:t>vágní.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72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– 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adjektivy, které elevaci předmětu umožňují uveďme </a:t>
            </a:r>
            <a:r>
              <a:rPr lang="cs-CZ" i="1" dirty="0" err="1"/>
              <a:t>agradável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, </a:t>
            </a:r>
            <a:r>
              <a:rPr lang="cs-CZ" i="1" dirty="0" err="1"/>
              <a:t>complicado</a:t>
            </a:r>
            <a:r>
              <a:rPr lang="cs-CZ" i="1" dirty="0"/>
              <a:t>, </a:t>
            </a:r>
            <a:r>
              <a:rPr lang="cs-CZ" i="1" dirty="0" err="1"/>
              <a:t>custoso</a:t>
            </a:r>
            <a:r>
              <a:rPr lang="cs-CZ" i="1" dirty="0"/>
              <a:t>, </a:t>
            </a:r>
            <a:r>
              <a:rPr lang="cs-CZ" i="1" dirty="0" err="1"/>
              <a:t>desagradável</a:t>
            </a:r>
            <a:r>
              <a:rPr lang="cs-CZ" i="1" dirty="0"/>
              <a:t>, </a:t>
            </a:r>
            <a:r>
              <a:rPr lang="cs-CZ" i="1" dirty="0" err="1"/>
              <a:t>desinteresante</a:t>
            </a:r>
            <a:r>
              <a:rPr lang="cs-CZ" i="1" dirty="0"/>
              <a:t>, </a:t>
            </a:r>
            <a:r>
              <a:rPr lang="cs-CZ" i="1" dirty="0" err="1"/>
              <a:t>difícil</a:t>
            </a:r>
            <a:r>
              <a:rPr lang="cs-CZ" i="1" dirty="0"/>
              <a:t>, </a:t>
            </a:r>
            <a:r>
              <a:rPr lang="cs-CZ" i="1" dirty="0" err="1"/>
              <a:t>divertido</a:t>
            </a:r>
            <a:r>
              <a:rPr lang="cs-CZ" i="1" dirty="0"/>
              <a:t>, </a:t>
            </a:r>
            <a:r>
              <a:rPr lang="cs-CZ" i="1" dirty="0" err="1"/>
              <a:t>fácil</a:t>
            </a:r>
            <a:r>
              <a:rPr lang="cs-CZ" i="1" dirty="0"/>
              <a:t>, </a:t>
            </a:r>
            <a:r>
              <a:rPr lang="cs-CZ" i="1" dirty="0" err="1"/>
              <a:t>horrível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, </a:t>
            </a:r>
            <a:r>
              <a:rPr lang="cs-CZ" i="1" dirty="0" err="1"/>
              <a:t>penoso</a:t>
            </a:r>
            <a:r>
              <a:rPr lang="cs-CZ" i="1" dirty="0"/>
              <a:t>, </a:t>
            </a:r>
            <a:r>
              <a:rPr lang="cs-CZ" i="1" dirty="0" err="1"/>
              <a:t>simples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257300" lvl="3" indent="0">
              <a:buNone/>
            </a:pPr>
            <a:r>
              <a:rPr lang="cs-CZ" sz="2000" dirty="0" smtClean="0"/>
              <a:t> [[-] </a:t>
            </a:r>
            <a:r>
              <a:rPr lang="cs-CZ" sz="2000" b="1" dirty="0" err="1"/>
              <a:t>Guiar</a:t>
            </a:r>
            <a:r>
              <a:rPr lang="cs-CZ" sz="2000" b="1" dirty="0"/>
              <a:t> </a:t>
            </a:r>
            <a:r>
              <a:rPr lang="cs-CZ" sz="2000" b="1" i="1" dirty="0" err="1"/>
              <a:t>estes</a:t>
            </a:r>
            <a:r>
              <a:rPr lang="cs-CZ" sz="2000" b="1" i="1" dirty="0"/>
              <a:t> </a:t>
            </a:r>
            <a:r>
              <a:rPr lang="cs-CZ" sz="2000" b="1" i="1" dirty="0" err="1"/>
              <a:t>automóveis</a:t>
            </a:r>
            <a:r>
              <a:rPr lang="cs-CZ" sz="2000" b="1" dirty="0"/>
              <a:t>] é </a:t>
            </a:r>
            <a:r>
              <a:rPr lang="cs-CZ" sz="2000" b="1" u="sng" dirty="0" err="1"/>
              <a:t>agradável</a:t>
            </a:r>
            <a:r>
              <a:rPr lang="cs-CZ" sz="2000" dirty="0"/>
              <a:t>.</a:t>
            </a:r>
          </a:p>
          <a:p>
            <a:pPr marL="1257300" lvl="3" indent="0">
              <a:buNone/>
            </a:pPr>
            <a:r>
              <a:rPr lang="cs-CZ" sz="2000" dirty="0"/>
              <a:t>	</a:t>
            </a:r>
            <a:r>
              <a:rPr lang="cs-CZ" sz="2000" i="1" dirty="0"/>
              <a:t>Řídit tyto automobily je příjemné</a:t>
            </a:r>
            <a:r>
              <a:rPr lang="cs-CZ" sz="2000" i="1" dirty="0" smtClean="0"/>
              <a:t>.</a:t>
            </a:r>
          </a:p>
          <a:p>
            <a:pPr marL="1257300" lvl="3" indent="0">
              <a:buNone/>
            </a:pPr>
            <a:endParaRPr lang="cs-CZ" sz="2000" i="1" dirty="0" smtClean="0"/>
          </a:p>
          <a:p>
            <a:pPr marL="1257300" lvl="3" indent="0">
              <a:buNone/>
            </a:pPr>
            <a:r>
              <a:rPr lang="cs-CZ" sz="2000" b="1" dirty="0" smtClean="0"/>
              <a:t> É </a:t>
            </a:r>
            <a:r>
              <a:rPr lang="cs-CZ" sz="2000" b="1" u="sng" dirty="0" err="1"/>
              <a:t>difícil</a:t>
            </a:r>
            <a:r>
              <a:rPr lang="cs-CZ" sz="2000" b="1" dirty="0"/>
              <a:t> [[-] </a:t>
            </a:r>
            <a:r>
              <a:rPr lang="cs-CZ" sz="2000" b="1" dirty="0" err="1"/>
              <a:t>engolir</a:t>
            </a:r>
            <a:r>
              <a:rPr lang="cs-CZ" sz="2000" b="1" dirty="0"/>
              <a:t> </a:t>
            </a:r>
            <a:r>
              <a:rPr lang="cs-CZ" sz="2000" b="1" i="1" dirty="0" err="1"/>
              <a:t>insultos</a:t>
            </a:r>
            <a:r>
              <a:rPr lang="cs-CZ" sz="2000" b="1" i="1" dirty="0"/>
              <a:t> </a:t>
            </a:r>
            <a:r>
              <a:rPr lang="cs-CZ" sz="2000" b="1" i="1" dirty="0" err="1"/>
              <a:t>desses</a:t>
            </a:r>
            <a:r>
              <a:rPr lang="cs-CZ" sz="2000" dirty="0"/>
              <a:t>].</a:t>
            </a:r>
          </a:p>
          <a:p>
            <a:pPr marL="1257300" lvl="3" indent="0">
              <a:buNone/>
            </a:pPr>
            <a:r>
              <a:rPr lang="cs-CZ" sz="2000" i="1" dirty="0"/>
              <a:t>	Je těžké spolknout takové urážky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elevaci předmětu se </a:t>
            </a:r>
            <a:r>
              <a:rPr lang="cs-CZ" dirty="0" err="1"/>
              <a:t>kompletivní</a:t>
            </a:r>
            <a:r>
              <a:rPr lang="cs-CZ" dirty="0"/>
              <a:t> věta zredukuje na neflektivní infinitiv, který se stane komplementem adjektiva, k němuž je připojen předložkou </a:t>
            </a:r>
            <a:r>
              <a:rPr lang="cs-CZ" i="1" dirty="0"/>
              <a:t>de</a:t>
            </a:r>
            <a:r>
              <a:rPr lang="cs-CZ" dirty="0"/>
              <a:t>. Předmět </a:t>
            </a:r>
            <a:r>
              <a:rPr lang="cs-CZ" dirty="0" err="1"/>
              <a:t>kompletivní</a:t>
            </a:r>
            <a:r>
              <a:rPr lang="cs-CZ" dirty="0"/>
              <a:t> věty, který musí být interním argumentem slovesa v infinitivu (jinak elevace předmětu není možná) je povýšen na podmět řídící věty. Nový podmět řídící věty si vyžádá shodu v čísle u predikativního adjektiva a sponového slovesa.   </a:t>
            </a:r>
          </a:p>
          <a:p>
            <a:pPr marL="800100" lvl="2" indent="0">
              <a:buNone/>
            </a:pPr>
            <a:r>
              <a:rPr lang="cs-CZ" sz="2400" i="1" dirty="0"/>
              <a:t> 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Estes</a:t>
            </a:r>
            <a:r>
              <a:rPr lang="cs-CZ" sz="2400" b="1" i="1" dirty="0"/>
              <a:t> </a:t>
            </a:r>
            <a:r>
              <a:rPr lang="cs-CZ" sz="2400" b="1" i="1" dirty="0" err="1"/>
              <a:t>automóveis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agradáveis</a:t>
            </a:r>
            <a:r>
              <a:rPr lang="cs-CZ" sz="2400" b="1" dirty="0"/>
              <a:t> de [</a:t>
            </a:r>
            <a:r>
              <a:rPr lang="cs-CZ" sz="2400" b="1" dirty="0" err="1"/>
              <a:t>guiar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Insultos</a:t>
            </a:r>
            <a:r>
              <a:rPr lang="cs-CZ" sz="2400" b="1" i="1" dirty="0"/>
              <a:t> </a:t>
            </a:r>
            <a:r>
              <a:rPr lang="cs-CZ" sz="2400" b="1" i="1" dirty="0" err="1"/>
              <a:t>desses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difíceis</a:t>
            </a:r>
            <a:r>
              <a:rPr lang="cs-CZ" sz="2400" b="1" dirty="0"/>
              <a:t> de [</a:t>
            </a:r>
            <a:r>
              <a:rPr lang="cs-CZ" sz="2400" b="1" dirty="0" err="1"/>
              <a:t>engolir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4317</Words>
  <Application>Microsoft Office PowerPoint</Application>
  <PresentationFormat>Širokoúhlá obrazovka</PresentationFormat>
  <Paragraphs>583</Paragraphs>
  <Slides>95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100" baseType="lpstr">
      <vt:lpstr>Arial</vt:lpstr>
      <vt:lpstr>Symbol</vt:lpstr>
      <vt:lpstr>Trebuchet MS</vt:lpstr>
      <vt:lpstr>Wingdings 3</vt:lpstr>
      <vt:lpstr>Faseta</vt:lpstr>
      <vt:lpstr>KLASIFIKACE INFINITIVNÍCH VĚT V PORTUGALŠTINĚ</vt:lpstr>
      <vt:lpstr>Infinitivní věty obecně</vt:lpstr>
      <vt:lpstr>Kompletivní vedlejší věty (Subordinação Completiva) </vt:lpstr>
      <vt:lpstr>Terminologie kompletivních vět</vt:lpstr>
      <vt:lpstr>Finitní a ne finitní věty kompletivní</vt:lpstr>
      <vt:lpstr>Gerundivní infinitiv</vt:lpstr>
      <vt:lpstr>Infinitivní kompletivní věty (Completivas Finitas) </vt:lpstr>
      <vt:lpstr>Flektivní a neflektivní infinitiv</vt:lpstr>
      <vt:lpstr>Příklady </vt:lpstr>
      <vt:lpstr>Podmět  u flektivního infinitivu</vt:lpstr>
      <vt:lpstr>Podmět u neflektivního infinitivu</vt:lpstr>
      <vt:lpstr>Podmět II  neflektivní infinitiv - IMPOSSÍVEL</vt:lpstr>
      <vt:lpstr>Kompletivní věty podmětné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Tranzitivní slovesa s kauzativním významem (Verbos transitivos com sentido causal)</vt:lpstr>
      <vt:lpstr>2 skupiny sloves </vt:lpstr>
      <vt:lpstr>Příklady </vt:lpstr>
      <vt:lpstr>osobní či neosobní infinitiv ? </vt:lpstr>
      <vt:lpstr>Faktivní interpretace </vt:lpstr>
      <vt:lpstr>Příklady </vt:lpstr>
      <vt:lpstr> Tranzitivní slovesa odvozovací (Verbos transitivos inferenciais) </vt:lpstr>
      <vt:lpstr>Příklady tranzitivní slovesa odvozovací</vt:lpstr>
      <vt:lpstr>Existenční slovesa (Verbos existenciais)</vt:lpstr>
      <vt:lpstr>Nominální a adjektivní predikáty (Predicadores nominais e adjetivais) </vt:lpstr>
      <vt:lpstr>Příklady </vt:lpstr>
      <vt:lpstr>Kompletivní věty předmětné přímé (Completivas com a relação gramatical de objeto direto) </vt:lpstr>
      <vt:lpstr>Slovesa hodnotící (Verbos avaliativos) </vt:lpstr>
      <vt:lpstr>Slovesa hodnotící (Verbos avaliativos)  </vt:lpstr>
      <vt:lpstr>Faktivní interpretace </vt:lpstr>
      <vt:lpstr> Slovesa epistemická a deklarativní (Verbos epistémicos e declarativos) </vt:lpstr>
      <vt:lpstr> Pozice podmětu</vt:lpstr>
      <vt:lpstr>Pozice podmětu</vt:lpstr>
      <vt:lpstr>Podmět VH = podmět VV</vt:lpstr>
      <vt:lpstr>Slovesa deklarativní - závazková</vt:lpstr>
      <vt:lpstr>Slovesa direktivní - zjišťovací a určovací (Verbos de inquirição e declarativos de ordem)</vt:lpstr>
      <vt:lpstr>Direktivní slovesa</vt:lpstr>
      <vt:lpstr>Direktivní slovesa s „para“</vt:lpstr>
      <vt:lpstr>Fakultativní flektivní infinitiv </vt:lpstr>
      <vt:lpstr>Insistir para ou em? </vt:lpstr>
      <vt:lpstr>Exigir </vt:lpstr>
      <vt:lpstr>Interpretace podmětu</vt:lpstr>
      <vt:lpstr>Preference volit flexi</vt:lpstr>
      <vt:lpstr>Interpretace podmětu</vt:lpstr>
      <vt:lpstr>Deklarativní - direktivní a určovací slovesa .</vt:lpstr>
      <vt:lpstr>Pozor na rozdíl dizer que a dizer para+ infinitiv</vt:lpstr>
      <vt:lpstr>Ostatní  slovesa: s para (význam předložky, možnost nahrazení isso) </vt:lpstr>
      <vt:lpstr> Kompletivní věty předmětné nepřímé (Completivas com uma Relação Gramatical Oblíqua) </vt:lpstr>
      <vt:lpstr>Subkategorizace adjektivy a substantivy</vt:lpstr>
      <vt:lpstr>  Kompletivní věty s funkcí předmětu nepřímého subkategorizovány slovesy   </vt:lpstr>
      <vt:lpstr>Reflexivnost – zvratnost </vt:lpstr>
      <vt:lpstr>Preference neflektivního infinitivu</vt:lpstr>
      <vt:lpstr>Faktivní interpretace </vt:lpstr>
      <vt:lpstr>Kompletivní věty s funkcí předmětu nepřímého subkategorizovány adjektivy  </vt:lpstr>
      <vt:lpstr>Subkategorizace adjektivy  příklady</vt:lpstr>
      <vt:lpstr>Flektivní infinitiv u subkategorizace adjektivy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Verbos leves</vt:lpstr>
      <vt:lpstr>Kanonické vedlejší věty a status pádu</vt:lpstr>
      <vt:lpstr>Syntaktické vlastnosti infinitivních kompletivních vět</vt:lpstr>
      <vt:lpstr>Status času </vt:lpstr>
      <vt:lpstr>Závislý a nezávislý čas</vt:lpstr>
      <vt:lpstr>Nezávislý čas  příklady</vt:lpstr>
      <vt:lpstr>Závislý čas  Příklady</vt:lpstr>
      <vt:lpstr>Kompletivní věty s flektivním infinitivem uvedené členem určitým </vt:lpstr>
      <vt:lpstr>Tyto věty mohou být ve své podstatě považovány za zjednodušení vět, kde je kompletivní věta argumentem substantiva facto</vt:lpstr>
      <vt:lpstr>Omezení – postavení podmětu</vt:lpstr>
      <vt:lpstr>Příklady správného a špatného postavení </vt:lpstr>
      <vt:lpstr>Kontrola podmětu</vt:lpstr>
      <vt:lpstr>Kontrola podmětu - příklady</vt:lpstr>
      <vt:lpstr>Slovesa optativní, reflexivní a slovesa úniku – nikdy s finitní větou</vt:lpstr>
      <vt:lpstr>Příklady</vt:lpstr>
      <vt:lpstr>Kontrola podmětu povinná  </vt:lpstr>
      <vt:lpstr>Kontrola podmětu nepovinná</vt:lpstr>
      <vt:lpstr>Příklady </vt:lpstr>
      <vt:lpstr>Kontrola předmětu</vt:lpstr>
      <vt:lpstr>Kontrola předmětu</vt:lpstr>
      <vt:lpstr>Kontrola předmětu a neflektivní inf.</vt:lpstr>
      <vt:lpstr>Slovesa direktivní a kontrola podmětu či předmětu</vt:lpstr>
      <vt:lpstr>Sloveso mandar / acontecer, ocorrer, parecer a suceder </vt:lpstr>
      <vt:lpstr>Příklady </vt:lpstr>
      <vt:lpstr>slovesa se specifickými syntaktickými vlastnostmi, tj. s nehomogenními schopnostmi subkategorizace.</vt:lpstr>
      <vt:lpstr>slovesa se specifickými syntaktickými vlastnostmi, tj. s nehomogenními schopnostmi subkategorizace.</vt:lpstr>
      <vt:lpstr>Slovesa vyjadřující zákaz či dovolení</vt:lpstr>
      <vt:lpstr>Elevace podmětu </vt:lpstr>
      <vt:lpstr>Elevace podmětu</vt:lpstr>
      <vt:lpstr>PARECER –jen jedna shoda!!!! </vt:lpstr>
      <vt:lpstr>Elevace předmětu </vt:lpstr>
      <vt:lpstr>Elevace předmětu – příklady </vt:lpstr>
      <vt:lpstr>Elevace předmětu 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INFINITIVNÍCH VĚT V PORTUGALŠTINĚ</dc:title>
  <dc:creator>Iva Svobodová</dc:creator>
  <cp:lastModifiedBy>Iva Svobodová</cp:lastModifiedBy>
  <cp:revision>21</cp:revision>
  <dcterms:created xsi:type="dcterms:W3CDTF">2017-03-16T10:13:05Z</dcterms:created>
  <dcterms:modified xsi:type="dcterms:W3CDTF">2017-03-17T10:48:52Z</dcterms:modified>
</cp:coreProperties>
</file>